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20"/>
  </p:notesMasterIdLst>
  <p:handoutMasterIdLst>
    <p:handoutMasterId r:id="rId21"/>
  </p:handoutMasterIdLst>
  <p:sldIdLst>
    <p:sldId id="497" r:id="rId2"/>
    <p:sldId id="519" r:id="rId3"/>
    <p:sldId id="547" r:id="rId4"/>
    <p:sldId id="548" r:id="rId5"/>
    <p:sldId id="550" r:id="rId6"/>
    <p:sldId id="558" r:id="rId7"/>
    <p:sldId id="559" r:id="rId8"/>
    <p:sldId id="569" r:id="rId9"/>
    <p:sldId id="567" r:id="rId10"/>
    <p:sldId id="565" r:id="rId11"/>
    <p:sldId id="566" r:id="rId12"/>
    <p:sldId id="570" r:id="rId13"/>
    <p:sldId id="568" r:id="rId14"/>
    <p:sldId id="560" r:id="rId15"/>
    <p:sldId id="561" r:id="rId16"/>
    <p:sldId id="563" r:id="rId17"/>
    <p:sldId id="538" r:id="rId18"/>
    <p:sldId id="374" r:id="rId19"/>
  </p:sldIdLst>
  <p:sldSz cx="12192000" cy="6858000"/>
  <p:notesSz cx="7315200" cy="9601200"/>
  <p:defaultTextStyle>
    <a:defPPr>
      <a:defRPr lang="en-US"/>
    </a:defPPr>
    <a:lvl1pPr algn="l" rtl="0" fontAlgn="b">
      <a:spcBef>
        <a:spcPct val="0"/>
      </a:spcBef>
      <a:spcAft>
        <a:spcPct val="0"/>
      </a:spcAft>
      <a:defRPr sz="1000" kern="1200">
        <a:solidFill>
          <a:schemeClr val="bg1"/>
        </a:solidFill>
        <a:latin typeface="Arial" charset="0"/>
        <a:ea typeface="ＭＳ Ｐゴシック" charset="0"/>
        <a:cs typeface="Arial" charset="0"/>
      </a:defRPr>
    </a:lvl1pPr>
    <a:lvl2pPr marL="457200" algn="l" rtl="0" fontAlgn="b">
      <a:spcBef>
        <a:spcPct val="0"/>
      </a:spcBef>
      <a:spcAft>
        <a:spcPct val="0"/>
      </a:spcAft>
      <a:defRPr sz="1000" kern="1200">
        <a:solidFill>
          <a:schemeClr val="bg1"/>
        </a:solidFill>
        <a:latin typeface="Arial" charset="0"/>
        <a:ea typeface="ＭＳ Ｐゴシック" charset="0"/>
        <a:cs typeface="Arial" charset="0"/>
      </a:defRPr>
    </a:lvl2pPr>
    <a:lvl3pPr marL="914400" algn="l" rtl="0" fontAlgn="b">
      <a:spcBef>
        <a:spcPct val="0"/>
      </a:spcBef>
      <a:spcAft>
        <a:spcPct val="0"/>
      </a:spcAft>
      <a:defRPr sz="1000" kern="1200">
        <a:solidFill>
          <a:schemeClr val="bg1"/>
        </a:solidFill>
        <a:latin typeface="Arial" charset="0"/>
        <a:ea typeface="ＭＳ Ｐゴシック" charset="0"/>
        <a:cs typeface="Arial" charset="0"/>
      </a:defRPr>
    </a:lvl3pPr>
    <a:lvl4pPr marL="1371600" algn="l" rtl="0" fontAlgn="b">
      <a:spcBef>
        <a:spcPct val="0"/>
      </a:spcBef>
      <a:spcAft>
        <a:spcPct val="0"/>
      </a:spcAft>
      <a:defRPr sz="1000" kern="1200">
        <a:solidFill>
          <a:schemeClr val="bg1"/>
        </a:solidFill>
        <a:latin typeface="Arial" charset="0"/>
        <a:ea typeface="ＭＳ Ｐゴシック" charset="0"/>
        <a:cs typeface="Arial" charset="0"/>
      </a:defRPr>
    </a:lvl4pPr>
    <a:lvl5pPr marL="1828800" algn="l" rtl="0" fontAlgn="b">
      <a:spcBef>
        <a:spcPct val="0"/>
      </a:spcBef>
      <a:spcAft>
        <a:spcPct val="0"/>
      </a:spcAft>
      <a:defRPr sz="1000" kern="1200">
        <a:solidFill>
          <a:schemeClr val="bg1"/>
        </a:solidFill>
        <a:latin typeface="Arial" charset="0"/>
        <a:ea typeface="ＭＳ Ｐゴシック" charset="0"/>
        <a:cs typeface="Arial" charset="0"/>
      </a:defRPr>
    </a:lvl5pPr>
    <a:lvl6pPr marL="2286000" algn="l" defTabSz="457200" rtl="0" eaLnBrk="1" latinLnBrk="0" hangingPunct="1">
      <a:defRPr sz="1000" kern="1200">
        <a:solidFill>
          <a:schemeClr val="bg1"/>
        </a:solidFill>
        <a:latin typeface="Arial" charset="0"/>
        <a:ea typeface="ＭＳ Ｐゴシック" charset="0"/>
        <a:cs typeface="Arial" charset="0"/>
      </a:defRPr>
    </a:lvl6pPr>
    <a:lvl7pPr marL="2743200" algn="l" defTabSz="457200" rtl="0" eaLnBrk="1" latinLnBrk="0" hangingPunct="1">
      <a:defRPr sz="1000" kern="1200">
        <a:solidFill>
          <a:schemeClr val="bg1"/>
        </a:solidFill>
        <a:latin typeface="Arial" charset="0"/>
        <a:ea typeface="ＭＳ Ｐゴシック" charset="0"/>
        <a:cs typeface="Arial" charset="0"/>
      </a:defRPr>
    </a:lvl7pPr>
    <a:lvl8pPr marL="3200400" algn="l" defTabSz="457200" rtl="0" eaLnBrk="1" latinLnBrk="0" hangingPunct="1">
      <a:defRPr sz="1000" kern="1200">
        <a:solidFill>
          <a:schemeClr val="bg1"/>
        </a:solidFill>
        <a:latin typeface="Arial" charset="0"/>
        <a:ea typeface="ＭＳ Ｐゴシック" charset="0"/>
        <a:cs typeface="Arial" charset="0"/>
      </a:defRPr>
    </a:lvl8pPr>
    <a:lvl9pPr marL="3657600" algn="l" defTabSz="457200" rtl="0" eaLnBrk="1" latinLnBrk="0" hangingPunct="1">
      <a:defRPr sz="1000" kern="1200">
        <a:solidFill>
          <a:schemeClr val="bg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EC5817"/>
    <a:srgbClr val="1DE8EA"/>
    <a:srgbClr val="3CFFD9"/>
    <a:srgbClr val="081620"/>
    <a:srgbClr val="B8E3F0"/>
    <a:srgbClr val="003366"/>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51" autoAdjust="0"/>
    <p:restoredTop sz="78644" autoAdjust="0"/>
  </p:normalViewPr>
  <p:slideViewPr>
    <p:cSldViewPr>
      <p:cViewPr varScale="1">
        <p:scale>
          <a:sx n="75" d="100"/>
          <a:sy n="75" d="100"/>
        </p:scale>
        <p:origin x="1181" y="4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17411" name="Rectangle 3"/>
          <p:cNvSpPr>
            <a:spLocks noGrp="1" noChangeArrowheads="1"/>
          </p:cNvSpPr>
          <p:nvPr>
            <p:ph type="dt" sz="quarter" idx="1"/>
          </p:nvPr>
        </p:nvSpPr>
        <p:spPr bwMode="auto">
          <a:xfrm>
            <a:off x="4143375"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algn="r" defTabSz="990600" fontAlgn="base">
              <a:defRPr sz="1300">
                <a:solidFill>
                  <a:schemeClr val="tx1"/>
                </a:solidFill>
                <a:ea typeface="+mn-ea"/>
              </a:defRPr>
            </a:lvl1pPr>
          </a:lstStyle>
          <a:p>
            <a:pPr>
              <a:defRPr/>
            </a:pPr>
            <a:endParaRPr lang="en-US"/>
          </a:p>
        </p:txBody>
      </p:sp>
      <p:sp>
        <p:nvSpPr>
          <p:cNvPr id="17412" name="Rectangle 4"/>
          <p:cNvSpPr>
            <a:spLocks noGrp="1" noChangeArrowheads="1"/>
          </p:cNvSpPr>
          <p:nvPr>
            <p:ph type="ftr" sz="quarter" idx="2"/>
          </p:nvPr>
        </p:nvSpPr>
        <p:spPr bwMode="auto">
          <a:xfrm>
            <a:off x="0"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17413" name="Rectangle 5"/>
          <p:cNvSpPr>
            <a:spLocks noGrp="1" noChangeArrowheads="1"/>
          </p:cNvSpPr>
          <p:nvPr>
            <p:ph type="sldNum" sz="quarter" idx="3"/>
          </p:nvPr>
        </p:nvSpPr>
        <p:spPr bwMode="auto">
          <a:xfrm>
            <a:off x="4143375"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algn="r" defTabSz="990600" fontAlgn="base">
              <a:defRPr sz="1300">
                <a:solidFill>
                  <a:schemeClr val="tx1"/>
                </a:solidFill>
              </a:defRPr>
            </a:lvl1pPr>
          </a:lstStyle>
          <a:p>
            <a:fld id="{299CFDFD-0BE4-254D-B98E-AD9CD702F18E}" type="slidenum">
              <a:rPr lang="en-US"/>
              <a:pPr/>
              <a:t>‹#›</a:t>
            </a:fld>
            <a:endParaRPr lang="en-US"/>
          </a:p>
        </p:txBody>
      </p:sp>
    </p:spTree>
    <p:extLst>
      <p:ext uri="{BB962C8B-B14F-4D97-AF65-F5344CB8AC3E}">
        <p14:creationId xmlns:p14="http://schemas.microsoft.com/office/powerpoint/2010/main" val="28303600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algn="r" defTabSz="990600" fontAlgn="base">
              <a:defRPr sz="1300">
                <a:solidFill>
                  <a:schemeClr val="tx1"/>
                </a:solidFill>
                <a:ea typeface="+mn-ea"/>
              </a:defRPr>
            </a:lvl1pPr>
          </a:lstStyle>
          <a:p>
            <a:pPr>
              <a:defRPr/>
            </a:pPr>
            <a:endParaRPr lang="en-US"/>
          </a:p>
        </p:txBody>
      </p:sp>
      <p:sp>
        <p:nvSpPr>
          <p:cNvPr id="63492" name="Rectangle 4"/>
          <p:cNvSpPr>
            <a:spLocks noGrp="1" noRot="1" noChangeAspect="1" noChangeArrowheads="1" noTextEdit="1"/>
          </p:cNvSpPr>
          <p:nvPr>
            <p:ph type="sldImg" idx="2"/>
          </p:nvPr>
        </p:nvSpPr>
        <p:spPr bwMode="auto">
          <a:xfrm>
            <a:off x="458788" y="720725"/>
            <a:ext cx="6397625"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7" name="Rectangle 5"/>
          <p:cNvSpPr>
            <a:spLocks noGrp="1" noChangeArrowheads="1"/>
          </p:cNvSpPr>
          <p:nvPr>
            <p:ph type="body" sz="quarter" idx="3"/>
          </p:nvPr>
        </p:nvSpPr>
        <p:spPr bwMode="auto">
          <a:xfrm>
            <a:off x="731838" y="4559300"/>
            <a:ext cx="5851525" cy="4321175"/>
          </a:xfrm>
          <a:prstGeom prst="rect">
            <a:avLst/>
          </a:prstGeom>
          <a:noFill/>
          <a:ln>
            <a:noFill/>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algn="r" defTabSz="990600" fontAlgn="base">
              <a:defRPr sz="1300">
                <a:solidFill>
                  <a:schemeClr val="tx1"/>
                </a:solidFill>
              </a:defRPr>
            </a:lvl1pPr>
          </a:lstStyle>
          <a:p>
            <a:fld id="{6D6AA351-6953-1E48-8EC4-68F89E579C6C}" type="slidenum">
              <a:rPr lang="en-US"/>
              <a:pPr/>
              <a:t>‹#›</a:t>
            </a:fld>
            <a:endParaRPr lang="en-US"/>
          </a:p>
        </p:txBody>
      </p:sp>
    </p:spTree>
    <p:extLst>
      <p:ext uri="{BB962C8B-B14F-4D97-AF65-F5344CB8AC3E}">
        <p14:creationId xmlns:p14="http://schemas.microsoft.com/office/powerpoint/2010/main" val="41101013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youtube.com/watch?v=znBa13Earm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2</a:t>
            </a:fld>
            <a:endParaRPr lang="en-US"/>
          </a:p>
        </p:txBody>
      </p:sp>
    </p:spTree>
    <p:extLst>
      <p:ext uri="{BB962C8B-B14F-4D97-AF65-F5344CB8AC3E}">
        <p14:creationId xmlns:p14="http://schemas.microsoft.com/office/powerpoint/2010/main" val="1179276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AU" dirty="0"/>
            </a:br>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11</a:t>
            </a:fld>
            <a:endParaRPr lang="en-US"/>
          </a:p>
        </p:txBody>
      </p:sp>
    </p:spTree>
    <p:extLst>
      <p:ext uri="{BB962C8B-B14F-4D97-AF65-F5344CB8AC3E}">
        <p14:creationId xmlns:p14="http://schemas.microsoft.com/office/powerpoint/2010/main" val="3363313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AU" dirty="0"/>
            </a:br>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12</a:t>
            </a:fld>
            <a:endParaRPr lang="en-US"/>
          </a:p>
        </p:txBody>
      </p:sp>
    </p:spTree>
    <p:extLst>
      <p:ext uri="{BB962C8B-B14F-4D97-AF65-F5344CB8AC3E}">
        <p14:creationId xmlns:p14="http://schemas.microsoft.com/office/powerpoint/2010/main" val="3848472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AU" dirty="0"/>
            </a:br>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13</a:t>
            </a:fld>
            <a:endParaRPr lang="en-US"/>
          </a:p>
        </p:txBody>
      </p:sp>
    </p:spTree>
    <p:extLst>
      <p:ext uri="{BB962C8B-B14F-4D97-AF65-F5344CB8AC3E}">
        <p14:creationId xmlns:p14="http://schemas.microsoft.com/office/powerpoint/2010/main" val="2065880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1" i="0" dirty="0">
                <a:solidFill>
                  <a:srgbClr val="000000"/>
                </a:solidFill>
                <a:effectLst/>
                <a:latin typeface="Söhne"/>
              </a:rPr>
              <a:t>Performance:</a:t>
            </a:r>
            <a:endParaRPr lang="en-AU" b="0" i="0" dirty="0">
              <a:solidFill>
                <a:srgbClr val="000000"/>
              </a:solidFill>
              <a:effectLst/>
              <a:latin typeface="Söhne"/>
            </a:endParaRPr>
          </a:p>
          <a:p>
            <a:pPr marL="742950" lvl="1" indent="-285750" algn="l">
              <a:buFont typeface="+mj-lt"/>
              <a:buAutoNum type="arabicPeriod"/>
            </a:pPr>
            <a:r>
              <a:rPr lang="en-AU" b="1" i="0" dirty="0">
                <a:solidFill>
                  <a:srgbClr val="000000"/>
                </a:solidFill>
                <a:effectLst/>
                <a:latin typeface="Söhne"/>
              </a:rPr>
              <a:t>In-memory Computing:</a:t>
            </a:r>
            <a:r>
              <a:rPr lang="en-AU" b="0" i="0" dirty="0">
                <a:solidFill>
                  <a:srgbClr val="000000"/>
                </a:solidFill>
                <a:effectLst/>
                <a:latin typeface="Söhne"/>
              </a:rPr>
              <a:t> Spark utilizes in-memory processing, which means it stores data in RAM instead of relying on disk-based storage. This leads to faster data access and computation speeds.</a:t>
            </a:r>
          </a:p>
          <a:p>
            <a:pPr marL="742950" lvl="1" indent="-285750" algn="l">
              <a:buFont typeface="+mj-lt"/>
              <a:buAutoNum type="arabicPeriod"/>
            </a:pPr>
            <a:r>
              <a:rPr lang="en-AU" b="1" i="0" dirty="0">
                <a:solidFill>
                  <a:srgbClr val="000000"/>
                </a:solidFill>
                <a:effectLst/>
                <a:latin typeface="Söhne"/>
              </a:rPr>
              <a:t>Optimized Execution Plans:</a:t>
            </a:r>
            <a:r>
              <a:rPr lang="en-AU" b="0" i="0" dirty="0">
                <a:solidFill>
                  <a:srgbClr val="000000"/>
                </a:solidFill>
                <a:effectLst/>
                <a:latin typeface="Söhne"/>
              </a:rPr>
              <a:t> With Catalyst optimizer, Spark creates efficient execution plans for operations, further speeding up tasks.</a:t>
            </a:r>
          </a:p>
          <a:p>
            <a:pPr algn="l">
              <a:buFont typeface="+mj-lt"/>
              <a:buAutoNum type="arabicPeriod"/>
            </a:pPr>
            <a:r>
              <a:rPr lang="en-AU" b="1" i="0" dirty="0">
                <a:solidFill>
                  <a:srgbClr val="000000"/>
                </a:solidFill>
                <a:effectLst/>
                <a:latin typeface="Söhne"/>
              </a:rPr>
              <a:t>Flexibility:</a:t>
            </a:r>
            <a:endParaRPr lang="en-AU" b="0" i="0" dirty="0">
              <a:solidFill>
                <a:srgbClr val="000000"/>
              </a:solidFill>
              <a:effectLst/>
              <a:latin typeface="Söhne"/>
            </a:endParaRPr>
          </a:p>
          <a:p>
            <a:pPr marL="742950" lvl="1" indent="-285750" algn="l">
              <a:buFont typeface="+mj-lt"/>
              <a:buAutoNum type="arabicPeriod"/>
            </a:pPr>
            <a:r>
              <a:rPr lang="en-AU" b="1" i="0" dirty="0">
                <a:solidFill>
                  <a:srgbClr val="000000"/>
                </a:solidFill>
                <a:effectLst/>
                <a:latin typeface="Söhne"/>
              </a:rPr>
              <a:t>Multiple Languages:</a:t>
            </a:r>
            <a:r>
              <a:rPr lang="en-AU" b="0" i="0" dirty="0">
                <a:solidFill>
                  <a:srgbClr val="000000"/>
                </a:solidFill>
                <a:effectLst/>
                <a:latin typeface="Söhne"/>
              </a:rPr>
              <a:t> Spark provides native APIs in Java, Scala, Python, and R. This broadens its appeal to developers from different programming backgrounds.</a:t>
            </a:r>
          </a:p>
          <a:p>
            <a:pPr marL="742950" lvl="1" indent="-285750" algn="l">
              <a:buFont typeface="+mj-lt"/>
              <a:buAutoNum type="arabicPeriod"/>
            </a:pPr>
            <a:r>
              <a:rPr lang="en-AU" b="1" i="0" dirty="0">
                <a:solidFill>
                  <a:srgbClr val="000000"/>
                </a:solidFill>
                <a:effectLst/>
                <a:latin typeface="Söhne"/>
              </a:rPr>
              <a:t>Varied Data Sources:</a:t>
            </a:r>
            <a:r>
              <a:rPr lang="en-AU" b="0" i="0" dirty="0">
                <a:solidFill>
                  <a:srgbClr val="000000"/>
                </a:solidFill>
                <a:effectLst/>
                <a:latin typeface="Söhne"/>
              </a:rPr>
              <a:t> It supports various data sources including HDFS, Cassandra, HBase, Amazon S3, and many more.</a:t>
            </a:r>
          </a:p>
          <a:p>
            <a:pPr algn="l">
              <a:buFont typeface="+mj-lt"/>
              <a:buAutoNum type="arabicPeriod"/>
            </a:pPr>
            <a:r>
              <a:rPr lang="en-AU" b="1" i="0" dirty="0">
                <a:solidFill>
                  <a:srgbClr val="000000"/>
                </a:solidFill>
                <a:effectLst/>
                <a:latin typeface="Söhne"/>
              </a:rPr>
              <a:t>Unified Platform:</a:t>
            </a:r>
            <a:endParaRPr lang="en-AU" b="0" i="0" dirty="0">
              <a:solidFill>
                <a:srgbClr val="000000"/>
              </a:solidFill>
              <a:effectLst/>
              <a:latin typeface="Söhne"/>
            </a:endParaRPr>
          </a:p>
          <a:p>
            <a:pPr marL="742950" lvl="1" indent="-285750" algn="l">
              <a:buFont typeface="+mj-lt"/>
              <a:buAutoNum type="arabicPeriod"/>
            </a:pPr>
            <a:r>
              <a:rPr lang="en-AU" b="0" i="0" dirty="0">
                <a:solidFill>
                  <a:srgbClr val="000000"/>
                </a:solidFill>
                <a:effectLst/>
                <a:latin typeface="Söhne"/>
              </a:rPr>
              <a:t>Spark offers built-in libraries for various tasks. This includes Spark SQL for SQL and structured data processing, </a:t>
            </a:r>
            <a:r>
              <a:rPr lang="en-AU" b="0" i="0" dirty="0" err="1">
                <a:solidFill>
                  <a:srgbClr val="000000"/>
                </a:solidFill>
                <a:effectLst/>
                <a:latin typeface="Söhne"/>
              </a:rPr>
              <a:t>MLlib</a:t>
            </a:r>
            <a:r>
              <a:rPr lang="en-AU" b="0" i="0" dirty="0">
                <a:solidFill>
                  <a:srgbClr val="000000"/>
                </a:solidFill>
                <a:effectLst/>
                <a:latin typeface="Söhne"/>
              </a:rPr>
              <a:t> for machine learning, </a:t>
            </a:r>
            <a:r>
              <a:rPr lang="en-AU" b="0" i="0" dirty="0" err="1">
                <a:solidFill>
                  <a:srgbClr val="000000"/>
                </a:solidFill>
                <a:effectLst/>
                <a:latin typeface="Söhne"/>
              </a:rPr>
              <a:t>GraphX</a:t>
            </a:r>
            <a:r>
              <a:rPr lang="en-AU" b="0" i="0" dirty="0">
                <a:solidFill>
                  <a:srgbClr val="000000"/>
                </a:solidFill>
                <a:effectLst/>
                <a:latin typeface="Söhne"/>
              </a:rPr>
              <a:t> for graph processing, and Spark Streaming for real-time data processing. This unification means that developers can use a single framework to handle varied processing tasks, simplifying the development process.</a:t>
            </a:r>
          </a:p>
          <a:p>
            <a:pPr algn="l">
              <a:buFont typeface="+mj-lt"/>
              <a:buAutoNum type="arabicPeriod"/>
            </a:pPr>
            <a:r>
              <a:rPr lang="en-AU" b="1" i="0" dirty="0">
                <a:solidFill>
                  <a:srgbClr val="000000"/>
                </a:solidFill>
                <a:effectLst/>
                <a:latin typeface="Söhne"/>
              </a:rPr>
              <a:t>Fault Tolerance:</a:t>
            </a:r>
            <a:endParaRPr lang="en-AU" b="0" i="0" dirty="0">
              <a:solidFill>
                <a:srgbClr val="000000"/>
              </a:solidFill>
              <a:effectLst/>
              <a:latin typeface="Söhne"/>
            </a:endParaRPr>
          </a:p>
          <a:p>
            <a:pPr marL="742950" lvl="1" indent="-285750" algn="l">
              <a:buFont typeface="+mj-lt"/>
              <a:buAutoNum type="arabicPeriod"/>
            </a:pPr>
            <a:r>
              <a:rPr lang="en-AU" b="0" i="0" dirty="0">
                <a:solidFill>
                  <a:srgbClr val="000000"/>
                </a:solidFill>
                <a:effectLst/>
                <a:latin typeface="Söhne"/>
              </a:rPr>
              <a:t>Through the lineage information of RDDs (and other data structures), if any partition of an RDD is lost, Spark can recompute it using its lineage. This ensures that data is not lost and computations can still proceed in the case of node failures.</a:t>
            </a:r>
          </a:p>
          <a:p>
            <a:pPr algn="l">
              <a:buFont typeface="+mj-lt"/>
              <a:buAutoNum type="arabicPeriod"/>
            </a:pPr>
            <a:r>
              <a:rPr lang="en-AU" b="1" i="0" dirty="0">
                <a:solidFill>
                  <a:srgbClr val="000000"/>
                </a:solidFill>
                <a:effectLst/>
                <a:latin typeface="Söhne"/>
              </a:rPr>
              <a:t>Scalability:</a:t>
            </a:r>
            <a:endParaRPr lang="en-AU" b="0" i="0" dirty="0">
              <a:solidFill>
                <a:srgbClr val="000000"/>
              </a:solidFill>
              <a:effectLst/>
              <a:latin typeface="Söhne"/>
            </a:endParaRPr>
          </a:p>
          <a:p>
            <a:pPr marL="742950" lvl="1" indent="-285750" algn="l">
              <a:buFont typeface="+mj-lt"/>
              <a:buAutoNum type="arabicPeriod"/>
            </a:pPr>
            <a:r>
              <a:rPr lang="en-AU" b="0" i="0" dirty="0">
                <a:solidFill>
                  <a:srgbClr val="000000"/>
                </a:solidFill>
                <a:effectLst/>
                <a:latin typeface="Söhne"/>
              </a:rPr>
              <a:t>Spark can scale from a single machine to thousands of nodes, making it suitable for tasks ranging from local data processing on a laptop to processing petabytes of data on a large cluster.</a:t>
            </a:r>
          </a:p>
          <a:p>
            <a:pPr algn="l">
              <a:buFont typeface="+mj-lt"/>
              <a:buAutoNum type="arabicPeriod"/>
            </a:pPr>
            <a:r>
              <a:rPr lang="en-AU" b="1" i="0" dirty="0">
                <a:solidFill>
                  <a:srgbClr val="000000"/>
                </a:solidFill>
                <a:effectLst/>
                <a:latin typeface="Söhne"/>
              </a:rPr>
              <a:t>Community and Ecosystem:</a:t>
            </a:r>
            <a:endParaRPr lang="en-AU" b="0" i="0" dirty="0">
              <a:solidFill>
                <a:srgbClr val="000000"/>
              </a:solidFill>
              <a:effectLst/>
              <a:latin typeface="Söhne"/>
            </a:endParaRPr>
          </a:p>
          <a:p>
            <a:pPr marL="742950" lvl="1" indent="-285750" algn="l">
              <a:buFont typeface="+mj-lt"/>
              <a:buAutoNum type="arabicPeriod"/>
            </a:pPr>
            <a:r>
              <a:rPr lang="en-AU" b="0" i="0" dirty="0">
                <a:solidFill>
                  <a:srgbClr val="000000"/>
                </a:solidFill>
                <a:effectLst/>
                <a:latin typeface="Söhne"/>
              </a:rPr>
              <a:t>Spark has a vibrant and active community. This means extensive documentation, regular updates, and a plethora of resources for new users.</a:t>
            </a:r>
          </a:p>
          <a:p>
            <a:pPr algn="l">
              <a:buFont typeface="+mj-lt"/>
              <a:buAutoNum type="arabicPeriod"/>
            </a:pPr>
            <a:r>
              <a:rPr lang="en-AU" b="1" i="0" dirty="0">
                <a:solidFill>
                  <a:srgbClr val="000000"/>
                </a:solidFill>
                <a:effectLst/>
                <a:latin typeface="Söhne"/>
              </a:rPr>
              <a:t>Advanced Analytics:</a:t>
            </a:r>
            <a:endParaRPr lang="en-AU" b="0" i="0" dirty="0">
              <a:solidFill>
                <a:srgbClr val="000000"/>
              </a:solidFill>
              <a:effectLst/>
              <a:latin typeface="Söhne"/>
            </a:endParaRPr>
          </a:p>
          <a:p>
            <a:pPr marL="742950" lvl="1" indent="-285750" algn="l">
              <a:buFont typeface="+mj-lt"/>
              <a:buAutoNum type="arabicPeriod"/>
            </a:pPr>
            <a:r>
              <a:rPr lang="en-AU" b="0" i="0" dirty="0">
                <a:solidFill>
                  <a:srgbClr val="000000"/>
                </a:solidFill>
                <a:effectLst/>
                <a:latin typeface="Söhne"/>
              </a:rPr>
              <a:t>Apart from basic data processing, Spark offers built-in libraries for more advanced analytics tasks. This includes machine learning (with </a:t>
            </a:r>
            <a:r>
              <a:rPr lang="en-AU" b="0" i="0" dirty="0" err="1">
                <a:solidFill>
                  <a:srgbClr val="000000"/>
                </a:solidFill>
                <a:effectLst/>
                <a:latin typeface="Söhne"/>
              </a:rPr>
              <a:t>MLlib</a:t>
            </a:r>
            <a:r>
              <a:rPr lang="en-AU" b="0" i="0" dirty="0">
                <a:solidFill>
                  <a:srgbClr val="000000"/>
                </a:solidFill>
                <a:effectLst/>
                <a:latin typeface="Söhne"/>
              </a:rPr>
              <a:t>) and graph algorithms (with </a:t>
            </a:r>
            <a:r>
              <a:rPr lang="en-AU" b="0" i="0" dirty="0" err="1">
                <a:solidFill>
                  <a:srgbClr val="000000"/>
                </a:solidFill>
                <a:effectLst/>
                <a:latin typeface="Söhne"/>
              </a:rPr>
              <a:t>GraphX</a:t>
            </a:r>
            <a:r>
              <a:rPr lang="en-AU" b="0" i="0" dirty="0">
                <a:solidFill>
                  <a:srgbClr val="000000"/>
                </a:solidFill>
                <a:effectLst/>
                <a:latin typeface="Söhne"/>
              </a:rPr>
              <a:t>).</a:t>
            </a:r>
          </a:p>
          <a:p>
            <a:pPr algn="l">
              <a:buFont typeface="+mj-lt"/>
              <a:buAutoNum type="arabicPeriod"/>
            </a:pPr>
            <a:r>
              <a:rPr lang="en-AU" b="1" i="0" dirty="0">
                <a:solidFill>
                  <a:srgbClr val="000000"/>
                </a:solidFill>
                <a:effectLst/>
                <a:latin typeface="Söhne"/>
              </a:rPr>
              <a:t>Stream and Batch Processing in One Framework:</a:t>
            </a:r>
            <a:endParaRPr lang="en-AU" b="0" i="0" dirty="0">
              <a:solidFill>
                <a:srgbClr val="000000"/>
              </a:solidFill>
              <a:effectLst/>
              <a:latin typeface="Söhne"/>
            </a:endParaRPr>
          </a:p>
          <a:p>
            <a:pPr marL="742950" lvl="1" indent="-285750" algn="l">
              <a:buFont typeface="+mj-lt"/>
              <a:buAutoNum type="arabicPeriod"/>
            </a:pPr>
            <a:r>
              <a:rPr lang="en-AU" b="0" i="0" dirty="0">
                <a:solidFill>
                  <a:srgbClr val="000000"/>
                </a:solidFill>
                <a:effectLst/>
                <a:latin typeface="Söhne"/>
              </a:rPr>
              <a:t>Unlike many other systems, Spark offers both batch processing and real-time stream processing in the same framework. This means you can use the same code base for both batch and stream processing tasks, simplifying development and maintenance.</a:t>
            </a:r>
          </a:p>
          <a:p>
            <a:pPr algn="l">
              <a:buFont typeface="+mj-lt"/>
              <a:buAutoNum type="arabicPeriod"/>
            </a:pPr>
            <a:r>
              <a:rPr lang="en-AU" b="1" i="0" dirty="0">
                <a:solidFill>
                  <a:srgbClr val="000000"/>
                </a:solidFill>
                <a:effectLst/>
                <a:latin typeface="Söhne"/>
              </a:rPr>
              <a:t>Ease of Use:</a:t>
            </a:r>
            <a:endParaRPr lang="en-AU" b="0" i="0" dirty="0">
              <a:solidFill>
                <a:srgbClr val="000000"/>
              </a:solidFill>
              <a:effectLst/>
              <a:latin typeface="Söhne"/>
            </a:endParaRPr>
          </a:p>
          <a:p>
            <a:pPr marL="742950" lvl="1" indent="-285750" algn="l">
              <a:buFont typeface="+mj-lt"/>
              <a:buAutoNum type="arabicPeriod"/>
            </a:pPr>
            <a:r>
              <a:rPr lang="en-AU" b="0" i="0" dirty="0">
                <a:solidFill>
                  <a:srgbClr val="000000"/>
                </a:solidFill>
                <a:effectLst/>
                <a:latin typeface="Söhne"/>
              </a:rPr>
              <a:t>High-level APIs and rich built-in functions make it easier to process data without getting into the intricacies of distributed computing.</a:t>
            </a:r>
          </a:p>
          <a:p>
            <a:pPr algn="l">
              <a:buFont typeface="+mj-lt"/>
              <a:buAutoNum type="arabicPeriod"/>
            </a:pPr>
            <a:r>
              <a:rPr lang="en-AU" b="1" i="0" dirty="0">
                <a:solidFill>
                  <a:srgbClr val="000000"/>
                </a:solidFill>
                <a:effectLst/>
                <a:latin typeface="Söhne"/>
              </a:rPr>
              <a:t>Integration with Big Data Tools:</a:t>
            </a:r>
            <a:endParaRPr lang="en-AU" b="0" i="0" dirty="0">
              <a:solidFill>
                <a:srgbClr val="000000"/>
              </a:solidFill>
              <a:effectLst/>
              <a:latin typeface="Söhne"/>
            </a:endParaRPr>
          </a:p>
          <a:p>
            <a:pPr algn="l">
              <a:buFont typeface="Arial" panose="020B0604020202020204" pitchFamily="34" charset="0"/>
              <a:buChar char="•"/>
            </a:pPr>
            <a:r>
              <a:rPr lang="en-AU" b="0" i="0" dirty="0">
                <a:solidFill>
                  <a:srgbClr val="000000"/>
                </a:solidFill>
                <a:effectLst/>
                <a:latin typeface="Söhne"/>
              </a:rPr>
              <a:t>Spark integrates well with popular big data frameworks like Hadoop. For instance, it can use HDFS for distributed storage and run on YARN, the resource manager of Hadoop.</a:t>
            </a:r>
          </a:p>
          <a:p>
            <a:pPr algn="l">
              <a:buFont typeface="+mj-lt"/>
              <a:buAutoNum type="arabicPeriod" startAt="11"/>
            </a:pPr>
            <a:r>
              <a:rPr lang="en-AU" b="1" i="0" dirty="0">
                <a:solidFill>
                  <a:srgbClr val="000000"/>
                </a:solidFill>
                <a:effectLst/>
                <a:latin typeface="Söhne"/>
              </a:rPr>
              <a:t>Dynamic and Growing Ecosystem:</a:t>
            </a:r>
            <a:endParaRPr lang="en-AU" b="0" i="0" dirty="0">
              <a:solidFill>
                <a:srgbClr val="000000"/>
              </a:solidFill>
              <a:effectLst/>
              <a:latin typeface="Söhne"/>
            </a:endParaRPr>
          </a:p>
          <a:p>
            <a:pPr algn="l">
              <a:buFont typeface="Arial" panose="020B0604020202020204" pitchFamily="34" charset="0"/>
              <a:buChar char="•"/>
            </a:pPr>
            <a:r>
              <a:rPr lang="en-AU" b="0" i="0" dirty="0">
                <a:solidFill>
                  <a:srgbClr val="000000"/>
                </a:solidFill>
                <a:effectLst/>
                <a:latin typeface="Söhne"/>
              </a:rPr>
              <a:t>Spark continues to evolve with contributions from a large community, making it a dynamic platform with continuous improvements and additions.</a:t>
            </a:r>
          </a:p>
          <a:p>
            <a:pPr algn="l"/>
            <a:r>
              <a:rPr lang="en-AU" b="0" i="0" dirty="0">
                <a:solidFill>
                  <a:srgbClr val="000000"/>
                </a:solidFill>
                <a:effectLst/>
                <a:latin typeface="Söhne"/>
              </a:rPr>
              <a:t>Considering these advantages, Apache Spark is often the tool of choice for big data processing, especially for organizations that require fast processing, ease of use, and the flexibility to handle diverse big data tasks with a unified platform. However, as with any technology, it's crucial to evaluate if Spark aligns with the specific requirements and infrastructure of the project at hand.</a:t>
            </a:r>
          </a:p>
          <a:p>
            <a:pPr algn="l"/>
            <a:br>
              <a:rPr lang="en-AU" b="0" i="0" dirty="0">
                <a:solidFill>
                  <a:srgbClr val="000000"/>
                </a:solidFill>
                <a:effectLst/>
                <a:latin typeface="Söhne"/>
              </a:rPr>
            </a:br>
            <a:endParaRPr lang="en-AU" b="0" i="0" dirty="0">
              <a:solidFill>
                <a:srgbClr val="000000"/>
              </a:solidFill>
              <a:effectLst/>
              <a:latin typeface="Söhne"/>
            </a:endParaRPr>
          </a:p>
        </p:txBody>
      </p:sp>
      <p:sp>
        <p:nvSpPr>
          <p:cNvPr id="4" name="Slide Number Placeholder 3"/>
          <p:cNvSpPr>
            <a:spLocks noGrp="1"/>
          </p:cNvSpPr>
          <p:nvPr>
            <p:ph type="sldNum" sz="quarter" idx="5"/>
          </p:nvPr>
        </p:nvSpPr>
        <p:spPr/>
        <p:txBody>
          <a:bodyPr/>
          <a:lstStyle/>
          <a:p>
            <a:fld id="{6D6AA351-6953-1E48-8EC4-68F89E579C6C}" type="slidenum">
              <a:rPr lang="en-US" smtClean="0"/>
              <a:pPr/>
              <a:t>14</a:t>
            </a:fld>
            <a:endParaRPr lang="en-US"/>
          </a:p>
        </p:txBody>
      </p:sp>
    </p:spTree>
    <p:extLst>
      <p:ext uri="{BB962C8B-B14F-4D97-AF65-F5344CB8AC3E}">
        <p14:creationId xmlns:p14="http://schemas.microsoft.com/office/powerpoint/2010/main" val="2273248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dirty="0"/>
              <a:t>From </a:t>
            </a:r>
            <a:r>
              <a:rPr lang="en-AU" dirty="0">
                <a:hlinkClick r:id="rId3"/>
              </a:rPr>
              <a:t>What Is Apache Spark? | Apache Spark Tutorial | Apache Spark For Beginners | Simplilearn – YouTube</a:t>
            </a:r>
            <a:endParaRPr lang="en-AU" dirty="0"/>
          </a:p>
          <a:p>
            <a:pPr algn="l"/>
            <a:r>
              <a:rPr lang="en-AU" dirty="0"/>
              <a:t>https://www.youtube.com/watch?v=znBa13Earms</a:t>
            </a:r>
            <a:br>
              <a:rPr lang="en-AU" dirty="0"/>
            </a:br>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15</a:t>
            </a:fld>
            <a:endParaRPr lang="en-US"/>
          </a:p>
        </p:txBody>
      </p:sp>
    </p:spTree>
    <p:extLst>
      <p:ext uri="{BB962C8B-B14F-4D97-AF65-F5344CB8AC3E}">
        <p14:creationId xmlns:p14="http://schemas.microsoft.com/office/powerpoint/2010/main" val="520023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sz="1200" b="0" i="0" dirty="0">
                <a:solidFill>
                  <a:schemeClr val="tx1"/>
                </a:solidFill>
                <a:effectLst/>
                <a:latin typeface="Söhne"/>
              </a:rPr>
              <a:t>RDDs can be created from data stored in external storage systems or by transforming other RDDs.</a:t>
            </a:r>
          </a:p>
          <a:p>
            <a:pPr algn="l"/>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16</a:t>
            </a:fld>
            <a:endParaRPr lang="en-US"/>
          </a:p>
        </p:txBody>
      </p:sp>
    </p:spTree>
    <p:extLst>
      <p:ext uri="{BB962C8B-B14F-4D97-AF65-F5344CB8AC3E}">
        <p14:creationId xmlns:p14="http://schemas.microsoft.com/office/powerpoint/2010/main" val="1699694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17</a:t>
            </a:fld>
            <a:endParaRPr lang="en-US"/>
          </a:p>
        </p:txBody>
      </p:sp>
    </p:spTree>
    <p:extLst>
      <p:ext uri="{BB962C8B-B14F-4D97-AF65-F5344CB8AC3E}">
        <p14:creationId xmlns:p14="http://schemas.microsoft.com/office/powerpoint/2010/main" val="2789688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1" dirty="0">
                <a:solidFill>
                  <a:schemeClr val="tx1"/>
                </a:solidFill>
              </a:rPr>
              <a:t>Finding Staff: </a:t>
            </a:r>
            <a:r>
              <a:rPr lang="en-AU" sz="1200" dirty="0">
                <a:solidFill>
                  <a:schemeClr val="tx1"/>
                </a:solidFill>
              </a:rPr>
              <a:t>the number of data scientists and Big Data analysts continues to grow, there is still a lack of people to fill all the positions in the Big Data research industry. The typical Big Data expert has gained experience with tool implementation and has an understanding of how to organize the data to best research it. Data scientists and Big Data analysts should be familiar with traditional relational database tools, as well as in-memory analytics, NoSQL Data Management frameworks, and Hadoop ecosystems.</a:t>
            </a:r>
          </a:p>
          <a:p>
            <a:endParaRPr lang="en-AU" sz="1200" dirty="0">
              <a:solidFill>
                <a:schemeClr val="tx1"/>
              </a:solidFill>
            </a:endParaRPr>
          </a:p>
          <a:p>
            <a:r>
              <a:rPr lang="en-AU" sz="1200" b="1" dirty="0">
                <a:solidFill>
                  <a:schemeClr val="tx1"/>
                </a:solidFill>
              </a:rPr>
              <a:t>Bringing in the Data: </a:t>
            </a:r>
            <a:r>
              <a:rPr lang="en-AU" sz="1200" dirty="0">
                <a:solidFill>
                  <a:schemeClr val="tx1"/>
                </a:solidFill>
              </a:rPr>
              <a:t>The issues involved with accessing data coming from an extensive range of sources is also a challenge. The skills needed to navigate the extraction processes are necessary for the goal of analysing and processing Big Data.</a:t>
            </a:r>
          </a:p>
          <a:p>
            <a:endParaRPr lang="en-AU" sz="1200" dirty="0">
              <a:solidFill>
                <a:schemeClr val="tx1"/>
              </a:solidFill>
            </a:endParaRPr>
          </a:p>
          <a:p>
            <a:r>
              <a:rPr lang="en-AU" sz="1200" b="1" dirty="0">
                <a:solidFill>
                  <a:schemeClr val="tx1"/>
                </a:solidFill>
              </a:rPr>
              <a:t>Synchronization: </a:t>
            </a:r>
            <a:r>
              <a:rPr lang="en-AU" sz="1200" dirty="0">
                <a:solidFill>
                  <a:schemeClr val="tx1"/>
                </a:solidFill>
              </a:rPr>
              <a:t>Data coming from a wide range of sources uses different schedules and rates, and can quickly become desynchronized from the originating system. Data synchronization provides consistency in systems and continually updates to maintain that consistency. In traditional Data Management systems, the process of data extraction, migration, and transformation all promote desynchronization.</a:t>
            </a:r>
          </a:p>
          <a:p>
            <a:endParaRPr lang="en-AU" sz="1200" dirty="0">
              <a:solidFill>
                <a:schemeClr val="tx1"/>
              </a:solidFill>
            </a:endParaRPr>
          </a:p>
          <a:p>
            <a:r>
              <a:rPr lang="en-AU" sz="1200" b="1" dirty="0">
                <a:solidFill>
                  <a:schemeClr val="tx1"/>
                </a:solidFill>
              </a:rPr>
              <a:t>Data Management Tools: </a:t>
            </a:r>
            <a:r>
              <a:rPr lang="en-AU" sz="1200" dirty="0">
                <a:solidFill>
                  <a:schemeClr val="tx1"/>
                </a:solidFill>
              </a:rPr>
              <a:t>Incompatibility between Big Data Management tools can cause problems. They can be incompatible NoSQL approaches — hierarchical object representation and the key-value storage provide two good examples. The range of NoSQL tools has caused some confusion regarding the compatibility of different approaches. Selecting the appropriate tools for a highly functional data integration system requires forethought. Small organizations that are planning to start data warehousing face a decision about the tools they will be using.</a:t>
            </a:r>
          </a:p>
          <a:p>
            <a:endParaRPr lang="en-AU" sz="1200" dirty="0">
              <a:solidFill>
                <a:schemeClr val="tx1"/>
              </a:solidFill>
            </a:endParaRPr>
          </a:p>
          <a:p>
            <a:r>
              <a:rPr lang="en-AU" sz="1200" b="1" dirty="0">
                <a:solidFill>
                  <a:schemeClr val="tx1"/>
                </a:solidFill>
              </a:rPr>
              <a:t>Choosing a Strategy: </a:t>
            </a:r>
            <a:r>
              <a:rPr lang="en-AU" sz="1200" dirty="0">
                <a:solidFill>
                  <a:schemeClr val="tx1"/>
                </a:solidFill>
              </a:rPr>
              <a:t>Big Data Integration often begins with a simple need to share information. This is often followed by an interest in breaking down the “data silos” for purposes of analysis. Businesses will often leap from one project to another without an organizational plan. To meet goals that are sometimes contradictory, and include security and compliance needs, a true data integration strategy should be developed.</a:t>
            </a:r>
          </a:p>
          <a:p>
            <a:pPr algn="l"/>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3</a:t>
            </a:fld>
            <a:endParaRPr lang="en-US"/>
          </a:p>
        </p:txBody>
      </p:sp>
    </p:spTree>
    <p:extLst>
      <p:ext uri="{BB962C8B-B14F-4D97-AF65-F5344CB8AC3E}">
        <p14:creationId xmlns:p14="http://schemas.microsoft.com/office/powerpoint/2010/main" val="631435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4</a:t>
            </a:fld>
            <a:endParaRPr lang="en-US"/>
          </a:p>
        </p:txBody>
      </p:sp>
    </p:spTree>
    <p:extLst>
      <p:ext uri="{BB962C8B-B14F-4D97-AF65-F5344CB8AC3E}">
        <p14:creationId xmlns:p14="http://schemas.microsoft.com/office/powerpoint/2010/main" val="3720620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dirty="0"/>
              <a:t>Source of image: </a:t>
            </a:r>
            <a:r>
              <a:rPr lang="en-AU" dirty="0" err="1"/>
              <a:t>Upsolver</a:t>
            </a:r>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5</a:t>
            </a:fld>
            <a:endParaRPr lang="en-US"/>
          </a:p>
        </p:txBody>
      </p:sp>
    </p:spTree>
    <p:extLst>
      <p:ext uri="{BB962C8B-B14F-4D97-AF65-F5344CB8AC3E}">
        <p14:creationId xmlns:p14="http://schemas.microsoft.com/office/powerpoint/2010/main" val="4206664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6</a:t>
            </a:fld>
            <a:endParaRPr lang="en-US"/>
          </a:p>
        </p:txBody>
      </p:sp>
    </p:spTree>
    <p:extLst>
      <p:ext uri="{BB962C8B-B14F-4D97-AF65-F5344CB8AC3E}">
        <p14:creationId xmlns:p14="http://schemas.microsoft.com/office/powerpoint/2010/main" val="2514790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AU" dirty="0"/>
            </a:br>
            <a:endParaRPr lang="en-AU" dirty="0"/>
          </a:p>
          <a:p>
            <a:pPr algn="l"/>
            <a:r>
              <a:rPr lang="en-AU" sz="1200" b="1" i="0" dirty="0">
                <a:solidFill>
                  <a:srgbClr val="374151"/>
                </a:solidFill>
                <a:effectLst/>
                <a:latin typeface="Söhne"/>
              </a:rPr>
              <a:t>Internal Data Sources:</a:t>
            </a:r>
            <a:endParaRPr lang="en-AU" sz="1200" b="0" i="0" dirty="0">
              <a:solidFill>
                <a:srgbClr val="374151"/>
              </a:solidFill>
              <a:effectLst/>
              <a:latin typeface="Söhne"/>
            </a:endParaRPr>
          </a:p>
          <a:p>
            <a:pPr algn="l">
              <a:buFont typeface="Arial" panose="020B0604020202020204" pitchFamily="34" charset="0"/>
              <a:buChar char="•"/>
            </a:pPr>
            <a:r>
              <a:rPr lang="en-AU" sz="1200" b="1" i="0" dirty="0">
                <a:solidFill>
                  <a:srgbClr val="374151"/>
                </a:solidFill>
                <a:effectLst/>
                <a:latin typeface="Söhne"/>
              </a:rPr>
              <a:t>Customer Relations System:</a:t>
            </a:r>
            <a:r>
              <a:rPr lang="en-AU" sz="1200" b="0" i="0" dirty="0">
                <a:solidFill>
                  <a:srgbClr val="374151"/>
                </a:solidFill>
                <a:effectLst/>
                <a:latin typeface="Söhne"/>
              </a:rPr>
              <a:t> Contains customer profiles, preferences, feedback, and complaint data.</a:t>
            </a:r>
          </a:p>
          <a:p>
            <a:pPr algn="l">
              <a:buFont typeface="Arial" panose="020B0604020202020204" pitchFamily="34" charset="0"/>
              <a:buChar char="•"/>
            </a:pPr>
            <a:r>
              <a:rPr lang="en-AU" sz="1200" b="1" i="0" dirty="0">
                <a:solidFill>
                  <a:srgbClr val="374151"/>
                </a:solidFill>
                <a:effectLst/>
                <a:latin typeface="Söhne"/>
              </a:rPr>
              <a:t>Health and Nutrition Outreach System:</a:t>
            </a:r>
            <a:r>
              <a:rPr lang="en-AU" sz="1200" b="0" i="0" dirty="0">
                <a:solidFill>
                  <a:srgbClr val="374151"/>
                </a:solidFill>
                <a:effectLst/>
                <a:latin typeface="Söhne"/>
              </a:rPr>
              <a:t> Records of customer interactions.</a:t>
            </a:r>
          </a:p>
          <a:p>
            <a:pPr algn="l">
              <a:buFont typeface="Arial" panose="020B0604020202020204" pitchFamily="34" charset="0"/>
              <a:buChar char="•"/>
            </a:pPr>
            <a:r>
              <a:rPr lang="en-AU" sz="1200" b="1" i="0" dirty="0">
                <a:solidFill>
                  <a:srgbClr val="374151"/>
                </a:solidFill>
                <a:effectLst/>
                <a:latin typeface="Söhne"/>
              </a:rPr>
              <a:t>Procurement System:</a:t>
            </a:r>
            <a:r>
              <a:rPr lang="en-AU" sz="1200" b="0" i="0" dirty="0">
                <a:solidFill>
                  <a:srgbClr val="374151"/>
                </a:solidFill>
                <a:effectLst/>
                <a:latin typeface="Söhne"/>
              </a:rPr>
              <a:t> Order details, supply chain data, inventory, and supplier details.</a:t>
            </a:r>
          </a:p>
          <a:p>
            <a:pPr algn="l">
              <a:buFont typeface="Arial" panose="020B0604020202020204" pitchFamily="34" charset="0"/>
              <a:buChar char="•"/>
            </a:pPr>
            <a:r>
              <a:rPr lang="en-AU" sz="1200" b="1" i="0" dirty="0">
                <a:solidFill>
                  <a:srgbClr val="374151"/>
                </a:solidFill>
                <a:effectLst/>
                <a:latin typeface="Söhne"/>
              </a:rPr>
              <a:t>Digital Operations:</a:t>
            </a:r>
            <a:r>
              <a:rPr lang="en-AU" sz="1200" b="0" i="0" dirty="0">
                <a:solidFill>
                  <a:srgbClr val="374151"/>
                </a:solidFill>
                <a:effectLst/>
                <a:latin typeface="Söhne"/>
              </a:rPr>
              <a:t> Website analytics, clickstreams, user session logs, and cart abandonment data.</a:t>
            </a:r>
          </a:p>
          <a:p>
            <a:pPr algn="l"/>
            <a:r>
              <a:rPr lang="en-AU" sz="1200" b="1" i="0" dirty="0">
                <a:solidFill>
                  <a:srgbClr val="374151"/>
                </a:solidFill>
                <a:effectLst/>
                <a:latin typeface="Söhne"/>
              </a:rPr>
              <a:t>External Data Sources:</a:t>
            </a:r>
            <a:endParaRPr lang="en-AU" sz="1200" b="0" i="0" dirty="0">
              <a:solidFill>
                <a:srgbClr val="374151"/>
              </a:solidFill>
              <a:effectLst/>
              <a:latin typeface="Söhne"/>
            </a:endParaRPr>
          </a:p>
          <a:p>
            <a:pPr algn="l">
              <a:buFont typeface="Arial" panose="020B0604020202020204" pitchFamily="34" charset="0"/>
              <a:buChar char="•"/>
            </a:pPr>
            <a:r>
              <a:rPr lang="en-AU" sz="1200" b="1" i="0" dirty="0">
                <a:solidFill>
                  <a:srgbClr val="374151"/>
                </a:solidFill>
                <a:effectLst/>
                <a:latin typeface="Söhne"/>
              </a:rPr>
              <a:t>Social Media Channels:</a:t>
            </a:r>
            <a:r>
              <a:rPr lang="en-AU" sz="1200" b="0" i="0" dirty="0">
                <a:solidFill>
                  <a:srgbClr val="374151"/>
                </a:solidFill>
                <a:effectLst/>
                <a:latin typeface="Söhne"/>
              </a:rPr>
              <a:t> Feedback, reviews, likes, shares, mentions, and engagement metrics.</a:t>
            </a:r>
          </a:p>
          <a:p>
            <a:pPr algn="l">
              <a:buFont typeface="Arial" panose="020B0604020202020204" pitchFamily="34" charset="0"/>
              <a:buChar char="•"/>
            </a:pPr>
            <a:r>
              <a:rPr lang="en-AU" sz="1200" b="1" i="0" dirty="0">
                <a:solidFill>
                  <a:srgbClr val="374151"/>
                </a:solidFill>
                <a:effectLst/>
                <a:latin typeface="Söhne"/>
              </a:rPr>
              <a:t>Third-Party Review Sites:</a:t>
            </a:r>
            <a:r>
              <a:rPr lang="en-AU" sz="1200" b="0" i="0" dirty="0">
                <a:solidFill>
                  <a:srgbClr val="374151"/>
                </a:solidFill>
                <a:effectLst/>
                <a:latin typeface="Söhne"/>
              </a:rPr>
              <a:t> Customer reviews and ratings.</a:t>
            </a:r>
          </a:p>
          <a:p>
            <a:pPr algn="l">
              <a:buFont typeface="Arial" panose="020B0604020202020204" pitchFamily="34" charset="0"/>
              <a:buChar char="•"/>
            </a:pPr>
            <a:r>
              <a:rPr lang="en-AU" sz="1200" b="1" i="0" dirty="0">
                <a:solidFill>
                  <a:srgbClr val="374151"/>
                </a:solidFill>
                <a:effectLst/>
                <a:latin typeface="Söhne"/>
              </a:rPr>
              <a:t>Weather Data Services:</a:t>
            </a:r>
            <a:r>
              <a:rPr lang="en-AU" sz="1200" b="0" i="0" dirty="0">
                <a:solidFill>
                  <a:srgbClr val="374151"/>
                </a:solidFill>
                <a:effectLst/>
                <a:latin typeface="Söhne"/>
              </a:rPr>
              <a:t> For assessing the influence of weather on product demand, especially for seasonal farm products.</a:t>
            </a:r>
          </a:p>
          <a:p>
            <a:pPr algn="l">
              <a:buFont typeface="Arial" panose="020B0604020202020204" pitchFamily="34" charset="0"/>
              <a:buChar char="•"/>
            </a:pPr>
            <a:r>
              <a:rPr lang="en-AU" sz="1200" b="1" i="0" dirty="0">
                <a:solidFill>
                  <a:srgbClr val="374151"/>
                </a:solidFill>
                <a:effectLst/>
                <a:latin typeface="Söhne"/>
              </a:rPr>
              <a:t>Market Research Firms:</a:t>
            </a:r>
            <a:r>
              <a:rPr lang="en-AU" sz="1200" b="0" i="0" dirty="0">
                <a:solidFill>
                  <a:srgbClr val="374151"/>
                </a:solidFill>
                <a:effectLst/>
                <a:latin typeface="Söhne"/>
              </a:rPr>
              <a:t> Trends in organic and farm-fresh product consumption.</a:t>
            </a:r>
          </a:p>
          <a:p>
            <a:pPr algn="l">
              <a:buFont typeface="Arial" panose="020B0604020202020204" pitchFamily="34" charset="0"/>
              <a:buChar char="•"/>
            </a:pPr>
            <a:r>
              <a:rPr lang="en-AU" sz="1200" b="1" i="0" dirty="0">
                <a:solidFill>
                  <a:srgbClr val="374151"/>
                </a:solidFill>
                <a:effectLst/>
                <a:latin typeface="Söhne"/>
              </a:rPr>
              <a:t>Campaigns, webinar and workshops: </a:t>
            </a:r>
            <a:r>
              <a:rPr lang="en-AU" sz="1200" b="0" i="0" dirty="0">
                <a:solidFill>
                  <a:srgbClr val="374151"/>
                </a:solidFill>
                <a:effectLst/>
                <a:latin typeface="Söhne"/>
              </a:rPr>
              <a:t>Records of health campaigns, nutrition webinars, and workshops</a:t>
            </a:r>
          </a:p>
          <a:p>
            <a:endParaRPr lang="en-AU" dirty="0"/>
          </a:p>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7</a:t>
            </a:fld>
            <a:endParaRPr lang="en-US"/>
          </a:p>
        </p:txBody>
      </p:sp>
    </p:spTree>
    <p:extLst>
      <p:ext uri="{BB962C8B-B14F-4D97-AF65-F5344CB8AC3E}">
        <p14:creationId xmlns:p14="http://schemas.microsoft.com/office/powerpoint/2010/main" val="1780391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8</a:t>
            </a:fld>
            <a:endParaRPr lang="en-US"/>
          </a:p>
        </p:txBody>
      </p:sp>
    </p:spTree>
    <p:extLst>
      <p:ext uri="{BB962C8B-B14F-4D97-AF65-F5344CB8AC3E}">
        <p14:creationId xmlns:p14="http://schemas.microsoft.com/office/powerpoint/2010/main" val="2662615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9</a:t>
            </a:fld>
            <a:endParaRPr lang="en-US"/>
          </a:p>
        </p:txBody>
      </p:sp>
    </p:spTree>
    <p:extLst>
      <p:ext uri="{BB962C8B-B14F-4D97-AF65-F5344CB8AC3E}">
        <p14:creationId xmlns:p14="http://schemas.microsoft.com/office/powerpoint/2010/main" val="1349655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AU" dirty="0"/>
            </a:br>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10</a:t>
            </a:fld>
            <a:endParaRPr lang="en-US"/>
          </a:p>
        </p:txBody>
      </p:sp>
    </p:spTree>
    <p:extLst>
      <p:ext uri="{BB962C8B-B14F-4D97-AF65-F5344CB8AC3E}">
        <p14:creationId xmlns:p14="http://schemas.microsoft.com/office/powerpoint/2010/main" val="4030097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a:xfrm>
            <a:off x="910167" y="1557338"/>
            <a:ext cx="8737600" cy="1295400"/>
          </a:xfrm>
        </p:spPr>
        <p:txBody>
          <a:bodyPr/>
          <a:lstStyle>
            <a:lvl1pPr>
              <a:defRPr sz="3200">
                <a:solidFill>
                  <a:schemeClr val="bg1"/>
                </a:solidFill>
              </a:defRPr>
            </a:lvl1pPr>
          </a:lstStyle>
          <a:p>
            <a:pPr lvl="0"/>
            <a:r>
              <a:rPr lang="en-US" noProof="0"/>
              <a:t>Click to edit Master title style</a:t>
            </a:r>
          </a:p>
        </p:txBody>
      </p:sp>
      <p:sp>
        <p:nvSpPr>
          <p:cNvPr id="37891" name="Rectangle 3"/>
          <p:cNvSpPr>
            <a:spLocks noGrp="1" noChangeArrowheads="1"/>
          </p:cNvSpPr>
          <p:nvPr>
            <p:ph type="subTitle" idx="1"/>
          </p:nvPr>
        </p:nvSpPr>
        <p:spPr>
          <a:xfrm>
            <a:off x="910168" y="3357564"/>
            <a:ext cx="7812617" cy="503237"/>
          </a:xfrm>
        </p:spPr>
        <p:txBody>
          <a:bodyPr/>
          <a:lstStyle>
            <a:lvl1pPr marL="0" indent="0">
              <a:buFontTx/>
              <a:buNone/>
              <a:defRPr sz="2200">
                <a:solidFill>
                  <a:schemeClr val="bg1"/>
                </a:solidFill>
              </a:defRPr>
            </a:lvl1pPr>
          </a:lstStyle>
          <a:p>
            <a:pPr lvl="0"/>
            <a:r>
              <a:rPr lang="en-US" noProof="0"/>
              <a:t>Click to edit Master subtitle style</a:t>
            </a:r>
          </a:p>
        </p:txBody>
      </p:sp>
    </p:spTree>
    <p:extLst>
      <p:ext uri="{BB962C8B-B14F-4D97-AF65-F5344CB8AC3E}">
        <p14:creationId xmlns:p14="http://schemas.microsoft.com/office/powerpoint/2010/main" val="976214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5444BDE2-9A00-C44D-ACEE-174900561332}" type="slidenum">
              <a:rPr lang="en-US"/>
              <a:pPr/>
              <a:t>‹#›</a:t>
            </a:fld>
            <a:endParaRPr lang="en-US"/>
          </a:p>
        </p:txBody>
      </p:sp>
    </p:spTree>
    <p:extLst>
      <p:ext uri="{BB962C8B-B14F-4D97-AF65-F5344CB8AC3E}">
        <p14:creationId xmlns:p14="http://schemas.microsoft.com/office/powerpoint/2010/main" val="2697904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638"/>
            <a:ext cx="2743200" cy="5891212"/>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508000" y="274638"/>
            <a:ext cx="8026400" cy="58912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3ADB93DE-2296-2C47-9563-097AEC55617A}" type="slidenum">
              <a:rPr lang="en-US"/>
              <a:pPr/>
              <a:t>‹#›</a:t>
            </a:fld>
            <a:endParaRPr lang="en-US"/>
          </a:p>
        </p:txBody>
      </p:sp>
    </p:spTree>
    <p:extLst>
      <p:ext uri="{BB962C8B-B14F-4D97-AF65-F5344CB8AC3E}">
        <p14:creationId xmlns:p14="http://schemas.microsoft.com/office/powerpoint/2010/main" val="378408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274639"/>
            <a:ext cx="10972800" cy="922337"/>
          </a:xfrm>
        </p:spPr>
        <p:txBody>
          <a:bodyPr/>
          <a:lstStyle/>
          <a:p>
            <a:r>
              <a:rPr lang="en-US"/>
              <a:t>Click to edit Master title style</a:t>
            </a:r>
            <a:endParaRPr lang="en-AU"/>
          </a:p>
        </p:txBody>
      </p:sp>
      <p:sp>
        <p:nvSpPr>
          <p:cNvPr id="3" name="Text Placeholder 2"/>
          <p:cNvSpPr>
            <a:spLocks noGrp="1"/>
          </p:cNvSpPr>
          <p:nvPr>
            <p:ph type="body" sz="half" idx="1"/>
          </p:nvPr>
        </p:nvSpPr>
        <p:spPr>
          <a:xfrm>
            <a:off x="508000" y="1300164"/>
            <a:ext cx="5384800" cy="486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096000" y="1300164"/>
            <a:ext cx="5384800" cy="486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E2B62942-B521-1646-870D-48DBCA506289}" type="slidenum">
              <a:rPr lang="en-US"/>
              <a:pPr/>
              <a:t>‹#›</a:t>
            </a:fld>
            <a:endParaRPr lang="en-US"/>
          </a:p>
        </p:txBody>
      </p:sp>
    </p:spTree>
    <p:extLst>
      <p:ext uri="{BB962C8B-B14F-4D97-AF65-F5344CB8AC3E}">
        <p14:creationId xmlns:p14="http://schemas.microsoft.com/office/powerpoint/2010/main" val="3155246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274639"/>
            <a:ext cx="10972800" cy="922337"/>
          </a:xfrm>
        </p:spPr>
        <p:txBody>
          <a:bodyPr/>
          <a:lstStyle/>
          <a:p>
            <a:r>
              <a:rPr lang="en-US"/>
              <a:t>Click to edit Master title style</a:t>
            </a:r>
            <a:endParaRPr lang="en-AU"/>
          </a:p>
        </p:txBody>
      </p:sp>
      <p:sp>
        <p:nvSpPr>
          <p:cNvPr id="3" name="Table Placeholder 2"/>
          <p:cNvSpPr>
            <a:spLocks noGrp="1"/>
          </p:cNvSpPr>
          <p:nvPr>
            <p:ph type="tbl" idx="1"/>
          </p:nvPr>
        </p:nvSpPr>
        <p:spPr>
          <a:xfrm>
            <a:off x="508000" y="1300164"/>
            <a:ext cx="10972800" cy="4865687"/>
          </a:xfrm>
        </p:spPr>
        <p:txBody>
          <a:bodyPr/>
          <a:lstStyle/>
          <a:p>
            <a:pPr lvl="0"/>
            <a:endParaRPr lang="en-AU" noProof="0"/>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780D8281-E466-2245-A67D-7AFC54F6AC53}" type="slidenum">
              <a:rPr lang="en-US"/>
              <a:pPr/>
              <a:t>‹#›</a:t>
            </a:fld>
            <a:endParaRPr lang="en-US"/>
          </a:p>
        </p:txBody>
      </p:sp>
    </p:spTree>
    <p:extLst>
      <p:ext uri="{BB962C8B-B14F-4D97-AF65-F5344CB8AC3E}">
        <p14:creationId xmlns:p14="http://schemas.microsoft.com/office/powerpoint/2010/main" val="327357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274640"/>
            <a:ext cx="10972800" cy="625476"/>
          </a:xfrm>
        </p:spPr>
        <p:txBody>
          <a:bodyPr/>
          <a:lstStyle/>
          <a:p>
            <a:r>
              <a:rPr lang="en-US"/>
              <a:t>Click to edit Master title style</a:t>
            </a:r>
            <a:endParaRPr lang="en-AU"/>
          </a:p>
        </p:txBody>
      </p:sp>
      <p:sp>
        <p:nvSpPr>
          <p:cNvPr id="3" name="Content Placeholder 2"/>
          <p:cNvSpPr>
            <a:spLocks noGrp="1"/>
          </p:cNvSpPr>
          <p:nvPr>
            <p:ph idx="1"/>
          </p:nvPr>
        </p:nvSpPr>
        <p:spPr>
          <a:xfrm>
            <a:off x="508000" y="990600"/>
            <a:ext cx="10972800" cy="51752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AU" dirty="0"/>
              <a:t>Supply Chain Analytics</a:t>
            </a:r>
            <a:endParaRPr lang="en-US" dirty="0"/>
          </a:p>
        </p:txBody>
      </p:sp>
      <p:sp>
        <p:nvSpPr>
          <p:cNvPr id="9" name="Slide Number Placeholder 8"/>
          <p:cNvSpPr>
            <a:spLocks noGrp="1"/>
          </p:cNvSpPr>
          <p:nvPr>
            <p:ph type="sldNum" sz="quarter" idx="12"/>
          </p:nvPr>
        </p:nvSpPr>
        <p:spPr/>
        <p:txBody>
          <a:bodyPr/>
          <a:lstStyle/>
          <a:p>
            <a:fld id="{717DD886-EDCF-D24C-B7E3-DCF69C9B9CA5}" type="slidenum">
              <a:rPr lang="en-US" smtClean="0"/>
              <a:pPr/>
              <a:t>‹#›</a:t>
            </a:fld>
            <a:endParaRPr lang="en-US"/>
          </a:p>
        </p:txBody>
      </p:sp>
    </p:spTree>
    <p:extLst>
      <p:ext uri="{BB962C8B-B14F-4D97-AF65-F5344CB8AC3E}">
        <p14:creationId xmlns:p14="http://schemas.microsoft.com/office/powerpoint/2010/main" val="382378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54C42DBA-7A8A-7E43-9ACB-1A6D43A21866}" type="slidenum">
              <a:rPr lang="en-US"/>
              <a:pPr/>
              <a:t>‹#›</a:t>
            </a:fld>
            <a:endParaRPr lang="en-US"/>
          </a:p>
        </p:txBody>
      </p:sp>
    </p:spTree>
    <p:extLst>
      <p:ext uri="{BB962C8B-B14F-4D97-AF65-F5344CB8AC3E}">
        <p14:creationId xmlns:p14="http://schemas.microsoft.com/office/powerpoint/2010/main" val="4227091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508000" y="1300164"/>
            <a:ext cx="5384800"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096000" y="1300164"/>
            <a:ext cx="5384800"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B4A817EF-194B-7B48-9446-E0B654D72E45}" type="slidenum">
              <a:rPr lang="en-US"/>
              <a:pPr/>
              <a:t>‹#›</a:t>
            </a:fld>
            <a:endParaRPr lang="en-US"/>
          </a:p>
        </p:txBody>
      </p:sp>
    </p:spTree>
    <p:extLst>
      <p:ext uri="{BB962C8B-B14F-4D97-AF65-F5344CB8AC3E}">
        <p14:creationId xmlns:p14="http://schemas.microsoft.com/office/powerpoint/2010/main" val="1756810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9" name="Rectangle 7"/>
          <p:cNvSpPr>
            <a:spLocks noGrp="1" noChangeArrowheads="1"/>
          </p:cNvSpPr>
          <p:nvPr>
            <p:ph type="sldNum" sz="quarter" idx="12"/>
          </p:nvPr>
        </p:nvSpPr>
        <p:spPr>
          <a:ln/>
        </p:spPr>
        <p:txBody>
          <a:bodyPr/>
          <a:lstStyle>
            <a:lvl1pPr>
              <a:defRPr/>
            </a:lvl1pPr>
          </a:lstStyle>
          <a:p>
            <a:fld id="{A8B988BE-BEC6-FA48-B9E0-14276D4DE0F1}" type="slidenum">
              <a:rPr lang="en-US"/>
              <a:pPr/>
              <a:t>‹#›</a:t>
            </a:fld>
            <a:endParaRPr lang="en-US"/>
          </a:p>
        </p:txBody>
      </p:sp>
    </p:spTree>
    <p:extLst>
      <p:ext uri="{BB962C8B-B14F-4D97-AF65-F5344CB8AC3E}">
        <p14:creationId xmlns:p14="http://schemas.microsoft.com/office/powerpoint/2010/main" val="233348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AU" dirty="0"/>
              <a:t>Big Data and Analytics</a:t>
            </a:r>
            <a:endParaRPr lang="en-US" dirty="0"/>
          </a:p>
        </p:txBody>
      </p:sp>
      <p:sp>
        <p:nvSpPr>
          <p:cNvPr id="5" name="Rectangle 7"/>
          <p:cNvSpPr>
            <a:spLocks noGrp="1" noChangeArrowheads="1"/>
          </p:cNvSpPr>
          <p:nvPr>
            <p:ph type="sldNum" sz="quarter" idx="12"/>
          </p:nvPr>
        </p:nvSpPr>
        <p:spPr>
          <a:ln/>
        </p:spPr>
        <p:txBody>
          <a:bodyPr/>
          <a:lstStyle>
            <a:lvl1pPr>
              <a:defRPr/>
            </a:lvl1pPr>
          </a:lstStyle>
          <a:p>
            <a:fld id="{3956DA85-404E-9646-866F-75D030953504}" type="slidenum">
              <a:rPr lang="en-US"/>
              <a:pPr/>
              <a:t>‹#›</a:t>
            </a:fld>
            <a:endParaRPr lang="en-US"/>
          </a:p>
        </p:txBody>
      </p:sp>
    </p:spTree>
    <p:extLst>
      <p:ext uri="{BB962C8B-B14F-4D97-AF65-F5344CB8AC3E}">
        <p14:creationId xmlns:p14="http://schemas.microsoft.com/office/powerpoint/2010/main" val="1331378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4" name="Rectangle 7"/>
          <p:cNvSpPr>
            <a:spLocks noGrp="1" noChangeArrowheads="1"/>
          </p:cNvSpPr>
          <p:nvPr>
            <p:ph type="sldNum" sz="quarter" idx="12"/>
          </p:nvPr>
        </p:nvSpPr>
        <p:spPr>
          <a:ln/>
        </p:spPr>
        <p:txBody>
          <a:bodyPr/>
          <a:lstStyle>
            <a:lvl1pPr>
              <a:defRPr/>
            </a:lvl1pPr>
          </a:lstStyle>
          <a:p>
            <a:fld id="{0EBD8297-4AE1-CD42-9D17-954F8241ABE8}" type="slidenum">
              <a:rPr lang="en-US"/>
              <a:pPr/>
              <a:t>‹#›</a:t>
            </a:fld>
            <a:endParaRPr lang="en-US"/>
          </a:p>
        </p:txBody>
      </p:sp>
    </p:spTree>
    <p:extLst>
      <p:ext uri="{BB962C8B-B14F-4D97-AF65-F5344CB8AC3E}">
        <p14:creationId xmlns:p14="http://schemas.microsoft.com/office/powerpoint/2010/main" val="4036465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807F47E8-F1F6-A64A-AAA5-17151741E5CC}" type="slidenum">
              <a:rPr lang="en-US"/>
              <a:pPr/>
              <a:t>‹#›</a:t>
            </a:fld>
            <a:endParaRPr lang="en-US"/>
          </a:p>
        </p:txBody>
      </p:sp>
    </p:spTree>
    <p:extLst>
      <p:ext uri="{BB962C8B-B14F-4D97-AF65-F5344CB8AC3E}">
        <p14:creationId xmlns:p14="http://schemas.microsoft.com/office/powerpoint/2010/main" val="4003484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AFE8E269-5738-F64F-A9B9-5D9384E9B199}" type="slidenum">
              <a:rPr lang="en-US"/>
              <a:pPr/>
              <a:t>‹#›</a:t>
            </a:fld>
            <a:endParaRPr lang="en-US"/>
          </a:p>
        </p:txBody>
      </p:sp>
    </p:spTree>
    <p:extLst>
      <p:ext uri="{BB962C8B-B14F-4D97-AF65-F5344CB8AC3E}">
        <p14:creationId xmlns:p14="http://schemas.microsoft.com/office/powerpoint/2010/main" val="1241315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ore footer"/>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0" y="6534150"/>
            <a:ext cx="12192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508000" y="274640"/>
            <a:ext cx="10972800"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cene3d>
              <a:camera prst="orthographicFront"/>
              <a:lightRig rig="harsh" dir="t"/>
            </a:scene3d>
            <a:sp3d extrusionH="57150" prstMaterial="matte">
              <a:bevelT w="63500" h="12700" prst="angle"/>
              <a:contourClr>
                <a:schemeClr val="bg1">
                  <a:lumMod val="65000"/>
                </a:schemeClr>
              </a:contourClr>
            </a:sp3d>
          </a:bodyPr>
          <a:lstStyle/>
          <a:p>
            <a:pPr lvl="0"/>
            <a:r>
              <a:rPr lang="en-US" dirty="0"/>
              <a:t>Click to edit Header 1</a:t>
            </a:r>
          </a:p>
        </p:txBody>
      </p:sp>
      <p:sp>
        <p:nvSpPr>
          <p:cNvPr id="1028" name="Rectangle 4"/>
          <p:cNvSpPr>
            <a:spLocks noGrp="1" noChangeArrowheads="1"/>
          </p:cNvSpPr>
          <p:nvPr>
            <p:ph type="body" idx="1"/>
          </p:nvPr>
        </p:nvSpPr>
        <p:spPr bwMode="auto">
          <a:xfrm>
            <a:off x="508000" y="1066800"/>
            <a:ext cx="10972800" cy="5099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869" name="Rectangle 5"/>
          <p:cNvSpPr>
            <a:spLocks noGrp="1" noChangeArrowheads="1"/>
          </p:cNvSpPr>
          <p:nvPr>
            <p:ph type="dt" sz="half" idx="2"/>
          </p:nvPr>
        </p:nvSpPr>
        <p:spPr bwMode="auto">
          <a:xfrm>
            <a:off x="592667" y="6565900"/>
            <a:ext cx="2844800"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fontAlgn="base">
              <a:defRPr sz="1100">
                <a:ea typeface="+mn-ea"/>
              </a:defRPr>
            </a:lvl1pPr>
          </a:lstStyle>
          <a:p>
            <a:pPr>
              <a:defRPr/>
            </a:pPr>
            <a:endParaRPr lang="en-US" dirty="0"/>
          </a:p>
        </p:txBody>
      </p:sp>
      <p:sp>
        <p:nvSpPr>
          <p:cNvPr id="36870" name="Rectangle 6"/>
          <p:cNvSpPr>
            <a:spLocks noGrp="1" noChangeArrowheads="1"/>
          </p:cNvSpPr>
          <p:nvPr>
            <p:ph type="ftr" sz="quarter" idx="3"/>
          </p:nvPr>
        </p:nvSpPr>
        <p:spPr bwMode="auto">
          <a:xfrm>
            <a:off x="3481918" y="6575425"/>
            <a:ext cx="5109633"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fontAlgn="base">
              <a:defRPr sz="1100">
                <a:ea typeface="+mn-ea"/>
              </a:defRPr>
            </a:lvl1pPr>
          </a:lstStyle>
          <a:p>
            <a:pPr>
              <a:defRPr/>
            </a:pPr>
            <a:r>
              <a:rPr lang="en-AU" dirty="0"/>
              <a:t>Supply Chain Analytics</a:t>
            </a:r>
            <a:endParaRPr lang="en-US" dirty="0"/>
          </a:p>
        </p:txBody>
      </p:sp>
      <p:sp>
        <p:nvSpPr>
          <p:cNvPr id="36871" name="Rectangle 7"/>
          <p:cNvSpPr>
            <a:spLocks noGrp="1" noChangeArrowheads="1"/>
          </p:cNvSpPr>
          <p:nvPr>
            <p:ph type="sldNum" sz="quarter" idx="4"/>
          </p:nvPr>
        </p:nvSpPr>
        <p:spPr bwMode="auto">
          <a:xfrm>
            <a:off x="8697384" y="6578600"/>
            <a:ext cx="2844800"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fontAlgn="base">
              <a:defRPr sz="1100"/>
            </a:lvl1pPr>
          </a:lstStyle>
          <a:p>
            <a:fld id="{717DD886-EDCF-D24C-B7E3-DCF69C9B9CA5}" type="slidenum">
              <a:rPr lang="en-US"/>
              <a:pPr/>
              <a:t>‹#›</a:t>
            </a:fld>
            <a:endParaRPr lang="en-US"/>
          </a:p>
        </p:txBody>
      </p:sp>
      <p:cxnSp>
        <p:nvCxnSpPr>
          <p:cNvPr id="3" name="Straight Connector 2"/>
          <p:cNvCxnSpPr/>
          <p:nvPr userDrawn="1"/>
        </p:nvCxnSpPr>
        <p:spPr bwMode="auto">
          <a:xfrm>
            <a:off x="508000" y="762000"/>
            <a:ext cx="10972800" cy="0"/>
          </a:xfrm>
          <a:prstGeom prst="line">
            <a:avLst/>
          </a:prstGeom>
          <a:ln w="50800">
            <a:gradFill flip="none" rotWithShape="1">
              <a:gsLst>
                <a:gs pos="0">
                  <a:srgbClr val="C00000"/>
                </a:gs>
                <a:gs pos="42000">
                  <a:srgbClr val="FF0000"/>
                </a:gs>
                <a:gs pos="70000">
                  <a:schemeClr val="accent2">
                    <a:lumMod val="60000"/>
                    <a:lumOff val="40000"/>
                  </a:schemeClr>
                </a:gs>
                <a:gs pos="100000">
                  <a:schemeClr val="accent2">
                    <a:lumMod val="40000"/>
                    <a:lumOff val="60000"/>
                  </a:schemeClr>
                </a:gs>
              </a:gsLst>
              <a:lin ang="0" scaled="1"/>
              <a:tileRect/>
            </a:gradFill>
          </a:ln>
        </p:spPr>
        <p:style>
          <a:lnRef idx="3">
            <a:schemeClr val="accent2"/>
          </a:lnRef>
          <a:fillRef idx="0">
            <a:schemeClr val="accent2"/>
          </a:fillRef>
          <a:effectRef idx="2">
            <a:schemeClr val="accent2"/>
          </a:effectRef>
          <a:fontRef idx="minor">
            <a:schemeClr val="tx1"/>
          </a:fontRef>
        </p:style>
      </p:cxnSp>
    </p:spTree>
  </p:cSld>
  <p:clrMap bg1="lt1" tx1="dk1" bg2="lt2" tx2="dk2" accent1="accent1" accent2="accent2" accent3="accent3" accent4="accent4" accent5="accent5" accent6="accent6" hlink="hlink" folHlink="folHlink"/>
  <p:sldLayoutIdLst>
    <p:sldLayoutId id="2147483888"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Lst>
  <p:hf hdr="0" dt="0"/>
  <p:txStyles>
    <p:titleStyle>
      <a:lvl1pPr algn="l" rtl="0" eaLnBrk="0" fontAlgn="base" hangingPunct="0">
        <a:spcBef>
          <a:spcPct val="0"/>
        </a:spcBef>
        <a:spcAft>
          <a:spcPct val="0"/>
        </a:spcAft>
        <a:defRPr sz="2500" b="1" cap="none" spc="0">
          <a:ln/>
          <a:solidFill>
            <a:srgbClr val="FF0000"/>
          </a:solidFill>
          <a:effectLst/>
          <a:latin typeface="+mj-lt"/>
          <a:ea typeface="ＭＳ Ｐゴシック" charset="0"/>
          <a:cs typeface="+mj-cs"/>
        </a:defRPr>
      </a:lvl1pPr>
      <a:lvl2pPr algn="l" rtl="0" eaLnBrk="0" fontAlgn="base" hangingPunct="0">
        <a:spcBef>
          <a:spcPct val="0"/>
        </a:spcBef>
        <a:spcAft>
          <a:spcPct val="0"/>
        </a:spcAft>
        <a:defRPr sz="2500">
          <a:solidFill>
            <a:srgbClr val="EE3224"/>
          </a:solidFill>
          <a:latin typeface="Arial" charset="0"/>
          <a:ea typeface="ＭＳ Ｐゴシック" charset="0"/>
          <a:cs typeface="Arial" charset="0"/>
        </a:defRPr>
      </a:lvl2pPr>
      <a:lvl3pPr algn="l" rtl="0" eaLnBrk="0" fontAlgn="base" hangingPunct="0">
        <a:spcBef>
          <a:spcPct val="0"/>
        </a:spcBef>
        <a:spcAft>
          <a:spcPct val="0"/>
        </a:spcAft>
        <a:defRPr sz="2500">
          <a:solidFill>
            <a:srgbClr val="EE3224"/>
          </a:solidFill>
          <a:latin typeface="Arial" charset="0"/>
          <a:ea typeface="ＭＳ Ｐゴシック" charset="0"/>
          <a:cs typeface="Arial" charset="0"/>
        </a:defRPr>
      </a:lvl3pPr>
      <a:lvl4pPr algn="l" rtl="0" eaLnBrk="0" fontAlgn="base" hangingPunct="0">
        <a:spcBef>
          <a:spcPct val="0"/>
        </a:spcBef>
        <a:spcAft>
          <a:spcPct val="0"/>
        </a:spcAft>
        <a:defRPr sz="2500">
          <a:solidFill>
            <a:srgbClr val="EE3224"/>
          </a:solidFill>
          <a:latin typeface="Arial" charset="0"/>
          <a:ea typeface="ＭＳ Ｐゴシック" charset="0"/>
          <a:cs typeface="Arial" charset="0"/>
        </a:defRPr>
      </a:lvl4pPr>
      <a:lvl5pPr algn="l" rtl="0" eaLnBrk="0" fontAlgn="base" hangingPunct="0">
        <a:spcBef>
          <a:spcPct val="0"/>
        </a:spcBef>
        <a:spcAft>
          <a:spcPct val="0"/>
        </a:spcAft>
        <a:defRPr sz="2500">
          <a:solidFill>
            <a:srgbClr val="EE3224"/>
          </a:solidFill>
          <a:latin typeface="Arial" charset="0"/>
          <a:ea typeface="ＭＳ Ｐゴシック" charset="0"/>
          <a:cs typeface="Arial" charset="0"/>
        </a:defRPr>
      </a:lvl5pPr>
      <a:lvl6pPr marL="457200" algn="l" rtl="0" fontAlgn="base">
        <a:spcBef>
          <a:spcPct val="0"/>
        </a:spcBef>
        <a:spcAft>
          <a:spcPct val="0"/>
        </a:spcAft>
        <a:defRPr sz="2500">
          <a:solidFill>
            <a:srgbClr val="EE3224"/>
          </a:solidFill>
          <a:latin typeface="Arial" charset="0"/>
          <a:cs typeface="Arial" charset="0"/>
        </a:defRPr>
      </a:lvl6pPr>
      <a:lvl7pPr marL="914400" algn="l" rtl="0" fontAlgn="base">
        <a:spcBef>
          <a:spcPct val="0"/>
        </a:spcBef>
        <a:spcAft>
          <a:spcPct val="0"/>
        </a:spcAft>
        <a:defRPr sz="2500">
          <a:solidFill>
            <a:srgbClr val="EE3224"/>
          </a:solidFill>
          <a:latin typeface="Arial" charset="0"/>
          <a:cs typeface="Arial" charset="0"/>
        </a:defRPr>
      </a:lvl7pPr>
      <a:lvl8pPr marL="1371600" algn="l" rtl="0" fontAlgn="base">
        <a:spcBef>
          <a:spcPct val="0"/>
        </a:spcBef>
        <a:spcAft>
          <a:spcPct val="0"/>
        </a:spcAft>
        <a:defRPr sz="2500">
          <a:solidFill>
            <a:srgbClr val="EE3224"/>
          </a:solidFill>
          <a:latin typeface="Arial" charset="0"/>
          <a:cs typeface="Arial" charset="0"/>
        </a:defRPr>
      </a:lvl8pPr>
      <a:lvl9pPr marL="1828800" algn="l" rtl="0" fontAlgn="base">
        <a:spcBef>
          <a:spcPct val="0"/>
        </a:spcBef>
        <a:spcAft>
          <a:spcPct val="0"/>
        </a:spcAft>
        <a:defRPr sz="2500">
          <a:solidFill>
            <a:srgbClr val="EE3224"/>
          </a:solidFill>
          <a:latin typeface="Arial" charset="0"/>
          <a:cs typeface="Arial" charset="0"/>
        </a:defRPr>
      </a:lvl9pPr>
    </p:titleStyle>
    <p:bodyStyle>
      <a:lvl1pPr marL="180975" indent="-180975" algn="l" rtl="0" eaLnBrk="0" fontAlgn="base" hangingPunct="0">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1524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Session 4</a:t>
            </a:r>
          </a:p>
        </p:txBody>
      </p:sp>
      <p:sp>
        <p:nvSpPr>
          <p:cNvPr id="3" name="Footer Placeholder 2"/>
          <p:cNvSpPr>
            <a:spLocks noGrp="1"/>
          </p:cNvSpPr>
          <p:nvPr>
            <p:ph type="ftr" sz="quarter" idx="11"/>
          </p:nvPr>
        </p:nvSpPr>
        <p:spPr/>
        <p:txBody>
          <a:bodyPr/>
          <a:lstStyle/>
          <a:p>
            <a:pPr>
              <a:defRPr/>
            </a:pPr>
            <a:r>
              <a:rPr lang="en-AU" dirty="0"/>
              <a:t>Big Data and Analytics</a:t>
            </a:r>
            <a:endParaRPr lang="en-US" dirty="0"/>
          </a:p>
        </p:txBody>
      </p:sp>
      <p:sp>
        <p:nvSpPr>
          <p:cNvPr id="7" name="Slide Number Placeholder 6"/>
          <p:cNvSpPr>
            <a:spLocks noGrp="1"/>
          </p:cNvSpPr>
          <p:nvPr>
            <p:ph type="sldNum" sz="quarter" idx="12"/>
          </p:nvPr>
        </p:nvSpPr>
        <p:spPr/>
        <p:txBody>
          <a:bodyPr/>
          <a:lstStyle/>
          <a:p>
            <a:fld id="{3956DA85-404E-9646-866F-75D030953504}" type="slidenum">
              <a:rPr lang="en-US" smtClean="0"/>
              <a:pPr/>
              <a:t>1</a:t>
            </a:fld>
            <a:endParaRPr lang="en-US"/>
          </a:p>
        </p:txBody>
      </p:sp>
      <p:sp>
        <p:nvSpPr>
          <p:cNvPr id="8" name="Rectangle 2">
            <a:extLst>
              <a:ext uri="{FF2B5EF4-FFF2-40B4-BE49-F238E27FC236}">
                <a16:creationId xmlns:a16="http://schemas.microsoft.com/office/drawing/2014/main" id="{3166393E-73C0-05C7-D277-F5DFE114D305}"/>
              </a:ext>
            </a:extLst>
          </p:cNvPr>
          <p:cNvSpPr txBox="1">
            <a:spLocks noChangeArrowheads="1"/>
          </p:cNvSpPr>
          <p:nvPr/>
        </p:nvSpPr>
        <p:spPr bwMode="auto">
          <a:xfrm>
            <a:off x="608012" y="1379573"/>
            <a:ext cx="7623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cene3d>
              <a:camera prst="orthographicFront"/>
              <a:lightRig rig="harsh" dir="t"/>
            </a:scene3d>
            <a:sp3d extrusionH="57150" prstMaterial="matte">
              <a:bevelT w="63500" h="12700" prst="angle"/>
              <a:contourClr>
                <a:schemeClr val="bg1">
                  <a:lumMod val="65000"/>
                </a:schemeClr>
              </a:contourClr>
            </a:sp3d>
          </a:bodyPr>
          <a:lstStyle>
            <a:lvl1pPr algn="l" rtl="0" eaLnBrk="0" fontAlgn="base" hangingPunct="0">
              <a:spcBef>
                <a:spcPct val="0"/>
              </a:spcBef>
              <a:spcAft>
                <a:spcPct val="0"/>
              </a:spcAft>
              <a:defRPr sz="2500" b="1" cap="none" spc="0">
                <a:ln/>
                <a:solidFill>
                  <a:srgbClr val="FF0000"/>
                </a:solidFill>
                <a:effectLst/>
                <a:latin typeface="+mj-lt"/>
                <a:ea typeface="ＭＳ Ｐゴシック" charset="0"/>
                <a:cs typeface="+mj-cs"/>
              </a:defRPr>
            </a:lvl1pPr>
            <a:lvl2pPr algn="l" rtl="0" eaLnBrk="0" fontAlgn="base" hangingPunct="0">
              <a:spcBef>
                <a:spcPct val="0"/>
              </a:spcBef>
              <a:spcAft>
                <a:spcPct val="0"/>
              </a:spcAft>
              <a:defRPr sz="2500">
                <a:solidFill>
                  <a:srgbClr val="EE3224"/>
                </a:solidFill>
                <a:latin typeface="Arial" charset="0"/>
                <a:ea typeface="ＭＳ Ｐゴシック" charset="0"/>
                <a:cs typeface="Arial" charset="0"/>
              </a:defRPr>
            </a:lvl2pPr>
            <a:lvl3pPr algn="l" rtl="0" eaLnBrk="0" fontAlgn="base" hangingPunct="0">
              <a:spcBef>
                <a:spcPct val="0"/>
              </a:spcBef>
              <a:spcAft>
                <a:spcPct val="0"/>
              </a:spcAft>
              <a:defRPr sz="2500">
                <a:solidFill>
                  <a:srgbClr val="EE3224"/>
                </a:solidFill>
                <a:latin typeface="Arial" charset="0"/>
                <a:ea typeface="ＭＳ Ｐゴシック" charset="0"/>
                <a:cs typeface="Arial" charset="0"/>
              </a:defRPr>
            </a:lvl3pPr>
            <a:lvl4pPr algn="l" rtl="0" eaLnBrk="0" fontAlgn="base" hangingPunct="0">
              <a:spcBef>
                <a:spcPct val="0"/>
              </a:spcBef>
              <a:spcAft>
                <a:spcPct val="0"/>
              </a:spcAft>
              <a:defRPr sz="2500">
                <a:solidFill>
                  <a:srgbClr val="EE3224"/>
                </a:solidFill>
                <a:latin typeface="Arial" charset="0"/>
                <a:ea typeface="ＭＳ Ｐゴシック" charset="0"/>
                <a:cs typeface="Arial" charset="0"/>
              </a:defRPr>
            </a:lvl4pPr>
            <a:lvl5pPr algn="l" rtl="0" eaLnBrk="0" fontAlgn="base" hangingPunct="0">
              <a:spcBef>
                <a:spcPct val="0"/>
              </a:spcBef>
              <a:spcAft>
                <a:spcPct val="0"/>
              </a:spcAft>
              <a:defRPr sz="2500">
                <a:solidFill>
                  <a:srgbClr val="EE3224"/>
                </a:solidFill>
                <a:latin typeface="Arial" charset="0"/>
                <a:ea typeface="ＭＳ Ｐゴシック" charset="0"/>
                <a:cs typeface="Arial" charset="0"/>
              </a:defRPr>
            </a:lvl5pPr>
            <a:lvl6pPr marL="457200" algn="l" rtl="0" fontAlgn="base">
              <a:spcBef>
                <a:spcPct val="0"/>
              </a:spcBef>
              <a:spcAft>
                <a:spcPct val="0"/>
              </a:spcAft>
              <a:defRPr sz="2500">
                <a:solidFill>
                  <a:srgbClr val="EE3224"/>
                </a:solidFill>
                <a:latin typeface="Arial" charset="0"/>
                <a:cs typeface="Arial" charset="0"/>
              </a:defRPr>
            </a:lvl6pPr>
            <a:lvl7pPr marL="914400" algn="l" rtl="0" fontAlgn="base">
              <a:spcBef>
                <a:spcPct val="0"/>
              </a:spcBef>
              <a:spcAft>
                <a:spcPct val="0"/>
              </a:spcAft>
              <a:defRPr sz="2500">
                <a:solidFill>
                  <a:srgbClr val="EE3224"/>
                </a:solidFill>
                <a:latin typeface="Arial" charset="0"/>
                <a:cs typeface="Arial" charset="0"/>
              </a:defRPr>
            </a:lvl7pPr>
            <a:lvl8pPr marL="1371600" algn="l" rtl="0" fontAlgn="base">
              <a:spcBef>
                <a:spcPct val="0"/>
              </a:spcBef>
              <a:spcAft>
                <a:spcPct val="0"/>
              </a:spcAft>
              <a:defRPr sz="2500">
                <a:solidFill>
                  <a:srgbClr val="EE3224"/>
                </a:solidFill>
                <a:latin typeface="Arial" charset="0"/>
                <a:cs typeface="Arial" charset="0"/>
              </a:defRPr>
            </a:lvl8pPr>
            <a:lvl9pPr marL="1828800" algn="l" rtl="0" fontAlgn="base">
              <a:spcBef>
                <a:spcPct val="0"/>
              </a:spcBef>
              <a:spcAft>
                <a:spcPct val="0"/>
              </a:spcAft>
              <a:defRPr sz="2500">
                <a:solidFill>
                  <a:srgbClr val="EE3224"/>
                </a:solidFill>
                <a:latin typeface="Arial" charset="0"/>
                <a:cs typeface="Arial" charset="0"/>
              </a:defRPr>
            </a:lvl9pPr>
          </a:lstStyle>
          <a:p>
            <a:pPr eaLnBrk="1" hangingPunct="1"/>
            <a:r>
              <a:rPr lang="en-AU" sz="3500" kern="0" dirty="0">
                <a:solidFill>
                  <a:schemeClr val="accent4">
                    <a:lumMod val="65000"/>
                    <a:lumOff val="35000"/>
                  </a:schemeClr>
                </a:solidFill>
                <a:latin typeface="Arial" charset="0"/>
                <a:cs typeface="Arial" charset="0"/>
              </a:rPr>
              <a:t>Big Data and Analytics</a:t>
            </a:r>
            <a:endParaRPr lang="en-US" sz="4600" kern="0" dirty="0">
              <a:solidFill>
                <a:schemeClr val="accent4">
                  <a:lumMod val="65000"/>
                  <a:lumOff val="35000"/>
                </a:schemeClr>
              </a:solidFill>
              <a:latin typeface="Arial" charset="0"/>
              <a:cs typeface="Arial" charset="0"/>
            </a:endParaRPr>
          </a:p>
        </p:txBody>
      </p:sp>
      <p:sp>
        <p:nvSpPr>
          <p:cNvPr id="13" name="Rectangle 3">
            <a:extLst>
              <a:ext uri="{FF2B5EF4-FFF2-40B4-BE49-F238E27FC236}">
                <a16:creationId xmlns:a16="http://schemas.microsoft.com/office/drawing/2014/main" id="{1AFE4038-CDD0-4FCE-CF3D-63DC1665966C}"/>
              </a:ext>
            </a:extLst>
          </p:cNvPr>
          <p:cNvSpPr txBox="1">
            <a:spLocks noChangeArrowheads="1"/>
          </p:cNvSpPr>
          <p:nvPr/>
        </p:nvSpPr>
        <p:spPr>
          <a:xfrm>
            <a:off x="2133600" y="2628900"/>
            <a:ext cx="8534400" cy="160020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lIns="91440" tIns="45720" rIns="91440" bIns="45720" rtlCol="0" anchor="ctr">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10000"/>
              </a:lnSpc>
              <a:spcAft>
                <a:spcPct val="0"/>
              </a:spcAft>
            </a:pPr>
            <a:r>
              <a:rPr lang="en-US" dirty="0"/>
              <a:t>Topic 4:</a:t>
            </a:r>
          </a:p>
          <a:p>
            <a:pPr lvl="0"/>
            <a:r>
              <a:rPr lang="en-US" sz="3200" dirty="0"/>
              <a:t>Analytics Engine for Big Data- Apache Spark </a:t>
            </a:r>
            <a:endParaRPr lang="en-GB" dirty="0"/>
          </a:p>
        </p:txBody>
      </p:sp>
      <p:pic>
        <p:nvPicPr>
          <p:cNvPr id="2" name="Picture 1" descr="A logo with orange and grey text&#10;&#10;Description automatically generated">
            <a:extLst>
              <a:ext uri="{FF2B5EF4-FFF2-40B4-BE49-F238E27FC236}">
                <a16:creationId xmlns:a16="http://schemas.microsoft.com/office/drawing/2014/main" id="{1C800551-9687-93A3-2ACA-1A37C5902320}"/>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6" name="TextBox 5">
            <a:extLst>
              <a:ext uri="{FF2B5EF4-FFF2-40B4-BE49-F238E27FC236}">
                <a16:creationId xmlns:a16="http://schemas.microsoft.com/office/drawing/2014/main" id="{70B52648-3D17-EEF8-EF7D-4842C9C034AA}"/>
              </a:ext>
            </a:extLst>
          </p:cNvPr>
          <p:cNvSpPr txBox="1"/>
          <p:nvPr/>
        </p:nvSpPr>
        <p:spPr>
          <a:xfrm>
            <a:off x="3868738" y="4688993"/>
            <a:ext cx="4722813" cy="584775"/>
          </a:xfrm>
          <a:prstGeom prst="rect">
            <a:avLst/>
          </a:prstGeom>
          <a:noFill/>
        </p:spPr>
        <p:txBody>
          <a:bodyPr wrap="square" rtlCol="0">
            <a:spAutoFit/>
          </a:bodyPr>
          <a:lstStyle/>
          <a:p>
            <a:r>
              <a:rPr lang="en-US" sz="1600" dirty="0">
                <a:solidFill>
                  <a:schemeClr val="tx1"/>
                </a:solidFill>
              </a:rPr>
              <a:t>We will wait for 5 to 10 mins for everyone to join</a:t>
            </a:r>
          </a:p>
          <a:p>
            <a:endParaRPr lang="en-AU" sz="1600" dirty="0">
              <a:solidFill>
                <a:schemeClr val="tx1"/>
              </a:solidFill>
            </a:endParaRPr>
          </a:p>
        </p:txBody>
      </p:sp>
    </p:spTree>
    <p:extLst>
      <p:ext uri="{BB962C8B-B14F-4D97-AF65-F5344CB8AC3E}">
        <p14:creationId xmlns:p14="http://schemas.microsoft.com/office/powerpoint/2010/main" val="2623056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Case Study</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10</a:t>
            </a:fld>
            <a:endParaRPr lang="en-US"/>
          </a:p>
        </p:txBody>
      </p:sp>
      <p:pic>
        <p:nvPicPr>
          <p:cNvPr id="8" name="Picture 7" descr="A logo with orange and grey text&#10;&#10;Description automatically generated">
            <a:extLst>
              <a:ext uri="{FF2B5EF4-FFF2-40B4-BE49-F238E27FC236}">
                <a16:creationId xmlns:a16="http://schemas.microsoft.com/office/drawing/2014/main" id="{224C2F61-35C9-A22F-7AB5-CA19B5F4A11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6" name="TextBox 5">
            <a:extLst>
              <a:ext uri="{FF2B5EF4-FFF2-40B4-BE49-F238E27FC236}">
                <a16:creationId xmlns:a16="http://schemas.microsoft.com/office/drawing/2014/main" id="{46C79753-5235-5ED8-466B-07BC60AEFD12}"/>
              </a:ext>
            </a:extLst>
          </p:cNvPr>
          <p:cNvSpPr txBox="1"/>
          <p:nvPr/>
        </p:nvSpPr>
        <p:spPr>
          <a:xfrm>
            <a:off x="419100" y="888202"/>
            <a:ext cx="11353800" cy="5509200"/>
          </a:xfrm>
          <a:prstGeom prst="rect">
            <a:avLst/>
          </a:prstGeom>
          <a:noFill/>
        </p:spPr>
        <p:txBody>
          <a:bodyPr wrap="square" rtlCol="0">
            <a:spAutoFit/>
          </a:bodyPr>
          <a:lstStyle/>
          <a:p>
            <a:pPr algn="l"/>
            <a:r>
              <a:rPr lang="en-AU" sz="1600" b="1" i="0" dirty="0">
                <a:solidFill>
                  <a:schemeClr val="tx1"/>
                </a:solidFill>
                <a:effectLst/>
                <a:latin typeface="Söhne"/>
              </a:rPr>
              <a:t>Big Data Challenges:</a:t>
            </a:r>
            <a:endParaRPr lang="en-AU" sz="1600" b="0" i="0" dirty="0">
              <a:solidFill>
                <a:schemeClr val="tx1"/>
              </a:solidFill>
              <a:effectLst/>
              <a:latin typeface="Söhne"/>
            </a:endParaRPr>
          </a:p>
          <a:p>
            <a:pPr marL="285750" indent="-285750" algn="l">
              <a:buFont typeface="Arial" panose="020B0604020202020204" pitchFamily="34" charset="0"/>
              <a:buChar char="•"/>
            </a:pPr>
            <a:r>
              <a:rPr lang="en-AU" sz="1600" b="1" i="0" dirty="0">
                <a:solidFill>
                  <a:schemeClr val="tx1"/>
                </a:solidFill>
                <a:effectLst/>
                <a:latin typeface="Söhne"/>
              </a:rPr>
              <a:t>Data Volume:</a:t>
            </a:r>
            <a:r>
              <a:rPr lang="en-AU" sz="1600" b="0" i="0" dirty="0">
                <a:solidFill>
                  <a:schemeClr val="tx1"/>
                </a:solidFill>
                <a:effectLst/>
                <a:latin typeface="Söhne"/>
              </a:rPr>
              <a:t> With both online transactions and potential in-person events like health workshops, </a:t>
            </a:r>
            <a:r>
              <a:rPr lang="en-AU" sz="1600" b="1" i="0" dirty="0" err="1">
                <a:solidFill>
                  <a:schemeClr val="tx1"/>
                </a:solidFill>
                <a:effectLst/>
                <a:latin typeface="Söhne"/>
              </a:rPr>
              <a:t>CityFresh</a:t>
            </a:r>
            <a:r>
              <a:rPr lang="en-AU" sz="1600" b="1" i="0" dirty="0">
                <a:solidFill>
                  <a:schemeClr val="tx1"/>
                </a:solidFill>
                <a:effectLst/>
                <a:latin typeface="Söhne"/>
              </a:rPr>
              <a:t> Markets</a:t>
            </a:r>
            <a:r>
              <a:rPr lang="en-AU" sz="1600" b="0" i="0" dirty="0">
                <a:solidFill>
                  <a:schemeClr val="tx1"/>
                </a:solidFill>
                <a:effectLst/>
                <a:latin typeface="Söhne"/>
              </a:rPr>
              <a:t> is accumulating vast amounts of customer, transaction, and engagement data daily. Managing this magnitude, especially from diverse sources like the customer relations system, procurement logs, and digital operations, poses a significant challenge.</a:t>
            </a:r>
          </a:p>
          <a:p>
            <a:pPr marL="285750" indent="-285750" algn="l">
              <a:buFont typeface="Arial" panose="020B0604020202020204" pitchFamily="34" charset="0"/>
              <a:buChar char="•"/>
            </a:pPr>
            <a:endParaRPr lang="en-AU" sz="1600" b="0" i="0" dirty="0">
              <a:solidFill>
                <a:schemeClr val="tx1"/>
              </a:solidFill>
              <a:effectLst/>
              <a:latin typeface="Söhne"/>
            </a:endParaRPr>
          </a:p>
          <a:p>
            <a:pPr marL="285750" indent="-285750" algn="l">
              <a:buFont typeface="Arial" panose="020B0604020202020204" pitchFamily="34" charset="0"/>
              <a:buChar char="•"/>
            </a:pPr>
            <a:r>
              <a:rPr lang="en-AU" sz="1600" b="1" i="0" dirty="0">
                <a:solidFill>
                  <a:schemeClr val="tx1"/>
                </a:solidFill>
                <a:effectLst/>
                <a:latin typeface="Söhne"/>
              </a:rPr>
              <a:t>Data Variety:</a:t>
            </a:r>
            <a:r>
              <a:rPr lang="en-AU" sz="1600" b="0" i="0" dirty="0">
                <a:solidFill>
                  <a:schemeClr val="tx1"/>
                </a:solidFill>
                <a:effectLst/>
                <a:latin typeface="Söhne"/>
              </a:rPr>
              <a:t> The platform's digital operations might produce structured logs, while feedback from health campaigns could be unstructured text. The mix of structured, semi-structured (like JSON from web interactions), and unstructured data (like customer feedback or reviews) requires versatile processing solutions.</a:t>
            </a:r>
          </a:p>
          <a:p>
            <a:pPr marL="285750" indent="-285750" algn="l">
              <a:buFont typeface="Arial" panose="020B0604020202020204" pitchFamily="34" charset="0"/>
              <a:buChar char="•"/>
            </a:pPr>
            <a:endParaRPr lang="en-AU" sz="1600" b="0" i="0" dirty="0">
              <a:solidFill>
                <a:schemeClr val="tx1"/>
              </a:solidFill>
              <a:effectLst/>
              <a:latin typeface="Söhne"/>
            </a:endParaRPr>
          </a:p>
          <a:p>
            <a:pPr marL="285750" indent="-285750" algn="l">
              <a:buFont typeface="Arial" panose="020B0604020202020204" pitchFamily="34" charset="0"/>
              <a:buChar char="•"/>
            </a:pPr>
            <a:r>
              <a:rPr lang="en-AU" sz="1600" b="1" i="0" dirty="0">
                <a:solidFill>
                  <a:schemeClr val="tx1"/>
                </a:solidFill>
                <a:effectLst/>
                <a:latin typeface="Söhne"/>
              </a:rPr>
              <a:t>Data Velocity:</a:t>
            </a:r>
            <a:r>
              <a:rPr lang="en-AU" sz="1600" b="0" i="0" dirty="0">
                <a:solidFill>
                  <a:schemeClr val="tx1"/>
                </a:solidFill>
                <a:effectLst/>
                <a:latin typeface="Söhne"/>
              </a:rPr>
              <a:t> Real-time analytics from website interactions, combined with transactional data and feedback from bi-monthly e-magazines, means data is pouring in at high speeds. The company must be equipped to process this information promptly to make informed decisions.</a:t>
            </a:r>
          </a:p>
          <a:p>
            <a:pPr marL="285750" indent="-285750" algn="l">
              <a:buFont typeface="Arial" panose="020B0604020202020204" pitchFamily="34" charset="0"/>
              <a:buChar char="•"/>
            </a:pPr>
            <a:endParaRPr lang="en-AU" sz="1600" b="0" i="0" dirty="0">
              <a:solidFill>
                <a:schemeClr val="tx1"/>
              </a:solidFill>
              <a:effectLst/>
              <a:latin typeface="Söhne"/>
            </a:endParaRPr>
          </a:p>
          <a:p>
            <a:pPr marL="285750" indent="-285750" algn="l">
              <a:buFont typeface="Arial" panose="020B0604020202020204" pitchFamily="34" charset="0"/>
              <a:buChar char="•"/>
            </a:pPr>
            <a:r>
              <a:rPr lang="en-AU" sz="1600" b="1" i="0" dirty="0">
                <a:solidFill>
                  <a:schemeClr val="tx1"/>
                </a:solidFill>
                <a:effectLst/>
                <a:latin typeface="Söhne"/>
              </a:rPr>
              <a:t>Data Veracity:</a:t>
            </a:r>
            <a:r>
              <a:rPr lang="en-AU" sz="1600" b="0" i="0" dirty="0">
                <a:solidFill>
                  <a:schemeClr val="tx1"/>
                </a:solidFill>
                <a:effectLst/>
                <a:latin typeface="Söhne"/>
              </a:rPr>
              <a:t> Ensuring that feedback from health campaigns is genuine and not manipulated, verifying the authenticity of …...</a:t>
            </a:r>
          </a:p>
          <a:p>
            <a:pPr marL="285750" indent="-285750" algn="l">
              <a:buFont typeface="Arial" panose="020B0604020202020204" pitchFamily="34" charset="0"/>
              <a:buChar char="•"/>
            </a:pPr>
            <a:endParaRPr lang="en-AU" sz="1600" b="0" i="0" dirty="0">
              <a:solidFill>
                <a:schemeClr val="tx1"/>
              </a:solidFill>
              <a:effectLst/>
              <a:latin typeface="Söhne"/>
            </a:endParaRPr>
          </a:p>
          <a:p>
            <a:pPr marL="285750" indent="-285750" algn="l">
              <a:buFont typeface="Arial" panose="020B0604020202020204" pitchFamily="34" charset="0"/>
              <a:buChar char="•"/>
            </a:pPr>
            <a:r>
              <a:rPr lang="en-AU" sz="1600" b="1" i="0" dirty="0">
                <a:solidFill>
                  <a:schemeClr val="tx1"/>
                </a:solidFill>
                <a:effectLst/>
                <a:latin typeface="Söhne"/>
              </a:rPr>
              <a:t>Data Integration:</a:t>
            </a:r>
            <a:r>
              <a:rPr lang="en-AU" sz="1600" b="0" i="0" dirty="0">
                <a:solidFill>
                  <a:schemeClr val="tx1"/>
                </a:solidFill>
                <a:effectLst/>
                <a:latin typeface="Söhne"/>
              </a:rPr>
              <a:t> Merging data from the customer relations system with that of the health and nutrition outreach program, without causing data duplication or loss, is essential to …….</a:t>
            </a:r>
          </a:p>
          <a:p>
            <a:pPr marL="285750" indent="-285750" algn="l">
              <a:buFont typeface="Arial" panose="020B0604020202020204" pitchFamily="34" charset="0"/>
              <a:buChar char="•"/>
            </a:pPr>
            <a:endParaRPr lang="en-AU" sz="1600" b="0" i="0" dirty="0">
              <a:solidFill>
                <a:schemeClr val="tx1"/>
              </a:solidFill>
              <a:effectLst/>
              <a:latin typeface="Söhne"/>
            </a:endParaRPr>
          </a:p>
          <a:p>
            <a:pPr marL="285750" indent="-285750" algn="l">
              <a:buFont typeface="Arial" panose="020B0604020202020204" pitchFamily="34" charset="0"/>
              <a:buChar char="•"/>
            </a:pPr>
            <a:r>
              <a:rPr lang="en-AU" sz="1600" b="1" i="0" dirty="0">
                <a:solidFill>
                  <a:schemeClr val="tx1"/>
                </a:solidFill>
                <a:effectLst/>
                <a:latin typeface="Söhne"/>
              </a:rPr>
              <a:t>Data Privacy and Security:</a:t>
            </a:r>
            <a:r>
              <a:rPr lang="en-AU" sz="1600" b="0" i="0" dirty="0">
                <a:solidFill>
                  <a:schemeClr val="tx1"/>
                </a:solidFill>
                <a:effectLst/>
                <a:latin typeface="Söhne"/>
              </a:rPr>
              <a:t> Given the nature of products – fresh produce and organic foods – understanding customer dietary habits and preferences can be sensitive. Additionally, protecting transactional data and personal customer information from potential breaches is paramount in maintaining trust and compliance with data protection regulations.</a:t>
            </a:r>
          </a:p>
          <a:p>
            <a:endParaRPr lang="en-AU" sz="1600" dirty="0">
              <a:solidFill>
                <a:schemeClr val="tx1"/>
              </a:solidFill>
            </a:endParaRPr>
          </a:p>
        </p:txBody>
      </p:sp>
    </p:spTree>
    <p:extLst>
      <p:ext uri="{BB962C8B-B14F-4D97-AF65-F5344CB8AC3E}">
        <p14:creationId xmlns:p14="http://schemas.microsoft.com/office/powerpoint/2010/main" val="2888533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Case Study</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11</a:t>
            </a:fld>
            <a:endParaRPr lang="en-US"/>
          </a:p>
        </p:txBody>
      </p:sp>
      <p:pic>
        <p:nvPicPr>
          <p:cNvPr id="8" name="Picture 7" descr="A logo with orange and grey text&#10;&#10;Description automatically generated">
            <a:extLst>
              <a:ext uri="{FF2B5EF4-FFF2-40B4-BE49-F238E27FC236}">
                <a16:creationId xmlns:a16="http://schemas.microsoft.com/office/drawing/2014/main" id="{224C2F61-35C9-A22F-7AB5-CA19B5F4A11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6" name="TextBox 5">
            <a:extLst>
              <a:ext uri="{FF2B5EF4-FFF2-40B4-BE49-F238E27FC236}">
                <a16:creationId xmlns:a16="http://schemas.microsoft.com/office/drawing/2014/main" id="{46C79753-5235-5ED8-466B-07BC60AEFD12}"/>
              </a:ext>
            </a:extLst>
          </p:cNvPr>
          <p:cNvSpPr txBox="1"/>
          <p:nvPr/>
        </p:nvSpPr>
        <p:spPr>
          <a:xfrm>
            <a:off x="457200" y="885471"/>
            <a:ext cx="10972800" cy="5755422"/>
          </a:xfrm>
          <a:prstGeom prst="rect">
            <a:avLst/>
          </a:prstGeom>
          <a:noFill/>
        </p:spPr>
        <p:txBody>
          <a:bodyPr wrap="square" rtlCol="0">
            <a:spAutoFit/>
          </a:bodyPr>
          <a:lstStyle/>
          <a:p>
            <a:pPr algn="l"/>
            <a:r>
              <a:rPr lang="en-AU" sz="1800" b="1" i="0" dirty="0">
                <a:solidFill>
                  <a:schemeClr val="tx1"/>
                </a:solidFill>
                <a:effectLst/>
                <a:latin typeface="Söhne"/>
              </a:rPr>
              <a:t>Recommended Data pipeline:</a:t>
            </a:r>
          </a:p>
          <a:p>
            <a:pPr algn="l"/>
            <a:r>
              <a:rPr lang="en-AU" sz="1400" b="1" i="0" dirty="0">
                <a:solidFill>
                  <a:schemeClr val="tx1"/>
                </a:solidFill>
                <a:effectLst/>
                <a:latin typeface="Söhne"/>
              </a:rPr>
              <a:t>Data Ingestion</a:t>
            </a:r>
            <a:endParaRPr lang="en-AU" sz="1400" b="0" i="0" dirty="0">
              <a:solidFill>
                <a:schemeClr val="tx1"/>
              </a:solidFill>
              <a:effectLst/>
              <a:latin typeface="Söhne"/>
            </a:endParaRPr>
          </a:p>
          <a:p>
            <a:pPr marL="285750" indent="-285750" algn="l">
              <a:buFont typeface="Arial" panose="020B0604020202020204" pitchFamily="34" charset="0"/>
              <a:buChar char="•"/>
            </a:pPr>
            <a:r>
              <a:rPr lang="en-AU" sz="1400" b="0" i="0" dirty="0">
                <a:solidFill>
                  <a:schemeClr val="tx1"/>
                </a:solidFill>
                <a:effectLst/>
                <a:latin typeface="Söhne"/>
              </a:rPr>
              <a:t>Extract data from farm management systems, health and nutrition outreach records, procurement systems, and digital operations logs.</a:t>
            </a:r>
          </a:p>
          <a:p>
            <a:pPr marL="285750" indent="-285750" algn="l">
              <a:buFont typeface="Arial" panose="020B0604020202020204" pitchFamily="34" charset="0"/>
              <a:buChar char="•"/>
            </a:pPr>
            <a:r>
              <a:rPr lang="en-AU" sz="1400" b="0" i="0" dirty="0">
                <a:solidFill>
                  <a:schemeClr val="tx1"/>
                </a:solidFill>
                <a:effectLst/>
                <a:latin typeface="Söhne"/>
              </a:rPr>
              <a:t>Utilise sensors, IoT devices, or manual data logging mechanisms from the farm fields to capture real-time data on crop health, soil conditions, and weather patterns.</a:t>
            </a:r>
          </a:p>
          <a:p>
            <a:pPr marL="285750" indent="-285750" algn="l">
              <a:buFont typeface="Arial" panose="020B0604020202020204" pitchFamily="34" charset="0"/>
              <a:buChar char="•"/>
            </a:pPr>
            <a:r>
              <a:rPr lang="en-AU" sz="1400" b="0" i="0" dirty="0">
                <a:solidFill>
                  <a:schemeClr val="tx1"/>
                </a:solidFill>
                <a:effectLst/>
                <a:latin typeface="Söhne"/>
              </a:rPr>
              <a:t>Ingest data from external sources like weather forecast services, agricultural research bodies, and any collaborations with universities or </a:t>
            </a:r>
            <a:r>
              <a:rPr lang="en-AU" sz="1400" b="0" i="0" dirty="0" err="1">
                <a:solidFill>
                  <a:schemeClr val="tx1"/>
                </a:solidFill>
                <a:effectLst/>
                <a:latin typeface="Söhne"/>
              </a:rPr>
              <a:t>agri</a:t>
            </a:r>
            <a:r>
              <a:rPr lang="en-AU" sz="1400" b="0" i="0" dirty="0">
                <a:solidFill>
                  <a:schemeClr val="tx1"/>
                </a:solidFill>
                <a:effectLst/>
                <a:latin typeface="Söhne"/>
              </a:rPr>
              <a:t>-tech companies.</a:t>
            </a:r>
          </a:p>
          <a:p>
            <a:pPr algn="l"/>
            <a:r>
              <a:rPr lang="en-AU" sz="1400" b="1" i="0" dirty="0">
                <a:solidFill>
                  <a:schemeClr val="tx1"/>
                </a:solidFill>
                <a:effectLst/>
                <a:latin typeface="Söhne"/>
              </a:rPr>
              <a:t>Data Transformation</a:t>
            </a:r>
            <a:endParaRPr lang="en-AU" sz="1400" b="0" i="0" dirty="0">
              <a:solidFill>
                <a:schemeClr val="tx1"/>
              </a:solidFill>
              <a:effectLst/>
              <a:latin typeface="Söhne"/>
            </a:endParaRPr>
          </a:p>
          <a:p>
            <a:pPr marL="285750" indent="-285750" algn="l">
              <a:buFont typeface="Arial" panose="020B0604020202020204" pitchFamily="34" charset="0"/>
              <a:buChar char="•"/>
            </a:pPr>
            <a:r>
              <a:rPr lang="en-AU" sz="1400" b="0" i="0" dirty="0">
                <a:solidFill>
                  <a:schemeClr val="tx1"/>
                </a:solidFill>
                <a:effectLst/>
                <a:latin typeface="Söhne"/>
              </a:rPr>
              <a:t>Process data to ensure uniformity, especially if data is coming from diverse farm sources or different farming methodologies.</a:t>
            </a:r>
          </a:p>
          <a:p>
            <a:pPr marL="285750" indent="-285750" algn="l">
              <a:buFont typeface="Arial" panose="020B0604020202020204" pitchFamily="34" charset="0"/>
              <a:buChar char="•"/>
            </a:pPr>
            <a:r>
              <a:rPr lang="en-AU" sz="1400" b="0" i="0" dirty="0">
                <a:solidFill>
                  <a:schemeClr val="tx1"/>
                </a:solidFill>
                <a:effectLst/>
                <a:latin typeface="Söhne"/>
              </a:rPr>
              <a:t>Handle missing data, outliers, or inconsistencies often found in sensor data or manual logs.</a:t>
            </a:r>
          </a:p>
          <a:p>
            <a:pPr marL="285750" indent="-285750" algn="l">
              <a:buFont typeface="Arial" panose="020B0604020202020204" pitchFamily="34" charset="0"/>
              <a:buChar char="•"/>
            </a:pPr>
            <a:r>
              <a:rPr lang="en-AU" sz="1400" b="0" i="0" dirty="0">
                <a:solidFill>
                  <a:schemeClr val="tx1"/>
                </a:solidFill>
                <a:effectLst/>
                <a:latin typeface="Söhne"/>
              </a:rPr>
              <a:t>Integrate insights from market trend data to associate with actual farm outputs, leading to better demand-supply matching.</a:t>
            </a:r>
          </a:p>
          <a:p>
            <a:pPr algn="l"/>
            <a:r>
              <a:rPr lang="en-AU" sz="1400" b="1" i="0" dirty="0">
                <a:solidFill>
                  <a:schemeClr val="tx1"/>
                </a:solidFill>
                <a:effectLst/>
                <a:latin typeface="Söhne"/>
              </a:rPr>
              <a:t>Data Storage</a:t>
            </a:r>
            <a:endParaRPr lang="en-AU" sz="1400" b="0" i="0" dirty="0">
              <a:solidFill>
                <a:schemeClr val="tx1"/>
              </a:solidFill>
              <a:effectLst/>
              <a:latin typeface="Söhne"/>
            </a:endParaRPr>
          </a:p>
          <a:p>
            <a:pPr marL="285750" indent="-285750" algn="l">
              <a:buFont typeface="Arial" panose="020B0604020202020204" pitchFamily="34" charset="0"/>
              <a:buChar char="•"/>
            </a:pPr>
            <a:r>
              <a:rPr lang="en-AU" sz="1400" b="0" i="0" dirty="0">
                <a:solidFill>
                  <a:schemeClr val="tx1"/>
                </a:solidFill>
                <a:effectLst/>
                <a:latin typeface="Söhne"/>
              </a:rPr>
              <a:t>Use a hybrid storage system that combines relational databases for structured data (like farm reports) and NoSQL or data lakes for semi-structured and unstructured data (like sensor logs or images).</a:t>
            </a:r>
          </a:p>
          <a:p>
            <a:pPr marL="285750" indent="-285750" algn="l">
              <a:buFont typeface="Arial" panose="020B0604020202020204" pitchFamily="34" charset="0"/>
              <a:buChar char="•"/>
            </a:pPr>
            <a:r>
              <a:rPr lang="en-AU" sz="1400" b="0" i="0" dirty="0">
                <a:solidFill>
                  <a:schemeClr val="tx1"/>
                </a:solidFill>
                <a:effectLst/>
                <a:latin typeface="Söhne"/>
              </a:rPr>
              <a:t>Leverage cloud platforms like AWS, GCP, or Azure for scalability, especially during harvesting seasons when data influx might be higher.</a:t>
            </a:r>
          </a:p>
          <a:p>
            <a:pPr marL="285750" indent="-285750" algn="l">
              <a:buFont typeface="Arial" panose="020B0604020202020204" pitchFamily="34" charset="0"/>
              <a:buChar char="•"/>
            </a:pPr>
            <a:r>
              <a:rPr lang="en-AU" sz="1400" b="0" i="0" dirty="0">
                <a:solidFill>
                  <a:schemeClr val="tx1"/>
                </a:solidFill>
                <a:effectLst/>
                <a:latin typeface="Söhne"/>
              </a:rPr>
              <a:t>Maintain backup mechanisms considering the critical nature of the data.</a:t>
            </a:r>
          </a:p>
          <a:p>
            <a:pPr algn="l"/>
            <a:r>
              <a:rPr lang="en-AU" sz="1400" b="1" i="0" dirty="0">
                <a:solidFill>
                  <a:schemeClr val="tx1"/>
                </a:solidFill>
                <a:effectLst/>
                <a:latin typeface="Söhne"/>
              </a:rPr>
              <a:t>Data Analytics</a:t>
            </a:r>
            <a:endParaRPr lang="en-AU" sz="1400" b="0" i="0" dirty="0">
              <a:solidFill>
                <a:schemeClr val="tx1"/>
              </a:solidFill>
              <a:effectLst/>
              <a:latin typeface="Söhne"/>
            </a:endParaRPr>
          </a:p>
          <a:p>
            <a:pPr marL="285750" indent="-285750" algn="l">
              <a:buFont typeface="Arial" panose="020B0604020202020204" pitchFamily="34" charset="0"/>
              <a:buChar char="•"/>
            </a:pPr>
            <a:r>
              <a:rPr lang="en-AU" sz="1400" b="0" i="0" dirty="0">
                <a:solidFill>
                  <a:schemeClr val="tx1"/>
                </a:solidFill>
                <a:effectLst/>
                <a:latin typeface="Söhne"/>
              </a:rPr>
              <a:t>Implement frameworks such as Apache Spark for analytics that combine farm operations with market trends.</a:t>
            </a:r>
          </a:p>
          <a:p>
            <a:pPr marL="285750" indent="-285750" algn="l">
              <a:buFont typeface="Arial" panose="020B0604020202020204" pitchFamily="34" charset="0"/>
              <a:buChar char="•"/>
            </a:pPr>
            <a:r>
              <a:rPr lang="en-AU" sz="1400" b="0" i="0" dirty="0">
                <a:solidFill>
                  <a:schemeClr val="tx1"/>
                </a:solidFill>
                <a:effectLst/>
                <a:latin typeface="Söhne"/>
              </a:rPr>
              <a:t>Apply advanced analytics for soil health prediction, crop yield forecasting, and pest/disease prediction using AI/ML models.</a:t>
            </a:r>
          </a:p>
          <a:p>
            <a:pPr marL="285750" indent="-285750" algn="l">
              <a:buFont typeface="Arial" panose="020B0604020202020204" pitchFamily="34" charset="0"/>
              <a:buChar char="•"/>
            </a:pPr>
            <a:r>
              <a:rPr lang="en-AU" sz="1400" b="0" i="0" dirty="0">
                <a:solidFill>
                  <a:schemeClr val="tx1"/>
                </a:solidFill>
                <a:effectLst/>
                <a:latin typeface="Söhne"/>
              </a:rPr>
              <a:t>Integrate insights from health campaigns and nutrition webinars to align crop production with ongoing health trends.</a:t>
            </a:r>
          </a:p>
          <a:p>
            <a:pPr algn="l"/>
            <a:r>
              <a:rPr lang="en-AU" sz="1400" b="1" i="0" dirty="0">
                <a:solidFill>
                  <a:schemeClr val="tx1"/>
                </a:solidFill>
                <a:effectLst/>
                <a:latin typeface="Söhne"/>
              </a:rPr>
              <a:t>Data Visualisation and Reporting</a:t>
            </a:r>
            <a:endParaRPr lang="en-AU" sz="1400" b="0" i="0" dirty="0">
              <a:solidFill>
                <a:schemeClr val="tx1"/>
              </a:solidFill>
              <a:effectLst/>
              <a:latin typeface="Söhne"/>
            </a:endParaRPr>
          </a:p>
          <a:p>
            <a:pPr marL="285750" indent="-285750" algn="l">
              <a:buFont typeface="Arial" panose="020B0604020202020204" pitchFamily="34" charset="0"/>
              <a:buChar char="•"/>
            </a:pPr>
            <a:r>
              <a:rPr lang="en-AU" sz="1400" b="0" i="0" dirty="0">
                <a:solidFill>
                  <a:schemeClr val="tx1"/>
                </a:solidFill>
                <a:effectLst/>
                <a:latin typeface="Söhne"/>
              </a:rPr>
              <a:t>Utilize domain-specific visualization tools that cater to agriculture, like </a:t>
            </a:r>
            <a:r>
              <a:rPr lang="en-AU" sz="1400" b="0" i="0" dirty="0" err="1">
                <a:solidFill>
                  <a:schemeClr val="tx1"/>
                </a:solidFill>
                <a:effectLst/>
                <a:latin typeface="Söhne"/>
              </a:rPr>
              <a:t>AgStudio</a:t>
            </a:r>
            <a:r>
              <a:rPr lang="en-AU" sz="1400" b="0" i="0" dirty="0">
                <a:solidFill>
                  <a:schemeClr val="tx1"/>
                </a:solidFill>
                <a:effectLst/>
                <a:latin typeface="Söhne"/>
              </a:rPr>
              <a:t> or </a:t>
            </a:r>
            <a:r>
              <a:rPr lang="en-AU" sz="1400" b="0" i="0" dirty="0" err="1">
                <a:solidFill>
                  <a:schemeClr val="tx1"/>
                </a:solidFill>
                <a:effectLst/>
                <a:latin typeface="Söhne"/>
              </a:rPr>
              <a:t>FarmLogs</a:t>
            </a:r>
            <a:r>
              <a:rPr lang="en-AU" sz="1400" b="0" i="0" dirty="0">
                <a:solidFill>
                  <a:schemeClr val="tx1"/>
                </a:solidFill>
                <a:effectLst/>
                <a:latin typeface="Söhne"/>
              </a:rPr>
              <a:t>, along with mainstream tools like Tableau or Power BI.</a:t>
            </a:r>
          </a:p>
          <a:p>
            <a:pPr marL="285750" indent="-285750" algn="l">
              <a:buFont typeface="Arial" panose="020B0604020202020204" pitchFamily="34" charset="0"/>
              <a:buChar char="•"/>
            </a:pPr>
            <a:r>
              <a:rPr lang="en-AU" sz="1400" b="0" i="0" dirty="0">
                <a:solidFill>
                  <a:schemeClr val="tx1"/>
                </a:solidFill>
                <a:effectLst/>
                <a:latin typeface="Söhne"/>
              </a:rPr>
              <a:t>Design dashboards that provide insights into farm productivity, crop health, inventory status, and correlation with market trends.</a:t>
            </a:r>
          </a:p>
          <a:p>
            <a:pPr marL="285750" indent="-285750" algn="l">
              <a:buFont typeface="Arial" panose="020B0604020202020204" pitchFamily="34" charset="0"/>
              <a:buChar char="•"/>
            </a:pPr>
            <a:r>
              <a:rPr lang="en-AU" sz="1400" b="0" i="0" dirty="0">
                <a:solidFill>
                  <a:schemeClr val="tx1"/>
                </a:solidFill>
                <a:effectLst/>
                <a:latin typeface="Söhne"/>
              </a:rPr>
              <a:t>Make the data accessible to various stakeholders - from farm managers and field workers to supply chain personnel and market strategists.</a:t>
            </a:r>
          </a:p>
          <a:p>
            <a:endParaRPr lang="en-AU" sz="1400" dirty="0">
              <a:solidFill>
                <a:schemeClr val="tx1"/>
              </a:solidFill>
            </a:endParaRPr>
          </a:p>
        </p:txBody>
      </p:sp>
    </p:spTree>
    <p:extLst>
      <p:ext uri="{BB962C8B-B14F-4D97-AF65-F5344CB8AC3E}">
        <p14:creationId xmlns:p14="http://schemas.microsoft.com/office/powerpoint/2010/main" val="2695413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Case Study</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12</a:t>
            </a:fld>
            <a:endParaRPr lang="en-US"/>
          </a:p>
        </p:txBody>
      </p:sp>
      <p:pic>
        <p:nvPicPr>
          <p:cNvPr id="8" name="Picture 7" descr="A logo with orange and grey text&#10;&#10;Description automatically generated">
            <a:extLst>
              <a:ext uri="{FF2B5EF4-FFF2-40B4-BE49-F238E27FC236}">
                <a16:creationId xmlns:a16="http://schemas.microsoft.com/office/drawing/2014/main" id="{224C2F61-35C9-A22F-7AB5-CA19B5F4A11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6" name="TextBox 5">
            <a:extLst>
              <a:ext uri="{FF2B5EF4-FFF2-40B4-BE49-F238E27FC236}">
                <a16:creationId xmlns:a16="http://schemas.microsoft.com/office/drawing/2014/main" id="{46C79753-5235-5ED8-466B-07BC60AEFD12}"/>
              </a:ext>
            </a:extLst>
          </p:cNvPr>
          <p:cNvSpPr txBox="1"/>
          <p:nvPr/>
        </p:nvSpPr>
        <p:spPr>
          <a:xfrm>
            <a:off x="457200" y="885471"/>
            <a:ext cx="10972800" cy="5632311"/>
          </a:xfrm>
          <a:prstGeom prst="rect">
            <a:avLst/>
          </a:prstGeom>
          <a:noFill/>
        </p:spPr>
        <p:txBody>
          <a:bodyPr wrap="square" rtlCol="0">
            <a:spAutoFit/>
          </a:bodyPr>
          <a:lstStyle/>
          <a:p>
            <a:pPr algn="l"/>
            <a:r>
              <a:rPr lang="en-AU" sz="2000" b="1" i="0" dirty="0">
                <a:solidFill>
                  <a:schemeClr val="tx1"/>
                </a:solidFill>
                <a:effectLst/>
                <a:latin typeface="Söhne"/>
              </a:rPr>
              <a:t>Sample of Recommended Tools example for the first 2 stage of data pipeline:</a:t>
            </a:r>
          </a:p>
          <a:p>
            <a:pPr algn="l"/>
            <a:r>
              <a:rPr lang="en-AU" sz="2000" b="1" i="0" dirty="0">
                <a:solidFill>
                  <a:schemeClr val="tx1"/>
                </a:solidFill>
                <a:effectLst/>
                <a:latin typeface="Söhne"/>
              </a:rPr>
              <a:t>Data Ingestion (Moving data from various sources into the pipeline)</a:t>
            </a:r>
            <a:endParaRPr lang="en-AU" sz="2000" b="0" i="0" dirty="0">
              <a:solidFill>
                <a:schemeClr val="tx1"/>
              </a:solidFill>
              <a:effectLst/>
              <a:latin typeface="Söhne"/>
            </a:endParaRPr>
          </a:p>
          <a:p>
            <a:pPr lvl="1"/>
            <a:r>
              <a:rPr lang="en-AU" sz="2000" b="1" i="0" dirty="0">
                <a:solidFill>
                  <a:schemeClr val="tx1"/>
                </a:solidFill>
                <a:effectLst/>
                <a:latin typeface="Söhne"/>
              </a:rPr>
              <a:t>Farm Reports</a:t>
            </a:r>
            <a:r>
              <a:rPr lang="en-AU" sz="2000" b="0" i="0" dirty="0">
                <a:solidFill>
                  <a:schemeClr val="tx1"/>
                </a:solidFill>
                <a:effectLst/>
                <a:latin typeface="Söhne"/>
              </a:rPr>
              <a:t>: Apache </a:t>
            </a:r>
            <a:r>
              <a:rPr lang="en-AU" sz="2000" b="0" i="0" dirty="0" err="1">
                <a:solidFill>
                  <a:schemeClr val="tx1"/>
                </a:solidFill>
                <a:effectLst/>
                <a:latin typeface="Söhne"/>
              </a:rPr>
              <a:t>NiFi</a:t>
            </a:r>
            <a:r>
              <a:rPr lang="en-AU" sz="2000" b="0" i="0" dirty="0">
                <a:solidFill>
                  <a:schemeClr val="tx1"/>
                </a:solidFill>
                <a:effectLst/>
                <a:latin typeface="Söhne"/>
              </a:rPr>
              <a:t> or Talend:</a:t>
            </a:r>
          </a:p>
          <a:p>
            <a:pPr lvl="1"/>
            <a:r>
              <a:rPr lang="en-AU" sz="2000" b="0" i="1" dirty="0">
                <a:solidFill>
                  <a:schemeClr val="tx1"/>
                </a:solidFill>
                <a:effectLst/>
                <a:latin typeface="Söhne"/>
              </a:rPr>
              <a:t>Reason</a:t>
            </a:r>
            <a:r>
              <a:rPr lang="en-AU" sz="2000" b="0" i="0" dirty="0">
                <a:solidFill>
                  <a:schemeClr val="tx1"/>
                </a:solidFill>
                <a:effectLst/>
                <a:latin typeface="Söhne"/>
              </a:rPr>
              <a:t>: Both are versatile data integration tools. They support multiple data sources and formats, ensuring easy and efficient data ingestion. They provide out-of-the-box connectors and a visual interface that simplifies the design and maintenance of data flows.</a:t>
            </a:r>
          </a:p>
          <a:p>
            <a:pPr lvl="1"/>
            <a:r>
              <a:rPr lang="en-AU" sz="2000" b="1" i="0" dirty="0">
                <a:solidFill>
                  <a:schemeClr val="tx1"/>
                </a:solidFill>
                <a:effectLst/>
                <a:latin typeface="Söhne"/>
              </a:rPr>
              <a:t>Market Trend Data</a:t>
            </a:r>
            <a:r>
              <a:rPr lang="en-AU" sz="2000" b="0" i="0" dirty="0">
                <a:solidFill>
                  <a:schemeClr val="tx1"/>
                </a:solidFill>
                <a:effectLst/>
                <a:latin typeface="Söhne"/>
              </a:rPr>
              <a:t>: Web Scrapers (Beautiful Soup, Scrapy):</a:t>
            </a:r>
          </a:p>
          <a:p>
            <a:pPr lvl="1"/>
            <a:r>
              <a:rPr lang="en-AU" sz="2000" b="0" i="1" dirty="0">
                <a:solidFill>
                  <a:schemeClr val="tx1"/>
                </a:solidFill>
                <a:effectLst/>
                <a:latin typeface="Söhne"/>
              </a:rPr>
              <a:t>Reason</a:t>
            </a:r>
            <a:r>
              <a:rPr lang="en-AU" sz="2000" b="0" i="0" dirty="0">
                <a:solidFill>
                  <a:schemeClr val="tx1"/>
                </a:solidFill>
                <a:effectLst/>
                <a:latin typeface="Söhne"/>
              </a:rPr>
              <a:t>: Essential for extracting data from websites, especially if there's no direct API access. These libraries are well-documented, supported, and can handle complex web scraping tasks.</a:t>
            </a:r>
          </a:p>
          <a:p>
            <a:pPr algn="l"/>
            <a:endParaRPr lang="en-AU" sz="2000" b="0" i="0" dirty="0">
              <a:solidFill>
                <a:schemeClr val="tx1"/>
              </a:solidFill>
              <a:effectLst/>
              <a:latin typeface="Söhne"/>
            </a:endParaRPr>
          </a:p>
          <a:p>
            <a:pPr algn="l"/>
            <a:r>
              <a:rPr lang="en-AU" sz="2000" b="1" i="0" dirty="0">
                <a:solidFill>
                  <a:schemeClr val="tx1"/>
                </a:solidFill>
                <a:effectLst/>
                <a:latin typeface="Söhne"/>
              </a:rPr>
              <a:t>Data Processing (Transforming and processing the data)</a:t>
            </a:r>
            <a:endParaRPr lang="en-AU" sz="2000" b="0" i="0" dirty="0">
              <a:solidFill>
                <a:schemeClr val="tx1"/>
              </a:solidFill>
              <a:effectLst/>
              <a:latin typeface="Söhne"/>
            </a:endParaRPr>
          </a:p>
          <a:p>
            <a:pPr lvl="1"/>
            <a:r>
              <a:rPr lang="en-AU" sz="2000" b="1" i="0" dirty="0">
                <a:solidFill>
                  <a:schemeClr val="tx1"/>
                </a:solidFill>
                <a:effectLst/>
                <a:latin typeface="Söhne"/>
              </a:rPr>
              <a:t>Apache Kafka:</a:t>
            </a:r>
          </a:p>
          <a:p>
            <a:pPr lvl="1"/>
            <a:r>
              <a:rPr lang="en-AU" sz="2000" i="1" dirty="0">
                <a:solidFill>
                  <a:schemeClr val="tx1"/>
                </a:solidFill>
                <a:effectLst/>
                <a:latin typeface="Söhne"/>
              </a:rPr>
              <a:t>Reason</a:t>
            </a:r>
            <a:r>
              <a:rPr lang="en-AU" sz="2000" i="0" dirty="0">
                <a:solidFill>
                  <a:schemeClr val="tx1"/>
                </a:solidFill>
                <a:effectLst/>
                <a:latin typeface="Söhne"/>
              </a:rPr>
              <a:t>: It's an industry-standard for handling real-time data streams. Kafka ensures data is ingested in real-time and can act as a buffer to manage data velocity and ensure no data loss.</a:t>
            </a:r>
          </a:p>
          <a:p>
            <a:pPr lvl="1"/>
            <a:r>
              <a:rPr lang="en-AU" sz="2000" b="1" i="0" dirty="0">
                <a:solidFill>
                  <a:schemeClr val="tx1"/>
                </a:solidFill>
                <a:effectLst/>
                <a:latin typeface="Söhne"/>
              </a:rPr>
              <a:t>Apache Spark:</a:t>
            </a:r>
          </a:p>
          <a:p>
            <a:pPr lvl="1"/>
            <a:r>
              <a:rPr lang="en-AU" sz="2000" i="1" dirty="0">
                <a:solidFill>
                  <a:schemeClr val="tx1"/>
                </a:solidFill>
                <a:effectLst/>
                <a:latin typeface="Söhne"/>
              </a:rPr>
              <a:t>Reason</a:t>
            </a:r>
            <a:r>
              <a:rPr lang="en-AU" sz="2000" i="0" dirty="0">
                <a:solidFill>
                  <a:schemeClr val="tx1"/>
                </a:solidFill>
                <a:effectLst/>
                <a:latin typeface="Söhne"/>
              </a:rPr>
              <a:t>: Known for in-memory computation, Spark can process vast amounts of data quickly. Its resilience and distributed nature make it ideal for big data transformations, aggregations, and computations.</a:t>
            </a:r>
            <a:endParaRPr lang="en-AU" sz="2000" dirty="0">
              <a:solidFill>
                <a:schemeClr val="tx1"/>
              </a:solidFill>
            </a:endParaRPr>
          </a:p>
        </p:txBody>
      </p:sp>
    </p:spTree>
    <p:extLst>
      <p:ext uri="{BB962C8B-B14F-4D97-AF65-F5344CB8AC3E}">
        <p14:creationId xmlns:p14="http://schemas.microsoft.com/office/powerpoint/2010/main" val="956121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Case Study</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13</a:t>
            </a:fld>
            <a:endParaRPr lang="en-US"/>
          </a:p>
        </p:txBody>
      </p:sp>
      <p:pic>
        <p:nvPicPr>
          <p:cNvPr id="8" name="Picture 7" descr="A logo with orange and grey text&#10;&#10;Description automatically generated">
            <a:extLst>
              <a:ext uri="{FF2B5EF4-FFF2-40B4-BE49-F238E27FC236}">
                <a16:creationId xmlns:a16="http://schemas.microsoft.com/office/drawing/2014/main" id="{224C2F61-35C9-A22F-7AB5-CA19B5F4A11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6" name="TextBox 5">
            <a:extLst>
              <a:ext uri="{FF2B5EF4-FFF2-40B4-BE49-F238E27FC236}">
                <a16:creationId xmlns:a16="http://schemas.microsoft.com/office/drawing/2014/main" id="{46C79753-5235-5ED8-466B-07BC60AEFD12}"/>
              </a:ext>
            </a:extLst>
          </p:cNvPr>
          <p:cNvSpPr txBox="1"/>
          <p:nvPr/>
        </p:nvSpPr>
        <p:spPr>
          <a:xfrm>
            <a:off x="457200" y="885471"/>
            <a:ext cx="10972800" cy="677108"/>
          </a:xfrm>
          <a:prstGeom prst="rect">
            <a:avLst/>
          </a:prstGeom>
          <a:noFill/>
        </p:spPr>
        <p:txBody>
          <a:bodyPr wrap="square" rtlCol="0">
            <a:spAutoFit/>
          </a:bodyPr>
          <a:lstStyle/>
          <a:p>
            <a:pPr algn="l"/>
            <a:r>
              <a:rPr lang="en-AU" sz="2400" b="1" i="0" dirty="0">
                <a:solidFill>
                  <a:schemeClr val="tx1"/>
                </a:solidFill>
                <a:effectLst/>
                <a:latin typeface="Söhne"/>
              </a:rPr>
              <a:t>Data pipeline Schema Sample:</a:t>
            </a:r>
          </a:p>
          <a:p>
            <a:endParaRPr lang="en-AU" sz="1400" dirty="0">
              <a:solidFill>
                <a:schemeClr val="tx1"/>
              </a:solidFill>
            </a:endParaRPr>
          </a:p>
        </p:txBody>
      </p:sp>
      <p:pic>
        <p:nvPicPr>
          <p:cNvPr id="9" name="Picture 8">
            <a:extLst>
              <a:ext uri="{FF2B5EF4-FFF2-40B4-BE49-F238E27FC236}">
                <a16:creationId xmlns:a16="http://schemas.microsoft.com/office/drawing/2014/main" id="{8AF9A6CF-EAC0-966C-9ED7-EB3BD8FE61E0}"/>
              </a:ext>
            </a:extLst>
          </p:cNvPr>
          <p:cNvPicPr>
            <a:picLocks noChangeAspect="1"/>
          </p:cNvPicPr>
          <p:nvPr/>
        </p:nvPicPr>
        <p:blipFill>
          <a:blip r:embed="rId4"/>
          <a:stretch>
            <a:fillRect/>
          </a:stretch>
        </p:blipFill>
        <p:spPr>
          <a:xfrm>
            <a:off x="5386450" y="3673830"/>
            <a:ext cx="6155734" cy="2499123"/>
          </a:xfrm>
          <a:prstGeom prst="rect">
            <a:avLst/>
          </a:prstGeom>
        </p:spPr>
      </p:pic>
      <p:sp>
        <p:nvSpPr>
          <p:cNvPr id="10" name="TextBox 9">
            <a:extLst>
              <a:ext uri="{FF2B5EF4-FFF2-40B4-BE49-F238E27FC236}">
                <a16:creationId xmlns:a16="http://schemas.microsoft.com/office/drawing/2014/main" id="{BEBFA8E4-CAEF-9A07-8C32-14D8CEDC0EBB}"/>
              </a:ext>
            </a:extLst>
          </p:cNvPr>
          <p:cNvSpPr txBox="1"/>
          <p:nvPr/>
        </p:nvSpPr>
        <p:spPr>
          <a:xfrm>
            <a:off x="6232606" y="6159338"/>
            <a:ext cx="4929555" cy="246221"/>
          </a:xfrm>
          <a:prstGeom prst="rect">
            <a:avLst/>
          </a:prstGeom>
          <a:noFill/>
        </p:spPr>
        <p:txBody>
          <a:bodyPr wrap="none" rtlCol="0">
            <a:spAutoFit/>
          </a:bodyPr>
          <a:lstStyle/>
          <a:p>
            <a:r>
              <a:rPr lang="en-AU" dirty="0" err="1">
                <a:solidFill>
                  <a:schemeClr val="tx1"/>
                </a:solidFill>
              </a:rPr>
              <a:t>Source:https</a:t>
            </a:r>
            <a:r>
              <a:rPr lang="en-AU" dirty="0">
                <a:solidFill>
                  <a:schemeClr val="tx1"/>
                </a:solidFill>
              </a:rPr>
              <a:t>://</a:t>
            </a:r>
            <a:r>
              <a:rPr lang="en-AU" dirty="0" err="1">
                <a:solidFill>
                  <a:schemeClr val="tx1"/>
                </a:solidFill>
              </a:rPr>
              <a:t>www.zaloni.com</a:t>
            </a:r>
            <a:r>
              <a:rPr lang="en-AU" dirty="0">
                <a:solidFill>
                  <a:schemeClr val="tx1"/>
                </a:solidFill>
              </a:rPr>
              <a:t>/resources/blogs/what-defines-an-effective-data-lake/</a:t>
            </a:r>
          </a:p>
        </p:txBody>
      </p:sp>
      <p:pic>
        <p:nvPicPr>
          <p:cNvPr id="14" name="Picture 13">
            <a:extLst>
              <a:ext uri="{FF2B5EF4-FFF2-40B4-BE49-F238E27FC236}">
                <a16:creationId xmlns:a16="http://schemas.microsoft.com/office/drawing/2014/main" id="{057AFCF5-E221-A145-0C77-0646F48FFC15}"/>
              </a:ext>
            </a:extLst>
          </p:cNvPr>
          <p:cNvPicPr>
            <a:picLocks noChangeAspect="1"/>
          </p:cNvPicPr>
          <p:nvPr/>
        </p:nvPicPr>
        <p:blipFill>
          <a:blip r:embed="rId5"/>
          <a:stretch>
            <a:fillRect/>
          </a:stretch>
        </p:blipFill>
        <p:spPr>
          <a:xfrm>
            <a:off x="5943600" y="848327"/>
            <a:ext cx="5134239" cy="2580673"/>
          </a:xfrm>
          <a:prstGeom prst="rect">
            <a:avLst/>
          </a:prstGeom>
        </p:spPr>
      </p:pic>
      <p:sp>
        <p:nvSpPr>
          <p:cNvPr id="15" name="TextBox 14">
            <a:extLst>
              <a:ext uri="{FF2B5EF4-FFF2-40B4-BE49-F238E27FC236}">
                <a16:creationId xmlns:a16="http://schemas.microsoft.com/office/drawing/2014/main" id="{68934F67-3FE8-0A3E-BB55-BE7841D1BEA7}"/>
              </a:ext>
            </a:extLst>
          </p:cNvPr>
          <p:cNvSpPr txBox="1"/>
          <p:nvPr/>
        </p:nvSpPr>
        <p:spPr>
          <a:xfrm>
            <a:off x="7167122" y="3377678"/>
            <a:ext cx="2848857" cy="246221"/>
          </a:xfrm>
          <a:prstGeom prst="rect">
            <a:avLst/>
          </a:prstGeom>
          <a:noFill/>
        </p:spPr>
        <p:txBody>
          <a:bodyPr wrap="none" rtlCol="0">
            <a:spAutoFit/>
          </a:bodyPr>
          <a:lstStyle/>
          <a:p>
            <a:r>
              <a:rPr lang="en-AU" dirty="0">
                <a:solidFill>
                  <a:schemeClr val="tx1"/>
                </a:solidFill>
              </a:rPr>
              <a:t>https://</a:t>
            </a:r>
            <a:r>
              <a:rPr lang="en-AU" dirty="0" err="1">
                <a:solidFill>
                  <a:schemeClr val="tx1"/>
                </a:solidFill>
              </a:rPr>
              <a:t>www.altexsoft.com</a:t>
            </a:r>
            <a:r>
              <a:rPr lang="en-AU" dirty="0">
                <a:solidFill>
                  <a:schemeClr val="tx1"/>
                </a:solidFill>
              </a:rPr>
              <a:t>/blog/data-</a:t>
            </a:r>
            <a:r>
              <a:rPr lang="en-AU" dirty="0" err="1">
                <a:solidFill>
                  <a:schemeClr val="tx1"/>
                </a:solidFill>
              </a:rPr>
              <a:t>lakehouse</a:t>
            </a:r>
            <a:r>
              <a:rPr lang="en-AU" dirty="0">
                <a:solidFill>
                  <a:schemeClr val="tx1"/>
                </a:solidFill>
              </a:rPr>
              <a:t>/</a:t>
            </a:r>
          </a:p>
        </p:txBody>
      </p:sp>
      <p:pic>
        <p:nvPicPr>
          <p:cNvPr id="11" name="Picture 10" descr="A screenshot of a data resources&#10;&#10;Description automatically generated">
            <a:extLst>
              <a:ext uri="{FF2B5EF4-FFF2-40B4-BE49-F238E27FC236}">
                <a16:creationId xmlns:a16="http://schemas.microsoft.com/office/drawing/2014/main" id="{20D9087B-38AD-0AF6-904B-7EB453BBABDA}"/>
              </a:ext>
            </a:extLst>
          </p:cNvPr>
          <p:cNvPicPr>
            <a:picLocks noChangeAspect="1"/>
          </p:cNvPicPr>
          <p:nvPr/>
        </p:nvPicPr>
        <p:blipFill rotWithShape="1">
          <a:blip r:embed="rId6" cstate="email">
            <a:extLst>
              <a:ext uri="{28A0092B-C50C-407E-A947-70E740481C1C}">
                <a14:useLocalDpi xmlns:a14="http://schemas.microsoft.com/office/drawing/2010/main" val="0"/>
              </a:ext>
            </a:extLst>
          </a:blip>
          <a:srcRect r="4179"/>
          <a:stretch/>
        </p:blipFill>
        <p:spPr>
          <a:xfrm>
            <a:off x="666441" y="2104027"/>
            <a:ext cx="3456078" cy="3759200"/>
          </a:xfrm>
          <a:prstGeom prst="rect">
            <a:avLst/>
          </a:prstGeom>
        </p:spPr>
      </p:pic>
    </p:spTree>
    <p:extLst>
      <p:ext uri="{BB962C8B-B14F-4D97-AF65-F5344CB8AC3E}">
        <p14:creationId xmlns:p14="http://schemas.microsoft.com/office/powerpoint/2010/main" val="2951019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Apache Spark</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14</a:t>
            </a:fld>
            <a:endParaRPr lang="en-US"/>
          </a:p>
        </p:txBody>
      </p:sp>
      <p:pic>
        <p:nvPicPr>
          <p:cNvPr id="8" name="Picture 7" descr="A logo with orange and grey text&#10;&#10;Description automatically generated">
            <a:extLst>
              <a:ext uri="{FF2B5EF4-FFF2-40B4-BE49-F238E27FC236}">
                <a16:creationId xmlns:a16="http://schemas.microsoft.com/office/drawing/2014/main" id="{224C2F61-35C9-A22F-7AB5-CA19B5F4A11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7" name="TextBox 6">
            <a:extLst>
              <a:ext uri="{FF2B5EF4-FFF2-40B4-BE49-F238E27FC236}">
                <a16:creationId xmlns:a16="http://schemas.microsoft.com/office/drawing/2014/main" id="{32E3442A-4BDF-99FB-AC9B-BE330FEBFCC7}"/>
              </a:ext>
            </a:extLst>
          </p:cNvPr>
          <p:cNvSpPr txBox="1"/>
          <p:nvPr/>
        </p:nvSpPr>
        <p:spPr>
          <a:xfrm>
            <a:off x="457200" y="1099909"/>
            <a:ext cx="11277600" cy="6247864"/>
          </a:xfrm>
          <a:prstGeom prst="rect">
            <a:avLst/>
          </a:prstGeom>
          <a:noFill/>
        </p:spPr>
        <p:txBody>
          <a:bodyPr wrap="square" rtlCol="0">
            <a:spAutoFit/>
          </a:bodyPr>
          <a:lstStyle/>
          <a:p>
            <a:r>
              <a:rPr lang="en-AU" sz="2000" b="1" dirty="0">
                <a:solidFill>
                  <a:srgbClr val="0432FF"/>
                </a:solidFill>
              </a:rPr>
              <a:t>Apache Spark:</a:t>
            </a:r>
          </a:p>
          <a:p>
            <a:r>
              <a:rPr lang="en-AU" sz="2000" b="0" i="0" dirty="0">
                <a:solidFill>
                  <a:schemeClr val="tx1"/>
                </a:solidFill>
                <a:effectLst/>
                <a:latin typeface="Söhne"/>
              </a:rPr>
              <a:t>Apache Spark is a fast, </a:t>
            </a:r>
            <a:r>
              <a:rPr lang="en-AU" sz="2000" b="1" i="0" dirty="0">
                <a:solidFill>
                  <a:schemeClr val="tx1"/>
                </a:solidFill>
                <a:effectLst/>
                <a:latin typeface="Söhne"/>
              </a:rPr>
              <a:t>in-memory</a:t>
            </a:r>
            <a:r>
              <a:rPr lang="en-AU" sz="2000" b="0" i="0" dirty="0">
                <a:solidFill>
                  <a:schemeClr val="tx1"/>
                </a:solidFill>
                <a:effectLst/>
                <a:latin typeface="Söhne"/>
              </a:rPr>
              <a:t> </a:t>
            </a:r>
            <a:r>
              <a:rPr lang="en-AU" sz="2000" b="1" i="0" dirty="0">
                <a:solidFill>
                  <a:schemeClr val="tx1"/>
                </a:solidFill>
                <a:effectLst/>
                <a:latin typeface="Söhne"/>
              </a:rPr>
              <a:t>data processing engine</a:t>
            </a:r>
            <a:r>
              <a:rPr lang="en-AU" sz="2000" b="0" i="0" dirty="0">
                <a:solidFill>
                  <a:schemeClr val="tx1"/>
                </a:solidFill>
                <a:effectLst/>
                <a:latin typeface="Söhne"/>
              </a:rPr>
              <a:t> with elegant and expressive development APIs which enable data workers to efficiently execute streaming, machine learning, or SQL workloads. </a:t>
            </a:r>
          </a:p>
          <a:p>
            <a:endParaRPr lang="en-AU" sz="2000" b="0" i="0" dirty="0">
              <a:solidFill>
                <a:schemeClr val="tx1"/>
              </a:solidFill>
              <a:effectLst/>
              <a:latin typeface="Söhne"/>
            </a:endParaRPr>
          </a:p>
          <a:p>
            <a:endParaRPr lang="en-AU" sz="2000" b="0" i="0" dirty="0">
              <a:solidFill>
                <a:schemeClr val="tx1"/>
              </a:solidFill>
              <a:effectLst/>
              <a:latin typeface="Söhne"/>
            </a:endParaRPr>
          </a:p>
          <a:p>
            <a:r>
              <a:rPr lang="en-AU" sz="2000" dirty="0">
                <a:solidFill>
                  <a:srgbClr val="0432FF"/>
                </a:solidFill>
              </a:rPr>
              <a:t>why many organisations and individuals choose to use Apache Spark:</a:t>
            </a:r>
          </a:p>
          <a:p>
            <a:pPr algn="l">
              <a:buFont typeface="+mj-lt"/>
              <a:buAutoNum type="arabicPeriod"/>
            </a:pPr>
            <a:r>
              <a:rPr lang="en-AU" sz="2000" b="1" i="0" dirty="0">
                <a:solidFill>
                  <a:schemeClr val="tx1"/>
                </a:solidFill>
                <a:effectLst/>
                <a:latin typeface="Söhne"/>
              </a:rPr>
              <a:t> Performance:</a:t>
            </a:r>
            <a:r>
              <a:rPr lang="en-AU" sz="2000" dirty="0">
                <a:solidFill>
                  <a:schemeClr val="tx1"/>
                </a:solidFill>
                <a:latin typeface="Söhne"/>
              </a:rPr>
              <a:t> </a:t>
            </a:r>
            <a:r>
              <a:rPr lang="en-AU" sz="2000" b="1" i="0" dirty="0">
                <a:solidFill>
                  <a:schemeClr val="tx1"/>
                </a:solidFill>
                <a:effectLst/>
                <a:latin typeface="Söhne"/>
              </a:rPr>
              <a:t>In-memory Computing, Optimised Execution Plans</a:t>
            </a:r>
            <a:endParaRPr lang="en-AU" sz="2000" dirty="0">
              <a:solidFill>
                <a:schemeClr val="tx1"/>
              </a:solidFill>
              <a:latin typeface="Söhne"/>
            </a:endParaRPr>
          </a:p>
          <a:p>
            <a:pPr algn="l">
              <a:buFont typeface="+mj-lt"/>
              <a:buAutoNum type="arabicPeriod"/>
            </a:pPr>
            <a:r>
              <a:rPr lang="en-AU" sz="2000" b="1" i="0" dirty="0">
                <a:solidFill>
                  <a:schemeClr val="tx1"/>
                </a:solidFill>
                <a:effectLst/>
                <a:latin typeface="Söhne"/>
              </a:rPr>
              <a:t> Flexibility: Multiple Languages, Varied Data Sources</a:t>
            </a:r>
            <a:endParaRPr lang="en-AU" sz="2000" b="0" i="0" dirty="0">
              <a:solidFill>
                <a:schemeClr val="tx1"/>
              </a:solidFill>
              <a:effectLst/>
              <a:latin typeface="Söhne"/>
            </a:endParaRPr>
          </a:p>
          <a:p>
            <a:pPr algn="l">
              <a:buFont typeface="+mj-lt"/>
              <a:buAutoNum type="arabicPeriod"/>
            </a:pPr>
            <a:r>
              <a:rPr lang="en-AU" sz="2000" b="1" i="0" dirty="0">
                <a:solidFill>
                  <a:schemeClr val="tx1"/>
                </a:solidFill>
                <a:effectLst/>
                <a:latin typeface="Söhne"/>
              </a:rPr>
              <a:t> Unified Platform</a:t>
            </a:r>
            <a:endParaRPr lang="en-AU" sz="2000" b="0" i="0" dirty="0">
              <a:solidFill>
                <a:schemeClr val="tx1"/>
              </a:solidFill>
              <a:effectLst/>
              <a:latin typeface="Söhne"/>
            </a:endParaRPr>
          </a:p>
          <a:p>
            <a:pPr algn="l">
              <a:buFont typeface="+mj-lt"/>
              <a:buAutoNum type="arabicPeriod"/>
            </a:pPr>
            <a:r>
              <a:rPr lang="en-AU" sz="2000" b="1" i="0" dirty="0">
                <a:solidFill>
                  <a:schemeClr val="tx1"/>
                </a:solidFill>
                <a:effectLst/>
                <a:latin typeface="Söhne"/>
              </a:rPr>
              <a:t> Fault Tolerance</a:t>
            </a:r>
            <a:endParaRPr lang="en-AU" sz="2000" b="0" i="0" dirty="0">
              <a:solidFill>
                <a:schemeClr val="tx1"/>
              </a:solidFill>
              <a:effectLst/>
              <a:latin typeface="Söhne"/>
            </a:endParaRPr>
          </a:p>
          <a:p>
            <a:pPr algn="l">
              <a:buFont typeface="+mj-lt"/>
              <a:buAutoNum type="arabicPeriod"/>
            </a:pPr>
            <a:r>
              <a:rPr lang="en-AU" sz="2000" b="1" i="0" dirty="0">
                <a:solidFill>
                  <a:schemeClr val="tx1"/>
                </a:solidFill>
                <a:effectLst/>
                <a:latin typeface="Söhne"/>
              </a:rPr>
              <a:t> Scalability</a:t>
            </a:r>
          </a:p>
          <a:p>
            <a:pPr algn="l">
              <a:buFont typeface="+mj-lt"/>
              <a:buAutoNum type="arabicPeriod"/>
            </a:pPr>
            <a:r>
              <a:rPr lang="en-AU" sz="2000" b="1" i="0" dirty="0">
                <a:solidFill>
                  <a:schemeClr val="tx1"/>
                </a:solidFill>
                <a:effectLst/>
                <a:latin typeface="Söhne"/>
              </a:rPr>
              <a:t>Community and Ecosystem</a:t>
            </a:r>
            <a:endParaRPr lang="en-AU" sz="2000" b="0" i="0" dirty="0">
              <a:solidFill>
                <a:schemeClr val="tx1"/>
              </a:solidFill>
              <a:effectLst/>
              <a:latin typeface="Söhne"/>
            </a:endParaRPr>
          </a:p>
          <a:p>
            <a:pPr algn="l">
              <a:buFont typeface="+mj-lt"/>
              <a:buAutoNum type="arabicPeriod"/>
            </a:pPr>
            <a:r>
              <a:rPr lang="en-AU" sz="2000" b="1" i="0" dirty="0">
                <a:solidFill>
                  <a:schemeClr val="tx1"/>
                </a:solidFill>
                <a:effectLst/>
                <a:latin typeface="Söhne"/>
              </a:rPr>
              <a:t>Advanced Analytics</a:t>
            </a:r>
            <a:endParaRPr lang="en-AU" sz="2000" b="0" i="0" dirty="0">
              <a:solidFill>
                <a:schemeClr val="tx1"/>
              </a:solidFill>
              <a:effectLst/>
              <a:latin typeface="Söhne"/>
            </a:endParaRPr>
          </a:p>
          <a:p>
            <a:pPr algn="l">
              <a:buFont typeface="+mj-lt"/>
              <a:buAutoNum type="arabicPeriod"/>
            </a:pPr>
            <a:r>
              <a:rPr lang="en-AU" sz="2000" b="1" i="0" dirty="0">
                <a:solidFill>
                  <a:schemeClr val="tx1"/>
                </a:solidFill>
                <a:effectLst/>
                <a:latin typeface="Söhne"/>
              </a:rPr>
              <a:t>Stream and Batch Processing in One Framework</a:t>
            </a:r>
            <a:endParaRPr lang="en-AU" sz="2000" b="0" i="0" dirty="0">
              <a:solidFill>
                <a:schemeClr val="tx1"/>
              </a:solidFill>
              <a:effectLst/>
              <a:latin typeface="Söhne"/>
            </a:endParaRPr>
          </a:p>
          <a:p>
            <a:pPr algn="l">
              <a:buFont typeface="+mj-lt"/>
              <a:buAutoNum type="arabicPeriod"/>
            </a:pPr>
            <a:r>
              <a:rPr lang="en-AU" sz="2000" b="1" i="0" dirty="0">
                <a:solidFill>
                  <a:schemeClr val="tx1"/>
                </a:solidFill>
                <a:effectLst/>
                <a:latin typeface="Söhne"/>
              </a:rPr>
              <a:t>Ease of Use</a:t>
            </a:r>
            <a:endParaRPr lang="en-AU" sz="2000" b="0" i="0" dirty="0">
              <a:solidFill>
                <a:schemeClr val="tx1"/>
              </a:solidFill>
              <a:effectLst/>
              <a:latin typeface="Söhne"/>
            </a:endParaRPr>
          </a:p>
          <a:p>
            <a:pPr algn="l">
              <a:buFont typeface="+mj-lt"/>
              <a:buAutoNum type="arabicPeriod"/>
            </a:pPr>
            <a:r>
              <a:rPr lang="en-AU" sz="2000" b="1" i="0" dirty="0">
                <a:solidFill>
                  <a:schemeClr val="tx1"/>
                </a:solidFill>
                <a:effectLst/>
                <a:latin typeface="Söhne"/>
              </a:rPr>
              <a:t>Integration with Big Data Tools</a:t>
            </a:r>
            <a:endParaRPr lang="en-AU" sz="2000" b="0" i="0" dirty="0">
              <a:solidFill>
                <a:schemeClr val="tx1"/>
              </a:solidFill>
              <a:effectLst/>
              <a:latin typeface="Söhne"/>
            </a:endParaRPr>
          </a:p>
          <a:p>
            <a:pPr algn="l">
              <a:buFont typeface="+mj-lt"/>
              <a:buAutoNum type="arabicPeriod" startAt="11"/>
            </a:pPr>
            <a:r>
              <a:rPr lang="en-AU" sz="2000" b="1" i="0" dirty="0">
                <a:solidFill>
                  <a:schemeClr val="tx1"/>
                </a:solidFill>
                <a:effectLst/>
                <a:latin typeface="Söhne"/>
              </a:rPr>
              <a:t>Dynamic and Growing Ecosystem</a:t>
            </a:r>
            <a:endParaRPr lang="en-AU" sz="2000" b="0" i="0" dirty="0">
              <a:solidFill>
                <a:schemeClr val="tx1"/>
              </a:solidFill>
              <a:effectLst/>
              <a:latin typeface="Söhne"/>
            </a:endParaRPr>
          </a:p>
          <a:p>
            <a:pPr algn="l"/>
            <a:br>
              <a:rPr lang="en-AU" sz="2000" b="0" i="0" dirty="0">
                <a:solidFill>
                  <a:schemeClr val="tx1"/>
                </a:solidFill>
                <a:effectLst/>
                <a:latin typeface="Söhne"/>
              </a:rPr>
            </a:br>
            <a:endParaRPr lang="en-AU" sz="2000" b="0" i="0" dirty="0">
              <a:solidFill>
                <a:schemeClr val="tx1"/>
              </a:solidFill>
              <a:effectLst/>
              <a:latin typeface="Söhne"/>
            </a:endParaRPr>
          </a:p>
          <a:p>
            <a:endParaRPr lang="en-AU" sz="2000" dirty="0">
              <a:solidFill>
                <a:schemeClr val="tx1"/>
              </a:solidFill>
            </a:endParaRPr>
          </a:p>
        </p:txBody>
      </p:sp>
    </p:spTree>
    <p:extLst>
      <p:ext uri="{BB962C8B-B14F-4D97-AF65-F5344CB8AC3E}">
        <p14:creationId xmlns:p14="http://schemas.microsoft.com/office/powerpoint/2010/main" val="1169099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Comparison between Hadoop and Spark</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15</a:t>
            </a:fld>
            <a:endParaRPr lang="en-US"/>
          </a:p>
        </p:txBody>
      </p:sp>
      <p:pic>
        <p:nvPicPr>
          <p:cNvPr id="8" name="Picture 7" descr="A logo with orange and grey text&#10;&#10;Description automatically generated">
            <a:extLst>
              <a:ext uri="{FF2B5EF4-FFF2-40B4-BE49-F238E27FC236}">
                <a16:creationId xmlns:a16="http://schemas.microsoft.com/office/drawing/2014/main" id="{224C2F61-35C9-A22F-7AB5-CA19B5F4A11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pic>
        <p:nvPicPr>
          <p:cNvPr id="11" name="Picture 10" descr="A screenshot of a computer program&#10;&#10;Description automatically generated">
            <a:extLst>
              <a:ext uri="{FF2B5EF4-FFF2-40B4-BE49-F238E27FC236}">
                <a16:creationId xmlns:a16="http://schemas.microsoft.com/office/drawing/2014/main" id="{69B73DCB-A685-1222-E08C-1AE0626CF8B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08000" y="1447800"/>
            <a:ext cx="11137305" cy="4182026"/>
          </a:xfrm>
          <a:prstGeom prst="rect">
            <a:avLst/>
          </a:prstGeom>
        </p:spPr>
      </p:pic>
    </p:spTree>
    <p:extLst>
      <p:ext uri="{BB962C8B-B14F-4D97-AF65-F5344CB8AC3E}">
        <p14:creationId xmlns:p14="http://schemas.microsoft.com/office/powerpoint/2010/main" val="2161204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Apache Spark</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16</a:t>
            </a:fld>
            <a:endParaRPr lang="en-US"/>
          </a:p>
        </p:txBody>
      </p:sp>
      <p:pic>
        <p:nvPicPr>
          <p:cNvPr id="8" name="Picture 7" descr="A logo with orange and grey text&#10;&#10;Description automatically generated">
            <a:extLst>
              <a:ext uri="{FF2B5EF4-FFF2-40B4-BE49-F238E27FC236}">
                <a16:creationId xmlns:a16="http://schemas.microsoft.com/office/drawing/2014/main" id="{224C2F61-35C9-A22F-7AB5-CA19B5F4A11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6" name="TextBox 5">
            <a:extLst>
              <a:ext uri="{FF2B5EF4-FFF2-40B4-BE49-F238E27FC236}">
                <a16:creationId xmlns:a16="http://schemas.microsoft.com/office/drawing/2014/main" id="{FCBA0386-8277-77D2-3481-79EEB7FAE24F}"/>
              </a:ext>
            </a:extLst>
          </p:cNvPr>
          <p:cNvSpPr txBox="1"/>
          <p:nvPr/>
        </p:nvSpPr>
        <p:spPr>
          <a:xfrm>
            <a:off x="508000" y="762000"/>
            <a:ext cx="10972800" cy="2585323"/>
          </a:xfrm>
          <a:prstGeom prst="rect">
            <a:avLst/>
          </a:prstGeom>
          <a:noFill/>
        </p:spPr>
        <p:txBody>
          <a:bodyPr wrap="square" rtlCol="0">
            <a:spAutoFit/>
          </a:bodyPr>
          <a:lstStyle/>
          <a:p>
            <a:pPr algn="l"/>
            <a:r>
              <a:rPr lang="en-AU" sz="1800" b="1" i="0" dirty="0">
                <a:solidFill>
                  <a:srgbClr val="0432FF"/>
                </a:solidFill>
                <a:effectLst/>
                <a:latin typeface="Söhne"/>
              </a:rPr>
              <a:t>Key Concepts:</a:t>
            </a:r>
          </a:p>
          <a:p>
            <a:pPr algn="l">
              <a:buFont typeface="+mj-lt"/>
              <a:buAutoNum type="arabicPeriod"/>
            </a:pPr>
            <a:r>
              <a:rPr lang="en-AU" sz="1800" b="1" i="0" dirty="0">
                <a:solidFill>
                  <a:schemeClr val="tx1"/>
                </a:solidFill>
                <a:effectLst/>
                <a:latin typeface="Söhne"/>
              </a:rPr>
              <a:t>Resilient Distributed Dataset (RDD):</a:t>
            </a:r>
            <a:r>
              <a:rPr lang="en-AU" sz="1800" b="0" i="0" dirty="0">
                <a:solidFill>
                  <a:schemeClr val="tx1"/>
                </a:solidFill>
                <a:effectLst/>
                <a:latin typeface="Söhne"/>
              </a:rPr>
              <a:t> RDD is the fundamental data structure of Spark. It is an immutable distributed collection of objects that can be processed in parallel. </a:t>
            </a:r>
          </a:p>
          <a:p>
            <a:pPr algn="l">
              <a:buFont typeface="+mj-lt"/>
              <a:buAutoNum type="arabicPeriod"/>
            </a:pPr>
            <a:r>
              <a:rPr lang="en-AU" sz="1800" b="1" i="0" dirty="0" err="1">
                <a:solidFill>
                  <a:schemeClr val="tx1"/>
                </a:solidFill>
                <a:effectLst/>
                <a:latin typeface="Söhne"/>
              </a:rPr>
              <a:t>DataFrame</a:t>
            </a:r>
            <a:r>
              <a:rPr lang="en-AU" sz="1800" b="1" i="0" dirty="0">
                <a:solidFill>
                  <a:schemeClr val="tx1"/>
                </a:solidFill>
                <a:effectLst/>
                <a:latin typeface="Söhne"/>
              </a:rPr>
              <a:t> &amp; Dataset:</a:t>
            </a:r>
            <a:r>
              <a:rPr lang="en-AU" sz="1800" b="0" i="0" dirty="0">
                <a:solidFill>
                  <a:schemeClr val="tx1"/>
                </a:solidFill>
                <a:effectLst/>
                <a:latin typeface="Söhne"/>
              </a:rPr>
              <a:t> These are higher-level abstractions over RDDs, introduced in Spark to support Spark SQL and structured data processing. They provide a more expressive and SQL-like API compared to RDDs.</a:t>
            </a:r>
          </a:p>
          <a:p>
            <a:pPr algn="l">
              <a:buFont typeface="+mj-lt"/>
              <a:buAutoNum type="arabicPeriod"/>
            </a:pPr>
            <a:r>
              <a:rPr lang="en-AU" sz="1800" b="1" i="0" dirty="0">
                <a:solidFill>
                  <a:schemeClr val="tx1"/>
                </a:solidFill>
                <a:effectLst/>
                <a:latin typeface="Söhne"/>
              </a:rPr>
              <a:t>Lazy Evaluation:</a:t>
            </a:r>
            <a:r>
              <a:rPr lang="en-AU" sz="1800" b="0" i="0" dirty="0">
                <a:solidFill>
                  <a:schemeClr val="tx1"/>
                </a:solidFill>
                <a:effectLst/>
                <a:latin typeface="Söhne"/>
              </a:rPr>
              <a:t> One of the defining features of Spark. Computations are only executed when an action (like counting or saving to a file) is called, not when transformations (like map or filter) are defined. This allows Spark to optimize the execution plan.</a:t>
            </a:r>
          </a:p>
          <a:p>
            <a:pPr algn="l">
              <a:buFont typeface="+mj-lt"/>
              <a:buAutoNum type="arabicPeriod"/>
            </a:pPr>
            <a:endParaRPr lang="en-AU" sz="1800" b="0" i="0" dirty="0">
              <a:solidFill>
                <a:schemeClr val="tx1"/>
              </a:solidFill>
              <a:effectLst/>
              <a:latin typeface="Söhne"/>
            </a:endParaRPr>
          </a:p>
        </p:txBody>
      </p:sp>
      <p:pic>
        <p:nvPicPr>
          <p:cNvPr id="9" name="Picture 8" descr="A diagram of software components&#10;&#10;Description automatically generated with medium confidence">
            <a:extLst>
              <a:ext uri="{FF2B5EF4-FFF2-40B4-BE49-F238E27FC236}">
                <a16:creationId xmlns:a16="http://schemas.microsoft.com/office/drawing/2014/main" id="{5CDD874C-3709-73E3-E0A0-D85AA5B7CDFA}"/>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895323" y="3263999"/>
            <a:ext cx="4810862" cy="3015355"/>
          </a:xfrm>
          <a:prstGeom prst="rect">
            <a:avLst/>
          </a:prstGeom>
        </p:spPr>
      </p:pic>
      <p:sp>
        <p:nvSpPr>
          <p:cNvPr id="10" name="TextBox 9">
            <a:extLst>
              <a:ext uri="{FF2B5EF4-FFF2-40B4-BE49-F238E27FC236}">
                <a16:creationId xmlns:a16="http://schemas.microsoft.com/office/drawing/2014/main" id="{DC655F6F-7890-2117-36BB-6DF3E8451ED6}"/>
              </a:ext>
            </a:extLst>
          </p:cNvPr>
          <p:cNvSpPr txBox="1"/>
          <p:nvPr/>
        </p:nvSpPr>
        <p:spPr>
          <a:xfrm>
            <a:off x="471055" y="3143945"/>
            <a:ext cx="6427981" cy="3539430"/>
          </a:xfrm>
          <a:prstGeom prst="rect">
            <a:avLst/>
          </a:prstGeom>
          <a:noFill/>
        </p:spPr>
        <p:txBody>
          <a:bodyPr wrap="square" rtlCol="0">
            <a:spAutoFit/>
          </a:bodyPr>
          <a:lstStyle/>
          <a:p>
            <a:pPr algn="l"/>
            <a:r>
              <a:rPr lang="en-AU" sz="1600" b="1" dirty="0">
                <a:solidFill>
                  <a:srgbClr val="0432FF"/>
                </a:solidFill>
                <a:latin typeface="Söhne"/>
              </a:rPr>
              <a:t>Core Components:</a:t>
            </a:r>
            <a:endParaRPr lang="en-AU" sz="1600" b="1" i="0" dirty="0">
              <a:solidFill>
                <a:srgbClr val="0432FF"/>
              </a:solidFill>
              <a:effectLst/>
              <a:latin typeface="Söhne"/>
            </a:endParaRPr>
          </a:p>
          <a:p>
            <a:pPr algn="l">
              <a:buFont typeface="+mj-lt"/>
              <a:buAutoNum type="arabicPeriod"/>
            </a:pPr>
            <a:r>
              <a:rPr lang="en-AU" sz="1600" b="1" i="0" dirty="0">
                <a:solidFill>
                  <a:schemeClr val="tx1"/>
                </a:solidFill>
                <a:effectLst/>
                <a:latin typeface="Söhne"/>
              </a:rPr>
              <a:t>Spark Core:</a:t>
            </a:r>
            <a:r>
              <a:rPr lang="en-AU" sz="1600" b="0" i="0" dirty="0">
                <a:solidFill>
                  <a:schemeClr val="tx1"/>
                </a:solidFill>
                <a:effectLst/>
                <a:latin typeface="Söhne"/>
              </a:rPr>
              <a:t> Contains the basic functionality of Spark, including components for task scheduling, memory management, and fault recovery.</a:t>
            </a:r>
          </a:p>
          <a:p>
            <a:pPr algn="l">
              <a:buFont typeface="+mj-lt"/>
              <a:buAutoNum type="arabicPeriod"/>
            </a:pPr>
            <a:r>
              <a:rPr lang="en-AU" sz="1600" b="1" i="0" dirty="0">
                <a:solidFill>
                  <a:schemeClr val="tx1"/>
                </a:solidFill>
                <a:effectLst/>
                <a:latin typeface="Söhne"/>
              </a:rPr>
              <a:t>Spark SQL:</a:t>
            </a:r>
            <a:r>
              <a:rPr lang="en-AU" sz="1600" b="0" i="0" dirty="0">
                <a:solidFill>
                  <a:schemeClr val="tx1"/>
                </a:solidFill>
                <a:effectLst/>
                <a:latin typeface="Söhne"/>
              </a:rPr>
              <a:t> Provides a programming interface for data structured as rows and columns (akin to a table in a relational database). It allows querying data via SQL as well as the Spark API.</a:t>
            </a:r>
          </a:p>
          <a:p>
            <a:pPr algn="l">
              <a:buFont typeface="+mj-lt"/>
              <a:buAutoNum type="arabicPeriod"/>
            </a:pPr>
            <a:r>
              <a:rPr lang="en-AU" sz="1600" b="1" i="0" dirty="0">
                <a:solidFill>
                  <a:schemeClr val="tx1"/>
                </a:solidFill>
                <a:effectLst/>
                <a:latin typeface="Söhne"/>
              </a:rPr>
              <a:t>Spark Streaming:</a:t>
            </a:r>
            <a:r>
              <a:rPr lang="en-AU" sz="1600" b="0" i="0" dirty="0">
                <a:solidFill>
                  <a:schemeClr val="tx1"/>
                </a:solidFill>
                <a:effectLst/>
                <a:latin typeface="Söhne"/>
              </a:rPr>
              <a:t> Enables processing and analysing live data streams in real-time. Data can be ingested from various sources like Kafka, Flume, and more.</a:t>
            </a:r>
          </a:p>
          <a:p>
            <a:pPr algn="l">
              <a:buFont typeface="+mj-lt"/>
              <a:buAutoNum type="arabicPeriod"/>
            </a:pPr>
            <a:r>
              <a:rPr lang="en-AU" sz="1600" b="1" i="0" dirty="0">
                <a:solidFill>
                  <a:schemeClr val="tx1"/>
                </a:solidFill>
                <a:effectLst/>
                <a:latin typeface="Söhne"/>
              </a:rPr>
              <a:t>Spark </a:t>
            </a:r>
            <a:r>
              <a:rPr lang="en-AU" sz="1600" b="1" i="0" dirty="0" err="1">
                <a:solidFill>
                  <a:schemeClr val="tx1"/>
                </a:solidFill>
                <a:effectLst/>
                <a:latin typeface="Söhne"/>
              </a:rPr>
              <a:t>MLlib</a:t>
            </a:r>
            <a:r>
              <a:rPr lang="en-AU" sz="1600" b="1" i="0" dirty="0">
                <a:solidFill>
                  <a:schemeClr val="tx1"/>
                </a:solidFill>
                <a:effectLst/>
                <a:latin typeface="Söhne"/>
              </a:rPr>
              <a:t>:</a:t>
            </a:r>
            <a:r>
              <a:rPr lang="en-AU" sz="1600" b="0" i="0" dirty="0">
                <a:solidFill>
                  <a:schemeClr val="tx1"/>
                </a:solidFill>
                <a:effectLst/>
                <a:latin typeface="Söhne"/>
              </a:rPr>
              <a:t> A distributed machine learning library with various algorithms for classification, regression, clustering, etc.</a:t>
            </a:r>
          </a:p>
          <a:p>
            <a:pPr algn="l">
              <a:buFont typeface="+mj-lt"/>
              <a:buAutoNum type="arabicPeriod"/>
            </a:pPr>
            <a:r>
              <a:rPr lang="en-AU" sz="1600" b="1" i="0" dirty="0">
                <a:solidFill>
                  <a:schemeClr val="tx1"/>
                </a:solidFill>
                <a:effectLst/>
                <a:latin typeface="Söhne"/>
              </a:rPr>
              <a:t>Spark </a:t>
            </a:r>
            <a:r>
              <a:rPr lang="en-AU" sz="1600" b="1" i="0" dirty="0" err="1">
                <a:solidFill>
                  <a:schemeClr val="tx1"/>
                </a:solidFill>
                <a:effectLst/>
                <a:latin typeface="Söhne"/>
              </a:rPr>
              <a:t>GraphX</a:t>
            </a:r>
            <a:r>
              <a:rPr lang="en-AU" sz="1600" b="1" i="0" dirty="0">
                <a:solidFill>
                  <a:schemeClr val="tx1"/>
                </a:solidFill>
                <a:effectLst/>
                <a:latin typeface="Söhne"/>
              </a:rPr>
              <a:t>:</a:t>
            </a:r>
            <a:r>
              <a:rPr lang="en-AU" sz="1600" b="0" i="0" dirty="0">
                <a:solidFill>
                  <a:schemeClr val="tx1"/>
                </a:solidFill>
                <a:effectLst/>
                <a:latin typeface="Söhne"/>
              </a:rPr>
              <a:t> For graph computation, allowing processing of graph data structures and computation of standard graph algorithms.</a:t>
            </a:r>
          </a:p>
          <a:p>
            <a:endParaRPr lang="en-AU" sz="1600" dirty="0"/>
          </a:p>
        </p:txBody>
      </p:sp>
    </p:spTree>
    <p:extLst>
      <p:ext uri="{BB962C8B-B14F-4D97-AF65-F5344CB8AC3E}">
        <p14:creationId xmlns:p14="http://schemas.microsoft.com/office/powerpoint/2010/main" val="2306808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Break</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17</a:t>
            </a:fld>
            <a:endParaRPr lang="en-US"/>
          </a:p>
        </p:txBody>
      </p:sp>
      <p:pic>
        <p:nvPicPr>
          <p:cNvPr id="8" name="Picture 7" descr="A logo with orange and grey text&#10;&#10;Description automatically generated">
            <a:extLst>
              <a:ext uri="{FF2B5EF4-FFF2-40B4-BE49-F238E27FC236}">
                <a16:creationId xmlns:a16="http://schemas.microsoft.com/office/drawing/2014/main" id="{224C2F61-35C9-A22F-7AB5-CA19B5F4A11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10" name="TextBox 9">
            <a:extLst>
              <a:ext uri="{FF2B5EF4-FFF2-40B4-BE49-F238E27FC236}">
                <a16:creationId xmlns:a16="http://schemas.microsoft.com/office/drawing/2014/main" id="{0B2E49A5-599B-42CC-1E5A-CB098D24DAC4}"/>
              </a:ext>
            </a:extLst>
          </p:cNvPr>
          <p:cNvSpPr txBox="1"/>
          <p:nvPr/>
        </p:nvSpPr>
        <p:spPr>
          <a:xfrm>
            <a:off x="2757919" y="2362200"/>
            <a:ext cx="5561138" cy="523220"/>
          </a:xfrm>
          <a:prstGeom prst="rect">
            <a:avLst/>
          </a:prstGeom>
          <a:noFill/>
        </p:spPr>
        <p:txBody>
          <a:bodyPr wrap="none" rtlCol="0">
            <a:spAutoFit/>
          </a:bodyPr>
          <a:lstStyle/>
          <a:p>
            <a:r>
              <a:rPr lang="en-AU" sz="2800" dirty="0">
                <a:solidFill>
                  <a:schemeClr val="tx1"/>
                </a:solidFill>
              </a:rPr>
              <a:t>break (Staring at 4:05pm (AEDT))</a:t>
            </a:r>
          </a:p>
        </p:txBody>
      </p:sp>
      <p:sp>
        <p:nvSpPr>
          <p:cNvPr id="11" name="TextBox 10">
            <a:extLst>
              <a:ext uri="{FF2B5EF4-FFF2-40B4-BE49-F238E27FC236}">
                <a16:creationId xmlns:a16="http://schemas.microsoft.com/office/drawing/2014/main" id="{07DC06B7-8F52-0F2E-244F-41617722AEEA}"/>
              </a:ext>
            </a:extLst>
          </p:cNvPr>
          <p:cNvSpPr txBox="1"/>
          <p:nvPr/>
        </p:nvSpPr>
        <p:spPr>
          <a:xfrm>
            <a:off x="1763499" y="3217784"/>
            <a:ext cx="8461804" cy="830997"/>
          </a:xfrm>
          <a:prstGeom prst="rect">
            <a:avLst/>
          </a:prstGeom>
          <a:noFill/>
        </p:spPr>
        <p:txBody>
          <a:bodyPr wrap="none" rtlCol="0">
            <a:spAutoFit/>
          </a:bodyPr>
          <a:lstStyle/>
          <a:p>
            <a:pPr algn="ctr"/>
            <a:r>
              <a:rPr lang="en-AU" sz="2400" dirty="0">
                <a:solidFill>
                  <a:schemeClr val="tx1"/>
                </a:solidFill>
              </a:rPr>
              <a:t>Set Up your Jupyter </a:t>
            </a:r>
            <a:br>
              <a:rPr lang="en-AU" sz="2400" dirty="0">
                <a:solidFill>
                  <a:schemeClr val="tx1"/>
                </a:solidFill>
              </a:rPr>
            </a:br>
            <a:r>
              <a:rPr lang="en-AU" sz="2400" dirty="0">
                <a:solidFill>
                  <a:schemeClr val="tx1"/>
                </a:solidFill>
              </a:rPr>
              <a:t>We will do some coding to create a </a:t>
            </a:r>
            <a:r>
              <a:rPr lang="en-AU" sz="2400" dirty="0" err="1">
                <a:solidFill>
                  <a:schemeClr val="tx1"/>
                </a:solidFill>
              </a:rPr>
              <a:t>DataFrame</a:t>
            </a:r>
            <a:r>
              <a:rPr lang="en-AU" sz="2400" dirty="0">
                <a:solidFill>
                  <a:schemeClr val="tx1"/>
                </a:solidFill>
              </a:rPr>
              <a:t> with </a:t>
            </a:r>
            <a:r>
              <a:rPr lang="en-AU" sz="2400" dirty="0" err="1">
                <a:solidFill>
                  <a:schemeClr val="tx1"/>
                </a:solidFill>
              </a:rPr>
              <a:t>PySpark</a:t>
            </a:r>
            <a:endParaRPr lang="en-AU" sz="2400" dirty="0">
              <a:solidFill>
                <a:schemeClr val="tx1"/>
              </a:solidFill>
            </a:endParaRPr>
          </a:p>
        </p:txBody>
      </p:sp>
    </p:spTree>
    <p:extLst>
      <p:ext uri="{BB962C8B-B14F-4D97-AF65-F5344CB8AC3E}">
        <p14:creationId xmlns:p14="http://schemas.microsoft.com/office/powerpoint/2010/main" val="1857971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24000" y="203201"/>
            <a:ext cx="9144000" cy="6448425"/>
          </a:xfrm>
          <a:prstGeom prst="rect">
            <a:avLst/>
          </a:prstGeom>
        </p:spPr>
      </p:pic>
      <p:sp>
        <p:nvSpPr>
          <p:cNvPr id="62468" name="Footer Placeholder 4"/>
          <p:cNvSpPr>
            <a:spLocks noGrp="1"/>
          </p:cNvSpPr>
          <p:nvPr>
            <p:ph type="ftr" sz="quarter" idx="11"/>
          </p:nvPr>
        </p:nvSpPr>
        <p:spPr>
          <a:xfrm>
            <a:off x="3481918" y="6575425"/>
            <a:ext cx="5109633"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bg1"/>
                </a:solidFill>
                <a:latin typeface="Arial" charset="0"/>
                <a:ea typeface="ＭＳ Ｐゴシック" charset="0"/>
                <a:cs typeface="Arial" charset="0"/>
              </a:defRPr>
            </a:lvl1pPr>
            <a:lvl2pPr marL="742950" indent="-285750" eaLnBrk="0" hangingPunct="0">
              <a:defRPr sz="1000">
                <a:solidFill>
                  <a:schemeClr val="bg1"/>
                </a:solidFill>
                <a:latin typeface="Arial" charset="0"/>
                <a:ea typeface="Arial" charset="0"/>
                <a:cs typeface="Arial" charset="0"/>
              </a:defRPr>
            </a:lvl2pPr>
            <a:lvl3pPr marL="1143000" indent="-228600" eaLnBrk="0" hangingPunct="0">
              <a:defRPr sz="1000">
                <a:solidFill>
                  <a:schemeClr val="bg1"/>
                </a:solidFill>
                <a:latin typeface="Arial" charset="0"/>
                <a:ea typeface="Arial" charset="0"/>
                <a:cs typeface="Arial" charset="0"/>
              </a:defRPr>
            </a:lvl3pPr>
            <a:lvl4pPr marL="1600200" indent="-228600" eaLnBrk="0" hangingPunct="0">
              <a:defRPr sz="1000">
                <a:solidFill>
                  <a:schemeClr val="bg1"/>
                </a:solidFill>
                <a:latin typeface="Arial" charset="0"/>
                <a:ea typeface="Arial" charset="0"/>
                <a:cs typeface="Arial" charset="0"/>
              </a:defRPr>
            </a:lvl4pPr>
            <a:lvl5pPr marL="2057400" indent="-228600" eaLnBrk="0" hangingPunct="0">
              <a:defRPr sz="1000">
                <a:solidFill>
                  <a:schemeClr val="bg1"/>
                </a:solidFill>
                <a:latin typeface="Arial" charset="0"/>
                <a:ea typeface="Arial" charset="0"/>
                <a:cs typeface="Arial" charset="0"/>
              </a:defRPr>
            </a:lvl5pPr>
            <a:lvl6pPr marL="2514600" indent="-228600" eaLnBrk="0" fontAlgn="b" hangingPunct="0">
              <a:spcBef>
                <a:spcPct val="0"/>
              </a:spcBef>
              <a:spcAft>
                <a:spcPct val="0"/>
              </a:spcAft>
              <a:defRPr sz="1000">
                <a:solidFill>
                  <a:schemeClr val="bg1"/>
                </a:solidFill>
                <a:latin typeface="Arial" charset="0"/>
                <a:ea typeface="Arial" charset="0"/>
                <a:cs typeface="Arial" charset="0"/>
              </a:defRPr>
            </a:lvl6pPr>
            <a:lvl7pPr marL="2971800" indent="-228600" eaLnBrk="0" fontAlgn="b" hangingPunct="0">
              <a:spcBef>
                <a:spcPct val="0"/>
              </a:spcBef>
              <a:spcAft>
                <a:spcPct val="0"/>
              </a:spcAft>
              <a:defRPr sz="1000">
                <a:solidFill>
                  <a:schemeClr val="bg1"/>
                </a:solidFill>
                <a:latin typeface="Arial" charset="0"/>
                <a:ea typeface="Arial" charset="0"/>
                <a:cs typeface="Arial" charset="0"/>
              </a:defRPr>
            </a:lvl7pPr>
            <a:lvl8pPr marL="3429000" indent="-228600" eaLnBrk="0" fontAlgn="b" hangingPunct="0">
              <a:spcBef>
                <a:spcPct val="0"/>
              </a:spcBef>
              <a:spcAft>
                <a:spcPct val="0"/>
              </a:spcAft>
              <a:defRPr sz="1000">
                <a:solidFill>
                  <a:schemeClr val="bg1"/>
                </a:solidFill>
                <a:latin typeface="Arial" charset="0"/>
                <a:ea typeface="Arial" charset="0"/>
                <a:cs typeface="Arial" charset="0"/>
              </a:defRPr>
            </a:lvl8pPr>
            <a:lvl9pPr marL="3886200" indent="-228600" eaLnBrk="0" fontAlgn="b" hangingPunct="0">
              <a:spcBef>
                <a:spcPct val="0"/>
              </a:spcBef>
              <a:spcAft>
                <a:spcPct val="0"/>
              </a:spcAft>
              <a:defRPr sz="1000">
                <a:solidFill>
                  <a:schemeClr val="bg1"/>
                </a:solidFill>
                <a:latin typeface="Arial" charset="0"/>
                <a:ea typeface="Arial" charset="0"/>
                <a:cs typeface="Arial" charset="0"/>
              </a:defRPr>
            </a:lvl9pPr>
          </a:lstStyle>
          <a:p>
            <a:pPr>
              <a:defRPr/>
            </a:pPr>
            <a:r>
              <a:rPr lang="en-AU" sz="1400" dirty="0"/>
              <a:t>Big Data and Analytics</a:t>
            </a:r>
            <a:endParaRPr lang="en-US" sz="1400" dirty="0"/>
          </a:p>
        </p:txBody>
      </p:sp>
      <p:sp>
        <p:nvSpPr>
          <p:cNvPr id="62467" name="Slide Number Placeholder 5"/>
          <p:cNvSpPr>
            <a:spLocks noGrp="1"/>
          </p:cNvSpPr>
          <p:nvPr>
            <p:ph type="sldNum" sz="quarter" idx="12"/>
          </p:nvPr>
        </p:nvSpPr>
        <p:spPr>
          <a:xfrm>
            <a:off x="8697384" y="6578600"/>
            <a:ext cx="2844800"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bg1"/>
                </a:solidFill>
                <a:latin typeface="Arial" charset="0"/>
                <a:ea typeface="ＭＳ Ｐゴシック" charset="0"/>
                <a:cs typeface="Arial" charset="0"/>
              </a:defRPr>
            </a:lvl1pPr>
            <a:lvl2pPr marL="742950" indent="-285750" eaLnBrk="0" hangingPunct="0">
              <a:defRPr sz="1000">
                <a:solidFill>
                  <a:schemeClr val="bg1"/>
                </a:solidFill>
                <a:latin typeface="Arial" charset="0"/>
                <a:ea typeface="Arial" charset="0"/>
                <a:cs typeface="Arial" charset="0"/>
              </a:defRPr>
            </a:lvl2pPr>
            <a:lvl3pPr marL="1143000" indent="-228600" eaLnBrk="0" hangingPunct="0">
              <a:defRPr sz="1000">
                <a:solidFill>
                  <a:schemeClr val="bg1"/>
                </a:solidFill>
                <a:latin typeface="Arial" charset="0"/>
                <a:ea typeface="Arial" charset="0"/>
                <a:cs typeface="Arial" charset="0"/>
              </a:defRPr>
            </a:lvl3pPr>
            <a:lvl4pPr marL="1600200" indent="-228600" eaLnBrk="0" hangingPunct="0">
              <a:defRPr sz="1000">
                <a:solidFill>
                  <a:schemeClr val="bg1"/>
                </a:solidFill>
                <a:latin typeface="Arial" charset="0"/>
                <a:ea typeface="Arial" charset="0"/>
                <a:cs typeface="Arial" charset="0"/>
              </a:defRPr>
            </a:lvl4pPr>
            <a:lvl5pPr marL="2057400" indent="-228600" eaLnBrk="0" hangingPunct="0">
              <a:defRPr sz="1000">
                <a:solidFill>
                  <a:schemeClr val="bg1"/>
                </a:solidFill>
                <a:latin typeface="Arial" charset="0"/>
                <a:ea typeface="Arial" charset="0"/>
                <a:cs typeface="Arial" charset="0"/>
              </a:defRPr>
            </a:lvl5pPr>
            <a:lvl6pPr marL="2514600" indent="-228600" eaLnBrk="0" fontAlgn="b" hangingPunct="0">
              <a:spcBef>
                <a:spcPct val="0"/>
              </a:spcBef>
              <a:spcAft>
                <a:spcPct val="0"/>
              </a:spcAft>
              <a:defRPr sz="1000">
                <a:solidFill>
                  <a:schemeClr val="bg1"/>
                </a:solidFill>
                <a:latin typeface="Arial" charset="0"/>
                <a:ea typeface="Arial" charset="0"/>
                <a:cs typeface="Arial" charset="0"/>
              </a:defRPr>
            </a:lvl6pPr>
            <a:lvl7pPr marL="2971800" indent="-228600" eaLnBrk="0" fontAlgn="b" hangingPunct="0">
              <a:spcBef>
                <a:spcPct val="0"/>
              </a:spcBef>
              <a:spcAft>
                <a:spcPct val="0"/>
              </a:spcAft>
              <a:defRPr sz="1000">
                <a:solidFill>
                  <a:schemeClr val="bg1"/>
                </a:solidFill>
                <a:latin typeface="Arial" charset="0"/>
                <a:ea typeface="Arial" charset="0"/>
                <a:cs typeface="Arial" charset="0"/>
              </a:defRPr>
            </a:lvl7pPr>
            <a:lvl8pPr marL="3429000" indent="-228600" eaLnBrk="0" fontAlgn="b" hangingPunct="0">
              <a:spcBef>
                <a:spcPct val="0"/>
              </a:spcBef>
              <a:spcAft>
                <a:spcPct val="0"/>
              </a:spcAft>
              <a:defRPr sz="1000">
                <a:solidFill>
                  <a:schemeClr val="bg1"/>
                </a:solidFill>
                <a:latin typeface="Arial" charset="0"/>
                <a:ea typeface="Arial" charset="0"/>
                <a:cs typeface="Arial" charset="0"/>
              </a:defRPr>
            </a:lvl8pPr>
            <a:lvl9pPr marL="3886200" indent="-228600" eaLnBrk="0" fontAlgn="b" hangingPunct="0">
              <a:spcBef>
                <a:spcPct val="0"/>
              </a:spcBef>
              <a:spcAft>
                <a:spcPct val="0"/>
              </a:spcAft>
              <a:defRPr sz="1000">
                <a:solidFill>
                  <a:schemeClr val="bg1"/>
                </a:solidFill>
                <a:latin typeface="Arial" charset="0"/>
                <a:ea typeface="Arial" charset="0"/>
                <a:cs typeface="Arial" charset="0"/>
              </a:defRPr>
            </a:lvl9pPr>
          </a:lstStyle>
          <a:p>
            <a:pPr eaLnBrk="1" hangingPunct="1"/>
            <a:fld id="{C5114520-BFC2-3C45-8A72-E6B68FBD8EB3}" type="slidenum">
              <a:rPr lang="en-AU" sz="1100"/>
              <a:pPr eaLnBrk="1" hangingPunct="1"/>
              <a:t>18</a:t>
            </a:fld>
            <a:endParaRPr lang="en-AU" sz="1100"/>
          </a:p>
        </p:txBody>
      </p:sp>
      <p:sp>
        <p:nvSpPr>
          <p:cNvPr id="2" name="Title 1"/>
          <p:cNvSpPr>
            <a:spLocks noGrp="1"/>
          </p:cNvSpPr>
          <p:nvPr>
            <p:ph type="title"/>
          </p:nvPr>
        </p:nvSpPr>
        <p:spPr/>
        <p:txBody>
          <a:bodyPr/>
          <a:lstStyle/>
          <a:p>
            <a:r>
              <a:rPr lang="en-AU" dirty="0"/>
              <a:t>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08000" y="1219206"/>
            <a:ext cx="8331200"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lnSpc>
                <a:spcPct val="110000"/>
              </a:lnSpc>
              <a:buFont typeface="Arial" panose="020B0604020202020204" pitchFamily="34" charset="0"/>
              <a:buChar char="•"/>
            </a:pPr>
            <a:r>
              <a:rPr lang="en-US" sz="2800" dirty="0">
                <a:solidFill>
                  <a:schemeClr val="tx1"/>
                </a:solidFill>
                <a:latin typeface="Arial" pitchFamily="34" charset="0"/>
                <a:cs typeface="Arial" pitchFamily="34" charset="0"/>
              </a:rPr>
              <a:t>What we discussed last week?</a:t>
            </a:r>
          </a:p>
          <a:p>
            <a:pPr algn="l">
              <a:lnSpc>
                <a:spcPct val="110000"/>
              </a:lnSpc>
            </a:pPr>
            <a:endParaRPr lang="en-US" sz="2800" dirty="0">
              <a:solidFill>
                <a:schemeClr val="tx1"/>
              </a:solidFill>
              <a:latin typeface="Arial" pitchFamily="34" charset="0"/>
              <a:cs typeface="Arial" pitchFamily="34" charset="0"/>
            </a:endParaRP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Recap</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2</a:t>
            </a:fld>
            <a:endParaRPr lang="en-US"/>
          </a:p>
        </p:txBody>
      </p:sp>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pic>
        <p:nvPicPr>
          <p:cNvPr id="7" name="Picture 2" descr="Question Illustration Images - Free Download on Freepik">
            <a:extLst>
              <a:ext uri="{FF2B5EF4-FFF2-40B4-BE49-F238E27FC236}">
                <a16:creationId xmlns:a16="http://schemas.microsoft.com/office/drawing/2014/main" id="{955C33F4-1F53-0A4E-6B47-A947725F114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499393" y="1290064"/>
            <a:ext cx="4957759" cy="4957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056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46AA3F0-B05C-6E95-DF51-B64880017041}"/>
              </a:ext>
            </a:extLst>
          </p:cNvPr>
          <p:cNvPicPr>
            <a:picLocks noChangeAspect="1"/>
          </p:cNvPicPr>
          <p:nvPr/>
        </p:nvPicPr>
        <p:blipFill rotWithShape="1">
          <a:blip r:embed="rId3"/>
          <a:srcRect l="11859" t="4749" r="11715" b="5228"/>
          <a:stretch/>
        </p:blipFill>
        <p:spPr>
          <a:xfrm>
            <a:off x="6944476" y="2590800"/>
            <a:ext cx="4547567" cy="3571080"/>
          </a:xfrm>
          <a:prstGeom prst="rect">
            <a:avLst/>
          </a:prstGeom>
        </p:spPr>
      </p:pic>
      <p:sp>
        <p:nvSpPr>
          <p:cNvPr id="6" name="Rectangle 3"/>
          <p:cNvSpPr txBox="1">
            <a:spLocks noChangeArrowheads="1"/>
          </p:cNvSpPr>
          <p:nvPr/>
        </p:nvSpPr>
        <p:spPr>
          <a:xfrm>
            <a:off x="488730" y="1506804"/>
            <a:ext cx="10972799"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AU" sz="2400" b="1" i="0" dirty="0">
                <a:solidFill>
                  <a:srgbClr val="202124"/>
                </a:solidFill>
                <a:effectLst/>
                <a:latin typeface="Google Sans"/>
              </a:rPr>
              <a:t>Top 8 Challenges in Big Data:</a:t>
            </a:r>
          </a:p>
          <a:p>
            <a:pPr marL="342900" indent="-342900" algn="l">
              <a:buFont typeface="Arial" panose="020B0604020202020204" pitchFamily="34" charset="0"/>
              <a:buChar char="•"/>
            </a:pPr>
            <a:r>
              <a:rPr lang="en-AU" sz="2400" b="0" i="0" dirty="0">
                <a:solidFill>
                  <a:srgbClr val="202124"/>
                </a:solidFill>
                <a:effectLst/>
                <a:latin typeface="Google Sans"/>
              </a:rPr>
              <a:t>Managing massive amounts of data. It's in the name—big data is big. ...</a:t>
            </a:r>
          </a:p>
          <a:p>
            <a:pPr marL="342900" indent="-342900" algn="l">
              <a:buFont typeface="Arial" panose="020B0604020202020204" pitchFamily="34" charset="0"/>
              <a:buChar char="•"/>
            </a:pPr>
            <a:r>
              <a:rPr lang="en-AU" sz="2400" b="0" i="0" dirty="0">
                <a:solidFill>
                  <a:srgbClr val="202124"/>
                </a:solidFill>
                <a:effectLst/>
                <a:latin typeface="Google Sans"/>
              </a:rPr>
              <a:t>Integrating data from multiple sources. ...</a:t>
            </a:r>
          </a:p>
          <a:p>
            <a:pPr marL="342900" indent="-342900" algn="l">
              <a:buFont typeface="Arial" panose="020B0604020202020204" pitchFamily="34" charset="0"/>
              <a:buChar char="•"/>
            </a:pPr>
            <a:r>
              <a:rPr lang="en-AU" sz="2400" b="0" i="0" dirty="0">
                <a:solidFill>
                  <a:srgbClr val="202124"/>
                </a:solidFill>
                <a:effectLst/>
                <a:latin typeface="Google Sans"/>
              </a:rPr>
              <a:t>Ensuring data quality. ...</a:t>
            </a:r>
          </a:p>
          <a:p>
            <a:pPr marL="342900" indent="-342900" algn="l">
              <a:buFont typeface="Arial" panose="020B0604020202020204" pitchFamily="34" charset="0"/>
              <a:buChar char="•"/>
            </a:pPr>
            <a:r>
              <a:rPr lang="en-AU" sz="2400" b="0" i="0" dirty="0">
                <a:solidFill>
                  <a:srgbClr val="202124"/>
                </a:solidFill>
                <a:effectLst/>
                <a:latin typeface="Google Sans"/>
              </a:rPr>
              <a:t>Keeping data secure. ...</a:t>
            </a:r>
          </a:p>
          <a:p>
            <a:pPr marL="342900" indent="-342900" algn="l">
              <a:buFont typeface="Arial" panose="020B0604020202020204" pitchFamily="34" charset="0"/>
              <a:buChar char="•"/>
            </a:pPr>
            <a:r>
              <a:rPr lang="en-AU" sz="2400" b="0" i="0" dirty="0">
                <a:solidFill>
                  <a:srgbClr val="202124"/>
                </a:solidFill>
                <a:effectLst/>
                <a:latin typeface="Google Sans"/>
              </a:rPr>
              <a:t>Selecting the right big data tools. ...</a:t>
            </a:r>
          </a:p>
          <a:p>
            <a:pPr marL="342900" indent="-342900" algn="l">
              <a:buFont typeface="Arial" panose="020B0604020202020204" pitchFamily="34" charset="0"/>
              <a:buChar char="•"/>
            </a:pPr>
            <a:r>
              <a:rPr lang="en-AU" sz="2400" b="0" i="0" dirty="0">
                <a:solidFill>
                  <a:srgbClr val="202124"/>
                </a:solidFill>
                <a:effectLst/>
                <a:latin typeface="Google Sans"/>
              </a:rPr>
              <a:t>Scaling systems and costs efficiently. ...</a:t>
            </a:r>
          </a:p>
          <a:p>
            <a:pPr marL="342900" indent="-342900" algn="l">
              <a:buFont typeface="Arial" panose="020B0604020202020204" pitchFamily="34" charset="0"/>
              <a:buChar char="•"/>
            </a:pPr>
            <a:r>
              <a:rPr lang="en-AU" sz="2400" b="0" i="0" dirty="0">
                <a:solidFill>
                  <a:srgbClr val="202124"/>
                </a:solidFill>
                <a:effectLst/>
                <a:latin typeface="Google Sans"/>
              </a:rPr>
              <a:t>Lack of skilled data professionals. ...</a:t>
            </a:r>
          </a:p>
          <a:p>
            <a:pPr marL="342900" indent="-342900" algn="l">
              <a:buFont typeface="Arial" panose="020B0604020202020204" pitchFamily="34" charset="0"/>
              <a:buChar char="•"/>
            </a:pPr>
            <a:r>
              <a:rPr lang="en-AU" sz="2400" b="0" i="0" dirty="0">
                <a:solidFill>
                  <a:srgbClr val="202124"/>
                </a:solidFill>
                <a:effectLst/>
                <a:latin typeface="Google Sans"/>
              </a:rPr>
              <a:t>Organisational resistance.</a:t>
            </a:r>
          </a:p>
          <a:p>
            <a:pPr lvl="1" algn="l" fontAlgn="base">
              <a:buFont typeface="Arial" panose="020B0604020202020204" pitchFamily="34" charset="0"/>
              <a:buChar char="•"/>
            </a:pPr>
            <a:endParaRPr lang="en-AU" sz="2800" b="0" i="0" dirty="0">
              <a:solidFill>
                <a:schemeClr val="tx1"/>
              </a:solidFill>
              <a:effectLst/>
              <a:latin typeface="Open Sans" panose="020B0606030504020204" pitchFamily="34" charset="0"/>
            </a:endParaRP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sz="2800" dirty="0"/>
              <a:t>Recap From Last Week</a:t>
            </a:r>
            <a:endParaRPr lang="en-US" sz="2800" dirty="0"/>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3</a:t>
            </a:fld>
            <a:endParaRPr lang="en-US" dirty="0"/>
          </a:p>
        </p:txBody>
      </p:sp>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2781796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88730" y="1506804"/>
            <a:ext cx="10972799"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fontAlgn="base">
              <a:buFont typeface="Arial" panose="020B0604020202020204" pitchFamily="34" charset="0"/>
              <a:buChar char="•"/>
            </a:pPr>
            <a:endParaRPr lang="en-AU" sz="2800" b="0" i="0" dirty="0">
              <a:solidFill>
                <a:schemeClr val="tx1"/>
              </a:solidFill>
              <a:effectLst/>
              <a:latin typeface="Open Sans" panose="020B0606030504020204" pitchFamily="34" charset="0"/>
            </a:endParaRP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pPr lvl="0" rtl="0"/>
            <a:r>
              <a:rPr lang="en-AU" sz="2800" dirty="0"/>
              <a:t>Recap From Last Week</a:t>
            </a:r>
            <a:endParaRPr lang="en-US" sz="2800" dirty="0"/>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4</a:t>
            </a:fld>
            <a:endParaRPr lang="en-US"/>
          </a:p>
        </p:txBody>
      </p:sp>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7" name="TextBox 6">
            <a:extLst>
              <a:ext uri="{FF2B5EF4-FFF2-40B4-BE49-F238E27FC236}">
                <a16:creationId xmlns:a16="http://schemas.microsoft.com/office/drawing/2014/main" id="{78286729-C894-8AD0-8898-CA4820FDC6B0}"/>
              </a:ext>
            </a:extLst>
          </p:cNvPr>
          <p:cNvSpPr txBox="1"/>
          <p:nvPr/>
        </p:nvSpPr>
        <p:spPr>
          <a:xfrm>
            <a:off x="867080" y="1110473"/>
            <a:ext cx="10972799" cy="4524315"/>
          </a:xfrm>
          <a:prstGeom prst="rect">
            <a:avLst/>
          </a:prstGeom>
          <a:noFill/>
        </p:spPr>
        <p:txBody>
          <a:bodyPr wrap="square" rtlCol="0">
            <a:spAutoFit/>
          </a:bodyPr>
          <a:lstStyle/>
          <a:p>
            <a:r>
              <a:rPr lang="en-AU" sz="2400" b="1" dirty="0">
                <a:solidFill>
                  <a:schemeClr val="tx1"/>
                </a:solidFill>
              </a:rPr>
              <a:t>Data Pipeline:</a:t>
            </a:r>
          </a:p>
          <a:p>
            <a:endParaRPr lang="en-AU" sz="2400" dirty="0">
              <a:solidFill>
                <a:schemeClr val="tx1"/>
              </a:solidFill>
            </a:endParaRPr>
          </a:p>
          <a:p>
            <a:pPr algn="l"/>
            <a:r>
              <a:rPr lang="en-AU" sz="2400" b="0" i="0" dirty="0">
                <a:solidFill>
                  <a:schemeClr val="tx1"/>
                </a:solidFill>
                <a:effectLst/>
                <a:latin typeface="Söhne"/>
              </a:rPr>
              <a:t>A series of </a:t>
            </a:r>
            <a:r>
              <a:rPr lang="en-AU" sz="2400" b="1" i="0" dirty="0">
                <a:solidFill>
                  <a:schemeClr val="tx1"/>
                </a:solidFill>
                <a:effectLst/>
                <a:latin typeface="Söhne"/>
              </a:rPr>
              <a:t>automated data processing steps </a:t>
            </a:r>
            <a:r>
              <a:rPr lang="en-AU" sz="2400" b="0" i="0" dirty="0">
                <a:solidFill>
                  <a:schemeClr val="tx1"/>
                </a:solidFill>
                <a:effectLst/>
                <a:latin typeface="Söhne"/>
              </a:rPr>
              <a:t>and </a:t>
            </a:r>
            <a:r>
              <a:rPr lang="en-AU" sz="2400" b="1" i="0" dirty="0">
                <a:solidFill>
                  <a:schemeClr val="tx1"/>
                </a:solidFill>
                <a:effectLst/>
                <a:latin typeface="Söhne"/>
              </a:rPr>
              <a:t>tools</a:t>
            </a:r>
            <a:r>
              <a:rPr lang="en-AU" sz="2400" b="0" i="0" dirty="0">
                <a:solidFill>
                  <a:schemeClr val="tx1"/>
                </a:solidFill>
                <a:effectLst/>
                <a:latin typeface="Söhne"/>
              </a:rPr>
              <a:t> that:</a:t>
            </a:r>
          </a:p>
          <a:p>
            <a:pPr lvl="1"/>
            <a:r>
              <a:rPr lang="en-AU" sz="2400" b="1" i="0" dirty="0">
                <a:solidFill>
                  <a:schemeClr val="tx1"/>
                </a:solidFill>
                <a:effectLst/>
                <a:latin typeface="Söhne"/>
              </a:rPr>
              <a:t>transport and refine raw data </a:t>
            </a:r>
          </a:p>
          <a:p>
            <a:pPr lvl="1"/>
            <a:r>
              <a:rPr lang="en-AU" sz="2400" b="1" i="0" dirty="0">
                <a:solidFill>
                  <a:schemeClr val="tx1"/>
                </a:solidFill>
                <a:effectLst/>
                <a:latin typeface="Söhne"/>
              </a:rPr>
              <a:t>from source systems to analytics databases </a:t>
            </a:r>
            <a:r>
              <a:rPr lang="en-AU" sz="2400" b="0" i="0" dirty="0">
                <a:solidFill>
                  <a:schemeClr val="tx1"/>
                </a:solidFill>
                <a:effectLst/>
                <a:latin typeface="Söhne"/>
              </a:rPr>
              <a:t>or operational systems.</a:t>
            </a:r>
          </a:p>
          <a:p>
            <a:pPr algn="l"/>
            <a:endParaRPr lang="en-AU" sz="2400" dirty="0">
              <a:solidFill>
                <a:schemeClr val="tx1"/>
              </a:solidFill>
              <a:latin typeface="Söhne"/>
            </a:endParaRPr>
          </a:p>
          <a:p>
            <a:pPr algn="l"/>
            <a:r>
              <a:rPr lang="en-AU" sz="2400" b="0" i="0" dirty="0">
                <a:solidFill>
                  <a:schemeClr val="tx1"/>
                </a:solidFill>
                <a:effectLst/>
                <a:latin typeface="Söhne"/>
              </a:rPr>
              <a:t>Data pipelines enable:</a:t>
            </a:r>
          </a:p>
          <a:p>
            <a:pPr marL="342900" indent="-342900" algn="l">
              <a:buFont typeface="Arial" panose="020B0604020202020204" pitchFamily="34" charset="0"/>
              <a:buChar char="•"/>
            </a:pPr>
            <a:r>
              <a:rPr lang="en-AU" sz="2400" b="0" i="0" dirty="0">
                <a:solidFill>
                  <a:schemeClr val="tx1"/>
                </a:solidFill>
                <a:effectLst/>
                <a:latin typeface="Söhne"/>
              </a:rPr>
              <a:t>data transformation, </a:t>
            </a:r>
          </a:p>
          <a:p>
            <a:pPr marL="342900" indent="-342900" algn="l">
              <a:buFont typeface="Arial" panose="020B0604020202020204" pitchFamily="34" charset="0"/>
              <a:buChar char="•"/>
            </a:pPr>
            <a:r>
              <a:rPr lang="en-AU" sz="2400" b="0" i="0" dirty="0">
                <a:solidFill>
                  <a:schemeClr val="tx1"/>
                </a:solidFill>
                <a:effectLst/>
                <a:latin typeface="Söhne"/>
              </a:rPr>
              <a:t>enrichment, and </a:t>
            </a:r>
          </a:p>
          <a:p>
            <a:pPr marL="342900" indent="-342900" algn="l">
              <a:buFont typeface="Arial" panose="020B0604020202020204" pitchFamily="34" charset="0"/>
              <a:buChar char="•"/>
            </a:pPr>
            <a:r>
              <a:rPr lang="en-AU" sz="2400" b="0" i="0" dirty="0">
                <a:solidFill>
                  <a:schemeClr val="tx1"/>
                </a:solidFill>
                <a:effectLst/>
                <a:latin typeface="Söhne"/>
              </a:rPr>
              <a:t>movement to ensure that data is readily available, </a:t>
            </a:r>
          </a:p>
          <a:p>
            <a:pPr marL="342900" indent="-342900" algn="l">
              <a:buFont typeface="Arial" panose="020B0604020202020204" pitchFamily="34" charset="0"/>
              <a:buChar char="•"/>
            </a:pPr>
            <a:r>
              <a:rPr lang="en-AU" sz="2400" b="0" i="0" dirty="0">
                <a:solidFill>
                  <a:schemeClr val="tx1"/>
                </a:solidFill>
                <a:effectLst/>
                <a:latin typeface="Söhne"/>
              </a:rPr>
              <a:t>trustworthy, and </a:t>
            </a:r>
          </a:p>
          <a:p>
            <a:pPr marL="342900" indent="-342900" algn="l">
              <a:buFont typeface="Arial" panose="020B0604020202020204" pitchFamily="34" charset="0"/>
              <a:buChar char="•"/>
            </a:pPr>
            <a:r>
              <a:rPr lang="en-AU" sz="2400" b="0" i="0" dirty="0">
                <a:solidFill>
                  <a:schemeClr val="tx1"/>
                </a:solidFill>
                <a:effectLst/>
                <a:latin typeface="Söhne"/>
              </a:rPr>
              <a:t>in the right format for analysis.</a:t>
            </a:r>
          </a:p>
        </p:txBody>
      </p:sp>
    </p:spTree>
    <p:extLst>
      <p:ext uri="{BB962C8B-B14F-4D97-AF65-F5344CB8AC3E}">
        <p14:creationId xmlns:p14="http://schemas.microsoft.com/office/powerpoint/2010/main" val="2596437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88730" y="1915081"/>
            <a:ext cx="11373070"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AutoNum type="arabicPeriod"/>
            </a:pPr>
            <a:r>
              <a:rPr lang="en-AU" sz="2400" b="1" i="0" dirty="0">
                <a:solidFill>
                  <a:schemeClr val="tx1"/>
                </a:solidFill>
                <a:effectLst/>
                <a:latin typeface="Söhne"/>
              </a:rPr>
              <a:t>Data Ingestion</a:t>
            </a:r>
            <a:r>
              <a:rPr lang="en-AU" sz="2400" b="0" i="0" dirty="0">
                <a:solidFill>
                  <a:schemeClr val="tx1"/>
                </a:solidFill>
                <a:effectLst/>
                <a:latin typeface="Söhne"/>
              </a:rPr>
              <a:t> (Moving data from various sources into the pipeline)</a:t>
            </a:r>
          </a:p>
          <a:p>
            <a:pPr marL="457200" indent="-457200" algn="l">
              <a:buFont typeface="Arial" pitchFamily="34" charset="0"/>
              <a:buAutoNum type="arabicPeriod"/>
            </a:pPr>
            <a:r>
              <a:rPr lang="en-AU" sz="2400" b="1" i="0" dirty="0">
                <a:solidFill>
                  <a:schemeClr val="tx1"/>
                </a:solidFill>
                <a:effectLst/>
                <a:latin typeface="Söhne"/>
              </a:rPr>
              <a:t>Data Processing</a:t>
            </a:r>
            <a:r>
              <a:rPr lang="en-AU" sz="2400" b="0" i="0" dirty="0">
                <a:solidFill>
                  <a:schemeClr val="tx1"/>
                </a:solidFill>
                <a:effectLst/>
                <a:latin typeface="Söhne"/>
              </a:rPr>
              <a:t> (Transforming and processing the data)</a:t>
            </a:r>
          </a:p>
          <a:p>
            <a:pPr marL="457200" indent="-457200" algn="l">
              <a:buFont typeface="Arial" pitchFamily="34" charset="0"/>
              <a:buAutoNum type="arabicPeriod"/>
            </a:pPr>
            <a:r>
              <a:rPr lang="en-AU" sz="2400" b="1" i="0" dirty="0">
                <a:solidFill>
                  <a:schemeClr val="tx1"/>
                </a:solidFill>
                <a:effectLst/>
                <a:latin typeface="Söhne"/>
              </a:rPr>
              <a:t>Data Storage</a:t>
            </a:r>
            <a:r>
              <a:rPr lang="en-AU" sz="2400" b="0" i="0" dirty="0">
                <a:solidFill>
                  <a:schemeClr val="tx1"/>
                </a:solidFill>
                <a:effectLst/>
                <a:latin typeface="Söhne"/>
              </a:rPr>
              <a:t> (Store Processed data)</a:t>
            </a:r>
          </a:p>
          <a:p>
            <a:pPr marL="457200" indent="-457200" algn="l">
              <a:buFont typeface="Arial" pitchFamily="34" charset="0"/>
              <a:buAutoNum type="arabicPeriod"/>
            </a:pPr>
            <a:r>
              <a:rPr lang="en-AU" sz="2400" b="1" dirty="0">
                <a:solidFill>
                  <a:schemeClr val="tx1"/>
                </a:solidFill>
                <a:latin typeface="Söhne"/>
                <a:ea typeface="ＭＳ Ｐゴシック" charset="0"/>
                <a:cs typeface="Arial" charset="0"/>
              </a:rPr>
              <a:t>Data Analysis &amp; Computation</a:t>
            </a:r>
            <a:endParaRPr lang="en-AU" sz="2400" dirty="0">
              <a:solidFill>
                <a:schemeClr val="tx1"/>
              </a:solidFill>
              <a:latin typeface="Söhne"/>
              <a:ea typeface="ＭＳ Ｐゴシック" charset="0"/>
              <a:cs typeface="Arial" charset="0"/>
            </a:endParaRPr>
          </a:p>
          <a:p>
            <a:pPr marL="457200" indent="-457200" algn="l">
              <a:buFont typeface="Arial" pitchFamily="34" charset="0"/>
              <a:buAutoNum type="arabicPeriod"/>
            </a:pPr>
            <a:r>
              <a:rPr lang="en-AU" sz="2400" b="1" dirty="0">
                <a:solidFill>
                  <a:schemeClr val="tx1"/>
                </a:solidFill>
                <a:latin typeface="Söhne"/>
                <a:ea typeface="ＭＳ Ｐゴシック" charset="0"/>
                <a:cs typeface="Arial" charset="0"/>
              </a:rPr>
              <a:t>Data Orchestration &amp; Workflow Management </a:t>
            </a:r>
            <a:r>
              <a:rPr lang="en-AU" sz="2400" dirty="0">
                <a:solidFill>
                  <a:schemeClr val="tx1"/>
                </a:solidFill>
                <a:latin typeface="Söhne"/>
                <a:ea typeface="ＭＳ Ｐゴシック" charset="0"/>
                <a:cs typeface="Arial" charset="0"/>
              </a:rPr>
              <a:t>(Managing and automating workflows)</a:t>
            </a:r>
          </a:p>
          <a:p>
            <a:pPr marL="457200" indent="-457200" algn="l">
              <a:buFont typeface="Arial" pitchFamily="34" charset="0"/>
              <a:buAutoNum type="arabicPeriod"/>
            </a:pPr>
            <a:r>
              <a:rPr lang="en-AU" sz="2400" b="1" dirty="0">
                <a:solidFill>
                  <a:schemeClr val="tx1"/>
                </a:solidFill>
                <a:latin typeface="Söhne"/>
                <a:ea typeface="ＭＳ Ｐゴシック" charset="0"/>
                <a:cs typeface="Arial" charset="0"/>
              </a:rPr>
              <a:t>Data Consumption (Visualization &amp; Dashboarding)</a:t>
            </a:r>
          </a:p>
          <a:p>
            <a:pPr marL="457200" indent="-457200" algn="l">
              <a:buFont typeface="Arial" pitchFamily="34" charset="0"/>
              <a:buAutoNum type="arabicPeriod"/>
            </a:pPr>
            <a:r>
              <a:rPr lang="en-AU" sz="2400" b="1" i="0" dirty="0">
                <a:solidFill>
                  <a:schemeClr val="tx1"/>
                </a:solidFill>
                <a:effectLst/>
                <a:latin typeface="Söhne"/>
              </a:rPr>
              <a:t>Data Monitoring &amp; Management</a:t>
            </a:r>
            <a:r>
              <a:rPr lang="en-AU" sz="2400" b="0" i="0" dirty="0">
                <a:solidFill>
                  <a:schemeClr val="tx1"/>
                </a:solidFill>
                <a:effectLst/>
                <a:latin typeface="Söhne"/>
              </a:rPr>
              <a:t> (Ensuring data quality, monitoring data flow)</a:t>
            </a:r>
            <a:endParaRPr lang="en-AU" sz="2400" b="1" dirty="0">
              <a:solidFill>
                <a:schemeClr val="tx1"/>
              </a:solidFill>
              <a:latin typeface="Söhne"/>
              <a:ea typeface="ＭＳ Ｐゴシック" charset="0"/>
              <a:cs typeface="Arial" charset="0"/>
            </a:endParaRPr>
          </a:p>
          <a:p>
            <a:pPr marL="457200" indent="-457200" algn="l">
              <a:buFont typeface="Arial" pitchFamily="34" charset="0"/>
              <a:buAutoNum type="arabicPeriod"/>
            </a:pPr>
            <a:endParaRPr lang="en-AU" sz="2400" dirty="0">
              <a:solidFill>
                <a:schemeClr val="tx1"/>
              </a:solidFill>
              <a:latin typeface="Söhne"/>
              <a:ea typeface="ＭＳ Ｐゴシック" charset="0"/>
              <a:cs typeface="Arial" charset="0"/>
            </a:endParaRPr>
          </a:p>
          <a:p>
            <a:pPr marL="457200" indent="-457200" algn="l">
              <a:buFont typeface="Arial" pitchFamily="34" charset="0"/>
              <a:buAutoNum type="arabicPeriod"/>
            </a:pPr>
            <a:endParaRPr lang="en-AU" sz="2400" b="0" i="0" dirty="0">
              <a:solidFill>
                <a:schemeClr val="tx1"/>
              </a:solidFill>
              <a:effectLst/>
              <a:latin typeface="Söhne"/>
            </a:endParaRPr>
          </a:p>
          <a:p>
            <a:pPr marL="457200" indent="-457200" algn="l">
              <a:buAutoNum type="arabicPeriod"/>
            </a:pPr>
            <a:endParaRPr lang="en-AU" sz="2400" b="0" i="0" dirty="0">
              <a:solidFill>
                <a:schemeClr val="tx1"/>
              </a:solidFill>
              <a:effectLst/>
              <a:latin typeface="Söhne"/>
            </a:endParaRPr>
          </a:p>
          <a:p>
            <a:pPr lvl="1" algn="l" fontAlgn="base">
              <a:buFont typeface="Arial" panose="020B0604020202020204" pitchFamily="34" charset="0"/>
              <a:buChar char="•"/>
            </a:pPr>
            <a:endParaRPr lang="en-AU" sz="2400" b="0" i="0" dirty="0">
              <a:solidFill>
                <a:schemeClr val="tx1"/>
              </a:solidFill>
              <a:effectLst/>
              <a:latin typeface="Open Sans" panose="020B0606030504020204" pitchFamily="34" charset="0"/>
            </a:endParaRP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pPr lvl="0" rtl="0"/>
            <a:r>
              <a:rPr lang="en-AU" sz="2800" dirty="0"/>
              <a:t>Recap From Last Week</a:t>
            </a:r>
            <a:endParaRPr lang="en-US" sz="2800" dirty="0"/>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5</a:t>
            </a:fld>
            <a:endParaRPr lang="en-US"/>
          </a:p>
        </p:txBody>
      </p:sp>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7" name="TextBox 6">
            <a:extLst>
              <a:ext uri="{FF2B5EF4-FFF2-40B4-BE49-F238E27FC236}">
                <a16:creationId xmlns:a16="http://schemas.microsoft.com/office/drawing/2014/main" id="{78286729-C894-8AD0-8898-CA4820FDC6B0}"/>
              </a:ext>
            </a:extLst>
          </p:cNvPr>
          <p:cNvSpPr txBox="1"/>
          <p:nvPr/>
        </p:nvSpPr>
        <p:spPr>
          <a:xfrm>
            <a:off x="488729" y="1119986"/>
            <a:ext cx="10972799" cy="400110"/>
          </a:xfrm>
          <a:prstGeom prst="rect">
            <a:avLst/>
          </a:prstGeom>
          <a:noFill/>
        </p:spPr>
        <p:txBody>
          <a:bodyPr wrap="square" rtlCol="0">
            <a:spAutoFit/>
          </a:bodyPr>
          <a:lstStyle/>
          <a:p>
            <a:r>
              <a:rPr lang="en-AU" sz="2000" b="1" i="0" dirty="0">
                <a:solidFill>
                  <a:srgbClr val="374151"/>
                </a:solidFill>
                <a:effectLst/>
                <a:latin typeface="+mj-lt"/>
              </a:rPr>
              <a:t>A breakdown of common tools used in different parts of a data pipeline</a:t>
            </a:r>
            <a:endParaRPr lang="en-AU" sz="1050" b="1" dirty="0">
              <a:solidFill>
                <a:schemeClr val="tx1"/>
              </a:solidFill>
              <a:latin typeface="+mj-lt"/>
            </a:endParaRPr>
          </a:p>
        </p:txBody>
      </p:sp>
    </p:spTree>
    <p:extLst>
      <p:ext uri="{BB962C8B-B14F-4D97-AF65-F5344CB8AC3E}">
        <p14:creationId xmlns:p14="http://schemas.microsoft.com/office/powerpoint/2010/main" val="526665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Assignment due this week</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6</a:t>
            </a:fld>
            <a:endParaRPr lang="en-US"/>
          </a:p>
        </p:txBody>
      </p:sp>
      <p:pic>
        <p:nvPicPr>
          <p:cNvPr id="8" name="Picture 7" descr="A logo with orange and grey text&#10;&#10;Description automatically generated">
            <a:extLst>
              <a:ext uri="{FF2B5EF4-FFF2-40B4-BE49-F238E27FC236}">
                <a16:creationId xmlns:a16="http://schemas.microsoft.com/office/drawing/2014/main" id="{224C2F61-35C9-A22F-7AB5-CA19B5F4A11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pic>
        <p:nvPicPr>
          <p:cNvPr id="6" name="Picture 5" descr="A screenshot of a test&#10;&#10;Description automatically generated">
            <a:extLst>
              <a:ext uri="{FF2B5EF4-FFF2-40B4-BE49-F238E27FC236}">
                <a16:creationId xmlns:a16="http://schemas.microsoft.com/office/drawing/2014/main" id="{C7EF599A-61A5-DBD3-4A2C-5ECA60BF3C4F}"/>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2606" t="838" b="66502"/>
          <a:stretch/>
        </p:blipFill>
        <p:spPr>
          <a:xfrm>
            <a:off x="3247935" y="1295400"/>
            <a:ext cx="5696130" cy="2971800"/>
          </a:xfrm>
          <a:prstGeom prst="rect">
            <a:avLst/>
          </a:prstGeom>
        </p:spPr>
      </p:pic>
    </p:spTree>
    <p:extLst>
      <p:ext uri="{BB962C8B-B14F-4D97-AF65-F5344CB8AC3E}">
        <p14:creationId xmlns:p14="http://schemas.microsoft.com/office/powerpoint/2010/main" val="3354615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Case Study</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7</a:t>
            </a:fld>
            <a:endParaRPr lang="en-US"/>
          </a:p>
        </p:txBody>
      </p:sp>
      <p:pic>
        <p:nvPicPr>
          <p:cNvPr id="8" name="Picture 7" descr="A logo with orange and grey text&#10;&#10;Description automatically generated">
            <a:extLst>
              <a:ext uri="{FF2B5EF4-FFF2-40B4-BE49-F238E27FC236}">
                <a16:creationId xmlns:a16="http://schemas.microsoft.com/office/drawing/2014/main" id="{224C2F61-35C9-A22F-7AB5-CA19B5F4A11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7" name="TextBox 6">
            <a:extLst>
              <a:ext uri="{FF2B5EF4-FFF2-40B4-BE49-F238E27FC236}">
                <a16:creationId xmlns:a16="http://schemas.microsoft.com/office/drawing/2014/main" id="{32E3442A-4BDF-99FB-AC9B-BE330FEBFCC7}"/>
              </a:ext>
            </a:extLst>
          </p:cNvPr>
          <p:cNvSpPr txBox="1"/>
          <p:nvPr/>
        </p:nvSpPr>
        <p:spPr>
          <a:xfrm>
            <a:off x="381000" y="1026556"/>
            <a:ext cx="11277600" cy="5262979"/>
          </a:xfrm>
          <a:prstGeom prst="rect">
            <a:avLst/>
          </a:prstGeom>
          <a:noFill/>
        </p:spPr>
        <p:txBody>
          <a:bodyPr wrap="square" rtlCol="0">
            <a:spAutoFit/>
          </a:bodyPr>
          <a:lstStyle/>
          <a:p>
            <a:pPr algn="l"/>
            <a:r>
              <a:rPr lang="en-AU" sz="1600" b="1" i="0" dirty="0" err="1">
                <a:solidFill>
                  <a:schemeClr val="tx1"/>
                </a:solidFill>
                <a:effectLst/>
                <a:latin typeface="Söhne"/>
              </a:rPr>
              <a:t>CityFresh</a:t>
            </a:r>
            <a:r>
              <a:rPr lang="en-AU" sz="1600" b="1" i="0" dirty="0">
                <a:solidFill>
                  <a:schemeClr val="tx1"/>
                </a:solidFill>
                <a:effectLst/>
                <a:latin typeface="Söhne"/>
              </a:rPr>
              <a:t> Markets</a:t>
            </a:r>
            <a:r>
              <a:rPr lang="en-AU" sz="1600" b="0" i="0" dirty="0">
                <a:solidFill>
                  <a:schemeClr val="tx1"/>
                </a:solidFill>
                <a:effectLst/>
                <a:latin typeface="Söhne"/>
              </a:rPr>
              <a:t> is an emerging </a:t>
            </a:r>
            <a:r>
              <a:rPr lang="en-AU" sz="1600" b="0" i="0" dirty="0">
                <a:solidFill>
                  <a:schemeClr val="tx1"/>
                </a:solidFill>
                <a:effectLst/>
                <a:highlight>
                  <a:srgbClr val="FFFF00"/>
                </a:highlight>
                <a:latin typeface="Söhne"/>
              </a:rPr>
              <a:t>online platform </a:t>
            </a:r>
            <a:r>
              <a:rPr lang="en-AU" sz="1600" b="0" i="0" dirty="0">
                <a:solidFill>
                  <a:schemeClr val="tx1"/>
                </a:solidFill>
                <a:effectLst/>
                <a:latin typeface="Söhne"/>
              </a:rPr>
              <a:t>based in Brisbane, Australia, focusing on delivering fresh farm produce and organic food products directly to households. The portal sees a steady traffic of around </a:t>
            </a:r>
            <a:r>
              <a:rPr lang="en-AU" sz="1600" b="0" i="0" dirty="0">
                <a:solidFill>
                  <a:schemeClr val="tx1"/>
                </a:solidFill>
                <a:effectLst/>
                <a:highlight>
                  <a:srgbClr val="FFFF00"/>
                </a:highlight>
                <a:latin typeface="Söhne"/>
              </a:rPr>
              <a:t>50,000 health-conscious visitors every month</a:t>
            </a:r>
            <a:r>
              <a:rPr lang="en-AU" sz="1600" b="0" i="0" dirty="0">
                <a:solidFill>
                  <a:schemeClr val="tx1"/>
                </a:solidFill>
                <a:effectLst/>
                <a:latin typeface="Söhne"/>
              </a:rPr>
              <a:t>. When it comes to completing an order, </a:t>
            </a:r>
            <a:r>
              <a:rPr lang="en-AU" sz="1600" b="0" i="0" dirty="0">
                <a:solidFill>
                  <a:schemeClr val="tx1"/>
                </a:solidFill>
                <a:effectLst/>
                <a:highlight>
                  <a:srgbClr val="FFFF00"/>
                </a:highlight>
                <a:latin typeface="Söhne"/>
              </a:rPr>
              <a:t>shoppers are given three alternatives: </a:t>
            </a:r>
            <a:r>
              <a:rPr lang="en-AU" sz="1600" b="0" i="0" dirty="0">
                <a:solidFill>
                  <a:schemeClr val="tx1"/>
                </a:solidFill>
                <a:effectLst/>
                <a:latin typeface="Söhne"/>
              </a:rPr>
              <a:t>1) signing in using an existing membership; 2) initializing a fresh membership if they're new to the platform; or 3) opting for a one-time purchase without the need for membership. </a:t>
            </a:r>
          </a:p>
          <a:p>
            <a:pPr algn="l"/>
            <a:r>
              <a:rPr lang="en-AU" sz="1600" b="0" i="0" dirty="0">
                <a:solidFill>
                  <a:schemeClr val="tx1"/>
                </a:solidFill>
                <a:effectLst/>
                <a:latin typeface="Söhne"/>
              </a:rPr>
              <a:t>The account details of shoppers are fragmented </a:t>
            </a:r>
            <a:r>
              <a:rPr lang="en-AU" sz="1600" b="0" i="0" dirty="0">
                <a:solidFill>
                  <a:schemeClr val="tx1"/>
                </a:solidFill>
                <a:effectLst/>
                <a:highlight>
                  <a:srgbClr val="FFFF00"/>
                </a:highlight>
                <a:latin typeface="Söhne"/>
              </a:rPr>
              <a:t>across two internal systems </a:t>
            </a:r>
            <a:r>
              <a:rPr lang="en-AU" sz="1600" b="0" i="0" dirty="0">
                <a:solidFill>
                  <a:schemeClr val="tx1"/>
                </a:solidFill>
                <a:effectLst/>
                <a:latin typeface="Söhne"/>
              </a:rPr>
              <a:t>- one managed by the </a:t>
            </a:r>
            <a:r>
              <a:rPr lang="en-AU" sz="1600" b="0" i="0" dirty="0">
                <a:solidFill>
                  <a:schemeClr val="tx1"/>
                </a:solidFill>
                <a:effectLst/>
                <a:highlight>
                  <a:srgbClr val="FFFF00"/>
                </a:highlight>
                <a:latin typeface="Söhne"/>
              </a:rPr>
              <a:t>customer relations team </a:t>
            </a:r>
            <a:r>
              <a:rPr lang="en-AU" sz="1600" b="0" i="0" dirty="0">
                <a:solidFill>
                  <a:schemeClr val="tx1"/>
                </a:solidFill>
                <a:effectLst/>
                <a:latin typeface="Söhne"/>
              </a:rPr>
              <a:t>and the other by the </a:t>
            </a:r>
            <a:r>
              <a:rPr lang="en-AU" sz="1600" b="0" i="0" dirty="0">
                <a:solidFill>
                  <a:schemeClr val="tx1"/>
                </a:solidFill>
                <a:effectLst/>
                <a:highlight>
                  <a:srgbClr val="FFFF00"/>
                </a:highlight>
                <a:latin typeface="Söhne"/>
              </a:rPr>
              <a:t>health and nutrition outreach team</a:t>
            </a:r>
            <a:r>
              <a:rPr lang="en-AU" sz="1600" b="0" i="0" dirty="0">
                <a:solidFill>
                  <a:schemeClr val="tx1"/>
                </a:solidFill>
                <a:effectLst/>
                <a:latin typeface="Söhne"/>
              </a:rPr>
              <a:t>. The </a:t>
            </a:r>
            <a:r>
              <a:rPr lang="en-AU" sz="1600" b="0" i="0" dirty="0">
                <a:solidFill>
                  <a:schemeClr val="tx1"/>
                </a:solidFill>
                <a:effectLst/>
                <a:highlight>
                  <a:srgbClr val="FFFF00"/>
                </a:highlight>
                <a:latin typeface="Söhne"/>
              </a:rPr>
              <a:t>procurement department</a:t>
            </a:r>
            <a:r>
              <a:rPr lang="en-AU" sz="1600" b="0" i="0" dirty="0">
                <a:solidFill>
                  <a:schemeClr val="tx1"/>
                </a:solidFill>
                <a:effectLst/>
                <a:latin typeface="Söhne"/>
              </a:rPr>
              <a:t>, on the other hand, oversees the details of </a:t>
            </a:r>
            <a:r>
              <a:rPr lang="en-AU" sz="1600" b="0" i="0" dirty="0">
                <a:solidFill>
                  <a:schemeClr val="tx1"/>
                </a:solidFill>
                <a:effectLst/>
                <a:highlight>
                  <a:srgbClr val="FFFF00"/>
                </a:highlight>
                <a:latin typeface="Söhne"/>
              </a:rPr>
              <a:t>orders</a:t>
            </a:r>
            <a:r>
              <a:rPr lang="en-AU" sz="1600" b="0" i="0" dirty="0">
                <a:solidFill>
                  <a:schemeClr val="tx1"/>
                </a:solidFill>
                <a:effectLst/>
                <a:latin typeface="Söhne"/>
              </a:rPr>
              <a:t> and </a:t>
            </a:r>
            <a:r>
              <a:rPr lang="en-AU" sz="1600" b="0" i="0" dirty="0">
                <a:solidFill>
                  <a:schemeClr val="tx1"/>
                </a:solidFill>
                <a:effectLst/>
                <a:highlight>
                  <a:srgbClr val="FFFF00"/>
                </a:highlight>
                <a:latin typeface="Söhne"/>
              </a:rPr>
              <a:t>supply chain data</a:t>
            </a:r>
            <a:r>
              <a:rPr lang="en-AU" sz="1600" b="0" i="0" dirty="0">
                <a:solidFill>
                  <a:schemeClr val="tx1"/>
                </a:solidFill>
                <a:effectLst/>
                <a:latin typeface="Söhne"/>
              </a:rPr>
              <a:t>. In tandem, the digital operations unit is responsible for the platform's user experience and stability.</a:t>
            </a:r>
          </a:p>
          <a:p>
            <a:pPr algn="l"/>
            <a:r>
              <a:rPr lang="en-AU" sz="1600" b="0" i="0" dirty="0">
                <a:solidFill>
                  <a:schemeClr val="tx1"/>
                </a:solidFill>
                <a:effectLst/>
                <a:latin typeface="Söhne"/>
              </a:rPr>
              <a:t>Bi-monthly, </a:t>
            </a:r>
            <a:r>
              <a:rPr lang="en-AU" sz="1600" b="1" i="0" dirty="0" err="1">
                <a:solidFill>
                  <a:schemeClr val="tx1"/>
                </a:solidFill>
                <a:effectLst/>
                <a:latin typeface="Söhne"/>
              </a:rPr>
              <a:t>CityFresh</a:t>
            </a:r>
            <a:r>
              <a:rPr lang="en-AU" sz="1600" b="1" i="0" dirty="0">
                <a:solidFill>
                  <a:schemeClr val="tx1"/>
                </a:solidFill>
                <a:effectLst/>
                <a:latin typeface="Söhne"/>
              </a:rPr>
              <a:t> Markets</a:t>
            </a:r>
            <a:r>
              <a:rPr lang="en-AU" sz="1600" b="0" i="0" dirty="0">
                <a:solidFill>
                  <a:schemeClr val="tx1"/>
                </a:solidFill>
                <a:effectLst/>
                <a:latin typeface="Söhne"/>
              </a:rPr>
              <a:t> rolls out an </a:t>
            </a:r>
            <a:r>
              <a:rPr lang="en-AU" sz="1600" b="0" i="0" dirty="0">
                <a:solidFill>
                  <a:schemeClr val="tx1"/>
                </a:solidFill>
                <a:effectLst/>
                <a:highlight>
                  <a:srgbClr val="FFFF00"/>
                </a:highlight>
                <a:latin typeface="Söhne"/>
              </a:rPr>
              <a:t>e-magazine</a:t>
            </a:r>
            <a:r>
              <a:rPr lang="en-AU" sz="1600" b="0" i="0" dirty="0">
                <a:solidFill>
                  <a:schemeClr val="tx1"/>
                </a:solidFill>
                <a:effectLst/>
                <a:latin typeface="Söhne"/>
              </a:rPr>
              <a:t> that</a:t>
            </a:r>
            <a:r>
              <a:rPr lang="en-AU" sz="1600" b="0" i="0" dirty="0">
                <a:solidFill>
                  <a:schemeClr val="tx1"/>
                </a:solidFill>
                <a:effectLst/>
                <a:highlight>
                  <a:srgbClr val="FFFF00"/>
                </a:highlight>
                <a:latin typeface="Söhne"/>
              </a:rPr>
              <a:t> encompasses articles about healthy living, showcases farm stories, highlights fresh arrivals, and offers exclusive discounts. </a:t>
            </a:r>
            <a:r>
              <a:rPr lang="en-AU" sz="1600" b="0" i="0" dirty="0">
                <a:solidFill>
                  <a:schemeClr val="tx1"/>
                </a:solidFill>
                <a:effectLst/>
                <a:latin typeface="Söhne"/>
              </a:rPr>
              <a:t>This digital magazine is both displayed on the platform and dispatched to their community of registered shoppers. It's essential to note that as of now, the platform follows a one-size-fits-all model, implying every user, regardless, or </a:t>
            </a:r>
            <a:r>
              <a:rPr lang="en-AU" sz="1600" b="0" i="0" dirty="0">
                <a:solidFill>
                  <a:schemeClr val="tx1"/>
                </a:solidFill>
                <a:effectLst/>
                <a:highlight>
                  <a:srgbClr val="FFFF00"/>
                </a:highlight>
                <a:latin typeface="Söhne"/>
              </a:rPr>
              <a:t>preferences</a:t>
            </a:r>
            <a:r>
              <a:rPr lang="en-AU" sz="1600" b="0" i="0" dirty="0">
                <a:solidFill>
                  <a:schemeClr val="tx1"/>
                </a:solidFill>
                <a:effectLst/>
                <a:latin typeface="Söhne"/>
              </a:rPr>
              <a:t>, </a:t>
            </a:r>
            <a:r>
              <a:rPr lang="en-AU" sz="1600" b="0" i="0" dirty="0">
                <a:solidFill>
                  <a:schemeClr val="tx1"/>
                </a:solidFill>
                <a:effectLst/>
                <a:highlight>
                  <a:srgbClr val="FFFF00"/>
                </a:highlight>
                <a:latin typeface="Söhne"/>
              </a:rPr>
              <a:t>views</a:t>
            </a:r>
            <a:r>
              <a:rPr lang="en-AU" sz="1600" b="0" i="0" dirty="0">
                <a:solidFill>
                  <a:schemeClr val="tx1"/>
                </a:solidFill>
                <a:effectLst/>
                <a:latin typeface="Söhne"/>
              </a:rPr>
              <a:t> the </a:t>
            </a:r>
            <a:r>
              <a:rPr lang="en-AU" sz="1600" b="0" i="0" dirty="0">
                <a:solidFill>
                  <a:schemeClr val="tx1"/>
                </a:solidFill>
                <a:effectLst/>
                <a:highlight>
                  <a:srgbClr val="FFFF00"/>
                </a:highlight>
                <a:latin typeface="Söhne"/>
              </a:rPr>
              <a:t>same conten</a:t>
            </a:r>
            <a:r>
              <a:rPr lang="en-AU" sz="1600" b="0" i="0" dirty="0">
                <a:solidFill>
                  <a:schemeClr val="tx1"/>
                </a:solidFill>
                <a:effectLst/>
                <a:latin typeface="Söhne"/>
              </a:rPr>
              <a:t>t.</a:t>
            </a:r>
          </a:p>
          <a:p>
            <a:r>
              <a:rPr lang="en-AU" sz="1600" b="0" i="0" dirty="0">
                <a:solidFill>
                  <a:schemeClr val="tx1"/>
                </a:solidFill>
                <a:effectLst/>
                <a:latin typeface="Söhne"/>
              </a:rPr>
              <a:t>In the past few months, </a:t>
            </a:r>
            <a:r>
              <a:rPr lang="en-AU" sz="1600" b="1" i="0" dirty="0" err="1">
                <a:solidFill>
                  <a:schemeClr val="tx1"/>
                </a:solidFill>
                <a:effectLst/>
                <a:latin typeface="Söhne"/>
              </a:rPr>
              <a:t>CityFresh</a:t>
            </a:r>
            <a:r>
              <a:rPr lang="en-AU" sz="1600" b="1" i="0" dirty="0">
                <a:solidFill>
                  <a:schemeClr val="tx1"/>
                </a:solidFill>
                <a:effectLst/>
                <a:latin typeface="Söhne"/>
              </a:rPr>
              <a:t> Markets</a:t>
            </a:r>
            <a:r>
              <a:rPr lang="en-AU" sz="1600" b="0" i="0" dirty="0">
                <a:solidFill>
                  <a:schemeClr val="tx1"/>
                </a:solidFill>
                <a:effectLst/>
                <a:latin typeface="Söhne"/>
              </a:rPr>
              <a:t> </a:t>
            </a:r>
            <a:r>
              <a:rPr lang="en-AU" sz="1600" dirty="0" err="1">
                <a:solidFill>
                  <a:schemeClr val="tx1"/>
                </a:solidFill>
                <a:latin typeface="Söhne"/>
              </a:rPr>
              <a:t>hof</a:t>
            </a:r>
            <a:r>
              <a:rPr lang="en-AU" sz="1600" dirty="0">
                <a:solidFill>
                  <a:schemeClr val="tx1"/>
                </a:solidFill>
                <a:latin typeface="Söhne"/>
              </a:rPr>
              <a:t> past interactions, </a:t>
            </a:r>
            <a:r>
              <a:rPr lang="en-AU" sz="1600" dirty="0" err="1">
                <a:solidFill>
                  <a:schemeClr val="tx1"/>
                </a:solidFill>
                <a:latin typeface="Söhne"/>
              </a:rPr>
              <a:t>locationas</a:t>
            </a:r>
            <a:r>
              <a:rPr lang="en-AU" sz="1600" dirty="0">
                <a:solidFill>
                  <a:schemeClr val="tx1"/>
                </a:solidFill>
                <a:latin typeface="Söhne"/>
              </a:rPr>
              <a:t> </a:t>
            </a:r>
            <a:r>
              <a:rPr lang="en-AU" sz="1600" b="0" i="0" dirty="0">
                <a:solidFill>
                  <a:schemeClr val="tx1"/>
                </a:solidFill>
                <a:effectLst/>
                <a:latin typeface="Söhne"/>
              </a:rPr>
              <a:t>encountered an unexpected plateau in its growth trajectory. Even with their unique selling proposition of farm-fresh products, the metrics reflectin</a:t>
            </a:r>
            <a:r>
              <a:rPr lang="en-AU" sz="1600" b="0" i="0" dirty="0">
                <a:solidFill>
                  <a:schemeClr val="tx1"/>
                </a:solidFill>
                <a:effectLst/>
                <a:highlight>
                  <a:srgbClr val="FFFF00"/>
                </a:highlight>
                <a:latin typeface="Söhne"/>
              </a:rPr>
              <a:t>g site engagement and conversion rates </a:t>
            </a:r>
            <a:r>
              <a:rPr lang="en-AU" sz="1600" b="0" i="0" dirty="0">
                <a:solidFill>
                  <a:schemeClr val="tx1"/>
                </a:solidFill>
                <a:effectLst/>
                <a:latin typeface="Söhne"/>
              </a:rPr>
              <a:t>(the fraction of users who move from browsing to purchasing) are not as promising as projected. </a:t>
            </a:r>
          </a:p>
          <a:p>
            <a:pPr algn="l"/>
            <a:r>
              <a:rPr lang="en-AU" sz="1600" b="0" i="0" dirty="0">
                <a:solidFill>
                  <a:schemeClr val="tx1"/>
                </a:solidFill>
                <a:effectLst/>
                <a:latin typeface="Söhne"/>
              </a:rPr>
              <a:t>To counter this challenge and infuse momentum into sales, the top brass at </a:t>
            </a:r>
            <a:r>
              <a:rPr lang="en-AU" sz="1600" b="1" i="0" dirty="0" err="1">
                <a:solidFill>
                  <a:schemeClr val="tx1"/>
                </a:solidFill>
                <a:effectLst/>
                <a:latin typeface="Söhne"/>
              </a:rPr>
              <a:t>CityFresh</a:t>
            </a:r>
            <a:r>
              <a:rPr lang="en-AU" sz="1600" b="1" i="0" dirty="0">
                <a:solidFill>
                  <a:schemeClr val="tx1"/>
                </a:solidFill>
                <a:effectLst/>
                <a:latin typeface="Söhne"/>
              </a:rPr>
              <a:t> Markets</a:t>
            </a:r>
            <a:r>
              <a:rPr lang="en-AU" sz="1600" b="0" i="0" dirty="0">
                <a:solidFill>
                  <a:schemeClr val="tx1"/>
                </a:solidFill>
                <a:effectLst/>
                <a:latin typeface="Söhne"/>
              </a:rPr>
              <a:t> envisions transitioning to </a:t>
            </a:r>
            <a:r>
              <a:rPr lang="en-AU" sz="1600" b="0" i="0" dirty="0">
                <a:solidFill>
                  <a:schemeClr val="tx1"/>
                </a:solidFill>
                <a:effectLst/>
                <a:highlight>
                  <a:srgbClr val="FFFF00"/>
                </a:highlight>
                <a:latin typeface="Söhne"/>
              </a:rPr>
              <a:t>a data-centric operational model</a:t>
            </a:r>
            <a:r>
              <a:rPr lang="en-AU" sz="1600" b="0" i="0" dirty="0">
                <a:solidFill>
                  <a:schemeClr val="tx1"/>
                </a:solidFill>
                <a:effectLst/>
                <a:latin typeface="Söhne"/>
              </a:rPr>
              <a:t>. They're eager to explore the domain of data analytics to curate bespoke user journeys, which might include features like </a:t>
            </a:r>
            <a:r>
              <a:rPr lang="en-AU" sz="1600" b="0" i="0" dirty="0">
                <a:solidFill>
                  <a:schemeClr val="tx1"/>
                </a:solidFill>
                <a:effectLst/>
                <a:highlight>
                  <a:srgbClr val="FFFF00"/>
                </a:highlight>
                <a:latin typeface="Söhne"/>
              </a:rPr>
              <a:t>health-based product suggestions</a:t>
            </a:r>
            <a:r>
              <a:rPr lang="en-AU" sz="1600" b="0" i="0" dirty="0">
                <a:solidFill>
                  <a:schemeClr val="tx1"/>
                </a:solidFill>
                <a:effectLst/>
                <a:latin typeface="Söhne"/>
              </a:rPr>
              <a:t>, </a:t>
            </a:r>
            <a:r>
              <a:rPr lang="en-AU" sz="1600" b="0" i="0" dirty="0">
                <a:solidFill>
                  <a:schemeClr val="tx1"/>
                </a:solidFill>
                <a:effectLst/>
                <a:highlight>
                  <a:srgbClr val="FFFF00"/>
                </a:highlight>
                <a:latin typeface="Söhne"/>
              </a:rPr>
              <a:t>personalized discount strategies</a:t>
            </a:r>
            <a:r>
              <a:rPr lang="en-AU" sz="1600" b="0" i="0" dirty="0">
                <a:solidFill>
                  <a:schemeClr val="tx1"/>
                </a:solidFill>
                <a:effectLst/>
                <a:latin typeface="Söhne"/>
              </a:rPr>
              <a:t>, and </a:t>
            </a:r>
            <a:r>
              <a:rPr lang="en-AU" sz="1600" b="0" i="0" dirty="0">
                <a:solidFill>
                  <a:schemeClr val="tx1"/>
                </a:solidFill>
                <a:effectLst/>
                <a:highlight>
                  <a:srgbClr val="FFFF00"/>
                </a:highlight>
                <a:latin typeface="Söhne"/>
              </a:rPr>
              <a:t>insights into buying patterns.</a:t>
            </a:r>
          </a:p>
          <a:p>
            <a:pPr algn="l"/>
            <a:r>
              <a:rPr lang="en-AU" sz="1600" b="0" i="0" dirty="0">
                <a:solidFill>
                  <a:schemeClr val="tx1"/>
                </a:solidFill>
                <a:effectLst/>
                <a:latin typeface="Söhne"/>
              </a:rPr>
              <a:t>Embarking on this data-centric journey necessitates the creation of an adept data pipeline. The primary objective of this pipeline would be to adeptly collate data from diverse touchpoints, harmonize it, and then deposit it into a 'data repository'. This centralized hub should facilitate seamless access for strategists, leaders, and data professionals.</a:t>
            </a:r>
          </a:p>
          <a:p>
            <a:endParaRPr lang="en-AU" sz="1600" dirty="0">
              <a:solidFill>
                <a:schemeClr val="tx1"/>
              </a:solidFill>
            </a:endParaRPr>
          </a:p>
        </p:txBody>
      </p:sp>
    </p:spTree>
    <p:extLst>
      <p:ext uri="{BB962C8B-B14F-4D97-AF65-F5344CB8AC3E}">
        <p14:creationId xmlns:p14="http://schemas.microsoft.com/office/powerpoint/2010/main" val="3887098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Case Study</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8</a:t>
            </a:fld>
            <a:endParaRPr lang="en-US"/>
          </a:p>
        </p:txBody>
      </p:sp>
      <p:pic>
        <p:nvPicPr>
          <p:cNvPr id="8" name="Picture 7" descr="A logo with orange and grey text&#10;&#10;Description automatically generated">
            <a:extLst>
              <a:ext uri="{FF2B5EF4-FFF2-40B4-BE49-F238E27FC236}">
                <a16:creationId xmlns:a16="http://schemas.microsoft.com/office/drawing/2014/main" id="{224C2F61-35C9-A22F-7AB5-CA19B5F4A11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7" name="TextBox 6">
            <a:extLst>
              <a:ext uri="{FF2B5EF4-FFF2-40B4-BE49-F238E27FC236}">
                <a16:creationId xmlns:a16="http://schemas.microsoft.com/office/drawing/2014/main" id="{32E3442A-4BDF-99FB-AC9B-BE330FEBFCC7}"/>
              </a:ext>
            </a:extLst>
          </p:cNvPr>
          <p:cNvSpPr txBox="1"/>
          <p:nvPr/>
        </p:nvSpPr>
        <p:spPr>
          <a:xfrm>
            <a:off x="457200" y="904015"/>
            <a:ext cx="11277600" cy="5909310"/>
          </a:xfrm>
          <a:prstGeom prst="rect">
            <a:avLst/>
          </a:prstGeom>
          <a:noFill/>
        </p:spPr>
        <p:txBody>
          <a:bodyPr wrap="square" rtlCol="0">
            <a:spAutoFit/>
          </a:bodyPr>
          <a:lstStyle/>
          <a:p>
            <a:r>
              <a:rPr lang="en-AU" sz="20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The information you can provide about data characteristics:</a:t>
            </a:r>
          </a:p>
          <a:p>
            <a:r>
              <a:rPr lang="en-AU" sz="18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Type of Data:</a:t>
            </a:r>
            <a:r>
              <a:rPr lang="en-AU"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Whether the data is structured (like databases with defined fields), semi-structured (like JSON or XML files), or unstructured (like plain text or images).</a:t>
            </a:r>
          </a:p>
          <a:p>
            <a:endParaRPr lang="en-AU"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r>
              <a:rPr lang="en-AU" sz="18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Volume</a:t>
            </a:r>
            <a:r>
              <a:rPr lang="en-AU"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How much data is produced and stored. For example, clickstream data from a website might be generated at a rate of gigabytes per day, while a sales database might only be a few megabytes.</a:t>
            </a:r>
          </a:p>
          <a:p>
            <a:endParaRPr lang="en-AU"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r>
              <a:rPr lang="en-AU" sz="18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Velocity</a:t>
            </a:r>
            <a:r>
              <a:rPr lang="en-AU"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The speed at which new data is generated and needs to be processed. Real-time data, such as website interactions, has a high velocity.</a:t>
            </a:r>
          </a:p>
          <a:p>
            <a:endParaRPr lang="en-AU"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r>
              <a:rPr lang="en-AU" sz="18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Variability</a:t>
            </a:r>
            <a:r>
              <a:rPr lang="en-AU"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How consistent is the data format? If a data source frequently changes its format, it has high variability.</a:t>
            </a:r>
          </a:p>
          <a:p>
            <a:endParaRPr lang="en-AU"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r>
              <a:rPr lang="en-AU" sz="18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Fields/Attributes</a:t>
            </a:r>
            <a:r>
              <a:rPr lang="en-AU"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What are the specific pieces of information contained in the data? For instance, transactional data might have fields like </a:t>
            </a:r>
            <a:r>
              <a:rPr lang="en-AU" sz="18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TransactionID</a:t>
            </a:r>
            <a:r>
              <a:rPr lang="en-AU"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lang="en-AU" sz="18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UserID</a:t>
            </a:r>
            <a:r>
              <a:rPr lang="en-AU"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lang="en-AU" sz="18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ProductID</a:t>
            </a:r>
            <a:r>
              <a:rPr lang="en-AU"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Timestamp, and Amount.</a:t>
            </a:r>
          </a:p>
          <a:p>
            <a:endParaRPr lang="en-AU"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r>
              <a:rPr lang="en-AU" sz="18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Format</a:t>
            </a:r>
            <a:r>
              <a:rPr lang="en-AU"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How is the data formatted? Is it in CSV files, relational databases, logs, JSON files, etc.?</a:t>
            </a:r>
          </a:p>
          <a:p>
            <a:endParaRPr lang="en-AU"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r>
              <a:rPr lang="en-AU" sz="18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Quality</a:t>
            </a:r>
            <a:r>
              <a:rPr lang="en-AU"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The accuracy, completeness, reliability, and consistency of the data. High-quality data has fewer missing values, errors, or inconsistencies.</a:t>
            </a:r>
          </a:p>
          <a:p>
            <a:r>
              <a:rPr lang="en-AU" sz="18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Source</a:t>
            </a:r>
            <a:r>
              <a:rPr lang="en-AU"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Where is the data coming from? Is it internal (like sales databases) or external (like social media analytics)?</a:t>
            </a:r>
          </a:p>
          <a:p>
            <a:endParaRPr lang="en-AU" sz="1600" dirty="0">
              <a:solidFill>
                <a:schemeClr val="tx1"/>
              </a:solidFill>
            </a:endParaRPr>
          </a:p>
        </p:txBody>
      </p:sp>
    </p:spTree>
    <p:extLst>
      <p:ext uri="{BB962C8B-B14F-4D97-AF65-F5344CB8AC3E}">
        <p14:creationId xmlns:p14="http://schemas.microsoft.com/office/powerpoint/2010/main" val="479567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Case Study</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9</a:t>
            </a:fld>
            <a:endParaRPr lang="en-US"/>
          </a:p>
        </p:txBody>
      </p:sp>
      <p:pic>
        <p:nvPicPr>
          <p:cNvPr id="8" name="Picture 7" descr="A logo with orange and grey text&#10;&#10;Description automatically generated">
            <a:extLst>
              <a:ext uri="{FF2B5EF4-FFF2-40B4-BE49-F238E27FC236}">
                <a16:creationId xmlns:a16="http://schemas.microsoft.com/office/drawing/2014/main" id="{224C2F61-35C9-A22F-7AB5-CA19B5F4A11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9" name="TextBox 8">
            <a:extLst>
              <a:ext uri="{FF2B5EF4-FFF2-40B4-BE49-F238E27FC236}">
                <a16:creationId xmlns:a16="http://schemas.microsoft.com/office/drawing/2014/main" id="{17355375-4828-8173-1F0D-3E382EEFD698}"/>
              </a:ext>
            </a:extLst>
          </p:cNvPr>
          <p:cNvSpPr txBox="1"/>
          <p:nvPr/>
        </p:nvSpPr>
        <p:spPr>
          <a:xfrm>
            <a:off x="357718" y="837469"/>
            <a:ext cx="6508942" cy="5755422"/>
          </a:xfrm>
          <a:prstGeom prst="rect">
            <a:avLst/>
          </a:prstGeom>
          <a:noFill/>
        </p:spPr>
        <p:txBody>
          <a:bodyPr wrap="square" rtlCol="0">
            <a:spAutoFit/>
          </a:bodyPr>
          <a:lstStyle/>
          <a:p>
            <a:pPr algn="l"/>
            <a:r>
              <a:rPr lang="en-AU" sz="1800" b="1" i="0" dirty="0">
                <a:solidFill>
                  <a:schemeClr val="tx1"/>
                </a:solidFill>
                <a:effectLst/>
                <a:latin typeface="Söhne"/>
              </a:rPr>
              <a:t>Example of external data: Market Research:</a:t>
            </a:r>
          </a:p>
          <a:p>
            <a:pPr marL="228600" indent="-228600" algn="l">
              <a:buAutoNum type="arabicPeriod"/>
            </a:pPr>
            <a:r>
              <a:rPr lang="en-AU" sz="1400" b="1" i="0" dirty="0">
                <a:solidFill>
                  <a:schemeClr val="tx1"/>
                </a:solidFill>
                <a:effectLst/>
                <a:latin typeface="Söhne"/>
              </a:rPr>
              <a:t>Farm Reports:</a:t>
            </a:r>
            <a:endParaRPr lang="en-AU" sz="1400" b="0" i="0" dirty="0">
              <a:solidFill>
                <a:schemeClr val="tx1"/>
              </a:solidFill>
              <a:effectLst/>
              <a:latin typeface="Söhne"/>
            </a:endParaRPr>
          </a:p>
          <a:p>
            <a:pPr marL="285750" indent="-285750" algn="l">
              <a:buFont typeface="Arial" panose="020B0604020202020204" pitchFamily="34" charset="0"/>
              <a:buChar char="•"/>
            </a:pPr>
            <a:r>
              <a:rPr lang="en-AU" sz="1400" b="1" i="0" dirty="0">
                <a:solidFill>
                  <a:schemeClr val="tx1"/>
                </a:solidFill>
                <a:effectLst/>
                <a:latin typeface="Söhne"/>
              </a:rPr>
              <a:t>Source:</a:t>
            </a:r>
            <a:r>
              <a:rPr lang="en-AU" sz="1400" b="0" i="0" dirty="0">
                <a:solidFill>
                  <a:schemeClr val="tx1"/>
                </a:solidFill>
                <a:effectLst/>
                <a:latin typeface="Söhne"/>
              </a:rPr>
              <a:t> Typically generated by farmers or agricultural experts overseeing the operations of a farm.</a:t>
            </a:r>
          </a:p>
          <a:p>
            <a:pPr marL="285750" indent="-285750" algn="l">
              <a:buFont typeface="Arial" panose="020B0604020202020204" pitchFamily="34" charset="0"/>
              <a:buChar char="•"/>
            </a:pPr>
            <a:r>
              <a:rPr lang="en-AU" sz="1400" b="1" i="0" dirty="0">
                <a:solidFill>
                  <a:schemeClr val="tx1"/>
                </a:solidFill>
                <a:effectLst/>
                <a:latin typeface="Söhne"/>
              </a:rPr>
              <a:t>Content:</a:t>
            </a:r>
            <a:r>
              <a:rPr lang="en-AU" sz="1400" b="0" i="0" dirty="0">
                <a:solidFill>
                  <a:schemeClr val="tx1"/>
                </a:solidFill>
                <a:effectLst/>
                <a:latin typeface="Söhne"/>
              </a:rPr>
              <a:t> Contains information about crop yields, soil health, usage of fertilizers and pesticides, machinery and equipment status, livestock health (if applicable), and other farming activities.</a:t>
            </a:r>
          </a:p>
          <a:p>
            <a:pPr marL="285750" indent="-285750" algn="l">
              <a:buFont typeface="Arial" panose="020B0604020202020204" pitchFamily="34" charset="0"/>
              <a:buChar char="•"/>
            </a:pPr>
            <a:r>
              <a:rPr lang="en-AU" sz="1400" b="1" i="0" dirty="0">
                <a:solidFill>
                  <a:schemeClr val="tx1"/>
                </a:solidFill>
                <a:effectLst/>
                <a:latin typeface="Söhne"/>
              </a:rPr>
              <a:t>Structure:</a:t>
            </a:r>
            <a:r>
              <a:rPr lang="en-AU" sz="1400" b="0" i="0" dirty="0">
                <a:solidFill>
                  <a:schemeClr val="tx1"/>
                </a:solidFill>
                <a:effectLst/>
                <a:latin typeface="Söhne"/>
              </a:rPr>
              <a:t> Can be both structured (numeric data about yields, equipment usage, etc.) and unstructured (observations, notes about crop health or any anomalies).</a:t>
            </a:r>
          </a:p>
          <a:p>
            <a:pPr marL="285750" indent="-285750" algn="l">
              <a:buFont typeface="Arial" panose="020B0604020202020204" pitchFamily="34" charset="0"/>
              <a:buChar char="•"/>
            </a:pPr>
            <a:r>
              <a:rPr lang="en-AU" sz="1400" b="1" i="0" dirty="0">
                <a:solidFill>
                  <a:schemeClr val="tx1"/>
                </a:solidFill>
                <a:effectLst/>
                <a:latin typeface="Söhne"/>
              </a:rPr>
              <a:t>Frequency:</a:t>
            </a:r>
            <a:r>
              <a:rPr lang="en-AU" sz="1400" b="0" i="0" dirty="0">
                <a:solidFill>
                  <a:schemeClr val="tx1"/>
                </a:solidFill>
                <a:effectLst/>
                <a:latin typeface="Söhne"/>
              </a:rPr>
              <a:t> Might be generated after specific farming cycles, seasons, or at regular intervals (monthly, quarterly).</a:t>
            </a:r>
          </a:p>
          <a:p>
            <a:pPr marL="285750" indent="-285750" algn="l">
              <a:buFont typeface="Arial" panose="020B0604020202020204" pitchFamily="34" charset="0"/>
              <a:buChar char="•"/>
            </a:pPr>
            <a:r>
              <a:rPr lang="en-AU" sz="1400" b="1" i="0" dirty="0">
                <a:solidFill>
                  <a:schemeClr val="tx1"/>
                </a:solidFill>
                <a:effectLst/>
                <a:latin typeface="Söhne"/>
              </a:rPr>
              <a:t>Data Types:</a:t>
            </a:r>
            <a:endParaRPr lang="en-AU" sz="1400" b="0" i="0" dirty="0">
              <a:solidFill>
                <a:schemeClr val="tx1"/>
              </a:solidFill>
              <a:effectLst/>
              <a:latin typeface="Söhne"/>
            </a:endParaRPr>
          </a:p>
          <a:p>
            <a:pPr marL="742950" lvl="1" indent="-285750" algn="l">
              <a:buFont typeface="Arial" panose="020B0604020202020204" pitchFamily="34" charset="0"/>
              <a:buChar char="•"/>
            </a:pPr>
            <a:r>
              <a:rPr lang="en-AU" sz="1400" b="1" i="0" dirty="0">
                <a:solidFill>
                  <a:schemeClr val="tx1"/>
                </a:solidFill>
                <a:effectLst/>
                <a:latin typeface="Söhne"/>
              </a:rPr>
              <a:t>Structured:</a:t>
            </a:r>
            <a:r>
              <a:rPr lang="en-AU" sz="1400" b="0" i="0" dirty="0">
                <a:solidFill>
                  <a:schemeClr val="tx1"/>
                </a:solidFill>
                <a:effectLst/>
                <a:latin typeface="Söhne"/>
              </a:rPr>
              <a:t> Quantitative metrics like crop yield (in tons or other units), amount of fertilizer used (in kilograms or </a:t>
            </a:r>
            <a:r>
              <a:rPr lang="en-AU" sz="1400" b="0" i="0" dirty="0" err="1">
                <a:solidFill>
                  <a:schemeClr val="tx1"/>
                </a:solidFill>
                <a:effectLst/>
                <a:latin typeface="Söhne"/>
              </a:rPr>
              <a:t>liters</a:t>
            </a:r>
            <a:r>
              <a:rPr lang="en-AU" sz="1400" b="0" i="0" dirty="0">
                <a:solidFill>
                  <a:schemeClr val="tx1"/>
                </a:solidFill>
                <a:effectLst/>
                <a:latin typeface="Söhne"/>
              </a:rPr>
              <a:t>), number of equipment pieces used, etc.</a:t>
            </a:r>
          </a:p>
          <a:p>
            <a:pPr marL="742950" lvl="1" indent="-285750" algn="l">
              <a:buFont typeface="Arial" panose="020B0604020202020204" pitchFamily="34" charset="0"/>
              <a:buChar char="•"/>
            </a:pPr>
            <a:r>
              <a:rPr lang="en-AU" sz="1400" b="1" i="0" dirty="0">
                <a:solidFill>
                  <a:schemeClr val="tx1"/>
                </a:solidFill>
                <a:effectLst/>
                <a:latin typeface="Söhne"/>
              </a:rPr>
              <a:t>Unstructured:</a:t>
            </a:r>
            <a:r>
              <a:rPr lang="en-AU" sz="1400" b="0" i="0" dirty="0">
                <a:solidFill>
                  <a:schemeClr val="tx1"/>
                </a:solidFill>
                <a:effectLst/>
                <a:latin typeface="Söhne"/>
              </a:rPr>
              <a:t> Observations or notes about pest infestations, comments about soil health, remarks about any unusual weather conditions affecting crops, etc.</a:t>
            </a:r>
          </a:p>
          <a:p>
            <a:pPr marL="285750" indent="-285750" algn="l">
              <a:buFont typeface="Arial" panose="020B0604020202020204" pitchFamily="34" charset="0"/>
              <a:buChar char="•"/>
            </a:pPr>
            <a:r>
              <a:rPr lang="en-AU" sz="1400" b="1" i="0" dirty="0">
                <a:solidFill>
                  <a:schemeClr val="tx1"/>
                </a:solidFill>
                <a:effectLst/>
                <a:latin typeface="Söhne"/>
              </a:rPr>
              <a:t>Relevance:</a:t>
            </a:r>
            <a:r>
              <a:rPr lang="en-AU" sz="1400" b="0" i="0" dirty="0">
                <a:solidFill>
                  <a:schemeClr val="tx1"/>
                </a:solidFill>
                <a:effectLst/>
                <a:latin typeface="Söhne"/>
              </a:rPr>
              <a:t> Vital for understanding the agricultural output and any challenges faced during farming. It can influence decisions about what crops to prioritise, when to harvest, and how to deal with pests or diseases.</a:t>
            </a:r>
          </a:p>
          <a:p>
            <a:pPr algn="l"/>
            <a:r>
              <a:rPr lang="en-AU" sz="1400" b="1" dirty="0">
                <a:solidFill>
                  <a:srgbClr val="0432FF"/>
                </a:solidFill>
                <a:latin typeface="Söhne"/>
              </a:rPr>
              <a:t>Assumptions</a:t>
            </a:r>
            <a:r>
              <a:rPr lang="en-AU" sz="1400" dirty="0">
                <a:solidFill>
                  <a:schemeClr val="tx1"/>
                </a:solidFill>
                <a:latin typeface="Söhne"/>
              </a:rPr>
              <a:t>: </a:t>
            </a:r>
            <a:r>
              <a:rPr lang="en-AU" sz="1400" b="0" i="0" dirty="0">
                <a:solidFill>
                  <a:schemeClr val="tx1"/>
                </a:solidFill>
                <a:effectLst/>
                <a:latin typeface="Söhne"/>
              </a:rPr>
              <a:t>It's assumed that farm reports are provided immediately after the end of each farming cycle or season, allowing for timely decision-making. If receiving reports from multiple farms or suppliers, it's assumed that they all follow a standardized format or structure, aiding in easy comparison and aggregation.</a:t>
            </a:r>
          </a:p>
        </p:txBody>
      </p:sp>
      <p:sp>
        <p:nvSpPr>
          <p:cNvPr id="6" name="TextBox 5">
            <a:extLst>
              <a:ext uri="{FF2B5EF4-FFF2-40B4-BE49-F238E27FC236}">
                <a16:creationId xmlns:a16="http://schemas.microsoft.com/office/drawing/2014/main" id="{611DF768-1BF8-8E36-44C8-33601756083C}"/>
              </a:ext>
            </a:extLst>
          </p:cNvPr>
          <p:cNvSpPr txBox="1"/>
          <p:nvPr/>
        </p:nvSpPr>
        <p:spPr>
          <a:xfrm>
            <a:off x="6866660" y="960440"/>
            <a:ext cx="4876800" cy="5909310"/>
          </a:xfrm>
          <a:prstGeom prst="rect">
            <a:avLst/>
          </a:prstGeom>
          <a:noFill/>
        </p:spPr>
        <p:txBody>
          <a:bodyPr wrap="square" rtlCol="0">
            <a:spAutoFit/>
          </a:bodyPr>
          <a:lstStyle/>
          <a:p>
            <a:pPr algn="l"/>
            <a:r>
              <a:rPr lang="en-AU" sz="1400" b="1" i="0" dirty="0">
                <a:solidFill>
                  <a:schemeClr val="tx1"/>
                </a:solidFill>
                <a:effectLst/>
                <a:latin typeface="Söhne"/>
              </a:rPr>
              <a:t>2. Market Trend Data:</a:t>
            </a:r>
            <a:endParaRPr lang="en-AU" sz="1400" b="0" i="0" dirty="0">
              <a:solidFill>
                <a:schemeClr val="tx1"/>
              </a:solidFill>
              <a:effectLst/>
              <a:latin typeface="Söhne"/>
            </a:endParaRPr>
          </a:p>
          <a:p>
            <a:pPr marL="285750" indent="-285750" algn="l">
              <a:buFont typeface="Arial" panose="020B0604020202020204" pitchFamily="34" charset="0"/>
              <a:buChar char="•"/>
            </a:pPr>
            <a:r>
              <a:rPr lang="en-AU" sz="1400" b="1" i="0" dirty="0">
                <a:solidFill>
                  <a:schemeClr val="tx1"/>
                </a:solidFill>
                <a:effectLst/>
                <a:latin typeface="Söhne"/>
              </a:rPr>
              <a:t>Source:</a:t>
            </a:r>
            <a:r>
              <a:rPr lang="en-AU" sz="1400" b="0" i="0" dirty="0">
                <a:solidFill>
                  <a:schemeClr val="tx1"/>
                </a:solidFill>
                <a:effectLst/>
                <a:latin typeface="Söhne"/>
              </a:rPr>
              <a:t> Often generated by market research firms, industry experts, or gathered through surveys and data analytics tools.</a:t>
            </a:r>
          </a:p>
          <a:p>
            <a:pPr marL="285750" indent="-285750" algn="l">
              <a:buFont typeface="Arial" panose="020B0604020202020204" pitchFamily="34" charset="0"/>
              <a:buChar char="•"/>
            </a:pPr>
            <a:r>
              <a:rPr lang="en-AU" sz="1400" b="1" i="0" dirty="0">
                <a:solidFill>
                  <a:schemeClr val="tx1"/>
                </a:solidFill>
                <a:effectLst/>
                <a:latin typeface="Söhne"/>
              </a:rPr>
              <a:t>Content:</a:t>
            </a:r>
            <a:r>
              <a:rPr lang="en-AU" sz="1400" b="0" i="0" dirty="0">
                <a:solidFill>
                  <a:schemeClr val="tx1"/>
                </a:solidFill>
                <a:effectLst/>
                <a:latin typeface="Söhne"/>
              </a:rPr>
              <a:t> Contains insights about the popularity of certain products, changes in consumer preferences, market growth or decline rates, competitive analysis, and potential opportunities or threats.</a:t>
            </a:r>
          </a:p>
          <a:p>
            <a:pPr marL="285750" indent="-285750" algn="l">
              <a:buFont typeface="Arial" panose="020B0604020202020204" pitchFamily="34" charset="0"/>
              <a:buChar char="•"/>
            </a:pPr>
            <a:r>
              <a:rPr lang="en-AU" sz="1400" b="1" i="0" dirty="0">
                <a:solidFill>
                  <a:schemeClr val="tx1"/>
                </a:solidFill>
                <a:effectLst/>
                <a:latin typeface="Söhne"/>
              </a:rPr>
              <a:t>Structure:</a:t>
            </a:r>
            <a:r>
              <a:rPr lang="en-AU" sz="1400" b="0" i="0" dirty="0">
                <a:solidFill>
                  <a:schemeClr val="tx1"/>
                </a:solidFill>
                <a:effectLst/>
                <a:latin typeface="Söhne"/>
              </a:rPr>
              <a:t> Usually structured (data points, percentages, growth rates) but can also have unstructured elements (analyst observations, qualitative feedback from surveys).</a:t>
            </a:r>
          </a:p>
          <a:p>
            <a:pPr marL="285750" indent="-285750" algn="l">
              <a:buFont typeface="Arial" panose="020B0604020202020204" pitchFamily="34" charset="0"/>
              <a:buChar char="•"/>
            </a:pPr>
            <a:r>
              <a:rPr lang="en-AU" sz="1400" b="1" i="0" dirty="0">
                <a:solidFill>
                  <a:schemeClr val="tx1"/>
                </a:solidFill>
                <a:effectLst/>
                <a:latin typeface="Söhne"/>
              </a:rPr>
              <a:t>Frequency:</a:t>
            </a:r>
            <a:r>
              <a:rPr lang="en-AU" sz="1400" b="0" i="0" dirty="0">
                <a:solidFill>
                  <a:schemeClr val="tx1"/>
                </a:solidFill>
                <a:effectLst/>
                <a:latin typeface="Söhne"/>
              </a:rPr>
              <a:t> Can be updated periodically, such as monthly, quarterly, or annually. Special reports might be generated after significant market events.</a:t>
            </a:r>
          </a:p>
          <a:p>
            <a:pPr marL="285750" indent="-285750" algn="l">
              <a:buFont typeface="Arial" panose="020B0604020202020204" pitchFamily="34" charset="0"/>
              <a:buChar char="•"/>
            </a:pPr>
            <a:r>
              <a:rPr lang="en-AU" sz="1400" b="1" i="0" dirty="0">
                <a:solidFill>
                  <a:schemeClr val="tx1"/>
                </a:solidFill>
                <a:effectLst/>
                <a:latin typeface="Söhne"/>
              </a:rPr>
              <a:t>Data Types:</a:t>
            </a:r>
            <a:endParaRPr lang="en-AU" sz="1400" b="0" i="0" dirty="0">
              <a:solidFill>
                <a:schemeClr val="tx1"/>
              </a:solidFill>
              <a:effectLst/>
              <a:latin typeface="Söhne"/>
            </a:endParaRPr>
          </a:p>
          <a:p>
            <a:pPr marL="742950" lvl="1" indent="-285750" algn="l">
              <a:buFont typeface="Arial" panose="020B0604020202020204" pitchFamily="34" charset="0"/>
              <a:buChar char="•"/>
            </a:pPr>
            <a:r>
              <a:rPr lang="en-AU" sz="1400" b="1" i="0" dirty="0">
                <a:solidFill>
                  <a:schemeClr val="tx1"/>
                </a:solidFill>
                <a:effectLst/>
                <a:latin typeface="Söhne"/>
              </a:rPr>
              <a:t>Structured:</a:t>
            </a:r>
            <a:r>
              <a:rPr lang="en-AU" sz="1400" b="0" i="0" dirty="0">
                <a:solidFill>
                  <a:schemeClr val="tx1"/>
                </a:solidFill>
                <a:effectLst/>
                <a:latin typeface="Söhne"/>
              </a:rPr>
              <a:t> Numeric data like market growth rate (%), sales volume of specific products, market share (%), etc.</a:t>
            </a:r>
          </a:p>
          <a:p>
            <a:pPr marL="742950" lvl="1" indent="-285750" algn="l">
              <a:buFont typeface="Arial" panose="020B0604020202020204" pitchFamily="34" charset="0"/>
              <a:buChar char="•"/>
            </a:pPr>
            <a:r>
              <a:rPr lang="en-AU" sz="1400" b="1" i="0" dirty="0">
                <a:solidFill>
                  <a:schemeClr val="tx1"/>
                </a:solidFill>
                <a:effectLst/>
                <a:latin typeface="Söhne"/>
              </a:rPr>
              <a:t>Unstructured:</a:t>
            </a:r>
            <a:r>
              <a:rPr lang="en-AU" sz="1400" b="0" i="0" dirty="0">
                <a:solidFill>
                  <a:schemeClr val="tx1"/>
                </a:solidFill>
                <a:effectLst/>
                <a:latin typeface="Söhne"/>
              </a:rPr>
              <a:t> Qualitative feedback from consumers, expert opinions, and narrative descriptions of market dynamics.</a:t>
            </a:r>
          </a:p>
          <a:p>
            <a:pPr marL="285750" indent="-285750" algn="l">
              <a:buFont typeface="Arial" panose="020B0604020202020204" pitchFamily="34" charset="0"/>
              <a:buChar char="•"/>
            </a:pPr>
            <a:r>
              <a:rPr lang="en-AU" sz="1400" b="1" i="0" dirty="0">
                <a:solidFill>
                  <a:schemeClr val="tx1"/>
                </a:solidFill>
                <a:effectLst/>
                <a:latin typeface="Söhne"/>
              </a:rPr>
              <a:t>Relevance:</a:t>
            </a:r>
            <a:r>
              <a:rPr lang="en-AU" sz="1400" b="0" i="0" dirty="0">
                <a:solidFill>
                  <a:schemeClr val="tx1"/>
                </a:solidFill>
                <a:effectLst/>
                <a:latin typeface="Söhne"/>
              </a:rPr>
              <a:t> Essential for strategic decision-making. Helps businesses understand where they stand in the market, what products or services are gaining traction, and how to position themselves against competitors.</a:t>
            </a:r>
          </a:p>
          <a:p>
            <a:endParaRPr lang="en-AU" sz="1400" dirty="0">
              <a:solidFill>
                <a:schemeClr val="tx1"/>
              </a:solidFill>
            </a:endParaRPr>
          </a:p>
        </p:txBody>
      </p:sp>
    </p:spTree>
    <p:extLst>
      <p:ext uri="{BB962C8B-B14F-4D97-AF65-F5344CB8AC3E}">
        <p14:creationId xmlns:p14="http://schemas.microsoft.com/office/powerpoint/2010/main" val="2184085691"/>
      </p:ext>
    </p:extLst>
  </p:cSld>
  <p:clrMapOvr>
    <a:masterClrMapping/>
  </p:clrMapOvr>
</p:sld>
</file>

<file path=ppt/theme/theme1.xml><?xml version="1.0" encoding="utf-8"?>
<a:theme xmlns:a="http://schemas.openxmlformats.org/drawingml/2006/main" name="kkk">
  <a:themeElements>
    <a:clrScheme name="kkk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kk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kk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k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k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k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k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k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k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k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k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k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k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k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kkk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26648</TotalTime>
  <Words>3837</Words>
  <Application>Microsoft Office PowerPoint</Application>
  <PresentationFormat>Widescreen</PresentationFormat>
  <Paragraphs>296</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Google Sans</vt:lpstr>
      <vt:lpstr>Open Sans</vt:lpstr>
      <vt:lpstr>Söhne</vt:lpstr>
      <vt:lpstr>kkk</vt:lpstr>
      <vt:lpstr>Session 4</vt:lpstr>
      <vt:lpstr>Recap</vt:lpstr>
      <vt:lpstr>Recap From Last Week</vt:lpstr>
      <vt:lpstr>Recap From Last Week</vt:lpstr>
      <vt:lpstr>Recap From Last Week</vt:lpstr>
      <vt:lpstr>Assignment due this week</vt:lpstr>
      <vt:lpstr>Case Study</vt:lpstr>
      <vt:lpstr>Case Study</vt:lpstr>
      <vt:lpstr>Case Study</vt:lpstr>
      <vt:lpstr>Case Study</vt:lpstr>
      <vt:lpstr>Case Study</vt:lpstr>
      <vt:lpstr>Case Study</vt:lpstr>
      <vt:lpstr>Case Study</vt:lpstr>
      <vt:lpstr>Apache Spark</vt:lpstr>
      <vt:lpstr>Comparison between Hadoop and Spark</vt:lpstr>
      <vt:lpstr>Apache Spark</vt:lpstr>
      <vt:lpstr>Break</vt:lpstr>
      <vt:lpstr>Questions?</vt:lpstr>
    </vt:vector>
  </TitlesOfParts>
  <Company>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dad</dc:creator>
  <cp:lastModifiedBy>Yuba Raj Kafle (HDR)</cp:lastModifiedBy>
  <cp:revision>744</cp:revision>
  <cp:lastPrinted>2018-03-18T10:41:17Z</cp:lastPrinted>
  <dcterms:created xsi:type="dcterms:W3CDTF">2010-02-21T06:00:47Z</dcterms:created>
  <dcterms:modified xsi:type="dcterms:W3CDTF">2025-10-05T11:28:13Z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kkk:4</vt:lpwstr>
  </property>
  <property fmtid="{D5CDD505-2E9C-101B-9397-08002B2CF9AE}" pid="3" name="ClassificationContentMarkingHeaderText">
    <vt:lpwstr>RMIT Classification: Trusted</vt:lpwstr>
  </property>
  <property fmtid="{D5CDD505-2E9C-101B-9397-08002B2CF9AE}" pid="4" name="MSIP_Label_1b52b3a1-dbcb-41fb-a452-370cf542753f_Enabled">
    <vt:lpwstr>true</vt:lpwstr>
  </property>
  <property fmtid="{D5CDD505-2E9C-101B-9397-08002B2CF9AE}" pid="5" name="MSIP_Label_1b52b3a1-dbcb-41fb-a452-370cf542753f_SetDate">
    <vt:lpwstr>2023-09-19T00:19:22Z</vt:lpwstr>
  </property>
  <property fmtid="{D5CDD505-2E9C-101B-9397-08002B2CF9AE}" pid="6" name="MSIP_Label_1b52b3a1-dbcb-41fb-a452-370cf542753f_Method">
    <vt:lpwstr>Privileged</vt:lpwstr>
  </property>
  <property fmtid="{D5CDD505-2E9C-101B-9397-08002B2CF9AE}" pid="7" name="MSIP_Label_1b52b3a1-dbcb-41fb-a452-370cf542753f_Name">
    <vt:lpwstr>Public</vt:lpwstr>
  </property>
  <property fmtid="{D5CDD505-2E9C-101B-9397-08002B2CF9AE}" pid="8" name="MSIP_Label_1b52b3a1-dbcb-41fb-a452-370cf542753f_SiteId">
    <vt:lpwstr>d1323671-cdbe-4417-b4d4-bdb24b51316b</vt:lpwstr>
  </property>
  <property fmtid="{D5CDD505-2E9C-101B-9397-08002B2CF9AE}" pid="9" name="MSIP_Label_1b52b3a1-dbcb-41fb-a452-370cf542753f_ActionId">
    <vt:lpwstr>6d660856-b09f-4c78-85f2-b22fb1f10b01</vt:lpwstr>
  </property>
  <property fmtid="{D5CDD505-2E9C-101B-9397-08002B2CF9AE}" pid="10" name="MSIP_Label_1b52b3a1-dbcb-41fb-a452-370cf542753f_ContentBits">
    <vt:lpwstr>0</vt:lpwstr>
  </property>
</Properties>
</file>