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Inter Light"/>
      <p:regular r:id="rId29"/>
      <p:bold r:id="rId30"/>
      <p:italic r:id="rId31"/>
      <p:boldItalic r:id="rId32"/>
    </p:embeddedFont>
    <p:embeddedFont>
      <p:font typeface="Inter SemiBold"/>
      <p:regular r:id="rId33"/>
      <p:bold r:id="rId34"/>
      <p:italic r:id="rId35"/>
      <p:boldItalic r:id="rId36"/>
    </p:embeddedFont>
    <p:embeddedFont>
      <p:font typeface="Inter"/>
      <p:regular r:id="rId37"/>
      <p:bold r:id="rId38"/>
      <p:italic r:id="rId39"/>
      <p:boldItalic r:id="rId40"/>
    </p:embeddedFont>
    <p:embeddedFont>
      <p:font typeface="Inter ExtraBold"/>
      <p:bold r:id="rId41"/>
      <p:boldItalic r:id="rId42"/>
    </p:embeddedFont>
    <p:embeddedFont>
      <p:font typeface="Quattrocento Sans"/>
      <p:regular r:id="rId43"/>
      <p:bold r:id="rId44"/>
      <p:italic r:id="rId45"/>
      <p:boldItalic r:id="rId46"/>
    </p:embeddedFont>
    <p:embeddedFont>
      <p:font typeface="Inter ExtraLight"/>
      <p:regular r:id="rId47"/>
      <p:bold r:id="rId48"/>
      <p:italic r:id="rId49"/>
      <p:boldItalic r:id="rId50"/>
    </p:embeddedFont>
    <p:embeddedFont>
      <p:font typeface="Century Gothic"/>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ter-boldItalic.fntdata"/><Relationship Id="rId42" Type="http://schemas.openxmlformats.org/officeDocument/2006/relationships/font" Target="fonts/InterExtraBold-boldItalic.fntdata"/><Relationship Id="rId41" Type="http://schemas.openxmlformats.org/officeDocument/2006/relationships/font" Target="fonts/InterExtraBold-bold.fntdata"/><Relationship Id="rId44" Type="http://schemas.openxmlformats.org/officeDocument/2006/relationships/font" Target="fonts/QuattrocentoSans-bold.fntdata"/><Relationship Id="rId43" Type="http://schemas.openxmlformats.org/officeDocument/2006/relationships/font" Target="fonts/QuattrocentoSans-regular.fntdata"/><Relationship Id="rId46" Type="http://schemas.openxmlformats.org/officeDocument/2006/relationships/font" Target="fonts/QuattrocentoSans-boldItalic.fntdata"/><Relationship Id="rId45" Type="http://schemas.openxmlformats.org/officeDocument/2006/relationships/font" Target="fonts/QuattrocentoSans-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InterExtraLight-bold.fntdata"/><Relationship Id="rId47" Type="http://schemas.openxmlformats.org/officeDocument/2006/relationships/font" Target="fonts/InterExtraLight-regular.fntdata"/><Relationship Id="rId49" Type="http://schemas.openxmlformats.org/officeDocument/2006/relationships/font" Target="fonts/InterExtraLight-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InterLight-italic.fntdata"/><Relationship Id="rId30" Type="http://schemas.openxmlformats.org/officeDocument/2006/relationships/font" Target="fonts/InterLight-bold.fntdata"/><Relationship Id="rId33" Type="http://schemas.openxmlformats.org/officeDocument/2006/relationships/font" Target="fonts/InterSemiBold-regular.fntdata"/><Relationship Id="rId32" Type="http://schemas.openxmlformats.org/officeDocument/2006/relationships/font" Target="fonts/InterLight-boldItalic.fntdata"/><Relationship Id="rId35" Type="http://schemas.openxmlformats.org/officeDocument/2006/relationships/font" Target="fonts/InterSemiBold-italic.fntdata"/><Relationship Id="rId34" Type="http://schemas.openxmlformats.org/officeDocument/2006/relationships/font" Target="fonts/InterSemiBold-bold.fntdata"/><Relationship Id="rId37" Type="http://schemas.openxmlformats.org/officeDocument/2006/relationships/font" Target="fonts/Inter-regular.fntdata"/><Relationship Id="rId36" Type="http://schemas.openxmlformats.org/officeDocument/2006/relationships/font" Target="fonts/InterSemiBold-boldItalic.fntdata"/><Relationship Id="rId39" Type="http://schemas.openxmlformats.org/officeDocument/2006/relationships/font" Target="fonts/Inter-italic.fntdata"/><Relationship Id="rId38" Type="http://schemas.openxmlformats.org/officeDocument/2006/relationships/font" Target="fonts/Inter-bold.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font" Target="fonts/InterLight-regular.fntdata"/><Relationship Id="rId51" Type="http://schemas.openxmlformats.org/officeDocument/2006/relationships/font" Target="fonts/CenturyGothic-regular.fntdata"/><Relationship Id="rId50" Type="http://schemas.openxmlformats.org/officeDocument/2006/relationships/font" Target="fonts/InterExtraLight-boldItalic.fntdata"/><Relationship Id="rId53" Type="http://schemas.openxmlformats.org/officeDocument/2006/relationships/font" Target="fonts/CenturyGothic-italic.fntdata"/><Relationship Id="rId52" Type="http://schemas.openxmlformats.org/officeDocument/2006/relationships/font" Target="fonts/CenturyGothic-bold.fntdata"/><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CenturyGothic-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076852a0d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076852a0d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37c2553a0b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37c2553a0b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37c2553a0b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37c2553a0b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d2b503df0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d2b503df0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7c2553a0b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37c2553a0b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37c2553a0b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37c2553a0b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070fa70cd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070fa70cd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76852a0d2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76852a0d2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37c2553a0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37c2553a0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37c2553a0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37c2553a0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06f969ee61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 name="Google Shape;60;g306f969ee61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fea93e71d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fea93e71d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7c2553a0b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7c2553a0b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37c2553a0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37c2553a0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37c2553a0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37c2553a0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fb3bb82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fb3bb82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d5773f92f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d5773f92f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fd2088a5d6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fd2088a5d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d77647510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d77647510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fd77647510_3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fd77647510_3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37c2553a0b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37c2553a0b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37c2553a0b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37c2553a0b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1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png"/><Relationship Id="rId5"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tinyurl.com/IntroToEDAW25" TargetMode="External"/><Relationship Id="rId4" Type="http://schemas.openxmlformats.org/officeDocument/2006/relationships/hyperlink" Target="https://tinyurl.com/UCLAStatsWorkshops" TargetMode="External"/><Relationship Id="rId5" Type="http://schemas.openxmlformats.org/officeDocument/2006/relationships/image" Target="../media/image1.png"/><Relationship Id="rId6"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893" r="893" t="0"/>
          <a:stretch/>
        </p:blipFill>
        <p:spPr>
          <a:xfrm>
            <a:off x="3370473" y="164750"/>
            <a:ext cx="2403050" cy="2446875"/>
          </a:xfrm>
          <a:prstGeom prst="rect">
            <a:avLst/>
          </a:prstGeom>
          <a:noFill/>
          <a:ln>
            <a:noFill/>
          </a:ln>
        </p:spPr>
      </p:pic>
      <p:sp>
        <p:nvSpPr>
          <p:cNvPr id="55" name="Google Shape;55;p13"/>
          <p:cNvSpPr txBox="1"/>
          <p:nvPr/>
        </p:nvSpPr>
        <p:spPr>
          <a:xfrm>
            <a:off x="-64400" y="2611625"/>
            <a:ext cx="9144000" cy="13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Inter"/>
                <a:ea typeface="Inter"/>
                <a:cs typeface="Inter"/>
                <a:sym typeface="Inter"/>
              </a:rPr>
              <a:t>Intro to EDA Workshop</a:t>
            </a:r>
            <a:endParaRPr b="1" sz="2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ctr">
              <a:spcBef>
                <a:spcPts val="0"/>
              </a:spcBef>
              <a:spcAft>
                <a:spcPts val="0"/>
              </a:spcAft>
              <a:buNone/>
            </a:pPr>
            <a:r>
              <a:rPr lang="en" sz="1200">
                <a:solidFill>
                  <a:schemeClr val="dk1"/>
                </a:solidFill>
                <a:latin typeface="Inter"/>
                <a:ea typeface="Inter"/>
                <a:cs typeface="Inter"/>
                <a:sym typeface="Inter"/>
              </a:rPr>
              <a:t>Benjamin Yu &amp; Reeshad Mohammed &amp; Jessica Ye</a:t>
            </a:r>
            <a:endParaRPr sz="1200">
              <a:solidFill>
                <a:schemeClr val="dk1"/>
              </a:solidFill>
              <a:latin typeface="Inter"/>
              <a:ea typeface="Inter"/>
              <a:cs typeface="Inter"/>
              <a:sym typeface="Inter"/>
            </a:endParaRPr>
          </a:p>
        </p:txBody>
      </p:sp>
      <p:cxnSp>
        <p:nvCxnSpPr>
          <p:cNvPr id="56" name="Google Shape;56;p13"/>
          <p:cNvCxnSpPr/>
          <p:nvPr/>
        </p:nvCxnSpPr>
        <p:spPr>
          <a:xfrm>
            <a:off x="1218100" y="3242550"/>
            <a:ext cx="6579000" cy="0"/>
          </a:xfrm>
          <a:prstGeom prst="straightConnector1">
            <a:avLst/>
          </a:prstGeom>
          <a:noFill/>
          <a:ln cap="flat" cmpd="sng" w="9525">
            <a:solidFill>
              <a:schemeClr val="lt2"/>
            </a:solidFill>
            <a:prstDash val="solid"/>
            <a:round/>
            <a:headEnd len="med" w="med" type="none"/>
            <a:tailEnd len="med" w="med" type="none"/>
          </a:ln>
        </p:spPr>
      </p:cxnSp>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64" name="Shape 164"/>
        <p:cNvGrpSpPr/>
        <p:nvPr/>
      </p:nvGrpSpPr>
      <p:grpSpPr>
        <a:xfrm>
          <a:off x="0" y="0"/>
          <a:ext cx="0" cy="0"/>
          <a:chOff x="0" y="0"/>
          <a:chExt cx="0" cy="0"/>
        </a:xfrm>
      </p:grpSpPr>
      <p:sp>
        <p:nvSpPr>
          <p:cNvPr id="165" name="Google Shape;165;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66" name="Google Shape;166;p22"/>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67" name="Google Shape;167;p22"/>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Working with Data</a:t>
            </a:r>
            <a:endParaRPr i="0" sz="1400" u="none" cap="none" strike="noStrike">
              <a:solidFill>
                <a:schemeClr val="dk1"/>
              </a:solidFill>
              <a:latin typeface="Inter ExtraBold"/>
              <a:ea typeface="Inter ExtraBold"/>
              <a:cs typeface="Inter ExtraBold"/>
              <a:sym typeface="Inter ExtraBold"/>
            </a:endParaRPr>
          </a:p>
        </p:txBody>
      </p:sp>
      <p:sp>
        <p:nvSpPr>
          <p:cNvPr id="168" name="Google Shape;168;p22"/>
          <p:cNvSpPr/>
          <p:nvPr/>
        </p:nvSpPr>
        <p:spPr>
          <a:xfrm>
            <a:off x="599600" y="16911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We will be applying some of the commands that we have learned to do some preliminary analysis on the student data dataset.</a:t>
            </a:r>
            <a:endParaRPr>
              <a:solidFill>
                <a:schemeClr val="dk1"/>
              </a:solidFill>
              <a:latin typeface="Inter"/>
              <a:ea typeface="Inter"/>
              <a:cs typeface="Inter"/>
              <a:sym typeface="Inter"/>
            </a:endParaRPr>
          </a:p>
        </p:txBody>
      </p:sp>
      <p:sp>
        <p:nvSpPr>
          <p:cNvPr id="169" name="Google Shape;169;p22"/>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170" name="Google Shape;170;p22"/>
          <p:cNvPicPr preferRelativeResize="0"/>
          <p:nvPr/>
        </p:nvPicPr>
        <p:blipFill>
          <a:blip r:embed="rId4">
            <a:alphaModFix/>
          </a:blip>
          <a:stretch>
            <a:fillRect/>
          </a:stretch>
        </p:blipFill>
        <p:spPr>
          <a:xfrm>
            <a:off x="4572000" y="1341100"/>
            <a:ext cx="4114473" cy="2744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74" name="Shape 174"/>
        <p:cNvGrpSpPr/>
        <p:nvPr/>
      </p:nvGrpSpPr>
      <p:grpSpPr>
        <a:xfrm>
          <a:off x="0" y="0"/>
          <a:ext cx="0" cy="0"/>
          <a:chOff x="0" y="0"/>
          <a:chExt cx="0" cy="0"/>
        </a:xfrm>
      </p:grpSpPr>
      <p:sp>
        <p:nvSpPr>
          <p:cNvPr id="175" name="Google Shape;17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76" name="Google Shape;176;p23"/>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77" name="Google Shape;177;p23"/>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Cleaning Data</a:t>
            </a:r>
            <a:endParaRPr i="0" sz="1400" u="none" cap="none" strike="noStrike">
              <a:solidFill>
                <a:schemeClr val="dk1"/>
              </a:solidFill>
              <a:latin typeface="Inter ExtraBold"/>
              <a:ea typeface="Inter ExtraBold"/>
              <a:cs typeface="Inter ExtraBold"/>
              <a:sym typeface="Inter ExtraBold"/>
            </a:endParaRPr>
          </a:p>
        </p:txBody>
      </p:sp>
      <p:sp>
        <p:nvSpPr>
          <p:cNvPr id="178" name="Google Shape;178;p23"/>
          <p:cNvSpPr/>
          <p:nvPr/>
        </p:nvSpPr>
        <p:spPr>
          <a:xfrm>
            <a:off x="599600" y="16911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Missing and erroneous data are extremely common in datasets, and may appear for various reasons such as errors in collection of data or it could be intentional. Understanding how to approach &amp; the impact of missing data is important for a complete analysis. It is important to clean data of impurities prior to analysis.</a:t>
            </a:r>
            <a:endParaRPr>
              <a:solidFill>
                <a:schemeClr val="dk1"/>
              </a:solidFill>
              <a:latin typeface="Inter"/>
              <a:ea typeface="Inter"/>
              <a:cs typeface="Inter"/>
              <a:sym typeface="Inter"/>
            </a:endParaRPr>
          </a:p>
        </p:txBody>
      </p:sp>
      <p:sp>
        <p:nvSpPr>
          <p:cNvPr id="179" name="Google Shape;179;p23"/>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180" name="Google Shape;180;p23"/>
          <p:cNvPicPr preferRelativeResize="0"/>
          <p:nvPr/>
        </p:nvPicPr>
        <p:blipFill>
          <a:blip r:embed="rId4">
            <a:alphaModFix/>
          </a:blip>
          <a:stretch>
            <a:fillRect/>
          </a:stretch>
        </p:blipFill>
        <p:spPr>
          <a:xfrm>
            <a:off x="4693450" y="979900"/>
            <a:ext cx="3782626" cy="31837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84" name="Shape 184"/>
        <p:cNvGrpSpPr/>
        <p:nvPr/>
      </p:nvGrpSpPr>
      <p:grpSpPr>
        <a:xfrm>
          <a:off x="0" y="0"/>
          <a:ext cx="0" cy="0"/>
          <a:chOff x="0" y="0"/>
          <a:chExt cx="0" cy="0"/>
        </a:xfrm>
      </p:grpSpPr>
      <p:sp>
        <p:nvSpPr>
          <p:cNvPr id="185" name="Google Shape;18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86" name="Google Shape;186;p24"/>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87" name="Google Shape;187;p24"/>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Understand the Problem</a:t>
            </a:r>
            <a:endParaRPr i="0" sz="1400" u="none" cap="none" strike="noStrike">
              <a:solidFill>
                <a:schemeClr val="dk1"/>
              </a:solidFill>
              <a:latin typeface="Inter ExtraBold"/>
              <a:ea typeface="Inter ExtraBold"/>
              <a:cs typeface="Inter ExtraBold"/>
              <a:sym typeface="Inter ExtraBold"/>
            </a:endParaRPr>
          </a:p>
        </p:txBody>
      </p:sp>
      <p:sp>
        <p:nvSpPr>
          <p:cNvPr id="188" name="Google Shape;188;p24"/>
          <p:cNvSpPr/>
          <p:nvPr/>
        </p:nvSpPr>
        <p:spPr>
          <a:xfrm>
            <a:off x="599600" y="19959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Once you clean your data, the first step is being able to determine what problem/question you are trying to solve with this data. For this dataset, a sample problem could be "What are the contributing factors to students' performance on exams, and how can we do to improve students' scores?"</a:t>
            </a:r>
            <a:endParaRPr>
              <a:solidFill>
                <a:schemeClr val="dk1"/>
              </a:solidFill>
              <a:latin typeface="Inter"/>
              <a:ea typeface="Inter"/>
              <a:cs typeface="Inter"/>
              <a:sym typeface="Inter"/>
            </a:endParaRPr>
          </a:p>
        </p:txBody>
      </p:sp>
      <p:sp>
        <p:nvSpPr>
          <p:cNvPr id="189" name="Google Shape;189;p24"/>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190" name="Google Shape;190;p24"/>
          <p:cNvPicPr preferRelativeResize="0"/>
          <p:nvPr/>
        </p:nvPicPr>
        <p:blipFill>
          <a:blip r:embed="rId4">
            <a:alphaModFix/>
          </a:blip>
          <a:stretch>
            <a:fillRect/>
          </a:stretch>
        </p:blipFill>
        <p:spPr>
          <a:xfrm>
            <a:off x="5558575" y="1218959"/>
            <a:ext cx="1809825" cy="2705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94" name="Shape 194"/>
        <p:cNvGrpSpPr/>
        <p:nvPr/>
      </p:nvGrpSpPr>
      <p:grpSpPr>
        <a:xfrm>
          <a:off x="0" y="0"/>
          <a:ext cx="0" cy="0"/>
          <a:chOff x="0" y="0"/>
          <a:chExt cx="0" cy="0"/>
        </a:xfrm>
      </p:grpSpPr>
      <p:sp>
        <p:nvSpPr>
          <p:cNvPr id="195" name="Google Shape;195;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25"/>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Missing Data</a:t>
            </a:r>
            <a:endParaRPr sz="1200">
              <a:solidFill>
                <a:schemeClr val="dk1"/>
              </a:solidFill>
              <a:latin typeface="Inter"/>
              <a:ea typeface="Inter"/>
              <a:cs typeface="Inter"/>
              <a:sym typeface="Inter"/>
            </a:endParaRPr>
          </a:p>
        </p:txBody>
      </p:sp>
      <p:cxnSp>
        <p:nvCxnSpPr>
          <p:cNvPr id="197" name="Google Shape;197;p25"/>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98" name="Google Shape;198;p25"/>
          <p:cNvPicPr preferRelativeResize="0"/>
          <p:nvPr/>
        </p:nvPicPr>
        <p:blipFill>
          <a:blip r:embed="rId3">
            <a:alphaModFix/>
          </a:blip>
          <a:stretch>
            <a:fillRect/>
          </a:stretch>
        </p:blipFill>
        <p:spPr>
          <a:xfrm>
            <a:off x="8380700" y="76200"/>
            <a:ext cx="687100" cy="687100"/>
          </a:xfrm>
          <a:prstGeom prst="rect">
            <a:avLst/>
          </a:prstGeom>
          <a:noFill/>
          <a:ln>
            <a:noFill/>
          </a:ln>
        </p:spPr>
      </p:pic>
      <p:pic>
        <p:nvPicPr>
          <p:cNvPr id="199" name="Google Shape;199;p25"/>
          <p:cNvPicPr preferRelativeResize="0"/>
          <p:nvPr/>
        </p:nvPicPr>
        <p:blipFill>
          <a:blip r:embed="rId4">
            <a:alphaModFix/>
          </a:blip>
          <a:stretch>
            <a:fillRect/>
          </a:stretch>
        </p:blipFill>
        <p:spPr>
          <a:xfrm>
            <a:off x="174900" y="1523188"/>
            <a:ext cx="8839202" cy="209713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03" name="Shape 203"/>
        <p:cNvGrpSpPr/>
        <p:nvPr/>
      </p:nvGrpSpPr>
      <p:grpSpPr>
        <a:xfrm>
          <a:off x="0" y="0"/>
          <a:ext cx="0" cy="0"/>
          <a:chOff x="0" y="0"/>
          <a:chExt cx="0" cy="0"/>
        </a:xfrm>
      </p:grpSpPr>
      <p:sp>
        <p:nvSpPr>
          <p:cNvPr id="204" name="Google Shape;204;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5" name="Google Shape;205;p26"/>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330200" lvl="0" marL="457200" rtl="0" algn="l">
              <a:lnSpc>
                <a:spcPct val="150000"/>
              </a:lnSpc>
              <a:spcBef>
                <a:spcPts val="0"/>
              </a:spcBef>
              <a:spcAft>
                <a:spcPts val="0"/>
              </a:spcAft>
              <a:buClr>
                <a:schemeClr val="dk1"/>
              </a:buClr>
              <a:buSzPts val="1600"/>
              <a:buFont typeface="Inter"/>
              <a:buAutoNum type="arabicPeriod"/>
            </a:pPr>
            <a:r>
              <a:rPr lang="en" sz="1600">
                <a:solidFill>
                  <a:schemeClr val="dk1"/>
                </a:solidFill>
                <a:latin typeface="Inter"/>
                <a:ea typeface="Inter"/>
                <a:cs typeface="Inter"/>
                <a:sym typeface="Inter"/>
              </a:rPr>
              <a:t>Remove rows</a:t>
            </a:r>
            <a:endParaRPr sz="1600">
              <a:solidFill>
                <a:schemeClr val="dk1"/>
              </a:solidFill>
              <a:latin typeface="Inter"/>
              <a:ea typeface="Inter"/>
              <a:cs typeface="Inter"/>
              <a:sym typeface="Inter"/>
            </a:endParaRPr>
          </a:p>
          <a:p>
            <a:pPr indent="-330200" lvl="1" marL="914400" rtl="0" algn="l">
              <a:lnSpc>
                <a:spcPct val="150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Pros: simple</a:t>
            </a:r>
            <a:endParaRPr sz="1600">
              <a:solidFill>
                <a:schemeClr val="dk1"/>
              </a:solidFill>
              <a:latin typeface="Inter"/>
              <a:ea typeface="Inter"/>
              <a:cs typeface="Inter"/>
              <a:sym typeface="Inter"/>
            </a:endParaRPr>
          </a:p>
          <a:p>
            <a:pPr indent="-330200" lvl="1" marL="914400" rtl="0" algn="l">
              <a:lnSpc>
                <a:spcPct val="150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Cons: potentially loses important data from dataset</a:t>
            </a:r>
            <a:endParaRPr sz="1600">
              <a:solidFill>
                <a:schemeClr val="dk1"/>
              </a:solidFill>
              <a:latin typeface="Inter"/>
              <a:ea typeface="Inter"/>
              <a:cs typeface="Inter"/>
              <a:sym typeface="Inter"/>
            </a:endParaRPr>
          </a:p>
          <a:p>
            <a:pPr indent="-330200" lvl="0" marL="457200" rtl="0" algn="l">
              <a:lnSpc>
                <a:spcPct val="150000"/>
              </a:lnSpc>
              <a:spcBef>
                <a:spcPts val="0"/>
              </a:spcBef>
              <a:spcAft>
                <a:spcPts val="0"/>
              </a:spcAft>
              <a:buClr>
                <a:schemeClr val="dk1"/>
              </a:buClr>
              <a:buSzPts val="1600"/>
              <a:buFont typeface="Inter"/>
              <a:buAutoNum type="arabicPeriod"/>
            </a:pPr>
            <a:r>
              <a:rPr lang="en" sz="1600">
                <a:solidFill>
                  <a:schemeClr val="dk1"/>
                </a:solidFill>
                <a:latin typeface="Inter"/>
                <a:ea typeface="Inter"/>
                <a:cs typeface="Inter"/>
                <a:sym typeface="Inter"/>
              </a:rPr>
              <a:t>Numerical: replace NA values with mean/median values of data</a:t>
            </a:r>
            <a:endParaRPr sz="1600">
              <a:solidFill>
                <a:schemeClr val="dk1"/>
              </a:solidFill>
              <a:latin typeface="Inter"/>
              <a:ea typeface="Inter"/>
              <a:cs typeface="Inter"/>
              <a:sym typeface="Inter"/>
            </a:endParaRPr>
          </a:p>
          <a:p>
            <a:pPr indent="-330200" lvl="1" marL="914400" rtl="0" algn="l">
              <a:lnSpc>
                <a:spcPct val="150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Pros: keeps data </a:t>
            </a:r>
            <a:endParaRPr sz="1600">
              <a:solidFill>
                <a:schemeClr val="dk1"/>
              </a:solidFill>
              <a:latin typeface="Inter"/>
              <a:ea typeface="Inter"/>
              <a:cs typeface="Inter"/>
              <a:sym typeface="Inter"/>
            </a:endParaRPr>
          </a:p>
          <a:p>
            <a:pPr indent="-330200" lvl="1" marL="914400" rtl="0" algn="l">
              <a:lnSpc>
                <a:spcPct val="150000"/>
              </a:lnSpc>
              <a:spcBef>
                <a:spcPts val="0"/>
              </a:spcBef>
              <a:spcAft>
                <a:spcPts val="0"/>
              </a:spcAft>
              <a:buClr>
                <a:schemeClr val="dk1"/>
              </a:buClr>
              <a:buSzPts val="1600"/>
              <a:buFont typeface="Inter"/>
              <a:buChar char="○"/>
            </a:pPr>
            <a:r>
              <a:rPr lang="en" sz="1600">
                <a:solidFill>
                  <a:schemeClr val="dk1"/>
                </a:solidFill>
                <a:latin typeface="Inter"/>
                <a:ea typeface="Inter"/>
                <a:cs typeface="Inter"/>
                <a:sym typeface="Inter"/>
              </a:rPr>
              <a:t>Cons: may bias </a:t>
            </a:r>
            <a:r>
              <a:rPr lang="en" sz="1600">
                <a:solidFill>
                  <a:schemeClr val="dk1"/>
                </a:solidFill>
                <a:latin typeface="Inter"/>
                <a:ea typeface="Inter"/>
                <a:cs typeface="Inter"/>
                <a:sym typeface="Inter"/>
              </a:rPr>
              <a:t>the data towards mean/median</a:t>
            </a:r>
            <a:endParaRPr sz="1600">
              <a:solidFill>
                <a:schemeClr val="dk1"/>
              </a:solidFill>
              <a:latin typeface="Inter"/>
              <a:ea typeface="Inter"/>
              <a:cs typeface="Inter"/>
              <a:sym typeface="Inter"/>
            </a:endParaRPr>
          </a:p>
        </p:txBody>
      </p:sp>
      <p:sp>
        <p:nvSpPr>
          <p:cNvPr id="206" name="Google Shape;206;p26"/>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Approaches to Missing Data</a:t>
            </a:r>
            <a:endParaRPr sz="1200">
              <a:solidFill>
                <a:schemeClr val="dk1"/>
              </a:solidFill>
              <a:latin typeface="Inter"/>
              <a:ea typeface="Inter"/>
              <a:cs typeface="Inter"/>
              <a:sym typeface="Inter"/>
            </a:endParaRPr>
          </a:p>
        </p:txBody>
      </p:sp>
      <p:cxnSp>
        <p:nvCxnSpPr>
          <p:cNvPr id="207" name="Google Shape;207;p26"/>
          <p:cNvCxnSpPr/>
          <p:nvPr/>
        </p:nvCxnSpPr>
        <p:spPr>
          <a:xfrm>
            <a:off x="-53700" y="81465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208" name="Google Shape;208;p26"/>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12" name="Shape 212"/>
        <p:cNvGrpSpPr/>
        <p:nvPr/>
      </p:nvGrpSpPr>
      <p:grpSpPr>
        <a:xfrm>
          <a:off x="0" y="0"/>
          <a:ext cx="0" cy="0"/>
          <a:chOff x="0" y="0"/>
          <a:chExt cx="0" cy="0"/>
        </a:xfrm>
      </p:grpSpPr>
      <p:sp>
        <p:nvSpPr>
          <p:cNvPr id="213" name="Google Shape;21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14" name="Google Shape;214;p27"/>
          <p:cNvSpPr txBox="1"/>
          <p:nvPr/>
        </p:nvSpPr>
        <p:spPr>
          <a:xfrm>
            <a:off x="853950" y="981925"/>
            <a:ext cx="7787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600">
                <a:solidFill>
                  <a:schemeClr val="dk1"/>
                </a:solidFill>
                <a:latin typeface="Inter"/>
                <a:ea typeface="Inter"/>
                <a:cs typeface="Inter"/>
                <a:sym typeface="Inter"/>
              </a:rPr>
              <a:t>Outliers are data which are far from the rest of the data. The general accepted way to find outliers are if the are 3x away from the 1st or 3rd quartiles, and is a suspected outlier if it is 1.5x away from the 1st or 3rd quartiles.</a:t>
            </a:r>
            <a:endParaRPr sz="16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6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600">
                <a:solidFill>
                  <a:schemeClr val="dk1"/>
                </a:solidFill>
                <a:latin typeface="Inter"/>
                <a:ea typeface="Inter"/>
                <a:cs typeface="Inter"/>
                <a:sym typeface="Inter"/>
              </a:rPr>
              <a:t>We do not want to remove outliers simply because they are outliers, as they may provide key information about the variable. </a:t>
            </a:r>
            <a:endParaRPr sz="1600">
              <a:solidFill>
                <a:schemeClr val="dk1"/>
              </a:solidFill>
              <a:latin typeface="Inter"/>
              <a:ea typeface="Inter"/>
              <a:cs typeface="Inter"/>
              <a:sym typeface="Inter"/>
            </a:endParaRPr>
          </a:p>
        </p:txBody>
      </p:sp>
      <p:sp>
        <p:nvSpPr>
          <p:cNvPr id="215" name="Google Shape;215;p27"/>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Outliers</a:t>
            </a:r>
            <a:endParaRPr sz="1200">
              <a:solidFill>
                <a:schemeClr val="dk1"/>
              </a:solidFill>
              <a:latin typeface="Inter"/>
              <a:ea typeface="Inter"/>
              <a:cs typeface="Inter"/>
              <a:sym typeface="Inter"/>
            </a:endParaRPr>
          </a:p>
        </p:txBody>
      </p:sp>
      <p:cxnSp>
        <p:nvCxnSpPr>
          <p:cNvPr id="216" name="Google Shape;216;p27"/>
          <p:cNvCxnSpPr/>
          <p:nvPr/>
        </p:nvCxnSpPr>
        <p:spPr>
          <a:xfrm>
            <a:off x="-53700" y="81465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217" name="Google Shape;217;p27"/>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21" name="Shape 221"/>
        <p:cNvGrpSpPr/>
        <p:nvPr/>
      </p:nvGrpSpPr>
      <p:grpSpPr>
        <a:xfrm>
          <a:off x="0" y="0"/>
          <a:ext cx="0" cy="0"/>
          <a:chOff x="0" y="0"/>
          <a:chExt cx="0" cy="0"/>
        </a:xfrm>
      </p:grpSpPr>
      <p:sp>
        <p:nvSpPr>
          <p:cNvPr id="222" name="Google Shape;22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23" name="Google Shape;223;p28"/>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24" name="Google Shape;224;p28"/>
          <p:cNvSpPr/>
          <p:nvPr/>
        </p:nvSpPr>
        <p:spPr>
          <a:xfrm>
            <a:off x="623748" y="685798"/>
            <a:ext cx="31677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Exploring Relationships</a:t>
            </a:r>
            <a:endParaRPr sz="3200">
              <a:solidFill>
                <a:schemeClr val="dk1"/>
              </a:solidFill>
              <a:latin typeface="Inter ExtraBold"/>
              <a:ea typeface="Inter ExtraBold"/>
              <a:cs typeface="Inter ExtraBold"/>
              <a:sym typeface="Inter ExtraBold"/>
            </a:endParaRPr>
          </a:p>
        </p:txBody>
      </p:sp>
      <p:sp>
        <p:nvSpPr>
          <p:cNvPr id="225" name="Google Shape;225;p28"/>
          <p:cNvSpPr/>
          <p:nvPr/>
        </p:nvSpPr>
        <p:spPr>
          <a:xfrm>
            <a:off x="623750" y="2011775"/>
            <a:ext cx="3167700" cy="25011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It is important to understand the relationships between the variables in this dataset to gain a more rich understanding of the data. There are many ways to </a:t>
            </a:r>
            <a:endParaRPr i="0" sz="1400" u="none" cap="none" strike="noStrike">
              <a:solidFill>
                <a:srgbClr val="3F3F3F"/>
              </a:solidFill>
              <a:latin typeface="Inter"/>
              <a:ea typeface="Inter"/>
              <a:cs typeface="Inter"/>
              <a:sym typeface="Inter"/>
            </a:endParaRPr>
          </a:p>
        </p:txBody>
      </p:sp>
      <p:sp>
        <p:nvSpPr>
          <p:cNvPr id="226" name="Google Shape;226;p28"/>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sp>
        <p:nvSpPr>
          <p:cNvPr id="227" name="Google Shape;227;p28"/>
          <p:cNvSpPr/>
          <p:nvPr/>
        </p:nvSpPr>
        <p:spPr>
          <a:xfrm>
            <a:off x="623750" y="1737275"/>
            <a:ext cx="3830700" cy="369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5963B8"/>
              </a:buClr>
              <a:buSzPts val="2400"/>
              <a:buFont typeface="Century Gothic"/>
              <a:buNone/>
            </a:pPr>
            <a:r>
              <a:t/>
            </a:r>
            <a:endParaRPr i="0" sz="2000" u="none" cap="none" strike="noStrike">
              <a:solidFill>
                <a:schemeClr val="accent5"/>
              </a:solidFill>
              <a:latin typeface="Inter SemiBold"/>
              <a:ea typeface="Inter SemiBold"/>
              <a:cs typeface="Inter SemiBold"/>
              <a:sym typeface="Inter SemiBold"/>
            </a:endParaRPr>
          </a:p>
        </p:txBody>
      </p:sp>
      <p:pic>
        <p:nvPicPr>
          <p:cNvPr id="228" name="Google Shape;228;p28"/>
          <p:cNvPicPr preferRelativeResize="0"/>
          <p:nvPr/>
        </p:nvPicPr>
        <p:blipFill>
          <a:blip r:embed="rId4">
            <a:alphaModFix/>
          </a:blip>
          <a:stretch>
            <a:fillRect/>
          </a:stretch>
        </p:blipFill>
        <p:spPr>
          <a:xfrm>
            <a:off x="4846325" y="1321197"/>
            <a:ext cx="3401502" cy="25011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32" name="Shape 232"/>
        <p:cNvGrpSpPr/>
        <p:nvPr/>
      </p:nvGrpSpPr>
      <p:grpSpPr>
        <a:xfrm>
          <a:off x="0" y="0"/>
          <a:ext cx="0" cy="0"/>
          <a:chOff x="0" y="0"/>
          <a:chExt cx="0" cy="0"/>
        </a:xfrm>
      </p:grpSpPr>
      <p:sp>
        <p:nvSpPr>
          <p:cNvPr id="233" name="Google Shape;23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34" name="Google Shape;234;p29"/>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35" name="Google Shape;235;p29"/>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Univariate Analysis</a:t>
            </a:r>
            <a:endParaRPr i="0" sz="1400" u="none" cap="none" strike="noStrike">
              <a:solidFill>
                <a:schemeClr val="dk1"/>
              </a:solidFill>
              <a:latin typeface="Inter ExtraBold"/>
              <a:ea typeface="Inter ExtraBold"/>
              <a:cs typeface="Inter ExtraBold"/>
              <a:sym typeface="Inter ExtraBold"/>
            </a:endParaRPr>
          </a:p>
        </p:txBody>
      </p:sp>
      <p:sp>
        <p:nvSpPr>
          <p:cNvPr id="236" name="Google Shape;236;p29"/>
          <p:cNvSpPr/>
          <p:nvPr/>
        </p:nvSpPr>
        <p:spPr>
          <a:xfrm>
            <a:off x="599600" y="16911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Univariate analysis is exploring information from a singular variable, including summary statistics like mean &amp; five-point summary and distributions of data</a:t>
            </a:r>
            <a:endParaRPr>
              <a:solidFill>
                <a:schemeClr val="dk1"/>
              </a:solidFill>
              <a:latin typeface="Inter"/>
              <a:ea typeface="Inter"/>
              <a:cs typeface="Inter"/>
              <a:sym typeface="Inter"/>
            </a:endParaRPr>
          </a:p>
        </p:txBody>
      </p:sp>
      <p:sp>
        <p:nvSpPr>
          <p:cNvPr id="237" name="Google Shape;237;p29"/>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238" name="Google Shape;238;p29"/>
          <p:cNvPicPr preferRelativeResize="0"/>
          <p:nvPr/>
        </p:nvPicPr>
        <p:blipFill rotWithShape="1">
          <a:blip r:embed="rId4">
            <a:alphaModFix/>
          </a:blip>
          <a:srcRect b="0" l="8510" r="13486" t="0"/>
          <a:stretch/>
        </p:blipFill>
        <p:spPr>
          <a:xfrm>
            <a:off x="4988400" y="1620175"/>
            <a:ext cx="3316099" cy="19031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42" name="Shape 242"/>
        <p:cNvGrpSpPr/>
        <p:nvPr/>
      </p:nvGrpSpPr>
      <p:grpSpPr>
        <a:xfrm>
          <a:off x="0" y="0"/>
          <a:ext cx="0" cy="0"/>
          <a:chOff x="0" y="0"/>
          <a:chExt cx="0" cy="0"/>
        </a:xfrm>
      </p:grpSpPr>
      <p:sp>
        <p:nvSpPr>
          <p:cNvPr id="243" name="Google Shape;24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44" name="Google Shape;244;p30"/>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45" name="Google Shape;245;p30"/>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Multivariate Analysis</a:t>
            </a:r>
            <a:endParaRPr i="0" sz="1400" u="none" cap="none" strike="noStrike">
              <a:solidFill>
                <a:schemeClr val="dk1"/>
              </a:solidFill>
              <a:latin typeface="Inter ExtraBold"/>
              <a:ea typeface="Inter ExtraBold"/>
              <a:cs typeface="Inter ExtraBold"/>
              <a:sym typeface="Inter ExtraBold"/>
            </a:endParaRPr>
          </a:p>
        </p:txBody>
      </p:sp>
      <p:sp>
        <p:nvSpPr>
          <p:cNvPr id="246" name="Google Shape;246;p30"/>
          <p:cNvSpPr/>
          <p:nvPr/>
        </p:nvSpPr>
        <p:spPr>
          <a:xfrm>
            <a:off x="599600" y="19959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Univariate analysis is exploring information from a singular variable, including summary statistics like mean &amp; five-point summary and distributions</a:t>
            </a:r>
            <a:endParaRPr>
              <a:solidFill>
                <a:schemeClr val="dk1"/>
              </a:solidFill>
              <a:latin typeface="Inter"/>
              <a:ea typeface="Inter"/>
              <a:cs typeface="Inter"/>
              <a:sym typeface="Inter"/>
            </a:endParaRPr>
          </a:p>
        </p:txBody>
      </p:sp>
      <p:sp>
        <p:nvSpPr>
          <p:cNvPr id="247" name="Google Shape;247;p30"/>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248" name="Google Shape;248;p30"/>
          <p:cNvPicPr preferRelativeResize="0"/>
          <p:nvPr/>
        </p:nvPicPr>
        <p:blipFill>
          <a:blip r:embed="rId4">
            <a:alphaModFix/>
          </a:blip>
          <a:stretch>
            <a:fillRect/>
          </a:stretch>
        </p:blipFill>
        <p:spPr>
          <a:xfrm>
            <a:off x="5092225" y="1280525"/>
            <a:ext cx="2785675" cy="2582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52" name="Shape 252"/>
        <p:cNvGrpSpPr/>
        <p:nvPr/>
      </p:nvGrpSpPr>
      <p:grpSpPr>
        <a:xfrm>
          <a:off x="0" y="0"/>
          <a:ext cx="0" cy="0"/>
          <a:chOff x="0" y="0"/>
          <a:chExt cx="0" cy="0"/>
        </a:xfrm>
      </p:grpSpPr>
      <p:sp>
        <p:nvSpPr>
          <p:cNvPr id="253" name="Google Shape;25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4" name="Google Shape;254;p31"/>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255" name="Google Shape;255;p31"/>
          <p:cNvSpPr/>
          <p:nvPr/>
        </p:nvSpPr>
        <p:spPr>
          <a:xfrm>
            <a:off x="599600" y="685800"/>
            <a:ext cx="42513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Linear Regression</a:t>
            </a:r>
            <a:endParaRPr i="0" sz="1400" u="none" cap="none" strike="noStrike">
              <a:solidFill>
                <a:schemeClr val="dk1"/>
              </a:solidFill>
              <a:latin typeface="Inter ExtraBold"/>
              <a:ea typeface="Inter ExtraBold"/>
              <a:cs typeface="Inter ExtraBold"/>
              <a:sym typeface="Inter ExtraBold"/>
            </a:endParaRPr>
          </a:p>
        </p:txBody>
      </p:sp>
      <p:sp>
        <p:nvSpPr>
          <p:cNvPr id="256" name="Google Shape;256;p31"/>
          <p:cNvSpPr/>
          <p:nvPr/>
        </p:nvSpPr>
        <p:spPr>
          <a:xfrm>
            <a:off x="599600" y="16911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a:solidFill>
                  <a:schemeClr val="dk1"/>
                </a:solidFill>
                <a:latin typeface="Inter"/>
                <a:ea typeface="Inter"/>
                <a:cs typeface="Inter"/>
                <a:sym typeface="Inter"/>
              </a:rPr>
              <a:t>Linear regression is a common tool used to predict certain variables (the dependant variable), by making the </a:t>
            </a:r>
            <a:r>
              <a:rPr lang="en">
                <a:solidFill>
                  <a:schemeClr val="dk1"/>
                </a:solidFill>
                <a:latin typeface="Inter"/>
                <a:ea typeface="Inter"/>
                <a:cs typeface="Inter"/>
                <a:sym typeface="Inter"/>
              </a:rPr>
              <a:t>assumption</a:t>
            </a:r>
            <a:r>
              <a:rPr lang="en">
                <a:solidFill>
                  <a:schemeClr val="dk1"/>
                </a:solidFill>
                <a:latin typeface="Inter"/>
                <a:ea typeface="Inter"/>
                <a:cs typeface="Inter"/>
                <a:sym typeface="Inter"/>
              </a:rPr>
              <a:t> that the dependant variable is linearly related to the independent variables.</a:t>
            </a:r>
            <a:endParaRPr>
              <a:solidFill>
                <a:schemeClr val="dk1"/>
              </a:solidFill>
              <a:latin typeface="Inter"/>
              <a:ea typeface="Inter"/>
              <a:cs typeface="Inter"/>
              <a:sym typeface="Inter"/>
            </a:endParaRPr>
          </a:p>
        </p:txBody>
      </p:sp>
      <p:sp>
        <p:nvSpPr>
          <p:cNvPr id="257" name="Google Shape;257;p31"/>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258" name="Google Shape;258;p31"/>
          <p:cNvPicPr preferRelativeResize="0"/>
          <p:nvPr/>
        </p:nvPicPr>
        <p:blipFill>
          <a:blip r:embed="rId4">
            <a:alphaModFix/>
          </a:blip>
          <a:stretch>
            <a:fillRect/>
          </a:stretch>
        </p:blipFill>
        <p:spPr>
          <a:xfrm>
            <a:off x="5042938" y="1029938"/>
            <a:ext cx="3083625" cy="30836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61" name="Shape 61"/>
        <p:cNvGrpSpPr/>
        <p:nvPr/>
      </p:nvGrpSpPr>
      <p:grpSpPr>
        <a:xfrm>
          <a:off x="0" y="0"/>
          <a:ext cx="0" cy="0"/>
          <a:chOff x="0" y="0"/>
          <a:chExt cx="0" cy="0"/>
        </a:xfrm>
      </p:grpSpPr>
      <p:sp>
        <p:nvSpPr>
          <p:cNvPr id="62" name="Google Shape;62;p14"/>
          <p:cNvSpPr/>
          <p:nvPr/>
        </p:nvSpPr>
        <p:spPr>
          <a:xfrm>
            <a:off x="1603513" y="1194671"/>
            <a:ext cx="1885800" cy="3392100"/>
          </a:xfrm>
          <a:prstGeom prst="roundRect">
            <a:avLst>
              <a:gd fmla="val 6143" name="adj"/>
            </a:avLst>
          </a:prstGeom>
          <a:no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3" name="Google Shape;63;p14"/>
          <p:cNvSpPr/>
          <p:nvPr/>
        </p:nvSpPr>
        <p:spPr>
          <a:xfrm>
            <a:off x="1603511" y="1389050"/>
            <a:ext cx="1885800" cy="182700"/>
          </a:xfrm>
          <a:prstGeom prst="rect">
            <a:avLst/>
          </a:prstGeom>
          <a:noFill/>
          <a:ln>
            <a:noFill/>
          </a:ln>
        </p:spPr>
        <p:txBody>
          <a:bodyPr anchorCtr="0" anchor="t" bIns="0" lIns="0" spcFirstLastPara="1" rIns="0" wrap="square" tIns="0">
            <a:noAutofit/>
          </a:bodyPr>
          <a:lstStyle/>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Benjamin Yu</a:t>
            </a:r>
            <a:endParaRPr i="0" sz="1100" u="none" cap="none" strike="noStrike">
              <a:solidFill>
                <a:schemeClr val="dk1"/>
              </a:solidFill>
              <a:latin typeface="Inter"/>
              <a:ea typeface="Inter"/>
              <a:cs typeface="Inter"/>
              <a:sym typeface="Inter"/>
            </a:endParaRPr>
          </a:p>
        </p:txBody>
      </p:sp>
      <p:pic>
        <p:nvPicPr>
          <p:cNvPr id="64" name="Google Shape;64;p14"/>
          <p:cNvPicPr preferRelativeResize="0"/>
          <p:nvPr/>
        </p:nvPicPr>
        <p:blipFill rotWithShape="1">
          <a:blip r:embed="rId3">
            <a:alphaModFix/>
          </a:blip>
          <a:srcRect b="0" l="0" r="0" t="0"/>
          <a:stretch/>
        </p:blipFill>
        <p:spPr>
          <a:xfrm>
            <a:off x="1792106" y="1817370"/>
            <a:ext cx="1509000" cy="1509000"/>
          </a:xfrm>
          <a:prstGeom prst="ellipse">
            <a:avLst/>
          </a:prstGeom>
          <a:noFill/>
          <a:ln>
            <a:noFill/>
          </a:ln>
        </p:spPr>
      </p:pic>
      <p:sp>
        <p:nvSpPr>
          <p:cNvPr id="65" name="Google Shape;65;p14"/>
          <p:cNvSpPr/>
          <p:nvPr/>
        </p:nvSpPr>
        <p:spPr>
          <a:xfrm>
            <a:off x="1778118" y="3417705"/>
            <a:ext cx="1509000" cy="3654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Clr>
                <a:srgbClr val="000000"/>
              </a:buClr>
              <a:buSzPts val="1200"/>
              <a:buFont typeface="Arial"/>
              <a:buNone/>
            </a:pPr>
            <a:r>
              <a:rPr b="1" lang="en" sz="1200">
                <a:solidFill>
                  <a:schemeClr val="dk1"/>
                </a:solidFill>
                <a:latin typeface="Inter"/>
                <a:ea typeface="Inter"/>
                <a:cs typeface="Inter"/>
                <a:sym typeface="Inter"/>
              </a:rPr>
              <a:t>Workshop Co-Chair</a:t>
            </a:r>
            <a:endParaRPr b="1" sz="1200">
              <a:solidFill>
                <a:schemeClr val="dk1"/>
              </a:solidFill>
              <a:latin typeface="Inter"/>
              <a:ea typeface="Inter"/>
              <a:cs typeface="Inter"/>
              <a:sym typeface="Inter"/>
            </a:endParaRPr>
          </a:p>
          <a:p>
            <a:pPr indent="0" lvl="0" marL="0" marR="0" rtl="0" algn="ctr">
              <a:lnSpc>
                <a:spcPct val="118750"/>
              </a:lnSpc>
              <a:spcBef>
                <a:spcPts val="0"/>
              </a:spcBef>
              <a:spcAft>
                <a:spcPts val="0"/>
              </a:spcAft>
              <a:buClr>
                <a:srgbClr val="000000"/>
              </a:buClr>
              <a:buSzPts val="1200"/>
              <a:buFont typeface="Arial"/>
              <a:buNone/>
            </a:pPr>
            <a:r>
              <a:rPr lang="en" sz="1200">
                <a:solidFill>
                  <a:schemeClr val="dk1"/>
                </a:solidFill>
                <a:latin typeface="Inter Light"/>
                <a:ea typeface="Inter Light"/>
                <a:cs typeface="Inter Light"/>
                <a:sym typeface="Inter Light"/>
              </a:rPr>
              <a:t>Data Theory Major</a:t>
            </a:r>
            <a:endParaRPr sz="1200">
              <a:solidFill>
                <a:schemeClr val="dk1"/>
              </a:solidFill>
              <a:latin typeface="Inter Light"/>
              <a:ea typeface="Inter Light"/>
              <a:cs typeface="Inter Light"/>
              <a:sym typeface="Inter Light"/>
            </a:endParaRPr>
          </a:p>
        </p:txBody>
      </p:sp>
      <p:sp>
        <p:nvSpPr>
          <p:cNvPr id="66" name="Google Shape;66;p14"/>
          <p:cNvSpPr/>
          <p:nvPr/>
        </p:nvSpPr>
        <p:spPr>
          <a:xfrm>
            <a:off x="5679527" y="1194671"/>
            <a:ext cx="1885800" cy="3392100"/>
          </a:xfrm>
          <a:prstGeom prst="roundRect">
            <a:avLst>
              <a:gd fmla="val 6143" name="adj"/>
            </a:avLst>
          </a:prstGeom>
          <a:noFill/>
          <a:ln cap="flat" cmpd="sng" w="12700">
            <a:solidFill>
              <a:schemeClr val="accent5"/>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Quattrocento Sans"/>
              <a:ea typeface="Quattrocento Sans"/>
              <a:cs typeface="Quattrocento Sans"/>
              <a:sym typeface="Quattrocento Sans"/>
            </a:endParaRPr>
          </a:p>
        </p:txBody>
      </p:sp>
      <p:sp>
        <p:nvSpPr>
          <p:cNvPr id="67" name="Google Shape;67;p14"/>
          <p:cNvSpPr/>
          <p:nvPr/>
        </p:nvSpPr>
        <p:spPr>
          <a:xfrm>
            <a:off x="5672625" y="1257508"/>
            <a:ext cx="1885800" cy="445800"/>
          </a:xfrm>
          <a:prstGeom prst="rect">
            <a:avLst/>
          </a:prstGeom>
          <a:noFill/>
          <a:ln>
            <a:noFill/>
          </a:ln>
        </p:spPr>
        <p:txBody>
          <a:bodyPr anchorCtr="0" anchor="t" bIns="0" lIns="0" spcFirstLastPara="1" rIns="0" wrap="square" tIns="0">
            <a:noAutofit/>
          </a:bodyPr>
          <a:lstStyle/>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Reeshad</a:t>
            </a:r>
            <a:endParaRPr b="1">
              <a:solidFill>
                <a:schemeClr val="dk1"/>
              </a:solidFill>
              <a:latin typeface="Inter"/>
              <a:ea typeface="Inter"/>
              <a:cs typeface="Inter"/>
              <a:sym typeface="Inter"/>
            </a:endParaRPr>
          </a:p>
          <a:p>
            <a:pPr indent="0" lvl="0" marL="0" marR="0" rtl="0" algn="ctr">
              <a:lnSpc>
                <a:spcPct val="105555"/>
              </a:lnSpc>
              <a:spcBef>
                <a:spcPts val="0"/>
              </a:spcBef>
              <a:spcAft>
                <a:spcPts val="0"/>
              </a:spcAft>
              <a:buClr>
                <a:srgbClr val="000000"/>
              </a:buClr>
              <a:buSzPts val="1400"/>
              <a:buFont typeface="Arial"/>
              <a:buNone/>
            </a:pPr>
            <a:r>
              <a:rPr b="1" lang="en">
                <a:solidFill>
                  <a:schemeClr val="dk1"/>
                </a:solidFill>
                <a:latin typeface="Inter"/>
                <a:ea typeface="Inter"/>
                <a:cs typeface="Inter"/>
                <a:sym typeface="Inter"/>
              </a:rPr>
              <a:t> Mohammed</a:t>
            </a:r>
            <a:endParaRPr b="1" i="0" sz="1400" u="none" cap="none" strike="noStrike">
              <a:solidFill>
                <a:schemeClr val="dk1"/>
              </a:solidFill>
              <a:latin typeface="Inter"/>
              <a:ea typeface="Inter"/>
              <a:cs typeface="Inter"/>
              <a:sym typeface="Inter"/>
            </a:endParaRPr>
          </a:p>
        </p:txBody>
      </p:sp>
      <p:sp>
        <p:nvSpPr>
          <p:cNvPr id="68" name="Google Shape;68;p14"/>
          <p:cNvSpPr/>
          <p:nvPr/>
        </p:nvSpPr>
        <p:spPr>
          <a:xfrm>
            <a:off x="5861034" y="3417752"/>
            <a:ext cx="1509000" cy="365400"/>
          </a:xfrm>
          <a:prstGeom prst="rect">
            <a:avLst/>
          </a:prstGeom>
          <a:noFill/>
          <a:ln>
            <a:noFill/>
          </a:ln>
        </p:spPr>
        <p:txBody>
          <a:bodyPr anchorCtr="0" anchor="t" bIns="0" lIns="0" spcFirstLastPara="1" rIns="0" wrap="square" tIns="0">
            <a:noAutofit/>
          </a:bodyPr>
          <a:lstStyle/>
          <a:p>
            <a:pPr indent="0" lvl="0" marL="0" marR="0" rtl="0" algn="ctr">
              <a:lnSpc>
                <a:spcPct val="118750"/>
              </a:lnSpc>
              <a:spcBef>
                <a:spcPts val="0"/>
              </a:spcBef>
              <a:spcAft>
                <a:spcPts val="0"/>
              </a:spcAft>
              <a:buClr>
                <a:srgbClr val="000000"/>
              </a:buClr>
              <a:buSzPts val="1200"/>
              <a:buFont typeface="Arial"/>
              <a:buNone/>
            </a:pPr>
            <a:r>
              <a:rPr b="1" lang="en" sz="1200">
                <a:solidFill>
                  <a:schemeClr val="dk1"/>
                </a:solidFill>
                <a:latin typeface="Inter"/>
                <a:ea typeface="Inter"/>
                <a:cs typeface="Inter"/>
                <a:sym typeface="Inter"/>
              </a:rPr>
              <a:t>Workshop Co-Chair</a:t>
            </a:r>
            <a:endParaRPr b="1" i="0" sz="1100" u="none" cap="none" strike="noStrike">
              <a:solidFill>
                <a:schemeClr val="dk1"/>
              </a:solidFill>
              <a:latin typeface="Inter"/>
              <a:ea typeface="Inter"/>
              <a:cs typeface="Inter"/>
              <a:sym typeface="Inter"/>
            </a:endParaRPr>
          </a:p>
          <a:p>
            <a:pPr indent="0" lvl="0" marL="0" marR="0" rtl="0" algn="ctr">
              <a:lnSpc>
                <a:spcPct val="118750"/>
              </a:lnSpc>
              <a:spcBef>
                <a:spcPts val="0"/>
              </a:spcBef>
              <a:spcAft>
                <a:spcPts val="0"/>
              </a:spcAft>
              <a:buClr>
                <a:srgbClr val="000000"/>
              </a:buClr>
              <a:buSzPts val="1200"/>
              <a:buFont typeface="Arial"/>
              <a:buNone/>
            </a:pPr>
            <a:r>
              <a:rPr i="0" lang="en" sz="1200" u="none" cap="none" strike="noStrike">
                <a:solidFill>
                  <a:schemeClr val="dk1"/>
                </a:solidFill>
                <a:latin typeface="Inter"/>
                <a:ea typeface="Inter"/>
                <a:cs typeface="Inter"/>
                <a:sym typeface="Inter"/>
              </a:rPr>
              <a:t>Statistics </a:t>
            </a:r>
            <a:r>
              <a:rPr lang="en" sz="1200">
                <a:solidFill>
                  <a:schemeClr val="dk1"/>
                </a:solidFill>
                <a:latin typeface="Inter"/>
                <a:ea typeface="Inter"/>
                <a:cs typeface="Inter"/>
                <a:sym typeface="Inter"/>
              </a:rPr>
              <a:t>&amp; Applied Math Majors, Digital Humanities</a:t>
            </a:r>
            <a:r>
              <a:rPr i="0" lang="en" sz="1200" u="none" cap="none" strike="noStrike">
                <a:solidFill>
                  <a:schemeClr val="dk1"/>
                </a:solidFill>
                <a:latin typeface="Inter"/>
                <a:ea typeface="Inter"/>
                <a:cs typeface="Inter"/>
                <a:sym typeface="Inter"/>
              </a:rPr>
              <a:t> Minor</a:t>
            </a:r>
            <a:endParaRPr i="0" sz="1100" u="none" cap="none" strike="noStrike">
              <a:solidFill>
                <a:schemeClr val="dk1"/>
              </a:solidFill>
              <a:latin typeface="Inter"/>
              <a:ea typeface="Inter"/>
              <a:cs typeface="Inter"/>
              <a:sym typeface="Inter"/>
            </a:endParaRPr>
          </a:p>
        </p:txBody>
      </p:sp>
      <p:sp>
        <p:nvSpPr>
          <p:cNvPr id="69" name="Google Shape;6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0" name="Google Shape;70;p14"/>
          <p:cNvPicPr preferRelativeResize="0"/>
          <p:nvPr/>
        </p:nvPicPr>
        <p:blipFill>
          <a:blip r:embed="rId4">
            <a:alphaModFix/>
          </a:blip>
          <a:stretch>
            <a:fillRect/>
          </a:stretch>
        </p:blipFill>
        <p:spPr>
          <a:xfrm>
            <a:off x="8380700" y="76200"/>
            <a:ext cx="687100" cy="687100"/>
          </a:xfrm>
          <a:prstGeom prst="rect">
            <a:avLst/>
          </a:prstGeom>
          <a:noFill/>
          <a:ln>
            <a:noFill/>
          </a:ln>
        </p:spPr>
      </p:pic>
      <p:sp>
        <p:nvSpPr>
          <p:cNvPr id="71" name="Google Shape;71;p14"/>
          <p:cNvSpPr txBox="1"/>
          <p:nvPr/>
        </p:nvSpPr>
        <p:spPr>
          <a:xfrm>
            <a:off x="0" y="122600"/>
            <a:ext cx="9144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Inter"/>
                <a:ea typeface="Inter"/>
                <a:cs typeface="Inter"/>
                <a:sym typeface="Inter"/>
              </a:rPr>
              <a:t>About the Presenters</a:t>
            </a:r>
            <a:endParaRPr sz="3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pic>
        <p:nvPicPr>
          <p:cNvPr id="72" name="Google Shape;72;p14"/>
          <p:cNvPicPr preferRelativeResize="0"/>
          <p:nvPr/>
        </p:nvPicPr>
        <p:blipFill rotWithShape="1">
          <a:blip r:embed="rId5">
            <a:alphaModFix/>
          </a:blip>
          <a:srcRect b="16380" l="0" r="0" t="16374"/>
          <a:stretch/>
        </p:blipFill>
        <p:spPr>
          <a:xfrm>
            <a:off x="5867755" y="1806020"/>
            <a:ext cx="1509000" cy="1509000"/>
          </a:xfrm>
          <a:prstGeom prst="ellipse">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62" name="Shape 262"/>
        <p:cNvGrpSpPr/>
        <p:nvPr/>
      </p:nvGrpSpPr>
      <p:grpSpPr>
        <a:xfrm>
          <a:off x="0" y="0"/>
          <a:ext cx="0" cy="0"/>
          <a:chOff x="0" y="0"/>
          <a:chExt cx="0" cy="0"/>
        </a:xfrm>
      </p:grpSpPr>
      <p:sp>
        <p:nvSpPr>
          <p:cNvPr id="263" name="Google Shape;26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64" name="Google Shape;264;p32"/>
          <p:cNvSpPr txBox="1"/>
          <p:nvPr/>
        </p:nvSpPr>
        <p:spPr>
          <a:xfrm>
            <a:off x="853950" y="981925"/>
            <a:ext cx="76185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1"/>
                </a:solidFill>
                <a:latin typeface="Inter"/>
                <a:ea typeface="Inter"/>
                <a:cs typeface="Inter"/>
                <a:sym typeface="Inter"/>
              </a:rPr>
              <a:t>Once you have a basic analysis of the results, you should compile your most noteworthy results and communicate them clearly. A sample presentation should include: </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Goals &amp; scope of analysis</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Summary &amp; context of data</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Key insights, patterns or </a:t>
            </a:r>
            <a:r>
              <a:rPr lang="en" sz="1800">
                <a:solidFill>
                  <a:schemeClr val="dk1"/>
                </a:solidFill>
                <a:latin typeface="Inter"/>
                <a:ea typeface="Inter"/>
                <a:cs typeface="Inter"/>
                <a:sym typeface="Inter"/>
              </a:rPr>
              <a:t>anomalies</a:t>
            </a:r>
            <a:r>
              <a:rPr lang="en" sz="1800">
                <a:solidFill>
                  <a:schemeClr val="dk1"/>
                </a:solidFill>
                <a:latin typeface="Inter"/>
                <a:ea typeface="Inter"/>
                <a:cs typeface="Inter"/>
                <a:sym typeface="Inter"/>
              </a:rPr>
              <a:t>, preferably with visuals</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Limitations of analysis</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AutoNum type="arabicPeriod"/>
            </a:pPr>
            <a:r>
              <a:rPr lang="en" sz="1800">
                <a:solidFill>
                  <a:schemeClr val="dk1"/>
                </a:solidFill>
                <a:latin typeface="Inter"/>
                <a:ea typeface="Inter"/>
                <a:cs typeface="Inter"/>
                <a:sym typeface="Inter"/>
              </a:rPr>
              <a:t>Next steps</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800">
              <a:solidFill>
                <a:schemeClr val="dk1"/>
              </a:solidFill>
              <a:latin typeface="Inter"/>
              <a:ea typeface="Inter"/>
              <a:cs typeface="Inter"/>
              <a:sym typeface="Inter"/>
            </a:endParaRPr>
          </a:p>
          <a:p>
            <a:pPr indent="0" lvl="0" marL="0" rtl="0" algn="l">
              <a:lnSpc>
                <a:spcPct val="150000"/>
              </a:lnSpc>
              <a:spcBef>
                <a:spcPts val="0"/>
              </a:spcBef>
              <a:spcAft>
                <a:spcPts val="0"/>
              </a:spcAft>
              <a:buNone/>
            </a:pPr>
            <a:r>
              <a:t/>
            </a:r>
            <a:endParaRPr sz="1800">
              <a:solidFill>
                <a:schemeClr val="dk1"/>
              </a:solidFill>
              <a:latin typeface="Inter"/>
              <a:ea typeface="Inter"/>
              <a:cs typeface="Inter"/>
              <a:sym typeface="Inter"/>
            </a:endParaRPr>
          </a:p>
        </p:txBody>
      </p:sp>
      <p:sp>
        <p:nvSpPr>
          <p:cNvPr id="265" name="Google Shape;265;p32"/>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Communicating Results</a:t>
            </a:r>
            <a:endParaRPr sz="1200">
              <a:solidFill>
                <a:schemeClr val="dk1"/>
              </a:solidFill>
              <a:latin typeface="Inter"/>
              <a:ea typeface="Inter"/>
              <a:cs typeface="Inter"/>
              <a:sym typeface="Inter"/>
            </a:endParaRPr>
          </a:p>
        </p:txBody>
      </p:sp>
      <p:cxnSp>
        <p:nvCxnSpPr>
          <p:cNvPr id="266" name="Google Shape;266;p32"/>
          <p:cNvCxnSpPr/>
          <p:nvPr/>
        </p:nvCxnSpPr>
        <p:spPr>
          <a:xfrm>
            <a:off x="0" y="77165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267" name="Google Shape;267;p32"/>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71" name="Shape 271"/>
        <p:cNvGrpSpPr/>
        <p:nvPr/>
      </p:nvGrpSpPr>
      <p:grpSpPr>
        <a:xfrm>
          <a:off x="0" y="0"/>
          <a:ext cx="0" cy="0"/>
          <a:chOff x="0" y="0"/>
          <a:chExt cx="0" cy="0"/>
        </a:xfrm>
      </p:grpSpPr>
      <p:sp>
        <p:nvSpPr>
          <p:cNvPr id="272" name="Google Shape;27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3" name="Google Shape;273;p33"/>
          <p:cNvSpPr txBox="1"/>
          <p:nvPr/>
        </p:nvSpPr>
        <p:spPr>
          <a:xfrm>
            <a:off x="853950" y="981925"/>
            <a:ext cx="7618500" cy="368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Other pandas functions</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Matplotlib, seaborn</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Clustering (K-means clustering, spectral clustering, etc)</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Linear regression (how to evaluate the model &amp; performance)</a:t>
            </a:r>
            <a:endParaRPr sz="1800">
              <a:solidFill>
                <a:schemeClr val="dk1"/>
              </a:solidFill>
              <a:latin typeface="Inter"/>
              <a:ea typeface="Inter"/>
              <a:cs typeface="Inter"/>
              <a:sym typeface="Inter"/>
            </a:endParaRPr>
          </a:p>
        </p:txBody>
      </p:sp>
      <p:sp>
        <p:nvSpPr>
          <p:cNvPr id="274" name="Google Shape;274;p33"/>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Future Directions</a:t>
            </a:r>
            <a:endParaRPr sz="1200">
              <a:solidFill>
                <a:schemeClr val="dk1"/>
              </a:solidFill>
              <a:latin typeface="Inter"/>
              <a:ea typeface="Inter"/>
              <a:cs typeface="Inter"/>
              <a:sym typeface="Inter"/>
            </a:endParaRPr>
          </a:p>
        </p:txBody>
      </p:sp>
      <p:cxnSp>
        <p:nvCxnSpPr>
          <p:cNvPr id="275" name="Google Shape;275;p33"/>
          <p:cNvCxnSpPr/>
          <p:nvPr/>
        </p:nvCxnSpPr>
        <p:spPr>
          <a:xfrm>
            <a:off x="0" y="77165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276" name="Google Shape;276;p33"/>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80" name="Shape 280"/>
        <p:cNvGrpSpPr/>
        <p:nvPr/>
      </p:nvGrpSpPr>
      <p:grpSpPr>
        <a:xfrm>
          <a:off x="0" y="0"/>
          <a:ext cx="0" cy="0"/>
          <a:chOff x="0" y="0"/>
          <a:chExt cx="0" cy="0"/>
        </a:xfrm>
      </p:grpSpPr>
      <p:sp>
        <p:nvSpPr>
          <p:cNvPr id="281" name="Google Shape;281;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4"/>
          <p:cNvSpPr txBox="1"/>
          <p:nvPr/>
        </p:nvSpPr>
        <p:spPr>
          <a:xfrm>
            <a:off x="853950" y="981925"/>
            <a:ext cx="7618500" cy="368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Miles Chen Stats 21 Course</a:t>
            </a:r>
            <a:endParaRPr sz="1800">
              <a:solidFill>
                <a:schemeClr val="dk1"/>
              </a:solidFill>
              <a:latin typeface="Inter"/>
              <a:ea typeface="Inter"/>
              <a:cs typeface="Inter"/>
              <a:sym typeface="Inter"/>
            </a:endParaRPr>
          </a:p>
        </p:txBody>
      </p:sp>
      <p:sp>
        <p:nvSpPr>
          <p:cNvPr id="283" name="Google Shape;283;p34"/>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Credits</a:t>
            </a:r>
            <a:endParaRPr sz="1200">
              <a:solidFill>
                <a:schemeClr val="dk1"/>
              </a:solidFill>
              <a:latin typeface="Inter"/>
              <a:ea typeface="Inter"/>
              <a:cs typeface="Inter"/>
              <a:sym typeface="Inter"/>
            </a:endParaRPr>
          </a:p>
        </p:txBody>
      </p:sp>
      <p:cxnSp>
        <p:nvCxnSpPr>
          <p:cNvPr id="284" name="Google Shape;284;p34"/>
          <p:cNvCxnSpPr/>
          <p:nvPr/>
        </p:nvCxnSpPr>
        <p:spPr>
          <a:xfrm>
            <a:off x="0" y="77165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285" name="Google Shape;285;p34"/>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289" name="Shape 289"/>
        <p:cNvGrpSpPr/>
        <p:nvPr/>
      </p:nvGrpSpPr>
      <p:grpSpPr>
        <a:xfrm>
          <a:off x="0" y="0"/>
          <a:ext cx="0" cy="0"/>
          <a:chOff x="0" y="0"/>
          <a:chExt cx="0" cy="0"/>
        </a:xfrm>
      </p:grpSpPr>
      <p:pic>
        <p:nvPicPr>
          <p:cNvPr id="290" name="Google Shape;290;p35"/>
          <p:cNvPicPr preferRelativeResize="0"/>
          <p:nvPr/>
        </p:nvPicPr>
        <p:blipFill rotWithShape="1">
          <a:blip r:embed="rId3">
            <a:alphaModFix/>
          </a:blip>
          <a:srcRect b="0" l="893" r="893" t="0"/>
          <a:stretch/>
        </p:blipFill>
        <p:spPr>
          <a:xfrm>
            <a:off x="3370473" y="164750"/>
            <a:ext cx="2403050" cy="2446875"/>
          </a:xfrm>
          <a:prstGeom prst="rect">
            <a:avLst/>
          </a:prstGeom>
          <a:noFill/>
          <a:ln>
            <a:noFill/>
          </a:ln>
        </p:spPr>
      </p:pic>
      <p:sp>
        <p:nvSpPr>
          <p:cNvPr id="291" name="Google Shape;291;p35"/>
          <p:cNvSpPr txBox="1"/>
          <p:nvPr/>
        </p:nvSpPr>
        <p:spPr>
          <a:xfrm>
            <a:off x="-64400" y="2815650"/>
            <a:ext cx="9144000" cy="1341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800">
                <a:solidFill>
                  <a:schemeClr val="dk1"/>
                </a:solidFill>
                <a:latin typeface="Inter"/>
                <a:ea typeface="Inter"/>
                <a:cs typeface="Inter"/>
                <a:sym typeface="Inter"/>
              </a:rPr>
              <a:t>  Questions?</a:t>
            </a:r>
            <a:endParaRPr sz="1200">
              <a:solidFill>
                <a:schemeClr val="dk1"/>
              </a:solidFill>
              <a:latin typeface="Inter"/>
              <a:ea typeface="Inter"/>
              <a:cs typeface="Inter"/>
              <a:sym typeface="Inter"/>
            </a:endParaRPr>
          </a:p>
        </p:txBody>
      </p:sp>
      <p:sp>
        <p:nvSpPr>
          <p:cNvPr id="292" name="Google Shape;292;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76" name="Shape 76"/>
        <p:cNvGrpSpPr/>
        <p:nvPr/>
      </p:nvGrpSpPr>
      <p:grpSpPr>
        <a:xfrm>
          <a:off x="0" y="0"/>
          <a:ext cx="0" cy="0"/>
          <a:chOff x="0" y="0"/>
          <a:chExt cx="0" cy="0"/>
        </a:xfrm>
      </p:grpSpPr>
      <p:pic>
        <p:nvPicPr>
          <p:cNvPr id="77" name="Google Shape;77;p15"/>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78" name="Google Shape;78;p15"/>
          <p:cNvSpPr txBox="1"/>
          <p:nvPr/>
        </p:nvSpPr>
        <p:spPr>
          <a:xfrm>
            <a:off x="0" y="122600"/>
            <a:ext cx="9144000" cy="594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3000">
                <a:solidFill>
                  <a:schemeClr val="dk1"/>
                </a:solidFill>
                <a:latin typeface="Inter"/>
                <a:ea typeface="Inter"/>
                <a:cs typeface="Inter"/>
                <a:sym typeface="Inter"/>
              </a:rPr>
              <a:t>Table of Contents</a:t>
            </a:r>
            <a:endParaRPr sz="3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cxnSp>
        <p:nvCxnSpPr>
          <p:cNvPr id="79" name="Google Shape;79;p15"/>
          <p:cNvCxnSpPr/>
          <p:nvPr/>
        </p:nvCxnSpPr>
        <p:spPr>
          <a:xfrm flipH="1" rot="10800000">
            <a:off x="1502850" y="16481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80" name="Google Shape;80;p15"/>
          <p:cNvSpPr/>
          <p:nvPr/>
        </p:nvSpPr>
        <p:spPr>
          <a:xfrm>
            <a:off x="1716325" y="988709"/>
            <a:ext cx="548700" cy="520200"/>
          </a:xfrm>
          <a:prstGeom prst="rect">
            <a:avLst/>
          </a:prstGeom>
          <a:solidFill>
            <a:srgbClr val="61DEE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01</a:t>
            </a:r>
            <a:endParaRPr b="0" i="0" sz="2400" u="none" cap="none" strike="noStrike">
              <a:solidFill>
                <a:srgbClr val="000000"/>
              </a:solidFill>
              <a:latin typeface="Arial"/>
              <a:ea typeface="Arial"/>
              <a:cs typeface="Arial"/>
              <a:sym typeface="Arial"/>
            </a:endParaRPr>
          </a:p>
        </p:txBody>
      </p:sp>
      <p:grpSp>
        <p:nvGrpSpPr>
          <p:cNvPr id="81" name="Google Shape;81;p15"/>
          <p:cNvGrpSpPr/>
          <p:nvPr/>
        </p:nvGrpSpPr>
        <p:grpSpPr>
          <a:xfrm>
            <a:off x="2427434" y="1049315"/>
            <a:ext cx="6256800" cy="459587"/>
            <a:chOff x="3251209" y="1459145"/>
            <a:chExt cx="6256800" cy="459587"/>
          </a:xfrm>
        </p:grpSpPr>
        <p:sp>
          <p:nvSpPr>
            <p:cNvPr id="82" name="Google Shape;82;p15"/>
            <p:cNvSpPr/>
            <p:nvPr/>
          </p:nvSpPr>
          <p:spPr>
            <a:xfrm>
              <a:off x="3251209" y="145914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Pandas Basics</a:t>
              </a:r>
              <a:endParaRPr i="0" u="none" cap="none" strike="noStrike">
                <a:solidFill>
                  <a:schemeClr val="dk1"/>
                </a:solidFill>
                <a:latin typeface="Inter"/>
                <a:ea typeface="Inter"/>
                <a:cs typeface="Inter"/>
                <a:sym typeface="Inter"/>
              </a:endParaRPr>
            </a:p>
          </p:txBody>
        </p:sp>
        <p:sp>
          <p:nvSpPr>
            <p:cNvPr id="83" name="Google Shape;83;p15"/>
            <p:cNvSpPr/>
            <p:nvPr/>
          </p:nvSpPr>
          <p:spPr>
            <a:xfrm>
              <a:off x="3251209" y="1703332"/>
              <a:ext cx="62568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000">
                  <a:solidFill>
                    <a:schemeClr val="dk1"/>
                  </a:solidFill>
                  <a:latin typeface="Inter ExtraLight"/>
                  <a:ea typeface="Inter ExtraLight"/>
                  <a:cs typeface="Inter ExtraLight"/>
                  <a:sym typeface="Inter ExtraLight"/>
                </a:rPr>
                <a:t>Some basic commands from the Pandas package</a:t>
              </a:r>
              <a:endParaRPr i="0" sz="1000" u="none" cap="none" strike="noStrike">
                <a:solidFill>
                  <a:schemeClr val="dk1"/>
                </a:solidFill>
                <a:latin typeface="Inter ExtraLight"/>
                <a:ea typeface="Inter ExtraLight"/>
                <a:cs typeface="Inter ExtraLight"/>
                <a:sym typeface="Inter ExtraLight"/>
              </a:endParaRPr>
            </a:p>
          </p:txBody>
        </p:sp>
      </p:grpSp>
      <p:sp>
        <p:nvSpPr>
          <p:cNvPr id="84" name="Google Shape;84;p15"/>
          <p:cNvSpPr/>
          <p:nvPr/>
        </p:nvSpPr>
        <p:spPr>
          <a:xfrm>
            <a:off x="1716325" y="1788309"/>
            <a:ext cx="548700" cy="520200"/>
          </a:xfrm>
          <a:prstGeom prst="rect">
            <a:avLst/>
          </a:prstGeom>
          <a:solidFill>
            <a:srgbClr val="6F6F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2</a:t>
            </a:r>
            <a:endParaRPr b="0" i="0" sz="2400" u="none" cap="none" strike="noStrike">
              <a:solidFill>
                <a:srgbClr val="000000"/>
              </a:solidFill>
              <a:latin typeface="Arial"/>
              <a:ea typeface="Arial"/>
              <a:cs typeface="Arial"/>
              <a:sym typeface="Arial"/>
            </a:endParaRPr>
          </a:p>
        </p:txBody>
      </p:sp>
      <p:grpSp>
        <p:nvGrpSpPr>
          <p:cNvPr id="85" name="Google Shape;85;p15"/>
          <p:cNvGrpSpPr/>
          <p:nvPr/>
        </p:nvGrpSpPr>
        <p:grpSpPr>
          <a:xfrm>
            <a:off x="2427434" y="1848915"/>
            <a:ext cx="6256800" cy="459587"/>
            <a:chOff x="3251209" y="1459145"/>
            <a:chExt cx="6256800" cy="459587"/>
          </a:xfrm>
        </p:grpSpPr>
        <p:sp>
          <p:nvSpPr>
            <p:cNvPr id="86" name="Google Shape;86;p15"/>
            <p:cNvSpPr/>
            <p:nvPr/>
          </p:nvSpPr>
          <p:spPr>
            <a:xfrm>
              <a:off x="3251209" y="145914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Cleaning Data</a:t>
              </a:r>
              <a:endParaRPr b="1" i="0" u="none" cap="none" strike="noStrike">
                <a:solidFill>
                  <a:schemeClr val="dk1"/>
                </a:solidFill>
                <a:latin typeface="Inter"/>
                <a:ea typeface="Inter"/>
                <a:cs typeface="Inter"/>
                <a:sym typeface="Inter"/>
              </a:endParaRPr>
            </a:p>
          </p:txBody>
        </p:sp>
        <p:sp>
          <p:nvSpPr>
            <p:cNvPr id="87" name="Google Shape;87;p15"/>
            <p:cNvSpPr/>
            <p:nvPr/>
          </p:nvSpPr>
          <p:spPr>
            <a:xfrm>
              <a:off x="3251209" y="1703332"/>
              <a:ext cx="62568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000">
                  <a:solidFill>
                    <a:schemeClr val="dk1"/>
                  </a:solidFill>
                  <a:latin typeface="Inter ExtraLight"/>
                  <a:ea typeface="Inter ExtraLight"/>
                  <a:cs typeface="Inter ExtraLight"/>
                  <a:sym typeface="Inter ExtraLight"/>
                </a:rPr>
                <a:t>Cleaning data</a:t>
              </a:r>
              <a:endParaRPr i="0" sz="1000" u="none" cap="none" strike="noStrike">
                <a:solidFill>
                  <a:schemeClr val="dk1"/>
                </a:solidFill>
                <a:latin typeface="Inter ExtraLight"/>
                <a:ea typeface="Inter ExtraLight"/>
                <a:cs typeface="Inter ExtraLight"/>
                <a:sym typeface="Inter ExtraLight"/>
              </a:endParaRPr>
            </a:p>
          </p:txBody>
        </p:sp>
      </p:grpSp>
      <p:cxnSp>
        <p:nvCxnSpPr>
          <p:cNvPr id="88" name="Google Shape;88;p15"/>
          <p:cNvCxnSpPr/>
          <p:nvPr/>
        </p:nvCxnSpPr>
        <p:spPr>
          <a:xfrm flipH="1" rot="10800000">
            <a:off x="1502850" y="24477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89" name="Google Shape;89;p15"/>
          <p:cNvSpPr/>
          <p:nvPr/>
        </p:nvSpPr>
        <p:spPr>
          <a:xfrm>
            <a:off x="1716325" y="2587909"/>
            <a:ext cx="548700" cy="520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3</a:t>
            </a:r>
            <a:endParaRPr b="0" i="0" sz="2400" u="none" cap="none" strike="noStrike">
              <a:solidFill>
                <a:srgbClr val="000000"/>
              </a:solidFill>
              <a:latin typeface="Arial"/>
              <a:ea typeface="Arial"/>
              <a:cs typeface="Arial"/>
              <a:sym typeface="Arial"/>
            </a:endParaRPr>
          </a:p>
        </p:txBody>
      </p:sp>
      <p:grpSp>
        <p:nvGrpSpPr>
          <p:cNvPr id="90" name="Google Shape;90;p15"/>
          <p:cNvGrpSpPr/>
          <p:nvPr/>
        </p:nvGrpSpPr>
        <p:grpSpPr>
          <a:xfrm>
            <a:off x="2427434" y="2648515"/>
            <a:ext cx="6256800" cy="459587"/>
            <a:chOff x="3251209" y="1459145"/>
            <a:chExt cx="6256800" cy="459587"/>
          </a:xfrm>
        </p:grpSpPr>
        <p:sp>
          <p:nvSpPr>
            <p:cNvPr id="91" name="Google Shape;91;p15"/>
            <p:cNvSpPr/>
            <p:nvPr/>
          </p:nvSpPr>
          <p:spPr>
            <a:xfrm>
              <a:off x="3251209" y="145914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Exploring Relationships</a:t>
              </a:r>
              <a:endParaRPr b="1" i="0" u="none" cap="none" strike="noStrike">
                <a:solidFill>
                  <a:schemeClr val="dk1"/>
                </a:solidFill>
                <a:latin typeface="Inter"/>
                <a:ea typeface="Inter"/>
                <a:cs typeface="Inter"/>
                <a:sym typeface="Inter"/>
              </a:endParaRPr>
            </a:p>
          </p:txBody>
        </p:sp>
        <p:sp>
          <p:nvSpPr>
            <p:cNvPr id="92" name="Google Shape;92;p15"/>
            <p:cNvSpPr/>
            <p:nvPr/>
          </p:nvSpPr>
          <p:spPr>
            <a:xfrm>
              <a:off x="3251209" y="1703332"/>
              <a:ext cx="62568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000">
                  <a:solidFill>
                    <a:schemeClr val="dk1"/>
                  </a:solidFill>
                  <a:latin typeface="Inter ExtraLight"/>
                  <a:ea typeface="Inter ExtraLight"/>
                  <a:cs typeface="Inter ExtraLight"/>
                  <a:sym typeface="Inter ExtraLight"/>
                </a:rPr>
                <a:t>Explore relationships within and between variables</a:t>
              </a:r>
              <a:endParaRPr i="0" sz="1000" u="none" cap="none" strike="noStrike">
                <a:solidFill>
                  <a:schemeClr val="dk1"/>
                </a:solidFill>
                <a:latin typeface="Inter ExtraLight"/>
                <a:ea typeface="Inter ExtraLight"/>
                <a:cs typeface="Inter ExtraLight"/>
                <a:sym typeface="Inter ExtraLight"/>
              </a:endParaRPr>
            </a:p>
          </p:txBody>
        </p:sp>
      </p:grpSp>
      <p:cxnSp>
        <p:nvCxnSpPr>
          <p:cNvPr id="93" name="Google Shape;93;p15"/>
          <p:cNvCxnSpPr/>
          <p:nvPr/>
        </p:nvCxnSpPr>
        <p:spPr>
          <a:xfrm flipH="1" rot="10800000">
            <a:off x="1502850" y="32473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94" name="Google Shape;94;p15"/>
          <p:cNvSpPr/>
          <p:nvPr/>
        </p:nvSpPr>
        <p:spPr>
          <a:xfrm>
            <a:off x="1716325" y="3387509"/>
            <a:ext cx="548700" cy="520200"/>
          </a:xfrm>
          <a:prstGeom prst="rect">
            <a:avLst/>
          </a:prstGeom>
          <a:solidFill>
            <a:srgbClr val="6F6F6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4</a:t>
            </a:r>
            <a:endParaRPr b="0" i="0" sz="2400" u="none" cap="none" strike="noStrike">
              <a:solidFill>
                <a:srgbClr val="000000"/>
              </a:solidFill>
              <a:latin typeface="Arial"/>
              <a:ea typeface="Arial"/>
              <a:cs typeface="Arial"/>
              <a:sym typeface="Arial"/>
            </a:endParaRPr>
          </a:p>
        </p:txBody>
      </p:sp>
      <p:grpSp>
        <p:nvGrpSpPr>
          <p:cNvPr id="95" name="Google Shape;95;p15"/>
          <p:cNvGrpSpPr/>
          <p:nvPr/>
        </p:nvGrpSpPr>
        <p:grpSpPr>
          <a:xfrm>
            <a:off x="2427434" y="3448115"/>
            <a:ext cx="6256800" cy="459587"/>
            <a:chOff x="3251209" y="1459145"/>
            <a:chExt cx="6256800" cy="459587"/>
          </a:xfrm>
        </p:grpSpPr>
        <p:sp>
          <p:nvSpPr>
            <p:cNvPr id="96" name="Google Shape;96;p15"/>
            <p:cNvSpPr/>
            <p:nvPr/>
          </p:nvSpPr>
          <p:spPr>
            <a:xfrm>
              <a:off x="3251209" y="145914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Next Steps</a:t>
              </a:r>
              <a:endParaRPr b="1" i="0" u="none" cap="none" strike="noStrike">
                <a:solidFill>
                  <a:schemeClr val="dk1"/>
                </a:solidFill>
                <a:latin typeface="Inter"/>
                <a:ea typeface="Inter"/>
                <a:cs typeface="Inter"/>
                <a:sym typeface="Inter"/>
              </a:endParaRPr>
            </a:p>
          </p:txBody>
        </p:sp>
        <p:sp>
          <p:nvSpPr>
            <p:cNvPr id="97" name="Google Shape;97;p15"/>
            <p:cNvSpPr/>
            <p:nvPr/>
          </p:nvSpPr>
          <p:spPr>
            <a:xfrm>
              <a:off x="3251209" y="1703332"/>
              <a:ext cx="62568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000">
                  <a:solidFill>
                    <a:schemeClr val="dk1"/>
                  </a:solidFill>
                  <a:latin typeface="Inter ExtraLight"/>
                  <a:ea typeface="Inter ExtraLight"/>
                  <a:cs typeface="Inter ExtraLight"/>
                  <a:sym typeface="Inter ExtraLight"/>
                </a:rPr>
                <a:t>What to do after preliminary analysis</a:t>
              </a:r>
              <a:endParaRPr i="0" sz="1000" u="none" cap="none" strike="noStrike">
                <a:solidFill>
                  <a:schemeClr val="dk1"/>
                </a:solidFill>
                <a:latin typeface="Inter ExtraLight"/>
                <a:ea typeface="Inter ExtraLight"/>
                <a:cs typeface="Inter ExtraLight"/>
                <a:sym typeface="Inter ExtraLight"/>
              </a:endParaRPr>
            </a:p>
          </p:txBody>
        </p:sp>
      </p:grpSp>
      <p:cxnSp>
        <p:nvCxnSpPr>
          <p:cNvPr id="98" name="Google Shape;98;p15"/>
          <p:cNvCxnSpPr/>
          <p:nvPr/>
        </p:nvCxnSpPr>
        <p:spPr>
          <a:xfrm flipH="1" rot="10800000">
            <a:off x="1502850" y="4046938"/>
            <a:ext cx="6138300" cy="900"/>
          </a:xfrm>
          <a:prstGeom prst="straightConnector1">
            <a:avLst/>
          </a:prstGeom>
          <a:noFill/>
          <a:ln cap="flat" cmpd="sng" w="9525">
            <a:solidFill>
              <a:srgbClr val="7F7F7F"/>
            </a:solidFill>
            <a:prstDash val="solid"/>
            <a:miter lim="800000"/>
            <a:headEnd len="sm" w="sm" type="none"/>
            <a:tailEnd len="sm" w="sm" type="none"/>
          </a:ln>
        </p:spPr>
      </p:cxnSp>
      <p:sp>
        <p:nvSpPr>
          <p:cNvPr id="99" name="Google Shape;99;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pSp>
        <p:nvGrpSpPr>
          <p:cNvPr id="100" name="Google Shape;100;p15"/>
          <p:cNvGrpSpPr/>
          <p:nvPr/>
        </p:nvGrpSpPr>
        <p:grpSpPr>
          <a:xfrm>
            <a:off x="2427434" y="4247715"/>
            <a:ext cx="6256800" cy="459587"/>
            <a:chOff x="3251209" y="1459145"/>
            <a:chExt cx="6256800" cy="459587"/>
          </a:xfrm>
        </p:grpSpPr>
        <p:sp>
          <p:nvSpPr>
            <p:cNvPr id="101" name="Google Shape;101;p15"/>
            <p:cNvSpPr/>
            <p:nvPr/>
          </p:nvSpPr>
          <p:spPr>
            <a:xfrm>
              <a:off x="3251209" y="1459145"/>
              <a:ext cx="6256800" cy="2769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lang="en">
                  <a:solidFill>
                    <a:schemeClr val="dk1"/>
                  </a:solidFill>
                  <a:latin typeface="Inter"/>
                  <a:ea typeface="Inter"/>
                  <a:cs typeface="Inter"/>
                  <a:sym typeface="Inter"/>
                </a:rPr>
                <a:t>Datathon: Questions &amp; Updates</a:t>
              </a:r>
              <a:endParaRPr b="1" i="0" u="none" cap="none" strike="noStrike">
                <a:solidFill>
                  <a:schemeClr val="dk1"/>
                </a:solidFill>
                <a:latin typeface="Inter"/>
                <a:ea typeface="Inter"/>
                <a:cs typeface="Inter"/>
                <a:sym typeface="Inter"/>
              </a:endParaRPr>
            </a:p>
          </p:txBody>
        </p:sp>
        <p:sp>
          <p:nvSpPr>
            <p:cNvPr id="102" name="Google Shape;102;p15"/>
            <p:cNvSpPr/>
            <p:nvPr/>
          </p:nvSpPr>
          <p:spPr>
            <a:xfrm>
              <a:off x="3251209" y="1703332"/>
              <a:ext cx="6256800" cy="2154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000">
                  <a:solidFill>
                    <a:schemeClr val="dk1"/>
                  </a:solidFill>
                  <a:latin typeface="Inter ExtraLight"/>
                  <a:ea typeface="Inter ExtraLight"/>
                  <a:cs typeface="Inter ExtraLight"/>
                  <a:sym typeface="Inter ExtraLight"/>
                </a:rPr>
                <a:t>Ask your questions regarding the datathon</a:t>
              </a:r>
              <a:endParaRPr sz="1000">
                <a:solidFill>
                  <a:schemeClr val="dk1"/>
                </a:solidFill>
                <a:latin typeface="Inter ExtraLight"/>
                <a:ea typeface="Inter ExtraLight"/>
                <a:cs typeface="Inter ExtraLight"/>
                <a:sym typeface="Inter ExtraLight"/>
              </a:endParaRPr>
            </a:p>
          </p:txBody>
        </p:sp>
      </p:grpSp>
      <p:sp>
        <p:nvSpPr>
          <p:cNvPr id="103" name="Google Shape;103;p15"/>
          <p:cNvSpPr/>
          <p:nvPr/>
        </p:nvSpPr>
        <p:spPr>
          <a:xfrm>
            <a:off x="1716325" y="4187109"/>
            <a:ext cx="548700" cy="520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4400"/>
              <a:buFont typeface="Arial"/>
              <a:buNone/>
            </a:pPr>
            <a:r>
              <a:rPr b="0" i="0" lang="en" sz="2400" u="none" cap="none" strike="noStrike">
                <a:solidFill>
                  <a:srgbClr val="FFFFFF"/>
                </a:solidFill>
                <a:latin typeface="Century Gothic"/>
                <a:ea typeface="Century Gothic"/>
                <a:cs typeface="Century Gothic"/>
                <a:sym typeface="Century Gothic"/>
              </a:rPr>
              <a:t>0</a:t>
            </a:r>
            <a:r>
              <a:rPr lang="en" sz="2400">
                <a:solidFill>
                  <a:srgbClr val="FFFFFF"/>
                </a:solidFill>
                <a:latin typeface="Century Gothic"/>
                <a:ea typeface="Century Gothic"/>
                <a:cs typeface="Century Gothic"/>
                <a:sym typeface="Century Gothic"/>
              </a:rPr>
              <a:t>5</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07" name="Shape 107"/>
        <p:cNvGrpSpPr/>
        <p:nvPr/>
      </p:nvGrpSpPr>
      <p:grpSpPr>
        <a:xfrm>
          <a:off x="0" y="0"/>
          <a:ext cx="0" cy="0"/>
          <a:chOff x="0" y="0"/>
          <a:chExt cx="0" cy="0"/>
        </a:xfrm>
      </p:grpSpPr>
      <p:sp>
        <p:nvSpPr>
          <p:cNvPr id="108" name="Google Shape;10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16"/>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323850" lvl="0" marL="457200" rtl="0" algn="l">
              <a:lnSpc>
                <a:spcPct val="150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Open Google Drive Link: </a:t>
            </a:r>
            <a:r>
              <a:rPr lang="en" sz="1500" u="sng">
                <a:solidFill>
                  <a:schemeClr val="hlink"/>
                </a:solidFill>
                <a:latin typeface="Inter"/>
                <a:ea typeface="Inter"/>
                <a:cs typeface="Inter"/>
                <a:sym typeface="Inter"/>
                <a:hlinkClick r:id="rId3"/>
              </a:rPr>
              <a:t>https://tinyurl.com/IntroToEDAW25</a:t>
            </a:r>
            <a:r>
              <a:rPr lang="en" sz="1500">
                <a:solidFill>
                  <a:schemeClr val="dk1"/>
                </a:solidFill>
                <a:latin typeface="Inter"/>
                <a:ea typeface="Inter"/>
                <a:cs typeface="Inter"/>
                <a:sym typeface="Inter"/>
              </a:rPr>
              <a:t> </a:t>
            </a:r>
            <a:endParaRPr sz="1500">
              <a:solidFill>
                <a:schemeClr val="dk1"/>
              </a:solidFill>
              <a:latin typeface="Inter"/>
              <a:ea typeface="Inter"/>
              <a:cs typeface="Inter"/>
              <a:sym typeface="Inter"/>
            </a:endParaRPr>
          </a:p>
          <a:p>
            <a:pPr indent="-323850" lvl="0" marL="457200" rtl="0" algn="l">
              <a:lnSpc>
                <a:spcPct val="150000"/>
              </a:lnSpc>
              <a:spcBef>
                <a:spcPts val="0"/>
              </a:spcBef>
              <a:spcAft>
                <a:spcPts val="0"/>
              </a:spcAft>
              <a:buClr>
                <a:schemeClr val="dk1"/>
              </a:buClr>
              <a:buSzPts val="1500"/>
              <a:buFont typeface="Inter"/>
              <a:buAutoNum type="arabicPeriod"/>
            </a:pPr>
            <a:r>
              <a:rPr lang="en" sz="1500">
                <a:solidFill>
                  <a:schemeClr val="dk1"/>
                </a:solidFill>
                <a:latin typeface="Inter"/>
                <a:ea typeface="Inter"/>
                <a:cs typeface="Inter"/>
                <a:sym typeface="Inter"/>
              </a:rPr>
              <a:t>Click on “Intro to EDA Workshop.ipynb”</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457200" rtl="0" algn="l">
              <a:lnSpc>
                <a:spcPct val="150000"/>
              </a:lnSpc>
              <a:spcBef>
                <a:spcPts val="0"/>
              </a:spcBef>
              <a:spcAft>
                <a:spcPts val="0"/>
              </a:spcAft>
              <a:buNone/>
            </a:pPr>
            <a:r>
              <a:t/>
            </a:r>
            <a:endParaRPr sz="1500">
              <a:solidFill>
                <a:schemeClr val="dk1"/>
              </a:solidFill>
              <a:latin typeface="Inter"/>
              <a:ea typeface="Inter"/>
              <a:cs typeface="Inter"/>
              <a:sym typeface="Inter"/>
            </a:endParaRPr>
          </a:p>
          <a:p>
            <a:pPr indent="0" lvl="0" marL="0" rtl="0" algn="l">
              <a:lnSpc>
                <a:spcPct val="150000"/>
              </a:lnSpc>
              <a:spcBef>
                <a:spcPts val="0"/>
              </a:spcBef>
              <a:spcAft>
                <a:spcPts val="0"/>
              </a:spcAft>
              <a:buNone/>
            </a:pPr>
            <a:r>
              <a:rPr lang="en" sz="1500">
                <a:solidFill>
                  <a:schemeClr val="dk1"/>
                </a:solidFill>
                <a:latin typeface="Inter"/>
                <a:ea typeface="Inter"/>
                <a:cs typeface="Inter"/>
                <a:sym typeface="Inter"/>
              </a:rPr>
              <a:t>Additional note: all our workshops are on GitHub: </a:t>
            </a:r>
            <a:r>
              <a:rPr lang="en" sz="1500" u="sng">
                <a:solidFill>
                  <a:schemeClr val="hlink"/>
                </a:solidFill>
                <a:latin typeface="Inter"/>
                <a:ea typeface="Inter"/>
                <a:cs typeface="Inter"/>
                <a:sym typeface="Inter"/>
                <a:hlinkClick r:id="rId4"/>
              </a:rPr>
              <a:t>https://tinyurl.com/UCLAStatsWorkshops</a:t>
            </a:r>
            <a:r>
              <a:rPr lang="en" sz="1500">
                <a:solidFill>
                  <a:schemeClr val="dk1"/>
                </a:solidFill>
                <a:latin typeface="Inter"/>
                <a:ea typeface="Inter"/>
                <a:cs typeface="Inter"/>
                <a:sym typeface="Inter"/>
              </a:rPr>
              <a:t> </a:t>
            </a:r>
            <a:endParaRPr sz="1500">
              <a:solidFill>
                <a:schemeClr val="dk1"/>
              </a:solidFill>
              <a:latin typeface="Inter"/>
              <a:ea typeface="Inter"/>
              <a:cs typeface="Inter"/>
              <a:sym typeface="Inter"/>
            </a:endParaRPr>
          </a:p>
        </p:txBody>
      </p:sp>
      <p:sp>
        <p:nvSpPr>
          <p:cNvPr id="110" name="Google Shape;110;p16"/>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Instructions</a:t>
            </a:r>
            <a:endParaRPr sz="2000">
              <a:solidFill>
                <a:schemeClr val="dk1"/>
              </a:solidFill>
              <a:latin typeface="Inter SemiBold"/>
              <a:ea typeface="Inter SemiBold"/>
              <a:cs typeface="Inter SemiBold"/>
              <a:sym typeface="Inter SemiBold"/>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800">
              <a:solidFill>
                <a:schemeClr val="dk1"/>
              </a:solidFill>
              <a:latin typeface="Inter"/>
              <a:ea typeface="Inter"/>
              <a:cs typeface="Inter"/>
              <a:sym typeface="Inter"/>
            </a:endParaRPr>
          </a:p>
          <a:p>
            <a:pPr indent="0" lvl="0" marL="0" rtl="0" algn="l">
              <a:spcBef>
                <a:spcPts val="0"/>
              </a:spcBef>
              <a:spcAft>
                <a:spcPts val="0"/>
              </a:spcAft>
              <a:buNone/>
            </a:pPr>
            <a:r>
              <a:t/>
            </a:r>
            <a:endParaRPr sz="1200">
              <a:solidFill>
                <a:schemeClr val="dk1"/>
              </a:solidFill>
              <a:latin typeface="Inter"/>
              <a:ea typeface="Inter"/>
              <a:cs typeface="Inter"/>
              <a:sym typeface="Inter"/>
            </a:endParaRPr>
          </a:p>
        </p:txBody>
      </p:sp>
      <p:cxnSp>
        <p:nvCxnSpPr>
          <p:cNvPr id="111" name="Google Shape;111;p16"/>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12" name="Google Shape;112;p16"/>
          <p:cNvPicPr preferRelativeResize="0"/>
          <p:nvPr/>
        </p:nvPicPr>
        <p:blipFill>
          <a:blip r:embed="rId5">
            <a:alphaModFix/>
          </a:blip>
          <a:stretch>
            <a:fillRect/>
          </a:stretch>
        </p:blipFill>
        <p:spPr>
          <a:xfrm>
            <a:off x="8380700" y="76200"/>
            <a:ext cx="687100" cy="687100"/>
          </a:xfrm>
          <a:prstGeom prst="rect">
            <a:avLst/>
          </a:prstGeom>
          <a:noFill/>
          <a:ln>
            <a:noFill/>
          </a:ln>
        </p:spPr>
      </p:pic>
      <p:pic>
        <p:nvPicPr>
          <p:cNvPr id="113" name="Google Shape;113;p16"/>
          <p:cNvPicPr preferRelativeResize="0"/>
          <p:nvPr/>
        </p:nvPicPr>
        <p:blipFill>
          <a:blip r:embed="rId6">
            <a:alphaModFix/>
          </a:blip>
          <a:stretch>
            <a:fillRect/>
          </a:stretch>
        </p:blipFill>
        <p:spPr>
          <a:xfrm>
            <a:off x="853950" y="1851151"/>
            <a:ext cx="7436101" cy="8595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17" name="Shape 117"/>
        <p:cNvGrpSpPr/>
        <p:nvPr/>
      </p:nvGrpSpPr>
      <p:grpSpPr>
        <a:xfrm>
          <a:off x="0" y="0"/>
          <a:ext cx="0" cy="0"/>
          <a:chOff x="0" y="0"/>
          <a:chExt cx="0" cy="0"/>
        </a:xfrm>
      </p:grpSpPr>
      <p:sp>
        <p:nvSpPr>
          <p:cNvPr id="118" name="Google Shape;118;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9" name="Google Shape;119;p17"/>
          <p:cNvPicPr preferRelativeResize="0"/>
          <p:nvPr/>
        </p:nvPicPr>
        <p:blipFill>
          <a:blip r:embed="rId3">
            <a:alphaModFix/>
          </a:blip>
          <a:stretch>
            <a:fillRect/>
          </a:stretch>
        </p:blipFill>
        <p:spPr>
          <a:xfrm>
            <a:off x="8380700" y="76200"/>
            <a:ext cx="687100" cy="687100"/>
          </a:xfrm>
          <a:prstGeom prst="rect">
            <a:avLst/>
          </a:prstGeom>
          <a:noFill/>
          <a:ln>
            <a:noFill/>
          </a:ln>
        </p:spPr>
      </p:pic>
      <p:sp>
        <p:nvSpPr>
          <p:cNvPr id="120" name="Google Shape;120;p17"/>
          <p:cNvSpPr/>
          <p:nvPr/>
        </p:nvSpPr>
        <p:spPr>
          <a:xfrm>
            <a:off x="4738548" y="685798"/>
            <a:ext cx="3167700" cy="492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30353F"/>
              </a:buClr>
              <a:buSzPts val="3200"/>
              <a:buFont typeface="Century Gothic"/>
              <a:buNone/>
            </a:pPr>
            <a:r>
              <a:rPr lang="en" sz="3200">
                <a:solidFill>
                  <a:schemeClr val="dk1"/>
                </a:solidFill>
                <a:latin typeface="Inter ExtraBold"/>
                <a:ea typeface="Inter ExtraBold"/>
                <a:cs typeface="Inter ExtraBold"/>
                <a:sym typeface="Inter ExtraBold"/>
              </a:rPr>
              <a:t>Introduction</a:t>
            </a:r>
            <a:endParaRPr i="0" sz="1400" u="none" cap="none" strike="noStrike">
              <a:solidFill>
                <a:schemeClr val="dk1"/>
              </a:solidFill>
              <a:latin typeface="Inter ExtraBold"/>
              <a:ea typeface="Inter ExtraBold"/>
              <a:cs typeface="Inter ExtraBold"/>
              <a:sym typeface="Inter ExtraBold"/>
            </a:endParaRPr>
          </a:p>
        </p:txBody>
      </p:sp>
      <p:sp>
        <p:nvSpPr>
          <p:cNvPr id="121" name="Google Shape;121;p17"/>
          <p:cNvSpPr/>
          <p:nvPr/>
        </p:nvSpPr>
        <p:spPr>
          <a:xfrm>
            <a:off x="4738550" y="1691124"/>
            <a:ext cx="3167700" cy="2974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400"/>
              <a:buFont typeface="Arial"/>
              <a:buNone/>
            </a:pPr>
            <a:r>
              <a:rPr lang="en" sz="1500">
                <a:solidFill>
                  <a:schemeClr val="dk1"/>
                </a:solidFill>
                <a:latin typeface="Inter"/>
                <a:ea typeface="Inter"/>
                <a:cs typeface="Inter"/>
                <a:sym typeface="Inter"/>
              </a:rPr>
              <a:t>Pandas is the package primarily used for working with CSV files.</a:t>
            </a:r>
            <a:endParaRPr sz="15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t/>
            </a:r>
            <a:endParaRPr sz="1500">
              <a:solidFill>
                <a:schemeClr val="dk1"/>
              </a:solidFill>
              <a:latin typeface="Inter"/>
              <a:ea typeface="Inter"/>
              <a:cs typeface="Inter"/>
              <a:sym typeface="Inter"/>
            </a:endParaRPr>
          </a:p>
          <a:p>
            <a:pPr indent="0" lvl="0" marL="0" marR="0" rtl="0" algn="l">
              <a:lnSpc>
                <a:spcPct val="100000"/>
              </a:lnSpc>
              <a:spcBef>
                <a:spcPts val="0"/>
              </a:spcBef>
              <a:spcAft>
                <a:spcPts val="0"/>
              </a:spcAft>
              <a:buClr>
                <a:srgbClr val="000000"/>
              </a:buClr>
              <a:buSzPts val="1400"/>
              <a:buFont typeface="Arial"/>
              <a:buNone/>
            </a:pPr>
            <a:r>
              <a:rPr lang="en" sz="1500">
                <a:solidFill>
                  <a:schemeClr val="dk1"/>
                </a:solidFill>
                <a:latin typeface="Inter"/>
                <a:ea typeface="Inter"/>
                <a:cs typeface="Inter"/>
                <a:sym typeface="Inter"/>
              </a:rPr>
              <a:t>Two main structures:</a:t>
            </a:r>
            <a:endParaRPr sz="1500">
              <a:solidFill>
                <a:schemeClr val="dk1"/>
              </a:solidFill>
              <a:latin typeface="Inter"/>
              <a:ea typeface="Inter"/>
              <a:cs typeface="Inter"/>
              <a:sym typeface="Inter"/>
            </a:endParaRPr>
          </a:p>
          <a:p>
            <a:pPr indent="-323850" lvl="0" marL="457200" marR="0" rtl="0" algn="l">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Series: A one-dimensional labeled array (like a single column of a spreadsheet)</a:t>
            </a:r>
            <a:endParaRPr sz="1500">
              <a:solidFill>
                <a:schemeClr val="dk1"/>
              </a:solidFill>
              <a:latin typeface="Inter"/>
              <a:ea typeface="Inter"/>
              <a:cs typeface="Inter"/>
              <a:sym typeface="Inter"/>
            </a:endParaRPr>
          </a:p>
          <a:p>
            <a:pPr indent="-323850" lvl="0" marL="457200" marR="0" rtl="0" algn="l">
              <a:lnSpc>
                <a:spcPct val="100000"/>
              </a:lnSpc>
              <a:spcBef>
                <a:spcPts val="0"/>
              </a:spcBef>
              <a:spcAft>
                <a:spcPts val="0"/>
              </a:spcAft>
              <a:buClr>
                <a:schemeClr val="dk1"/>
              </a:buClr>
              <a:buSzPts val="1500"/>
              <a:buFont typeface="Inter"/>
              <a:buChar char="●"/>
            </a:pPr>
            <a:r>
              <a:rPr lang="en" sz="1500">
                <a:solidFill>
                  <a:schemeClr val="dk1"/>
                </a:solidFill>
                <a:latin typeface="Inter"/>
                <a:ea typeface="Inter"/>
                <a:cs typeface="Inter"/>
                <a:sym typeface="Inter"/>
              </a:rPr>
              <a:t>DataFrame: A two-dimensional table (like a full spreadsheet).</a:t>
            </a:r>
            <a:endParaRPr sz="1500">
              <a:solidFill>
                <a:schemeClr val="dk1"/>
              </a:solidFill>
              <a:latin typeface="Inter"/>
              <a:ea typeface="Inter"/>
              <a:cs typeface="Inter"/>
              <a:sym typeface="Inter"/>
            </a:endParaRPr>
          </a:p>
        </p:txBody>
      </p:sp>
      <p:sp>
        <p:nvSpPr>
          <p:cNvPr id="122" name="Google Shape;122;p17"/>
          <p:cNvSpPr/>
          <p:nvPr/>
        </p:nvSpPr>
        <p:spPr>
          <a:xfrm rot="2700000">
            <a:off x="8303212" y="5689628"/>
            <a:ext cx="528314" cy="604135"/>
          </a:xfrm>
          <a:custGeom>
            <a:rect b="b" l="l" r="r" t="t"/>
            <a:pathLst>
              <a:path extrusionOk="0" h="1017114" w="889463">
                <a:moveTo>
                  <a:pt x="110516" y="95275"/>
                </a:moveTo>
                <a:cubicBezTo>
                  <a:pt x="144657" y="61133"/>
                  <a:pt x="185310" y="33504"/>
                  <a:pt x="230452" y="14411"/>
                </a:cubicBezTo>
                <a:lnTo>
                  <a:pt x="276877" y="0"/>
                </a:lnTo>
                <a:lnTo>
                  <a:pt x="889463" y="612585"/>
                </a:lnTo>
                <a:lnTo>
                  <a:pt x="484934" y="1017114"/>
                </a:lnTo>
                <a:lnTo>
                  <a:pt x="377324" y="1017114"/>
                </a:lnTo>
                <a:cubicBezTo>
                  <a:pt x="168934" y="1017114"/>
                  <a:pt x="0" y="848180"/>
                  <a:pt x="0" y="639790"/>
                </a:cubicBezTo>
                <a:lnTo>
                  <a:pt x="0" y="362083"/>
                </a:lnTo>
                <a:cubicBezTo>
                  <a:pt x="0" y="257888"/>
                  <a:pt x="42234" y="163556"/>
                  <a:pt x="110516" y="95275"/>
                </a:cubicBezTo>
                <a:close/>
              </a:path>
            </a:pathLst>
          </a:custGeom>
          <a:solidFill>
            <a:srgbClr val="7F7F7F"/>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98A3AD"/>
              </a:solidFill>
              <a:latin typeface="Quattrocento Sans"/>
              <a:ea typeface="Quattrocento Sans"/>
              <a:cs typeface="Quattrocento Sans"/>
              <a:sym typeface="Quattrocento Sans"/>
            </a:endParaRPr>
          </a:p>
        </p:txBody>
      </p:sp>
      <p:pic>
        <p:nvPicPr>
          <p:cNvPr id="123" name="Google Shape;123;p17"/>
          <p:cNvPicPr preferRelativeResize="0"/>
          <p:nvPr/>
        </p:nvPicPr>
        <p:blipFill>
          <a:blip r:embed="rId4">
            <a:alphaModFix/>
          </a:blip>
          <a:stretch>
            <a:fillRect/>
          </a:stretch>
        </p:blipFill>
        <p:spPr>
          <a:xfrm>
            <a:off x="599600" y="1316845"/>
            <a:ext cx="3350750" cy="250983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27" name="Shape 127"/>
        <p:cNvGrpSpPr/>
        <p:nvPr/>
      </p:nvGrpSpPr>
      <p:grpSpPr>
        <a:xfrm>
          <a:off x="0" y="0"/>
          <a:ext cx="0" cy="0"/>
          <a:chOff x="0" y="0"/>
          <a:chExt cx="0" cy="0"/>
        </a:xfrm>
      </p:grpSpPr>
      <p:sp>
        <p:nvSpPr>
          <p:cNvPr id="128" name="Google Shape;128;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18"/>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Subsetting</a:t>
            </a:r>
            <a:endParaRPr sz="1200">
              <a:solidFill>
                <a:schemeClr val="dk1"/>
              </a:solidFill>
              <a:latin typeface="Inter"/>
              <a:ea typeface="Inter"/>
              <a:cs typeface="Inter"/>
              <a:sym typeface="Inter"/>
            </a:endParaRPr>
          </a:p>
        </p:txBody>
      </p:sp>
      <p:sp>
        <p:nvSpPr>
          <p:cNvPr id="130" name="Google Shape;130;p18"/>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Single bracket: one column</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Ex: df[‘col1’]</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Double bracket: multiple columns</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Ex: df[[‘col1’, ‘col2’]]</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Row subsetting:</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l</a:t>
            </a:r>
            <a:r>
              <a:rPr lang="en" sz="1800">
                <a:solidFill>
                  <a:schemeClr val="dk1"/>
                </a:solidFill>
                <a:latin typeface="Inter"/>
                <a:ea typeface="Inter"/>
                <a:cs typeface="Inter"/>
                <a:sym typeface="Inter"/>
              </a:rPr>
              <a:t>oc: may pass in indexes or column names</a:t>
            </a:r>
            <a:endParaRPr sz="1800">
              <a:solidFill>
                <a:schemeClr val="dk1"/>
              </a:solidFill>
              <a:latin typeface="Inter"/>
              <a:ea typeface="Inter"/>
              <a:cs typeface="Inter"/>
              <a:sym typeface="Inter"/>
            </a:endParaRPr>
          </a:p>
          <a:p>
            <a:pPr indent="-342900" lvl="2" marL="13716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df.loc[“a”]</a:t>
            </a:r>
            <a:endParaRPr sz="1800">
              <a:solidFill>
                <a:schemeClr val="dk1"/>
              </a:solidFill>
              <a:latin typeface="Inter"/>
              <a:ea typeface="Inter"/>
              <a:cs typeface="Inter"/>
              <a:sym typeface="Inter"/>
            </a:endParaRPr>
          </a:p>
          <a:p>
            <a:pPr indent="-342900" lvl="1" marL="9144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i</a:t>
            </a:r>
            <a:r>
              <a:rPr lang="en" sz="1800">
                <a:solidFill>
                  <a:schemeClr val="dk1"/>
                </a:solidFill>
                <a:latin typeface="Inter"/>
                <a:ea typeface="Inter"/>
                <a:cs typeface="Inter"/>
                <a:sym typeface="Inter"/>
              </a:rPr>
              <a:t>loc: may only pass in indexes</a:t>
            </a:r>
            <a:endParaRPr sz="1800">
              <a:solidFill>
                <a:schemeClr val="dk1"/>
              </a:solidFill>
              <a:latin typeface="Inter"/>
              <a:ea typeface="Inter"/>
              <a:cs typeface="Inter"/>
              <a:sym typeface="Inter"/>
            </a:endParaRPr>
          </a:p>
          <a:p>
            <a:pPr indent="-342900" lvl="2" marL="13716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Ex: df.iloc[1]</a:t>
            </a:r>
            <a:endParaRPr sz="1800">
              <a:solidFill>
                <a:schemeClr val="dk1"/>
              </a:solidFill>
              <a:latin typeface="Inter"/>
              <a:ea typeface="Inter"/>
              <a:cs typeface="Inter"/>
              <a:sym typeface="Inter"/>
            </a:endParaRPr>
          </a:p>
        </p:txBody>
      </p:sp>
      <p:cxnSp>
        <p:nvCxnSpPr>
          <p:cNvPr id="131" name="Google Shape;131;p18"/>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32" name="Google Shape;132;p18"/>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36" name="Shape 136"/>
        <p:cNvGrpSpPr/>
        <p:nvPr/>
      </p:nvGrpSpPr>
      <p:grpSpPr>
        <a:xfrm>
          <a:off x="0" y="0"/>
          <a:ext cx="0" cy="0"/>
          <a:chOff x="0" y="0"/>
          <a:chExt cx="0" cy="0"/>
        </a:xfrm>
      </p:grpSpPr>
      <p:sp>
        <p:nvSpPr>
          <p:cNvPr id="137" name="Google Shape;13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8" name="Google Shape;138;p19"/>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Arithmetic Operations on Dataframes</a:t>
            </a:r>
            <a:endParaRPr sz="1200">
              <a:solidFill>
                <a:schemeClr val="dk1"/>
              </a:solidFill>
              <a:latin typeface="Inter"/>
              <a:ea typeface="Inter"/>
              <a:cs typeface="Inter"/>
              <a:sym typeface="Inter"/>
            </a:endParaRPr>
          </a:p>
        </p:txBody>
      </p:sp>
      <p:sp>
        <p:nvSpPr>
          <p:cNvPr id="139" name="Google Shape;139;p19"/>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.add(), .radd() and .sub(), .rsub()</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.mul(), .rmul() and .div(), .rdiv()</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.floordiv(), .rfloordiv() (floor division)</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.pow(), .rpow() (exponentiation)</a:t>
            </a:r>
            <a:endParaRPr sz="1800">
              <a:solidFill>
                <a:schemeClr val="dk1"/>
              </a:solidFill>
              <a:latin typeface="Inter"/>
              <a:ea typeface="Inter"/>
              <a:cs typeface="Inter"/>
              <a:sym typeface="Inter"/>
            </a:endParaRPr>
          </a:p>
        </p:txBody>
      </p:sp>
      <p:cxnSp>
        <p:nvCxnSpPr>
          <p:cNvPr id="140" name="Google Shape;140;p19"/>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41" name="Google Shape;141;p19"/>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45" name="Shape 145"/>
        <p:cNvGrpSpPr/>
        <p:nvPr/>
      </p:nvGrpSpPr>
      <p:grpSpPr>
        <a:xfrm>
          <a:off x="0" y="0"/>
          <a:ext cx="0" cy="0"/>
          <a:chOff x="0" y="0"/>
          <a:chExt cx="0" cy="0"/>
        </a:xfrm>
      </p:grpSpPr>
      <p:sp>
        <p:nvSpPr>
          <p:cNvPr id="146" name="Google Shape;14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0"/>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Summary Statistics on Dataframes</a:t>
            </a:r>
            <a:endParaRPr sz="1200">
              <a:solidFill>
                <a:schemeClr val="dk1"/>
              </a:solidFill>
              <a:latin typeface="Inter"/>
              <a:ea typeface="Inter"/>
              <a:cs typeface="Inter"/>
              <a:sym typeface="Inter"/>
            </a:endParaRPr>
          </a:p>
        </p:txBody>
      </p:sp>
      <p:sp>
        <p:nvSpPr>
          <p:cNvPr id="148" name="Google Shape;148;p20"/>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count() -</a:t>
            </a:r>
            <a:r>
              <a:rPr lang="en" sz="1800">
                <a:solidFill>
                  <a:schemeClr val="dk1"/>
                </a:solidFill>
                <a:latin typeface="Inter"/>
                <a:ea typeface="Inter"/>
                <a:cs typeface="Inter"/>
                <a:sym typeface="Inter"/>
              </a:rPr>
              <a:t> </a:t>
            </a:r>
            <a:r>
              <a:rPr lang="en" sz="1800">
                <a:solidFill>
                  <a:schemeClr val="dk1"/>
                </a:solidFill>
                <a:latin typeface="Inter"/>
                <a:ea typeface="Inter"/>
                <a:cs typeface="Inter"/>
                <a:sym typeface="Inter"/>
              </a:rPr>
              <a:t>number of non NA values</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quantile()</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sum()</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mean()</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median()</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mad() - mean absolute deviation</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prod()</a:t>
            </a:r>
            <a:endParaRPr sz="1800">
              <a:solidFill>
                <a:schemeClr val="dk1"/>
              </a:solidFill>
              <a:latin typeface="Inter"/>
              <a:ea typeface="Inter"/>
              <a:cs typeface="Inter"/>
              <a:sym typeface="Inter"/>
            </a:endParaRPr>
          </a:p>
          <a:p>
            <a:pPr indent="-342900" lvl="0" marL="457200" rtl="0" algn="l">
              <a:lnSpc>
                <a:spcPct val="150000"/>
              </a:lnSpc>
              <a:spcBef>
                <a:spcPts val="0"/>
              </a:spcBef>
              <a:spcAft>
                <a:spcPts val="0"/>
              </a:spcAft>
              <a:buClr>
                <a:schemeClr val="dk1"/>
              </a:buClr>
              <a:buSzPts val="1800"/>
              <a:buFont typeface="Inter"/>
              <a:buChar char="●"/>
            </a:pPr>
            <a:r>
              <a:rPr lang="en" sz="1800">
                <a:solidFill>
                  <a:schemeClr val="dk1"/>
                </a:solidFill>
                <a:latin typeface="Inter"/>
                <a:ea typeface="Inter"/>
                <a:cs typeface="Inter"/>
                <a:sym typeface="Inter"/>
              </a:rPr>
              <a:t>var(), std()</a:t>
            </a:r>
            <a:endParaRPr sz="1800">
              <a:solidFill>
                <a:schemeClr val="dk1"/>
              </a:solidFill>
              <a:latin typeface="Inter"/>
              <a:ea typeface="Inter"/>
              <a:cs typeface="Inter"/>
              <a:sym typeface="Inter"/>
            </a:endParaRPr>
          </a:p>
        </p:txBody>
      </p:sp>
      <p:cxnSp>
        <p:nvCxnSpPr>
          <p:cNvPr id="149" name="Google Shape;149;p20"/>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50" name="Google Shape;150;p20"/>
          <p:cNvPicPr preferRelativeResize="0"/>
          <p:nvPr/>
        </p:nvPicPr>
        <p:blipFill>
          <a:blip r:embed="rId3">
            <a:alphaModFix/>
          </a:blip>
          <a:stretch>
            <a:fillRect/>
          </a:stretch>
        </p:blipFill>
        <p:spPr>
          <a:xfrm>
            <a:off x="8380700" y="76200"/>
            <a:ext cx="687100" cy="687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6191E"/>
        </a:solidFill>
      </p:bgPr>
    </p:bg>
    <p:spTree>
      <p:nvGrpSpPr>
        <p:cNvPr id="154" name="Shape 154"/>
        <p:cNvGrpSpPr/>
        <p:nvPr/>
      </p:nvGrpSpPr>
      <p:grpSpPr>
        <a:xfrm>
          <a:off x="0" y="0"/>
          <a:ext cx="0" cy="0"/>
          <a:chOff x="0" y="0"/>
          <a:chExt cx="0" cy="0"/>
        </a:xfrm>
      </p:grpSpPr>
      <p:sp>
        <p:nvSpPr>
          <p:cNvPr id="155" name="Google Shape;15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1"/>
          <p:cNvSpPr txBox="1"/>
          <p:nvPr/>
        </p:nvSpPr>
        <p:spPr>
          <a:xfrm>
            <a:off x="291950" y="169450"/>
            <a:ext cx="7787100" cy="60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Inter SemiBold"/>
                <a:ea typeface="Inter SemiBold"/>
                <a:cs typeface="Inter SemiBold"/>
                <a:sym typeface="Inter SemiBold"/>
              </a:rPr>
              <a:t>Grouping</a:t>
            </a:r>
            <a:endParaRPr sz="1200">
              <a:solidFill>
                <a:schemeClr val="dk1"/>
              </a:solidFill>
              <a:latin typeface="Inter"/>
              <a:ea typeface="Inter"/>
              <a:cs typeface="Inter"/>
              <a:sym typeface="Inter"/>
            </a:endParaRPr>
          </a:p>
        </p:txBody>
      </p:sp>
      <p:sp>
        <p:nvSpPr>
          <p:cNvPr id="157" name="Google Shape;157;p21"/>
          <p:cNvSpPr txBox="1"/>
          <p:nvPr/>
        </p:nvSpPr>
        <p:spPr>
          <a:xfrm>
            <a:off x="853950" y="981925"/>
            <a:ext cx="7436100" cy="3681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chemeClr val="dk1"/>
                </a:solidFill>
                <a:latin typeface="Inter"/>
                <a:ea typeface="Inter"/>
                <a:cs typeface="Inter"/>
                <a:sym typeface="Inter"/>
              </a:rPr>
              <a:t>We can group our data by certain characteristics and use summary statistics to get group-specific information about our data. </a:t>
            </a:r>
            <a:endParaRPr sz="1800">
              <a:solidFill>
                <a:schemeClr val="dk1"/>
              </a:solidFill>
              <a:latin typeface="Inter"/>
              <a:ea typeface="Inter"/>
              <a:cs typeface="Inter"/>
              <a:sym typeface="Inter"/>
            </a:endParaRPr>
          </a:p>
        </p:txBody>
      </p:sp>
      <p:cxnSp>
        <p:nvCxnSpPr>
          <p:cNvPr id="158" name="Google Shape;158;p21"/>
          <p:cNvCxnSpPr/>
          <p:nvPr/>
        </p:nvCxnSpPr>
        <p:spPr>
          <a:xfrm>
            <a:off x="-31200" y="806100"/>
            <a:ext cx="9251400" cy="32100"/>
          </a:xfrm>
          <a:prstGeom prst="straightConnector1">
            <a:avLst/>
          </a:prstGeom>
          <a:noFill/>
          <a:ln cap="flat" cmpd="sng" w="9525">
            <a:solidFill>
              <a:schemeClr val="lt2"/>
            </a:solidFill>
            <a:prstDash val="solid"/>
            <a:round/>
            <a:headEnd len="med" w="med" type="none"/>
            <a:tailEnd len="med" w="med" type="none"/>
          </a:ln>
        </p:spPr>
      </p:cxnSp>
      <p:pic>
        <p:nvPicPr>
          <p:cNvPr id="159" name="Google Shape;159;p21"/>
          <p:cNvPicPr preferRelativeResize="0"/>
          <p:nvPr/>
        </p:nvPicPr>
        <p:blipFill>
          <a:blip r:embed="rId3">
            <a:alphaModFix/>
          </a:blip>
          <a:stretch>
            <a:fillRect/>
          </a:stretch>
        </p:blipFill>
        <p:spPr>
          <a:xfrm>
            <a:off x="8380700" y="76200"/>
            <a:ext cx="687100" cy="687100"/>
          </a:xfrm>
          <a:prstGeom prst="rect">
            <a:avLst/>
          </a:prstGeom>
          <a:noFill/>
          <a:ln>
            <a:noFill/>
          </a:ln>
        </p:spPr>
      </p:pic>
      <p:pic>
        <p:nvPicPr>
          <p:cNvPr id="160" name="Google Shape;160;p21"/>
          <p:cNvPicPr preferRelativeResize="0"/>
          <p:nvPr/>
        </p:nvPicPr>
        <p:blipFill>
          <a:blip r:embed="rId4">
            <a:alphaModFix/>
          </a:blip>
          <a:stretch>
            <a:fillRect/>
          </a:stretch>
        </p:blipFill>
        <p:spPr>
          <a:xfrm>
            <a:off x="678450" y="2401725"/>
            <a:ext cx="7787101" cy="129550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