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Inter SemiBold"/>
      <p:regular r:id="rId30"/>
      <p:bold r:id="rId31"/>
      <p:italic r:id="rId32"/>
      <p:boldItalic r:id="rId33"/>
    </p:embeddedFont>
    <p:embeddedFont>
      <p:font typeface="Inter Light"/>
      <p:regular r:id="rId34"/>
      <p:bold r:id="rId35"/>
      <p:italic r:id="rId36"/>
      <p:boldItalic r:id="rId37"/>
    </p:embeddedFont>
    <p:embeddedFont>
      <p:font typeface="Inter"/>
      <p:regular r:id="rId38"/>
      <p:bold r:id="rId39"/>
      <p:italic r:id="rId40"/>
      <p:boldItalic r:id="rId41"/>
    </p:embeddedFont>
    <p:embeddedFont>
      <p:font typeface="Inter ExtraBold"/>
      <p:bold r:id="rId42"/>
      <p:boldItalic r:id="rId43"/>
    </p:embeddedFont>
    <p:embeddedFont>
      <p:font typeface="Quattrocento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italic.fntdata"/><Relationship Id="rId20" Type="http://schemas.openxmlformats.org/officeDocument/2006/relationships/slide" Target="slides/slide15.xml"/><Relationship Id="rId42" Type="http://schemas.openxmlformats.org/officeDocument/2006/relationships/font" Target="fonts/InterExtraBold-bold.fntdata"/><Relationship Id="rId41" Type="http://schemas.openxmlformats.org/officeDocument/2006/relationships/font" Target="fonts/Inter-boldItalic.fntdata"/><Relationship Id="rId22" Type="http://schemas.openxmlformats.org/officeDocument/2006/relationships/slide" Target="slides/slide17.xml"/><Relationship Id="rId44" Type="http://schemas.openxmlformats.org/officeDocument/2006/relationships/font" Target="fonts/QuattrocentoSans-regular.fntdata"/><Relationship Id="rId21" Type="http://schemas.openxmlformats.org/officeDocument/2006/relationships/slide" Target="slides/slide16.xml"/><Relationship Id="rId43" Type="http://schemas.openxmlformats.org/officeDocument/2006/relationships/font" Target="fonts/InterExtraBold-boldItalic.fntdata"/><Relationship Id="rId24" Type="http://schemas.openxmlformats.org/officeDocument/2006/relationships/slide" Target="slides/slide19.xml"/><Relationship Id="rId46" Type="http://schemas.openxmlformats.org/officeDocument/2006/relationships/font" Target="fonts/QuattrocentoSans-italic.fntdata"/><Relationship Id="rId23" Type="http://schemas.openxmlformats.org/officeDocument/2006/relationships/slide" Target="slides/slide18.xml"/><Relationship Id="rId45"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QuattrocentoSans-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SemiBold-bold.fntdata"/><Relationship Id="rId30" Type="http://schemas.openxmlformats.org/officeDocument/2006/relationships/font" Target="fonts/InterSemiBold-regular.fntdata"/><Relationship Id="rId11" Type="http://schemas.openxmlformats.org/officeDocument/2006/relationships/slide" Target="slides/slide6.xml"/><Relationship Id="rId33" Type="http://schemas.openxmlformats.org/officeDocument/2006/relationships/font" Target="fonts/InterSemiBold-boldItalic.fntdata"/><Relationship Id="rId10" Type="http://schemas.openxmlformats.org/officeDocument/2006/relationships/slide" Target="slides/slide5.xml"/><Relationship Id="rId32" Type="http://schemas.openxmlformats.org/officeDocument/2006/relationships/font" Target="fonts/InterSemiBold-italic.fntdata"/><Relationship Id="rId13" Type="http://schemas.openxmlformats.org/officeDocument/2006/relationships/slide" Target="slides/slide8.xml"/><Relationship Id="rId35" Type="http://schemas.openxmlformats.org/officeDocument/2006/relationships/font" Target="fonts/InterLight-bold.fntdata"/><Relationship Id="rId12" Type="http://schemas.openxmlformats.org/officeDocument/2006/relationships/slide" Target="slides/slide7.xml"/><Relationship Id="rId34" Type="http://schemas.openxmlformats.org/officeDocument/2006/relationships/font" Target="fonts/InterLight-regular.fntdata"/><Relationship Id="rId15" Type="http://schemas.openxmlformats.org/officeDocument/2006/relationships/slide" Target="slides/slide10.xml"/><Relationship Id="rId37" Type="http://schemas.openxmlformats.org/officeDocument/2006/relationships/font" Target="fonts/InterLight-boldItalic.fntdata"/><Relationship Id="rId14" Type="http://schemas.openxmlformats.org/officeDocument/2006/relationships/slide" Target="slides/slide9.xml"/><Relationship Id="rId36" Type="http://schemas.openxmlformats.org/officeDocument/2006/relationships/font" Target="fonts/InterLight-italic.fntdata"/><Relationship Id="rId17" Type="http://schemas.openxmlformats.org/officeDocument/2006/relationships/slide" Target="slides/slide12.xml"/><Relationship Id="rId39" Type="http://schemas.openxmlformats.org/officeDocument/2006/relationships/font" Target="fonts/Inter-bold.fntdata"/><Relationship Id="rId16" Type="http://schemas.openxmlformats.org/officeDocument/2006/relationships/slide" Target="slides/slide11.xml"/><Relationship Id="rId38" Type="http://schemas.openxmlformats.org/officeDocument/2006/relationships/font" Target="fonts/Int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96bf6960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96bf6960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a7dc1e13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a7dc1e13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a7dc1e13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a7dc1e13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a7dc1e13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a7dc1e13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a7dc1e13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a7dc1e13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a7dc1e13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a7dc1e13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cb1dc19d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cb1dc19d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a7dc1e13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a7dc1e13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a7dc1e13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a7dc1e13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a7dc1e13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1a7dc1e13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a7dc1e13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1a7dc1e13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f97162422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 name="Google Shape;60;g2f97162422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a7dc1e13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a7dc1e13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a7dc1e13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1a7dc1e13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a7dc1e13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a7dc1e13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1a7dc1e13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1a7dc1e13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f96bf6960d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f96bf6960d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97162422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97162422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82f0b54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82f0b54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82f0b541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82f0b541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cb1dc19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cb1dc19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cb1dc19d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cb1dc19d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a7dc1e1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a7dc1e1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a7dc1e13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a7dc1e13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893" r="893" t="0"/>
          <a:stretch/>
        </p:blipFill>
        <p:spPr>
          <a:xfrm>
            <a:off x="3370473" y="164750"/>
            <a:ext cx="2403050" cy="2446875"/>
          </a:xfrm>
          <a:prstGeom prst="rect">
            <a:avLst/>
          </a:prstGeom>
          <a:noFill/>
          <a:ln>
            <a:noFill/>
          </a:ln>
        </p:spPr>
      </p:pic>
      <p:sp>
        <p:nvSpPr>
          <p:cNvPr id="55" name="Google Shape;55;p13"/>
          <p:cNvSpPr txBox="1"/>
          <p:nvPr/>
        </p:nvSpPr>
        <p:spPr>
          <a:xfrm>
            <a:off x="-64400" y="2611625"/>
            <a:ext cx="9144000" cy="134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Inter"/>
                <a:ea typeface="Inter"/>
                <a:cs typeface="Inter"/>
                <a:sym typeface="Inter"/>
              </a:rPr>
              <a:t>Intro to Tableau Workshop</a:t>
            </a:r>
            <a:endParaRPr b="1" sz="2800">
              <a:solidFill>
                <a:schemeClr val="dk1"/>
              </a:solidFill>
              <a:latin typeface="Inter"/>
              <a:ea typeface="Inter"/>
              <a:cs typeface="Inter"/>
              <a:sym typeface="Inter"/>
            </a:endParaRPr>
          </a:p>
          <a:p>
            <a:pPr indent="0" lvl="0" marL="0" rtl="0" algn="ctr">
              <a:spcBef>
                <a:spcPts val="0"/>
              </a:spcBef>
              <a:spcAft>
                <a:spcPts val="0"/>
              </a:spcAft>
              <a:buNone/>
            </a:pPr>
            <a:r>
              <a:t/>
            </a:r>
            <a:endParaRPr sz="1800">
              <a:solidFill>
                <a:schemeClr val="dk1"/>
              </a:solidFill>
              <a:latin typeface="Inter SemiBold"/>
              <a:ea typeface="Inter SemiBold"/>
              <a:cs typeface="Inter SemiBold"/>
              <a:sym typeface="Inter SemiBold"/>
            </a:endParaRPr>
          </a:p>
          <a:p>
            <a:pPr indent="0" lvl="0" marL="0" rtl="0" algn="ctr">
              <a:spcBef>
                <a:spcPts val="0"/>
              </a:spcBef>
              <a:spcAft>
                <a:spcPts val="0"/>
              </a:spcAft>
              <a:buNone/>
            </a:pPr>
            <a:r>
              <a:rPr lang="en" sz="1200">
                <a:solidFill>
                  <a:schemeClr val="dk1"/>
                </a:solidFill>
                <a:latin typeface="Inter Light"/>
                <a:ea typeface="Inter Light"/>
                <a:cs typeface="Inter Light"/>
                <a:sym typeface="Inter Light"/>
              </a:rPr>
              <a:t>Google Drive Link: https://tinyurl.com/IntroToTableauF2024</a:t>
            </a:r>
            <a:endParaRPr sz="1800">
              <a:solidFill>
                <a:schemeClr val="dk1"/>
              </a:solidFill>
              <a:latin typeface="Inter"/>
              <a:ea typeface="Inter"/>
              <a:cs typeface="Inter"/>
              <a:sym typeface="Inter"/>
            </a:endParaRPr>
          </a:p>
          <a:p>
            <a:pPr indent="0" lvl="0" marL="0" rtl="0" algn="ctr">
              <a:spcBef>
                <a:spcPts val="0"/>
              </a:spcBef>
              <a:spcAft>
                <a:spcPts val="0"/>
              </a:spcAft>
              <a:buNone/>
            </a:pPr>
            <a:r>
              <a:t/>
            </a:r>
            <a:endParaRPr sz="1800">
              <a:solidFill>
                <a:schemeClr val="dk1"/>
              </a:solidFill>
              <a:latin typeface="Inter"/>
              <a:ea typeface="Inter"/>
              <a:cs typeface="Inter"/>
              <a:sym typeface="Inter"/>
            </a:endParaRPr>
          </a:p>
          <a:p>
            <a:pPr indent="0" lvl="0" marL="0" rtl="0" algn="ctr">
              <a:spcBef>
                <a:spcPts val="0"/>
              </a:spcBef>
              <a:spcAft>
                <a:spcPts val="0"/>
              </a:spcAft>
              <a:buNone/>
            </a:pPr>
            <a:r>
              <a:rPr lang="en" sz="1200">
                <a:solidFill>
                  <a:schemeClr val="dk1"/>
                </a:solidFill>
                <a:latin typeface="Inter"/>
                <a:ea typeface="Inter"/>
                <a:cs typeface="Inter"/>
                <a:sym typeface="Inter"/>
              </a:rPr>
              <a:t>Reeshad Mohammed &amp; Benjamin Yu</a:t>
            </a:r>
            <a:endParaRPr sz="1200">
              <a:solidFill>
                <a:schemeClr val="dk1"/>
              </a:solidFill>
              <a:latin typeface="Inter"/>
              <a:ea typeface="Inter"/>
              <a:cs typeface="Inter"/>
              <a:sym typeface="Inter"/>
            </a:endParaRPr>
          </a:p>
        </p:txBody>
      </p:sp>
      <p:cxnSp>
        <p:nvCxnSpPr>
          <p:cNvPr id="56" name="Google Shape;56;p13"/>
          <p:cNvCxnSpPr/>
          <p:nvPr/>
        </p:nvCxnSpPr>
        <p:spPr>
          <a:xfrm>
            <a:off x="1218100" y="3242550"/>
            <a:ext cx="6579000" cy="0"/>
          </a:xfrm>
          <a:prstGeom prst="straightConnector1">
            <a:avLst/>
          </a:prstGeom>
          <a:noFill/>
          <a:ln cap="flat" cmpd="sng" w="9525">
            <a:solidFill>
              <a:schemeClr val="lt2"/>
            </a:solidFill>
            <a:prstDash val="solid"/>
            <a:round/>
            <a:headEnd len="med" w="med" type="none"/>
            <a:tailEnd len="med" w="med" type="none"/>
          </a:ln>
        </p:spPr>
      </p:cxn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16191E"/>
        </a:solidFill>
      </p:bgPr>
    </p:bg>
    <p:spTree>
      <p:nvGrpSpPr>
        <p:cNvPr id="143" name="Shape 143"/>
        <p:cNvGrpSpPr/>
        <p:nvPr/>
      </p:nvGrpSpPr>
      <p:grpSpPr>
        <a:xfrm>
          <a:off x="0" y="0"/>
          <a:ext cx="0" cy="0"/>
          <a:chOff x="0" y="0"/>
          <a:chExt cx="0" cy="0"/>
        </a:xfrm>
      </p:grpSpPr>
      <p:cxnSp>
        <p:nvCxnSpPr>
          <p:cNvPr id="144" name="Google Shape;144;p22"/>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145" name="Google Shape;14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2"/>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Tableau Desktop</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2000">
              <a:solidFill>
                <a:schemeClr val="dk1"/>
              </a:solidFill>
              <a:latin typeface="Inter SemiBold"/>
              <a:ea typeface="Inter SemiBold"/>
              <a:cs typeface="Inter SemiBold"/>
              <a:sym typeface="Inter SemiBold"/>
            </a:endParaRPr>
          </a:p>
        </p:txBody>
      </p:sp>
      <p:sp>
        <p:nvSpPr>
          <p:cNvPr id="147" name="Google Shape;147;p22"/>
          <p:cNvSpPr txBox="1"/>
          <p:nvPr/>
        </p:nvSpPr>
        <p:spPr>
          <a:xfrm>
            <a:off x="853950" y="981925"/>
            <a:ext cx="77871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If you have tableau Desktop, you should have the application on your computer and be able to open it.</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The next slide will show roughly what it looks like after opening.</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148" name="Google Shape;148;p22"/>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52" name="Shape 152"/>
        <p:cNvGrpSpPr/>
        <p:nvPr/>
      </p:nvGrpSpPr>
      <p:grpSpPr>
        <a:xfrm>
          <a:off x="0" y="0"/>
          <a:ext cx="0" cy="0"/>
          <a:chOff x="0" y="0"/>
          <a:chExt cx="0" cy="0"/>
        </a:xfrm>
      </p:grpSpPr>
      <p:cxnSp>
        <p:nvCxnSpPr>
          <p:cNvPr id="153" name="Google Shape;153;p23"/>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154" name="Google Shape;15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3"/>
          <p:cNvSpPr txBox="1"/>
          <p:nvPr/>
        </p:nvSpPr>
        <p:spPr>
          <a:xfrm>
            <a:off x="853950" y="981925"/>
            <a:ext cx="77871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After logging in or creating a public account, go to the Create icon.</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After hovering over create, press Web Authoring.</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It will then tell you to connect data. Find the provided csv and attach it.</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[UCLA might have free access, or extended free trial, need to check about this]</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156" name="Google Shape;156;p23"/>
          <p:cNvPicPr preferRelativeResize="0"/>
          <p:nvPr/>
        </p:nvPicPr>
        <p:blipFill>
          <a:blip r:embed="rId3">
            <a:alphaModFix/>
          </a:blip>
          <a:stretch>
            <a:fillRect/>
          </a:stretch>
        </p:blipFill>
        <p:spPr>
          <a:xfrm>
            <a:off x="22500" y="471061"/>
            <a:ext cx="9144003" cy="39335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60" name="Shape 160"/>
        <p:cNvGrpSpPr/>
        <p:nvPr/>
      </p:nvGrpSpPr>
      <p:grpSpPr>
        <a:xfrm>
          <a:off x="0" y="0"/>
          <a:ext cx="0" cy="0"/>
          <a:chOff x="0" y="0"/>
          <a:chExt cx="0" cy="0"/>
        </a:xfrm>
      </p:grpSpPr>
      <p:cxnSp>
        <p:nvCxnSpPr>
          <p:cNvPr id="161" name="Google Shape;161;p24"/>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162" name="Google Shape;16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4"/>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Workbook for Desktop</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2000">
              <a:solidFill>
                <a:schemeClr val="dk1"/>
              </a:solidFill>
              <a:latin typeface="Inter SemiBold"/>
              <a:ea typeface="Inter SemiBold"/>
              <a:cs typeface="Inter SemiBold"/>
              <a:sym typeface="Inter SemiBold"/>
            </a:endParaRPr>
          </a:p>
        </p:txBody>
      </p:sp>
      <p:sp>
        <p:nvSpPr>
          <p:cNvPr id="164" name="Google Shape;164;p24"/>
          <p:cNvSpPr txBox="1"/>
          <p:nvPr/>
        </p:nvSpPr>
        <p:spPr>
          <a:xfrm>
            <a:off x="853950" y="981925"/>
            <a:ext cx="77871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To open a worksheet, since we are using a csv file, go to the “To a File” column and find csv files. If not there, click More.</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After clicking More, open the file directly from your computer.</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The workbook should look similar to the Tableau Public workbooks.</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165" name="Google Shape;165;p24"/>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69" name="Shape 169"/>
        <p:cNvGrpSpPr/>
        <p:nvPr/>
      </p:nvGrpSpPr>
      <p:grpSpPr>
        <a:xfrm>
          <a:off x="0" y="0"/>
          <a:ext cx="0" cy="0"/>
          <a:chOff x="0" y="0"/>
          <a:chExt cx="0" cy="0"/>
        </a:xfrm>
      </p:grpSpPr>
      <p:cxnSp>
        <p:nvCxnSpPr>
          <p:cNvPr id="170" name="Google Shape;170;p25"/>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171" name="Google Shape;17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5"/>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Crash Course on Data Types</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2000">
              <a:solidFill>
                <a:schemeClr val="dk1"/>
              </a:solidFill>
              <a:latin typeface="Inter SemiBold"/>
              <a:ea typeface="Inter SemiBold"/>
              <a:cs typeface="Inter SemiBold"/>
              <a:sym typeface="Inter SemiBold"/>
            </a:endParaRPr>
          </a:p>
        </p:txBody>
      </p:sp>
      <p:pic>
        <p:nvPicPr>
          <p:cNvPr id="173" name="Google Shape;173;p25"/>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174" name="Google Shape;174;p25"/>
          <p:cNvSpPr txBox="1"/>
          <p:nvPr>
            <p:ph idx="4294967295" type="body"/>
          </p:nvPr>
        </p:nvSpPr>
        <p:spPr>
          <a:xfrm>
            <a:off x="3452850" y="1172800"/>
            <a:ext cx="2238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latin typeface="Inter"/>
                <a:ea typeface="Inter"/>
                <a:cs typeface="Inter"/>
                <a:sym typeface="Inter"/>
              </a:rPr>
              <a:t>String:</a:t>
            </a:r>
            <a:endParaRPr sz="1500">
              <a:solidFill>
                <a:schemeClr val="dk1"/>
              </a:solidFill>
              <a:latin typeface="Inter"/>
              <a:ea typeface="Inter"/>
              <a:cs typeface="Inter"/>
              <a:sym typeface="Inter"/>
            </a:endParaRPr>
          </a:p>
          <a:p>
            <a:pPr indent="-323850" lvl="0" marL="457200" rtl="0" algn="l">
              <a:spcBef>
                <a:spcPts val="1200"/>
              </a:spcBef>
              <a:spcAft>
                <a:spcPts val="0"/>
              </a:spcAft>
              <a:buClr>
                <a:schemeClr val="dk1"/>
              </a:buClr>
              <a:buSzPts val="1500"/>
              <a:buFont typeface="Inter"/>
              <a:buChar char="-"/>
            </a:pPr>
            <a:r>
              <a:rPr lang="en" sz="1500">
                <a:solidFill>
                  <a:schemeClr val="dk1"/>
                </a:solidFill>
                <a:latin typeface="Inter"/>
                <a:ea typeface="Inter"/>
                <a:cs typeface="Inter"/>
                <a:sym typeface="Inter"/>
              </a:rPr>
              <a:t>Words and phrases</a:t>
            </a:r>
            <a:endParaRPr sz="1500">
              <a:solidFill>
                <a:schemeClr val="dk1"/>
              </a:solidFill>
              <a:latin typeface="Inter"/>
              <a:ea typeface="Inter"/>
              <a:cs typeface="Inter"/>
              <a:sym typeface="Inter"/>
            </a:endParaRPr>
          </a:p>
          <a:p>
            <a:pPr indent="-323850" lvl="0" marL="457200" rtl="0" algn="l">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Typically have no innate numerical values</a:t>
            </a:r>
            <a:endParaRPr sz="1500">
              <a:solidFill>
                <a:schemeClr val="dk1"/>
              </a:solidFill>
              <a:latin typeface="Inter"/>
              <a:ea typeface="Inter"/>
              <a:cs typeface="Inter"/>
              <a:sym typeface="Inter"/>
            </a:endParaRPr>
          </a:p>
        </p:txBody>
      </p:sp>
      <p:sp>
        <p:nvSpPr>
          <p:cNvPr id="175" name="Google Shape;175;p25"/>
          <p:cNvSpPr txBox="1"/>
          <p:nvPr>
            <p:ph idx="4294967295" type="body"/>
          </p:nvPr>
        </p:nvSpPr>
        <p:spPr>
          <a:xfrm>
            <a:off x="5861350" y="1172800"/>
            <a:ext cx="2238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latin typeface="Inter"/>
                <a:ea typeface="Inter"/>
                <a:cs typeface="Inter"/>
                <a:sym typeface="Inter"/>
              </a:rPr>
              <a:t>Integers:</a:t>
            </a:r>
            <a:endParaRPr sz="1500">
              <a:solidFill>
                <a:schemeClr val="dk1"/>
              </a:solidFill>
              <a:latin typeface="Inter"/>
              <a:ea typeface="Inter"/>
              <a:cs typeface="Inter"/>
              <a:sym typeface="Inter"/>
            </a:endParaRPr>
          </a:p>
          <a:p>
            <a:pPr indent="-323850" lvl="0" marL="457200" rtl="0" algn="l">
              <a:spcBef>
                <a:spcPts val="1200"/>
              </a:spcBef>
              <a:spcAft>
                <a:spcPts val="0"/>
              </a:spcAft>
              <a:buClr>
                <a:schemeClr val="dk1"/>
              </a:buClr>
              <a:buSzPts val="1500"/>
              <a:buFont typeface="Inter"/>
              <a:buChar char="-"/>
            </a:pPr>
            <a:r>
              <a:rPr lang="en" sz="1500">
                <a:solidFill>
                  <a:schemeClr val="dk1"/>
                </a:solidFill>
                <a:latin typeface="Inter"/>
                <a:ea typeface="Inter"/>
                <a:cs typeface="Inter"/>
                <a:sym typeface="Inter"/>
              </a:rPr>
              <a:t>Numbers without decimals</a:t>
            </a:r>
            <a:endParaRPr sz="1500">
              <a:solidFill>
                <a:schemeClr val="dk1"/>
              </a:solidFill>
              <a:latin typeface="Inter"/>
              <a:ea typeface="Inter"/>
              <a:cs typeface="Inter"/>
              <a:sym typeface="Inter"/>
            </a:endParaRPr>
          </a:p>
          <a:p>
            <a:pPr indent="-323850" lvl="0" marL="457200" rtl="0" algn="l">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Both negative and positive, 0 included</a:t>
            </a:r>
            <a:endParaRPr sz="1500">
              <a:solidFill>
                <a:schemeClr val="dk1"/>
              </a:solidFill>
              <a:latin typeface="Inter"/>
              <a:ea typeface="Inter"/>
              <a:cs typeface="Inter"/>
              <a:sym typeface="Inter"/>
            </a:endParaRPr>
          </a:p>
        </p:txBody>
      </p:sp>
      <p:sp>
        <p:nvSpPr>
          <p:cNvPr id="176" name="Google Shape;176;p25"/>
          <p:cNvSpPr txBox="1"/>
          <p:nvPr>
            <p:ph idx="4294967295" type="body"/>
          </p:nvPr>
        </p:nvSpPr>
        <p:spPr>
          <a:xfrm>
            <a:off x="1044350" y="1172800"/>
            <a:ext cx="22383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500">
                <a:solidFill>
                  <a:schemeClr val="dk1"/>
                </a:solidFill>
                <a:latin typeface="Inter"/>
                <a:ea typeface="Inter"/>
                <a:cs typeface="Inter"/>
                <a:sym typeface="Inter"/>
              </a:rPr>
              <a:t>Binary:</a:t>
            </a:r>
            <a:endParaRPr sz="1500">
              <a:solidFill>
                <a:schemeClr val="dk1"/>
              </a:solidFill>
              <a:latin typeface="Inter"/>
              <a:ea typeface="Inter"/>
              <a:cs typeface="Inter"/>
              <a:sym typeface="Inter"/>
            </a:endParaRPr>
          </a:p>
          <a:p>
            <a:pPr indent="-323850" lvl="0" marL="457200" rtl="0" algn="l">
              <a:lnSpc>
                <a:spcPct val="105000"/>
              </a:lnSpc>
              <a:spcBef>
                <a:spcPts val="1200"/>
              </a:spcBef>
              <a:spcAft>
                <a:spcPts val="0"/>
              </a:spcAft>
              <a:buClr>
                <a:schemeClr val="dk1"/>
              </a:buClr>
              <a:buSzPts val="1500"/>
              <a:buFont typeface="Inter"/>
              <a:buChar char="-"/>
            </a:pPr>
            <a:r>
              <a:rPr lang="en" sz="1500">
                <a:solidFill>
                  <a:schemeClr val="dk1"/>
                </a:solidFill>
                <a:latin typeface="Inter"/>
                <a:ea typeface="Inter"/>
                <a:cs typeface="Inter"/>
                <a:sym typeface="Inter"/>
              </a:rPr>
              <a:t>Emphasis on two options</a:t>
            </a:r>
            <a:endParaRPr sz="1500">
              <a:solidFill>
                <a:schemeClr val="dk1"/>
              </a:solidFill>
              <a:latin typeface="Inter"/>
              <a:ea typeface="Inter"/>
              <a:cs typeface="Inter"/>
              <a:sym typeface="Inter"/>
            </a:endParaRPr>
          </a:p>
          <a:p>
            <a:pPr indent="-323850" lvl="0" marL="457200" rtl="0" algn="l">
              <a:lnSpc>
                <a:spcPct val="10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Typically characterized as 0 and 1</a:t>
            </a:r>
            <a:endParaRPr sz="1500">
              <a:solidFill>
                <a:schemeClr val="dk1"/>
              </a:solidFill>
              <a:latin typeface="Inter"/>
              <a:ea typeface="Inter"/>
              <a:cs typeface="Inter"/>
              <a:sym typeface="Inter"/>
            </a:endParaRPr>
          </a:p>
          <a:p>
            <a:pPr indent="-323850" lvl="0" marL="457200" rtl="0" algn="l">
              <a:lnSpc>
                <a:spcPct val="10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Often convert “true or false” and “yes or no” to binary</a:t>
            </a:r>
            <a:endParaRPr sz="1500">
              <a:solidFill>
                <a:schemeClr val="dk1"/>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80" name="Shape 180"/>
        <p:cNvGrpSpPr/>
        <p:nvPr/>
      </p:nvGrpSpPr>
      <p:grpSpPr>
        <a:xfrm>
          <a:off x="0" y="0"/>
          <a:ext cx="0" cy="0"/>
          <a:chOff x="0" y="0"/>
          <a:chExt cx="0" cy="0"/>
        </a:xfrm>
      </p:grpSpPr>
      <p:cxnSp>
        <p:nvCxnSpPr>
          <p:cNvPr id="181" name="Google Shape;181;p26"/>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182" name="Google Shape;18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6"/>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Data Source</a:t>
            </a:r>
            <a:endParaRPr sz="2000">
              <a:solidFill>
                <a:schemeClr val="dk1"/>
              </a:solidFill>
              <a:latin typeface="Inter SemiBold"/>
              <a:ea typeface="Inter SemiBold"/>
              <a:cs typeface="Inter SemiBold"/>
              <a:sym typeface="Inter SemiBold"/>
            </a:endParaRPr>
          </a:p>
        </p:txBody>
      </p:sp>
      <p:sp>
        <p:nvSpPr>
          <p:cNvPr id="184" name="Google Shape;184;p26"/>
          <p:cNvSpPr txBox="1"/>
          <p:nvPr/>
        </p:nvSpPr>
        <p:spPr>
          <a:xfrm>
            <a:off x="853950" y="981925"/>
            <a:ext cx="38952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After creating the workbook, you will be on the data source page.</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Drag and drop the csv into the large white space.</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You should see a 2 column table with labels. These labels are important to see how Tableau interprets the structure of data</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185" name="Google Shape;185;p26"/>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186" name="Google Shape;186;p26"/>
          <p:cNvSpPr/>
          <p:nvPr/>
        </p:nvSpPr>
        <p:spPr>
          <a:xfrm>
            <a:off x="5707325" y="1434313"/>
            <a:ext cx="2930100" cy="662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26"/>
          <p:cNvSpPr txBox="1"/>
          <p:nvPr/>
        </p:nvSpPr>
        <p:spPr>
          <a:xfrm>
            <a:off x="5812775" y="1547288"/>
            <a:ext cx="27192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rPr>
              <a:t>Data Type</a:t>
            </a:r>
            <a:endParaRPr sz="1800">
              <a:solidFill>
                <a:schemeClr val="lt1"/>
              </a:solidFill>
            </a:endParaRPr>
          </a:p>
        </p:txBody>
      </p:sp>
      <p:sp>
        <p:nvSpPr>
          <p:cNvPr id="188" name="Google Shape;188;p26"/>
          <p:cNvSpPr/>
          <p:nvPr/>
        </p:nvSpPr>
        <p:spPr>
          <a:xfrm>
            <a:off x="5707325" y="3046488"/>
            <a:ext cx="2930100" cy="662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6"/>
          <p:cNvSpPr txBox="1"/>
          <p:nvPr/>
        </p:nvSpPr>
        <p:spPr>
          <a:xfrm>
            <a:off x="5812775" y="3178188"/>
            <a:ext cx="27192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rPr>
              <a:t>Column Name</a:t>
            </a:r>
            <a:endParaRPr sz="18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93" name="Shape 193"/>
        <p:cNvGrpSpPr/>
        <p:nvPr/>
      </p:nvGrpSpPr>
      <p:grpSpPr>
        <a:xfrm>
          <a:off x="0" y="0"/>
          <a:ext cx="0" cy="0"/>
          <a:chOff x="0" y="0"/>
          <a:chExt cx="0" cy="0"/>
        </a:xfrm>
      </p:grpSpPr>
      <p:cxnSp>
        <p:nvCxnSpPr>
          <p:cNvPr id="194" name="Google Shape;194;p27"/>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195" name="Google Shape;19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27"/>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Kinds of Data</a:t>
            </a:r>
            <a:endParaRPr sz="1200">
              <a:solidFill>
                <a:schemeClr val="dk1"/>
              </a:solidFill>
              <a:latin typeface="Inter"/>
              <a:ea typeface="Inter"/>
              <a:cs typeface="Inter"/>
              <a:sym typeface="Inter"/>
            </a:endParaRPr>
          </a:p>
        </p:txBody>
      </p:sp>
      <p:pic>
        <p:nvPicPr>
          <p:cNvPr id="197" name="Google Shape;197;p27"/>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198" name="Google Shape;198;p27"/>
          <p:cNvSpPr/>
          <p:nvPr/>
        </p:nvSpPr>
        <p:spPr>
          <a:xfrm>
            <a:off x="821963" y="2417975"/>
            <a:ext cx="1400400" cy="602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Data</a:t>
            </a:r>
            <a:endParaRPr>
              <a:latin typeface="Inter"/>
              <a:ea typeface="Inter"/>
              <a:cs typeface="Inter"/>
              <a:sym typeface="Inter"/>
            </a:endParaRPr>
          </a:p>
        </p:txBody>
      </p:sp>
      <p:sp>
        <p:nvSpPr>
          <p:cNvPr id="199" name="Google Shape;199;p27"/>
          <p:cNvSpPr/>
          <p:nvPr/>
        </p:nvSpPr>
        <p:spPr>
          <a:xfrm>
            <a:off x="2761115" y="1533825"/>
            <a:ext cx="1400400" cy="6021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Categorical</a:t>
            </a:r>
            <a:endParaRPr>
              <a:latin typeface="Inter"/>
              <a:ea typeface="Inter"/>
              <a:cs typeface="Inter"/>
              <a:sym typeface="Inter"/>
            </a:endParaRPr>
          </a:p>
          <a:p>
            <a:pPr indent="0" lvl="0" marL="0" rtl="0" algn="ctr">
              <a:spcBef>
                <a:spcPts val="0"/>
              </a:spcBef>
              <a:spcAft>
                <a:spcPts val="0"/>
              </a:spcAft>
              <a:buNone/>
            </a:pPr>
            <a:r>
              <a:rPr lang="en">
                <a:latin typeface="Inter"/>
                <a:ea typeface="Inter"/>
                <a:cs typeface="Inter"/>
                <a:sym typeface="Inter"/>
              </a:rPr>
              <a:t>(qualitative)</a:t>
            </a:r>
            <a:endParaRPr>
              <a:latin typeface="Inter"/>
              <a:ea typeface="Inter"/>
              <a:cs typeface="Inter"/>
              <a:sym typeface="Inter"/>
            </a:endParaRPr>
          </a:p>
        </p:txBody>
      </p:sp>
      <p:sp>
        <p:nvSpPr>
          <p:cNvPr id="200" name="Google Shape;200;p27"/>
          <p:cNvSpPr/>
          <p:nvPr/>
        </p:nvSpPr>
        <p:spPr>
          <a:xfrm>
            <a:off x="4746940" y="1000425"/>
            <a:ext cx="1400400" cy="602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Nominal</a:t>
            </a:r>
            <a:endParaRPr>
              <a:latin typeface="Inter"/>
              <a:ea typeface="Inter"/>
              <a:cs typeface="Inter"/>
              <a:sym typeface="Inter"/>
            </a:endParaRPr>
          </a:p>
        </p:txBody>
      </p:sp>
      <p:sp>
        <p:nvSpPr>
          <p:cNvPr id="201" name="Google Shape;201;p27"/>
          <p:cNvSpPr/>
          <p:nvPr/>
        </p:nvSpPr>
        <p:spPr>
          <a:xfrm>
            <a:off x="4746940" y="2067225"/>
            <a:ext cx="1400400" cy="602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Ordinal</a:t>
            </a:r>
            <a:endParaRPr>
              <a:latin typeface="Inter"/>
              <a:ea typeface="Inter"/>
              <a:cs typeface="Inter"/>
              <a:sym typeface="Inter"/>
            </a:endParaRPr>
          </a:p>
        </p:txBody>
      </p:sp>
      <p:cxnSp>
        <p:nvCxnSpPr>
          <p:cNvPr id="202" name="Google Shape;202;p27"/>
          <p:cNvCxnSpPr>
            <a:stCxn id="199" idx="3"/>
            <a:endCxn id="200" idx="1"/>
          </p:cNvCxnSpPr>
          <p:nvPr/>
        </p:nvCxnSpPr>
        <p:spPr>
          <a:xfrm flipH="1" rot="10800000">
            <a:off x="4161515" y="1301475"/>
            <a:ext cx="585300" cy="533400"/>
          </a:xfrm>
          <a:prstGeom prst="straightConnector1">
            <a:avLst/>
          </a:prstGeom>
          <a:noFill/>
          <a:ln cap="flat" cmpd="sng" w="9525">
            <a:solidFill>
              <a:schemeClr val="dk1"/>
            </a:solidFill>
            <a:prstDash val="solid"/>
            <a:round/>
            <a:headEnd len="med" w="med" type="none"/>
            <a:tailEnd len="med" w="med" type="none"/>
          </a:ln>
        </p:spPr>
      </p:cxnSp>
      <p:cxnSp>
        <p:nvCxnSpPr>
          <p:cNvPr id="203" name="Google Shape;203;p27"/>
          <p:cNvCxnSpPr>
            <a:stCxn id="199" idx="3"/>
            <a:endCxn id="201" idx="1"/>
          </p:cNvCxnSpPr>
          <p:nvPr/>
        </p:nvCxnSpPr>
        <p:spPr>
          <a:xfrm>
            <a:off x="4161515" y="1834875"/>
            <a:ext cx="585300" cy="533400"/>
          </a:xfrm>
          <a:prstGeom prst="straightConnector1">
            <a:avLst/>
          </a:prstGeom>
          <a:noFill/>
          <a:ln cap="flat" cmpd="sng" w="9525">
            <a:solidFill>
              <a:schemeClr val="dk1"/>
            </a:solidFill>
            <a:prstDash val="solid"/>
            <a:round/>
            <a:headEnd len="med" w="med" type="none"/>
            <a:tailEnd len="med" w="med" type="none"/>
          </a:ln>
        </p:spPr>
      </p:cxnSp>
      <p:sp>
        <p:nvSpPr>
          <p:cNvPr id="204" name="Google Shape;204;p27"/>
          <p:cNvSpPr/>
          <p:nvPr/>
        </p:nvSpPr>
        <p:spPr>
          <a:xfrm>
            <a:off x="2761188" y="3667425"/>
            <a:ext cx="1400400" cy="602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Numerical</a:t>
            </a:r>
            <a:endParaRPr>
              <a:latin typeface="Inter"/>
              <a:ea typeface="Inter"/>
              <a:cs typeface="Inter"/>
              <a:sym typeface="Inter"/>
            </a:endParaRPr>
          </a:p>
          <a:p>
            <a:pPr indent="0" lvl="0" marL="0" rtl="0" algn="ctr">
              <a:spcBef>
                <a:spcPts val="0"/>
              </a:spcBef>
              <a:spcAft>
                <a:spcPts val="0"/>
              </a:spcAft>
              <a:buNone/>
            </a:pPr>
            <a:r>
              <a:rPr lang="en">
                <a:latin typeface="Inter"/>
                <a:ea typeface="Inter"/>
                <a:cs typeface="Inter"/>
                <a:sym typeface="Inter"/>
              </a:rPr>
              <a:t>(quantitative)</a:t>
            </a:r>
            <a:endParaRPr>
              <a:latin typeface="Inter"/>
              <a:ea typeface="Inter"/>
              <a:cs typeface="Inter"/>
              <a:sym typeface="Inter"/>
            </a:endParaRPr>
          </a:p>
        </p:txBody>
      </p:sp>
      <p:sp>
        <p:nvSpPr>
          <p:cNvPr id="205" name="Google Shape;205;p27"/>
          <p:cNvSpPr/>
          <p:nvPr/>
        </p:nvSpPr>
        <p:spPr>
          <a:xfrm>
            <a:off x="4746913" y="3134025"/>
            <a:ext cx="1400400" cy="6021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Discrete</a:t>
            </a:r>
            <a:endParaRPr>
              <a:latin typeface="Inter"/>
              <a:ea typeface="Inter"/>
              <a:cs typeface="Inter"/>
              <a:sym typeface="Inter"/>
            </a:endParaRPr>
          </a:p>
        </p:txBody>
      </p:sp>
      <p:sp>
        <p:nvSpPr>
          <p:cNvPr id="206" name="Google Shape;206;p27"/>
          <p:cNvSpPr/>
          <p:nvPr/>
        </p:nvSpPr>
        <p:spPr>
          <a:xfrm>
            <a:off x="4746913" y="4200825"/>
            <a:ext cx="1400400" cy="6021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Continuous</a:t>
            </a:r>
            <a:endParaRPr>
              <a:latin typeface="Inter"/>
              <a:ea typeface="Inter"/>
              <a:cs typeface="Inter"/>
              <a:sym typeface="Inter"/>
            </a:endParaRPr>
          </a:p>
        </p:txBody>
      </p:sp>
      <p:cxnSp>
        <p:nvCxnSpPr>
          <p:cNvPr id="207" name="Google Shape;207;p27"/>
          <p:cNvCxnSpPr>
            <a:stCxn id="204" idx="3"/>
            <a:endCxn id="205" idx="1"/>
          </p:cNvCxnSpPr>
          <p:nvPr/>
        </p:nvCxnSpPr>
        <p:spPr>
          <a:xfrm flipH="1" rot="10800000">
            <a:off x="4161588" y="3435075"/>
            <a:ext cx="585300" cy="533400"/>
          </a:xfrm>
          <a:prstGeom prst="straightConnector1">
            <a:avLst/>
          </a:prstGeom>
          <a:noFill/>
          <a:ln cap="flat" cmpd="sng" w="9525">
            <a:solidFill>
              <a:schemeClr val="dk1"/>
            </a:solidFill>
            <a:prstDash val="solid"/>
            <a:round/>
            <a:headEnd len="med" w="med" type="none"/>
            <a:tailEnd len="med" w="med" type="none"/>
          </a:ln>
        </p:spPr>
      </p:cxnSp>
      <p:cxnSp>
        <p:nvCxnSpPr>
          <p:cNvPr id="208" name="Google Shape;208;p27"/>
          <p:cNvCxnSpPr>
            <a:stCxn id="204" idx="3"/>
            <a:endCxn id="206" idx="1"/>
          </p:cNvCxnSpPr>
          <p:nvPr/>
        </p:nvCxnSpPr>
        <p:spPr>
          <a:xfrm>
            <a:off x="4161588" y="3968475"/>
            <a:ext cx="585300" cy="533400"/>
          </a:xfrm>
          <a:prstGeom prst="straightConnector1">
            <a:avLst/>
          </a:prstGeom>
          <a:noFill/>
          <a:ln cap="flat" cmpd="sng" w="9525">
            <a:solidFill>
              <a:schemeClr val="dk1"/>
            </a:solidFill>
            <a:prstDash val="solid"/>
            <a:round/>
            <a:headEnd len="med" w="med" type="none"/>
            <a:tailEnd len="med" w="med" type="none"/>
          </a:ln>
        </p:spPr>
      </p:cxnSp>
      <p:cxnSp>
        <p:nvCxnSpPr>
          <p:cNvPr id="209" name="Google Shape;209;p27"/>
          <p:cNvCxnSpPr>
            <a:stCxn id="199" idx="1"/>
            <a:endCxn id="198" idx="3"/>
          </p:cNvCxnSpPr>
          <p:nvPr/>
        </p:nvCxnSpPr>
        <p:spPr>
          <a:xfrm flipH="1">
            <a:off x="2222315" y="1834875"/>
            <a:ext cx="538800" cy="884100"/>
          </a:xfrm>
          <a:prstGeom prst="straightConnector1">
            <a:avLst/>
          </a:prstGeom>
          <a:noFill/>
          <a:ln cap="flat" cmpd="sng" w="9525">
            <a:solidFill>
              <a:schemeClr val="dk1"/>
            </a:solidFill>
            <a:prstDash val="solid"/>
            <a:round/>
            <a:headEnd len="med" w="med" type="none"/>
            <a:tailEnd len="med" w="med" type="none"/>
          </a:ln>
        </p:spPr>
      </p:cxnSp>
      <p:cxnSp>
        <p:nvCxnSpPr>
          <p:cNvPr id="210" name="Google Shape;210;p27"/>
          <p:cNvCxnSpPr>
            <a:stCxn id="198" idx="3"/>
            <a:endCxn id="204" idx="1"/>
          </p:cNvCxnSpPr>
          <p:nvPr/>
        </p:nvCxnSpPr>
        <p:spPr>
          <a:xfrm>
            <a:off x="2222363" y="2719025"/>
            <a:ext cx="538800" cy="1249500"/>
          </a:xfrm>
          <a:prstGeom prst="straightConnector1">
            <a:avLst/>
          </a:prstGeom>
          <a:noFill/>
          <a:ln cap="flat" cmpd="sng" w="9525">
            <a:solidFill>
              <a:schemeClr val="dk1"/>
            </a:solidFill>
            <a:prstDash val="solid"/>
            <a:round/>
            <a:headEnd len="med" w="med" type="none"/>
            <a:tailEnd len="med" w="med" type="none"/>
          </a:ln>
        </p:spPr>
      </p:cxnSp>
      <p:sp>
        <p:nvSpPr>
          <p:cNvPr id="211" name="Google Shape;211;p27"/>
          <p:cNvSpPr txBox="1"/>
          <p:nvPr/>
        </p:nvSpPr>
        <p:spPr>
          <a:xfrm>
            <a:off x="6303338" y="1154025"/>
            <a:ext cx="1758600" cy="29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Inter"/>
                <a:ea typeface="Inter"/>
                <a:cs typeface="Inter"/>
                <a:sym typeface="Inter"/>
              </a:rPr>
              <a:t>Named categories</a:t>
            </a:r>
            <a:endParaRPr>
              <a:solidFill>
                <a:schemeClr val="dk1"/>
              </a:solidFill>
              <a:latin typeface="Inter"/>
              <a:ea typeface="Inter"/>
              <a:cs typeface="Inter"/>
              <a:sym typeface="Inter"/>
            </a:endParaRPr>
          </a:p>
        </p:txBody>
      </p:sp>
      <p:sp>
        <p:nvSpPr>
          <p:cNvPr id="212" name="Google Shape;212;p27"/>
          <p:cNvSpPr txBox="1"/>
          <p:nvPr/>
        </p:nvSpPr>
        <p:spPr>
          <a:xfrm>
            <a:off x="6303338" y="2129475"/>
            <a:ext cx="1758600" cy="29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Inter"/>
                <a:ea typeface="Inter"/>
                <a:cs typeface="Inter"/>
                <a:sym typeface="Inter"/>
              </a:rPr>
              <a:t>Ordered data</a:t>
            </a:r>
            <a:endParaRPr>
              <a:solidFill>
                <a:schemeClr val="dk1"/>
              </a:solidFill>
              <a:latin typeface="Inter"/>
              <a:ea typeface="Inter"/>
              <a:cs typeface="Inter"/>
              <a:sym typeface="Inter"/>
            </a:endParaRPr>
          </a:p>
        </p:txBody>
      </p:sp>
      <p:sp>
        <p:nvSpPr>
          <p:cNvPr id="213" name="Google Shape;213;p27"/>
          <p:cNvSpPr txBox="1"/>
          <p:nvPr/>
        </p:nvSpPr>
        <p:spPr>
          <a:xfrm>
            <a:off x="6303338" y="3287625"/>
            <a:ext cx="1758600" cy="29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Inter"/>
                <a:ea typeface="Inter"/>
                <a:cs typeface="Inter"/>
                <a:sym typeface="Inter"/>
              </a:rPr>
              <a:t>Integer values</a:t>
            </a:r>
            <a:endParaRPr>
              <a:solidFill>
                <a:schemeClr val="dk1"/>
              </a:solidFill>
              <a:latin typeface="Inter"/>
              <a:ea typeface="Inter"/>
              <a:cs typeface="Inter"/>
              <a:sym typeface="Inter"/>
            </a:endParaRPr>
          </a:p>
        </p:txBody>
      </p:sp>
      <p:sp>
        <p:nvSpPr>
          <p:cNvPr id="214" name="Google Shape;214;p27"/>
          <p:cNvSpPr txBox="1"/>
          <p:nvPr/>
        </p:nvSpPr>
        <p:spPr>
          <a:xfrm>
            <a:off x="6303338" y="4354425"/>
            <a:ext cx="2063700" cy="29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Inter"/>
                <a:ea typeface="Inter"/>
                <a:cs typeface="Inter"/>
                <a:sym typeface="Inter"/>
              </a:rPr>
              <a:t>Any numerical value</a:t>
            </a:r>
            <a:endParaRPr>
              <a:solidFill>
                <a:schemeClr val="dk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18" name="Shape 218"/>
        <p:cNvGrpSpPr/>
        <p:nvPr/>
      </p:nvGrpSpPr>
      <p:grpSpPr>
        <a:xfrm>
          <a:off x="0" y="0"/>
          <a:ext cx="0" cy="0"/>
          <a:chOff x="0" y="0"/>
          <a:chExt cx="0" cy="0"/>
        </a:xfrm>
      </p:grpSpPr>
      <p:cxnSp>
        <p:nvCxnSpPr>
          <p:cNvPr id="219" name="Google Shape;219;p28"/>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220" name="Google Shape;22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1" name="Google Shape;221;p28"/>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Bar Chart</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2000">
              <a:solidFill>
                <a:schemeClr val="dk1"/>
              </a:solidFill>
              <a:latin typeface="Inter SemiBold"/>
              <a:ea typeface="Inter SemiBold"/>
              <a:cs typeface="Inter SemiBold"/>
              <a:sym typeface="Inter SemiBold"/>
            </a:endParaRPr>
          </a:p>
        </p:txBody>
      </p:sp>
      <p:sp>
        <p:nvSpPr>
          <p:cNvPr id="222" name="Google Shape;222;p28"/>
          <p:cNvSpPr txBox="1"/>
          <p:nvPr/>
        </p:nvSpPr>
        <p:spPr>
          <a:xfrm>
            <a:off x="853950" y="981925"/>
            <a:ext cx="77871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Make sure the column with states is in String Type, labeled ABC.</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The column with population will be treated as numerical data, labeled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Either change the column names or keep them and remember which is which</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Next open a sheet.</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Put one of the columns in rows, and the other in columns. Play around with it to see the orientation you like. In marks select Bar.</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223" name="Google Shape;223;p28"/>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27" name="Shape 227"/>
        <p:cNvGrpSpPr/>
        <p:nvPr/>
      </p:nvGrpSpPr>
      <p:grpSpPr>
        <a:xfrm>
          <a:off x="0" y="0"/>
          <a:ext cx="0" cy="0"/>
          <a:chOff x="0" y="0"/>
          <a:chExt cx="0" cy="0"/>
        </a:xfrm>
      </p:grpSpPr>
      <p:cxnSp>
        <p:nvCxnSpPr>
          <p:cNvPr id="228" name="Google Shape;228;p29"/>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229" name="Google Shape;22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29"/>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Details</a:t>
            </a:r>
            <a:endParaRPr sz="2000">
              <a:solidFill>
                <a:schemeClr val="dk1"/>
              </a:solidFill>
              <a:latin typeface="Inter SemiBold"/>
              <a:ea typeface="Inter SemiBold"/>
              <a:cs typeface="Inter SemiBold"/>
              <a:sym typeface="Inter SemiBold"/>
            </a:endParaRPr>
          </a:p>
        </p:txBody>
      </p:sp>
      <p:sp>
        <p:nvSpPr>
          <p:cNvPr id="231" name="Google Shape;231;p29"/>
          <p:cNvSpPr txBox="1"/>
          <p:nvPr/>
        </p:nvSpPr>
        <p:spPr>
          <a:xfrm>
            <a:off x="853950" y="981925"/>
            <a:ext cx="77871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As you all get the bar charts ready, for those finished early, I’ll show some of the detail features such as color and orientation changes.</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We can also play around with what happens with different graph types.</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After a few minutes, we will move on to the map.The map will use the same data.</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232" name="Google Shape;232;p29"/>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36" name="Shape 236"/>
        <p:cNvGrpSpPr/>
        <p:nvPr/>
      </p:nvGrpSpPr>
      <p:grpSpPr>
        <a:xfrm>
          <a:off x="0" y="0"/>
          <a:ext cx="0" cy="0"/>
          <a:chOff x="0" y="0"/>
          <a:chExt cx="0" cy="0"/>
        </a:xfrm>
      </p:grpSpPr>
      <p:cxnSp>
        <p:nvCxnSpPr>
          <p:cNvPr id="237" name="Google Shape;237;p30"/>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238" name="Google Shape;23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30"/>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Map</a:t>
            </a:r>
            <a:endParaRPr sz="2000">
              <a:solidFill>
                <a:schemeClr val="dk1"/>
              </a:solidFill>
              <a:latin typeface="Inter SemiBold"/>
              <a:ea typeface="Inter SemiBold"/>
              <a:cs typeface="Inter SemiBold"/>
              <a:sym typeface="Inter SemiBold"/>
            </a:endParaRPr>
          </a:p>
        </p:txBody>
      </p:sp>
      <p:sp>
        <p:nvSpPr>
          <p:cNvPr id="240" name="Google Shape;240;p30"/>
          <p:cNvSpPr txBox="1"/>
          <p:nvPr/>
        </p:nvSpPr>
        <p:spPr>
          <a:xfrm>
            <a:off x="853950" y="981925"/>
            <a:ext cx="77871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Create a new sheet in the same workbook</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Alternatively</a:t>
            </a:r>
            <a:r>
              <a:rPr lang="en" sz="1500">
                <a:solidFill>
                  <a:schemeClr val="dk1"/>
                </a:solidFill>
                <a:latin typeface="Inter"/>
                <a:ea typeface="Inter"/>
                <a:cs typeface="Inter"/>
                <a:sym typeface="Inter"/>
              </a:rPr>
              <a:t>, make a new workbook with the same data opened up</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In Tableau, for the states columns, change to states/province</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In the dashboard, this will create latitude and longitude data</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With this, a map can be made</a:t>
            </a:r>
            <a:endParaRPr sz="1500">
              <a:solidFill>
                <a:schemeClr val="dk1"/>
              </a:solidFill>
              <a:latin typeface="Inter"/>
              <a:ea typeface="Inter"/>
              <a:cs typeface="Inter"/>
              <a:sym typeface="Inter"/>
            </a:endParaRPr>
          </a:p>
        </p:txBody>
      </p:sp>
      <p:pic>
        <p:nvPicPr>
          <p:cNvPr id="241" name="Google Shape;241;p30"/>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5" name="Shape 245"/>
        <p:cNvGrpSpPr/>
        <p:nvPr/>
      </p:nvGrpSpPr>
      <p:grpSpPr>
        <a:xfrm>
          <a:off x="0" y="0"/>
          <a:ext cx="0" cy="0"/>
          <a:chOff x="0" y="0"/>
          <a:chExt cx="0" cy="0"/>
        </a:xfrm>
      </p:grpSpPr>
      <p:sp>
        <p:nvSpPr>
          <p:cNvPr id="246" name="Google Shape;24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7" name="Google Shape;247;p31"/>
          <p:cNvPicPr preferRelativeResize="0"/>
          <p:nvPr/>
        </p:nvPicPr>
        <p:blipFill>
          <a:blip r:embed="rId3">
            <a:alphaModFix/>
          </a:blip>
          <a:stretch>
            <a:fillRect/>
          </a:stretch>
        </p:blipFill>
        <p:spPr>
          <a:xfrm>
            <a:off x="0" y="508862"/>
            <a:ext cx="9144003" cy="4125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61" name="Shape 61"/>
        <p:cNvGrpSpPr/>
        <p:nvPr/>
      </p:nvGrpSpPr>
      <p:grpSpPr>
        <a:xfrm>
          <a:off x="0" y="0"/>
          <a:ext cx="0" cy="0"/>
          <a:chOff x="0" y="0"/>
          <a:chExt cx="0" cy="0"/>
        </a:xfrm>
      </p:grpSpPr>
      <p:sp>
        <p:nvSpPr>
          <p:cNvPr id="62" name="Google Shape;62;p14"/>
          <p:cNvSpPr/>
          <p:nvPr/>
        </p:nvSpPr>
        <p:spPr>
          <a:xfrm>
            <a:off x="1603513" y="1194671"/>
            <a:ext cx="1885800" cy="3392100"/>
          </a:xfrm>
          <a:prstGeom prst="roundRect">
            <a:avLst>
              <a:gd fmla="val 6143" name="adj"/>
            </a:avLst>
          </a:prstGeom>
          <a:noFill/>
          <a:ln cap="flat" cmpd="sng" w="127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63" name="Google Shape;63;p14"/>
          <p:cNvSpPr/>
          <p:nvPr/>
        </p:nvSpPr>
        <p:spPr>
          <a:xfrm>
            <a:off x="1603511" y="1389050"/>
            <a:ext cx="1885800" cy="182700"/>
          </a:xfrm>
          <a:prstGeom prst="rect">
            <a:avLst/>
          </a:prstGeom>
          <a:noFill/>
          <a:ln>
            <a:noFill/>
          </a:ln>
        </p:spPr>
        <p:txBody>
          <a:bodyPr anchorCtr="0" anchor="t" bIns="0" lIns="0" spcFirstLastPara="1" rIns="0" wrap="square" tIns="0">
            <a:noAutofit/>
          </a:bodyPr>
          <a:lstStyle/>
          <a:p>
            <a:pPr indent="0" lvl="0" marL="0" marR="0" rtl="0" algn="ctr">
              <a:lnSpc>
                <a:spcPct val="105555"/>
              </a:lnSpc>
              <a:spcBef>
                <a:spcPts val="0"/>
              </a:spcBef>
              <a:spcAft>
                <a:spcPts val="0"/>
              </a:spcAft>
              <a:buClr>
                <a:srgbClr val="000000"/>
              </a:buClr>
              <a:buSzPts val="1400"/>
              <a:buFont typeface="Arial"/>
              <a:buNone/>
            </a:pPr>
            <a:r>
              <a:rPr b="1" lang="en">
                <a:solidFill>
                  <a:schemeClr val="dk1"/>
                </a:solidFill>
                <a:latin typeface="Inter"/>
                <a:ea typeface="Inter"/>
                <a:cs typeface="Inter"/>
                <a:sym typeface="Inter"/>
              </a:rPr>
              <a:t>Benjamin Yu</a:t>
            </a:r>
            <a:endParaRPr i="0" sz="1100" u="none" cap="none" strike="noStrike">
              <a:solidFill>
                <a:schemeClr val="dk1"/>
              </a:solidFill>
              <a:latin typeface="Inter"/>
              <a:ea typeface="Inter"/>
              <a:cs typeface="Inter"/>
              <a:sym typeface="Inter"/>
            </a:endParaRPr>
          </a:p>
        </p:txBody>
      </p:sp>
      <p:pic>
        <p:nvPicPr>
          <p:cNvPr id="64" name="Google Shape;64;p14"/>
          <p:cNvPicPr preferRelativeResize="0"/>
          <p:nvPr/>
        </p:nvPicPr>
        <p:blipFill rotWithShape="1">
          <a:blip r:embed="rId3">
            <a:alphaModFix/>
          </a:blip>
          <a:srcRect b="0" l="0" r="0" t="0"/>
          <a:stretch/>
        </p:blipFill>
        <p:spPr>
          <a:xfrm>
            <a:off x="1792106" y="1817370"/>
            <a:ext cx="1509000" cy="1509000"/>
          </a:xfrm>
          <a:prstGeom prst="ellipse">
            <a:avLst/>
          </a:prstGeom>
          <a:noFill/>
          <a:ln>
            <a:noFill/>
          </a:ln>
        </p:spPr>
      </p:pic>
      <p:sp>
        <p:nvSpPr>
          <p:cNvPr id="65" name="Google Shape;65;p14"/>
          <p:cNvSpPr/>
          <p:nvPr/>
        </p:nvSpPr>
        <p:spPr>
          <a:xfrm>
            <a:off x="1778118" y="3417705"/>
            <a:ext cx="1509000" cy="365400"/>
          </a:xfrm>
          <a:prstGeom prst="rect">
            <a:avLst/>
          </a:prstGeom>
          <a:noFill/>
          <a:ln>
            <a:noFill/>
          </a:ln>
        </p:spPr>
        <p:txBody>
          <a:bodyPr anchorCtr="0" anchor="t" bIns="0" lIns="0" spcFirstLastPara="1" rIns="0" wrap="square" tIns="0">
            <a:noAutofit/>
          </a:bodyPr>
          <a:lstStyle/>
          <a:p>
            <a:pPr indent="0" lvl="0" marL="0" marR="0" rtl="0" algn="ctr">
              <a:lnSpc>
                <a:spcPct val="118750"/>
              </a:lnSpc>
              <a:spcBef>
                <a:spcPts val="0"/>
              </a:spcBef>
              <a:spcAft>
                <a:spcPts val="0"/>
              </a:spcAft>
              <a:buClr>
                <a:srgbClr val="000000"/>
              </a:buClr>
              <a:buSzPts val="1200"/>
              <a:buFont typeface="Arial"/>
              <a:buNone/>
            </a:pPr>
            <a:r>
              <a:rPr b="1" lang="en" sz="1200">
                <a:solidFill>
                  <a:schemeClr val="dk1"/>
                </a:solidFill>
                <a:latin typeface="Inter"/>
                <a:ea typeface="Inter"/>
                <a:cs typeface="Inter"/>
                <a:sym typeface="Inter"/>
              </a:rPr>
              <a:t>Workshop Co-Chair</a:t>
            </a:r>
            <a:endParaRPr b="1" sz="1200">
              <a:solidFill>
                <a:schemeClr val="dk1"/>
              </a:solidFill>
              <a:latin typeface="Inter"/>
              <a:ea typeface="Inter"/>
              <a:cs typeface="Inter"/>
              <a:sym typeface="Inter"/>
            </a:endParaRPr>
          </a:p>
          <a:p>
            <a:pPr indent="0" lvl="0" marL="0" marR="0" rtl="0" algn="ctr">
              <a:lnSpc>
                <a:spcPct val="118750"/>
              </a:lnSpc>
              <a:spcBef>
                <a:spcPts val="0"/>
              </a:spcBef>
              <a:spcAft>
                <a:spcPts val="0"/>
              </a:spcAft>
              <a:buClr>
                <a:srgbClr val="000000"/>
              </a:buClr>
              <a:buSzPts val="1200"/>
              <a:buFont typeface="Arial"/>
              <a:buNone/>
            </a:pPr>
            <a:r>
              <a:rPr lang="en" sz="1200">
                <a:solidFill>
                  <a:schemeClr val="dk1"/>
                </a:solidFill>
                <a:latin typeface="Inter Light"/>
                <a:ea typeface="Inter Light"/>
                <a:cs typeface="Inter Light"/>
                <a:sym typeface="Inter Light"/>
              </a:rPr>
              <a:t>Data Theory Major</a:t>
            </a:r>
            <a:endParaRPr sz="1200">
              <a:solidFill>
                <a:schemeClr val="dk1"/>
              </a:solidFill>
              <a:latin typeface="Inter Light"/>
              <a:ea typeface="Inter Light"/>
              <a:cs typeface="Inter Light"/>
              <a:sym typeface="Inter Light"/>
            </a:endParaRPr>
          </a:p>
        </p:txBody>
      </p:sp>
      <p:sp>
        <p:nvSpPr>
          <p:cNvPr id="66" name="Google Shape;66;p14"/>
          <p:cNvSpPr/>
          <p:nvPr/>
        </p:nvSpPr>
        <p:spPr>
          <a:xfrm>
            <a:off x="5679527" y="1194671"/>
            <a:ext cx="1885800" cy="3392100"/>
          </a:xfrm>
          <a:prstGeom prst="roundRect">
            <a:avLst>
              <a:gd fmla="val 6143" name="adj"/>
            </a:avLst>
          </a:prstGeom>
          <a:noFill/>
          <a:ln cap="flat" cmpd="sng" w="127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67" name="Google Shape;67;p14"/>
          <p:cNvSpPr/>
          <p:nvPr/>
        </p:nvSpPr>
        <p:spPr>
          <a:xfrm>
            <a:off x="5672625" y="1257508"/>
            <a:ext cx="1885800" cy="445800"/>
          </a:xfrm>
          <a:prstGeom prst="rect">
            <a:avLst/>
          </a:prstGeom>
          <a:noFill/>
          <a:ln>
            <a:noFill/>
          </a:ln>
        </p:spPr>
        <p:txBody>
          <a:bodyPr anchorCtr="0" anchor="t" bIns="0" lIns="0" spcFirstLastPara="1" rIns="0" wrap="square" tIns="0">
            <a:noAutofit/>
          </a:bodyPr>
          <a:lstStyle/>
          <a:p>
            <a:pPr indent="0" lvl="0" marL="0" marR="0" rtl="0" algn="ctr">
              <a:lnSpc>
                <a:spcPct val="105555"/>
              </a:lnSpc>
              <a:spcBef>
                <a:spcPts val="0"/>
              </a:spcBef>
              <a:spcAft>
                <a:spcPts val="0"/>
              </a:spcAft>
              <a:buClr>
                <a:srgbClr val="000000"/>
              </a:buClr>
              <a:buSzPts val="1400"/>
              <a:buFont typeface="Arial"/>
              <a:buNone/>
            </a:pPr>
            <a:r>
              <a:rPr b="1" lang="en">
                <a:solidFill>
                  <a:schemeClr val="dk1"/>
                </a:solidFill>
                <a:latin typeface="Inter"/>
                <a:ea typeface="Inter"/>
                <a:cs typeface="Inter"/>
                <a:sym typeface="Inter"/>
              </a:rPr>
              <a:t>Reeshad</a:t>
            </a:r>
            <a:endParaRPr b="1">
              <a:solidFill>
                <a:schemeClr val="dk1"/>
              </a:solidFill>
              <a:latin typeface="Inter"/>
              <a:ea typeface="Inter"/>
              <a:cs typeface="Inter"/>
              <a:sym typeface="Inter"/>
            </a:endParaRPr>
          </a:p>
          <a:p>
            <a:pPr indent="0" lvl="0" marL="0" marR="0" rtl="0" algn="ctr">
              <a:lnSpc>
                <a:spcPct val="105555"/>
              </a:lnSpc>
              <a:spcBef>
                <a:spcPts val="0"/>
              </a:spcBef>
              <a:spcAft>
                <a:spcPts val="0"/>
              </a:spcAft>
              <a:buClr>
                <a:srgbClr val="000000"/>
              </a:buClr>
              <a:buSzPts val="1400"/>
              <a:buFont typeface="Arial"/>
              <a:buNone/>
            </a:pPr>
            <a:r>
              <a:rPr b="1" lang="en">
                <a:solidFill>
                  <a:schemeClr val="dk1"/>
                </a:solidFill>
                <a:latin typeface="Inter"/>
                <a:ea typeface="Inter"/>
                <a:cs typeface="Inter"/>
                <a:sym typeface="Inter"/>
              </a:rPr>
              <a:t> Mohammed</a:t>
            </a:r>
            <a:endParaRPr b="1" i="0" sz="1400" u="none" cap="none" strike="noStrike">
              <a:solidFill>
                <a:schemeClr val="dk1"/>
              </a:solidFill>
              <a:latin typeface="Inter"/>
              <a:ea typeface="Inter"/>
              <a:cs typeface="Inter"/>
              <a:sym typeface="Inter"/>
            </a:endParaRPr>
          </a:p>
        </p:txBody>
      </p:sp>
      <p:sp>
        <p:nvSpPr>
          <p:cNvPr id="68" name="Google Shape;68;p14"/>
          <p:cNvSpPr/>
          <p:nvPr/>
        </p:nvSpPr>
        <p:spPr>
          <a:xfrm>
            <a:off x="5861034" y="3417752"/>
            <a:ext cx="1509000" cy="365400"/>
          </a:xfrm>
          <a:prstGeom prst="rect">
            <a:avLst/>
          </a:prstGeom>
          <a:noFill/>
          <a:ln>
            <a:noFill/>
          </a:ln>
        </p:spPr>
        <p:txBody>
          <a:bodyPr anchorCtr="0" anchor="t" bIns="0" lIns="0" spcFirstLastPara="1" rIns="0" wrap="square" tIns="0">
            <a:noAutofit/>
          </a:bodyPr>
          <a:lstStyle/>
          <a:p>
            <a:pPr indent="0" lvl="0" marL="0" marR="0" rtl="0" algn="ctr">
              <a:lnSpc>
                <a:spcPct val="118750"/>
              </a:lnSpc>
              <a:spcBef>
                <a:spcPts val="0"/>
              </a:spcBef>
              <a:spcAft>
                <a:spcPts val="0"/>
              </a:spcAft>
              <a:buClr>
                <a:srgbClr val="000000"/>
              </a:buClr>
              <a:buSzPts val="1200"/>
              <a:buFont typeface="Arial"/>
              <a:buNone/>
            </a:pPr>
            <a:r>
              <a:rPr b="1" lang="en" sz="1200">
                <a:solidFill>
                  <a:schemeClr val="dk1"/>
                </a:solidFill>
                <a:latin typeface="Inter"/>
                <a:ea typeface="Inter"/>
                <a:cs typeface="Inter"/>
                <a:sym typeface="Inter"/>
              </a:rPr>
              <a:t>Workshop Co-Chair</a:t>
            </a:r>
            <a:endParaRPr b="1" i="0" sz="1100" u="none" cap="none" strike="noStrike">
              <a:solidFill>
                <a:schemeClr val="dk1"/>
              </a:solidFill>
              <a:latin typeface="Inter"/>
              <a:ea typeface="Inter"/>
              <a:cs typeface="Inter"/>
              <a:sym typeface="Inter"/>
            </a:endParaRPr>
          </a:p>
          <a:p>
            <a:pPr indent="0" lvl="0" marL="0" marR="0" rtl="0" algn="ctr">
              <a:lnSpc>
                <a:spcPct val="118750"/>
              </a:lnSpc>
              <a:spcBef>
                <a:spcPts val="0"/>
              </a:spcBef>
              <a:spcAft>
                <a:spcPts val="0"/>
              </a:spcAft>
              <a:buClr>
                <a:srgbClr val="000000"/>
              </a:buClr>
              <a:buSzPts val="1200"/>
              <a:buFont typeface="Arial"/>
              <a:buNone/>
            </a:pPr>
            <a:r>
              <a:rPr i="0" lang="en" sz="1200" u="none" cap="none" strike="noStrike">
                <a:solidFill>
                  <a:schemeClr val="dk1"/>
                </a:solidFill>
                <a:latin typeface="Inter"/>
                <a:ea typeface="Inter"/>
                <a:cs typeface="Inter"/>
                <a:sym typeface="Inter"/>
              </a:rPr>
              <a:t>Statistics and Data Science</a:t>
            </a:r>
            <a:r>
              <a:rPr lang="en" sz="1200">
                <a:solidFill>
                  <a:schemeClr val="dk1"/>
                </a:solidFill>
                <a:latin typeface="Inter"/>
                <a:ea typeface="Inter"/>
                <a:cs typeface="Inter"/>
                <a:sym typeface="Inter"/>
              </a:rPr>
              <a:t> &amp; Applied Math Majors, Digital Humanities</a:t>
            </a:r>
            <a:r>
              <a:rPr i="0" lang="en" sz="1200" u="none" cap="none" strike="noStrike">
                <a:solidFill>
                  <a:schemeClr val="dk1"/>
                </a:solidFill>
                <a:latin typeface="Inter"/>
                <a:ea typeface="Inter"/>
                <a:cs typeface="Inter"/>
                <a:sym typeface="Inter"/>
              </a:rPr>
              <a:t> Minor</a:t>
            </a:r>
            <a:endParaRPr i="0" sz="1100" u="none" cap="none" strike="noStrike">
              <a:solidFill>
                <a:schemeClr val="dk1"/>
              </a:solidFill>
              <a:latin typeface="Inter"/>
              <a:ea typeface="Inter"/>
              <a:cs typeface="Inter"/>
              <a:sym typeface="Inter"/>
            </a:endParaRPr>
          </a:p>
        </p:txBody>
      </p:sp>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4">
            <a:alphaModFix/>
          </a:blip>
          <a:stretch>
            <a:fillRect/>
          </a:stretch>
        </p:blipFill>
        <p:spPr>
          <a:xfrm>
            <a:off x="8380700" y="76200"/>
            <a:ext cx="687100" cy="687100"/>
          </a:xfrm>
          <a:prstGeom prst="rect">
            <a:avLst/>
          </a:prstGeom>
          <a:noFill/>
          <a:ln>
            <a:noFill/>
          </a:ln>
        </p:spPr>
      </p:pic>
      <p:sp>
        <p:nvSpPr>
          <p:cNvPr id="71" name="Google Shape;71;p14"/>
          <p:cNvSpPr txBox="1"/>
          <p:nvPr/>
        </p:nvSpPr>
        <p:spPr>
          <a:xfrm>
            <a:off x="0" y="122600"/>
            <a:ext cx="9144000" cy="5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Inter"/>
                <a:ea typeface="Inter"/>
                <a:cs typeface="Inter"/>
                <a:sym typeface="Inter"/>
              </a:rPr>
              <a:t>About the Presenters</a:t>
            </a:r>
            <a:endParaRPr sz="3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1200">
              <a:solidFill>
                <a:schemeClr val="dk1"/>
              </a:solidFill>
              <a:latin typeface="Inter"/>
              <a:ea typeface="Inter"/>
              <a:cs typeface="Inter"/>
              <a:sym typeface="Inter"/>
            </a:endParaRPr>
          </a:p>
        </p:txBody>
      </p:sp>
      <p:pic>
        <p:nvPicPr>
          <p:cNvPr id="72" name="Google Shape;72;p14"/>
          <p:cNvPicPr preferRelativeResize="0"/>
          <p:nvPr/>
        </p:nvPicPr>
        <p:blipFill rotWithShape="1">
          <a:blip r:embed="rId5">
            <a:alphaModFix/>
          </a:blip>
          <a:srcRect b="16380" l="0" r="0" t="16374"/>
          <a:stretch/>
        </p:blipFill>
        <p:spPr>
          <a:xfrm>
            <a:off x="5867755" y="1806020"/>
            <a:ext cx="1509000" cy="15090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51" name="Shape 251"/>
        <p:cNvGrpSpPr/>
        <p:nvPr/>
      </p:nvGrpSpPr>
      <p:grpSpPr>
        <a:xfrm>
          <a:off x="0" y="0"/>
          <a:ext cx="0" cy="0"/>
          <a:chOff x="0" y="0"/>
          <a:chExt cx="0" cy="0"/>
        </a:xfrm>
      </p:grpSpPr>
      <p:cxnSp>
        <p:nvCxnSpPr>
          <p:cNvPr id="252" name="Google Shape;252;p32"/>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253" name="Google Shape;25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4" name="Google Shape;254;p32"/>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Google Sheets</a:t>
            </a:r>
            <a:endParaRPr sz="2000">
              <a:solidFill>
                <a:schemeClr val="dk1"/>
              </a:solidFill>
              <a:latin typeface="Inter SemiBold"/>
              <a:ea typeface="Inter SemiBold"/>
              <a:cs typeface="Inter SemiBold"/>
              <a:sym typeface="Inter SemiBold"/>
            </a:endParaRPr>
          </a:p>
        </p:txBody>
      </p:sp>
      <p:sp>
        <p:nvSpPr>
          <p:cNvPr id="255" name="Google Shape;255;p32"/>
          <p:cNvSpPr txBox="1"/>
          <p:nvPr/>
        </p:nvSpPr>
        <p:spPr>
          <a:xfrm>
            <a:off x="853950" y="981925"/>
            <a:ext cx="77871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For the previous example, I provided a csv file. What if you were working on another platform, or had your own data.</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Often, people use sheets for quick data entry, so let's see how to convert sheets data to Tableau.</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Note for sheets, you will need to allow Tableau to access Google Drive</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256" name="Google Shape;256;p32"/>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60" name="Shape 260"/>
        <p:cNvGrpSpPr/>
        <p:nvPr/>
      </p:nvGrpSpPr>
      <p:grpSpPr>
        <a:xfrm>
          <a:off x="0" y="0"/>
          <a:ext cx="0" cy="0"/>
          <a:chOff x="0" y="0"/>
          <a:chExt cx="0" cy="0"/>
        </a:xfrm>
      </p:grpSpPr>
      <p:cxnSp>
        <p:nvCxnSpPr>
          <p:cNvPr id="261" name="Google Shape;261;p33"/>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262" name="Google Shape;26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3" name="Google Shape;263;p33"/>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Tableau through Sheets</a:t>
            </a:r>
            <a:endParaRPr sz="2000">
              <a:solidFill>
                <a:schemeClr val="dk1"/>
              </a:solidFill>
              <a:latin typeface="Inter SemiBold"/>
              <a:ea typeface="Inter SemiBold"/>
              <a:cs typeface="Inter SemiBold"/>
              <a:sym typeface="Inter SemiBold"/>
            </a:endParaRPr>
          </a:p>
        </p:txBody>
      </p:sp>
      <p:sp>
        <p:nvSpPr>
          <p:cNvPr id="264" name="Google Shape;264;p33"/>
          <p:cNvSpPr txBox="1"/>
          <p:nvPr/>
        </p:nvSpPr>
        <p:spPr>
          <a:xfrm>
            <a:off x="853950" y="981925"/>
            <a:ext cx="77871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I will go through an example using corvette colors to show you how to go from sheets to Tableau.</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Feel free to use your own sheets dataset if you like.</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Once at the worksheet, feel free to play around with different visualizations</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265" name="Google Shape;265;p33"/>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69" name="Shape 269"/>
        <p:cNvGrpSpPr/>
        <p:nvPr/>
      </p:nvGrpSpPr>
      <p:grpSpPr>
        <a:xfrm>
          <a:off x="0" y="0"/>
          <a:ext cx="0" cy="0"/>
          <a:chOff x="0" y="0"/>
          <a:chExt cx="0" cy="0"/>
        </a:xfrm>
      </p:grpSpPr>
      <p:cxnSp>
        <p:nvCxnSpPr>
          <p:cNvPr id="270" name="Google Shape;270;p34"/>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271" name="Google Shape;27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2" name="Google Shape;272;p34"/>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Sheets</a:t>
            </a:r>
            <a:endParaRPr sz="2000">
              <a:solidFill>
                <a:schemeClr val="dk1"/>
              </a:solidFill>
              <a:latin typeface="Inter SemiBold"/>
              <a:ea typeface="Inter SemiBold"/>
              <a:cs typeface="Inter SemiBold"/>
              <a:sym typeface="Inter SemiBold"/>
            </a:endParaRPr>
          </a:p>
        </p:txBody>
      </p:sp>
      <p:sp>
        <p:nvSpPr>
          <p:cNvPr id="273" name="Google Shape;273;p34"/>
          <p:cNvSpPr txBox="1"/>
          <p:nvPr/>
        </p:nvSpPr>
        <p:spPr>
          <a:xfrm>
            <a:off x="853950" y="981925"/>
            <a:ext cx="77871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After cleaning the sheets data into colors on column one and number sold in column 2, go to Tableau.</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In Public, go to connectors and drive. In Desktop, go to “To a Server” and search for Google Drive.</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After finding the sheet you just made, open it and you will get a new workbook.</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274" name="Google Shape;274;p34"/>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78" name="Shape 278"/>
        <p:cNvGrpSpPr/>
        <p:nvPr/>
      </p:nvGrpSpPr>
      <p:grpSpPr>
        <a:xfrm>
          <a:off x="0" y="0"/>
          <a:ext cx="0" cy="0"/>
          <a:chOff x="0" y="0"/>
          <a:chExt cx="0" cy="0"/>
        </a:xfrm>
      </p:grpSpPr>
      <p:cxnSp>
        <p:nvCxnSpPr>
          <p:cNvPr id="279" name="Google Shape;279;p35"/>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280" name="Google Shape;28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1" name="Google Shape;281;p35"/>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Challenge</a:t>
            </a:r>
            <a:endParaRPr sz="2000">
              <a:solidFill>
                <a:schemeClr val="dk1"/>
              </a:solidFill>
              <a:latin typeface="Inter SemiBold"/>
              <a:ea typeface="Inter SemiBold"/>
              <a:cs typeface="Inter SemiBold"/>
              <a:sym typeface="Inter SemiBold"/>
            </a:endParaRPr>
          </a:p>
        </p:txBody>
      </p:sp>
      <p:sp>
        <p:nvSpPr>
          <p:cNvPr id="282" name="Google Shape;282;p35"/>
          <p:cNvSpPr txBox="1"/>
          <p:nvPr/>
        </p:nvSpPr>
        <p:spPr>
          <a:xfrm>
            <a:off x="853950" y="981925"/>
            <a:ext cx="77871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Try to get the end result on the next page!</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283" name="Google Shape;283;p35"/>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287" name="Shape 287"/>
        <p:cNvGrpSpPr/>
        <p:nvPr/>
      </p:nvGrpSpPr>
      <p:grpSpPr>
        <a:xfrm>
          <a:off x="0" y="0"/>
          <a:ext cx="0" cy="0"/>
          <a:chOff x="0" y="0"/>
          <a:chExt cx="0" cy="0"/>
        </a:xfrm>
      </p:grpSpPr>
      <p:sp>
        <p:nvSpPr>
          <p:cNvPr id="288" name="Google Shape;28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9" name="Google Shape;28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0" name="Google Shape;290;p36"/>
          <p:cNvPicPr preferRelativeResize="0"/>
          <p:nvPr/>
        </p:nvPicPr>
        <p:blipFill>
          <a:blip r:embed="rId3">
            <a:alphaModFix/>
          </a:blip>
          <a:stretch>
            <a:fillRect/>
          </a:stretch>
        </p:blipFill>
        <p:spPr>
          <a:xfrm>
            <a:off x="0" y="445020"/>
            <a:ext cx="9143998" cy="39876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76" name="Shape 76"/>
        <p:cNvGrpSpPr/>
        <p:nvPr/>
      </p:nvGrpSpPr>
      <p:grpSpPr>
        <a:xfrm>
          <a:off x="0" y="0"/>
          <a:ext cx="0" cy="0"/>
          <a:chOff x="0" y="0"/>
          <a:chExt cx="0" cy="0"/>
        </a:xfrm>
      </p:grpSpPr>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8" name="Google Shape;78;p15"/>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79" name="Google Shape;79;p15"/>
          <p:cNvSpPr/>
          <p:nvPr/>
        </p:nvSpPr>
        <p:spPr>
          <a:xfrm>
            <a:off x="4738550" y="685800"/>
            <a:ext cx="33507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Introduction</a:t>
            </a:r>
            <a:endParaRPr i="0" sz="3200" u="none" cap="none" strike="noStrike">
              <a:solidFill>
                <a:schemeClr val="dk1"/>
              </a:solidFill>
              <a:latin typeface="Inter ExtraBold"/>
              <a:ea typeface="Inter ExtraBold"/>
              <a:cs typeface="Inter ExtraBold"/>
              <a:sym typeface="Inter ExtraBold"/>
            </a:endParaRPr>
          </a:p>
        </p:txBody>
      </p:sp>
      <p:sp>
        <p:nvSpPr>
          <p:cNvPr id="80" name="Google Shape;80;p15"/>
          <p:cNvSpPr/>
          <p:nvPr/>
        </p:nvSpPr>
        <p:spPr>
          <a:xfrm>
            <a:off x="4738550" y="1995924"/>
            <a:ext cx="3167700" cy="2974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a:solidFill>
                  <a:schemeClr val="dk1"/>
                </a:solidFill>
                <a:latin typeface="Inter"/>
                <a:ea typeface="Inter"/>
                <a:cs typeface="Inter"/>
                <a:sym typeface="Inter"/>
              </a:rPr>
              <a:t>Data visualization converts raw data and information into a easy to interpret form, which helps with understanding and finding patterns in data. These patterns are crucial to making conclusions about the data at hand.</a:t>
            </a:r>
            <a:endParaRPr>
              <a:solidFill>
                <a:schemeClr val="dk1"/>
              </a:solidFill>
              <a:latin typeface="Inter"/>
              <a:ea typeface="Inter"/>
              <a:cs typeface="Inter"/>
              <a:sym typeface="Inter"/>
            </a:endParaRPr>
          </a:p>
          <a:p>
            <a:pPr indent="0" lvl="0" marL="0" rtl="0" algn="l">
              <a:lnSpc>
                <a:spcPct val="115000"/>
              </a:lnSpc>
              <a:spcBef>
                <a:spcPts val="0"/>
              </a:spcBef>
              <a:spcAft>
                <a:spcPts val="0"/>
              </a:spcAft>
              <a:buNone/>
            </a:pPr>
            <a:r>
              <a:t/>
            </a:r>
            <a:endParaRPr>
              <a:solidFill>
                <a:schemeClr val="dk1"/>
              </a:solidFill>
              <a:latin typeface="Inter"/>
              <a:ea typeface="Inter"/>
              <a:cs typeface="Inter"/>
              <a:sym typeface="Inter"/>
            </a:endParaRPr>
          </a:p>
          <a:p>
            <a:pPr indent="0" lvl="0" marL="0" rtl="0" algn="l">
              <a:lnSpc>
                <a:spcPct val="115000"/>
              </a:lnSpc>
              <a:spcBef>
                <a:spcPts val="0"/>
              </a:spcBef>
              <a:spcAft>
                <a:spcPts val="0"/>
              </a:spcAft>
              <a:buNone/>
            </a:pPr>
            <a:r>
              <a:rPr lang="en">
                <a:solidFill>
                  <a:schemeClr val="dk1"/>
                </a:solidFill>
                <a:latin typeface="Inter"/>
                <a:ea typeface="Inter"/>
                <a:cs typeface="Inter"/>
                <a:sym typeface="Inter"/>
              </a:rPr>
              <a:t>Tableau is a tool that can help create effective and clear data visualizations</a:t>
            </a:r>
            <a:endParaRPr>
              <a:solidFill>
                <a:schemeClr val="dk1"/>
              </a:solidFill>
              <a:latin typeface="Inter"/>
              <a:ea typeface="Inter"/>
              <a:cs typeface="Inter"/>
              <a:sym typeface="Inter"/>
            </a:endParaRPr>
          </a:p>
          <a:p>
            <a:pPr indent="0" lvl="0" marL="0" rtl="0" algn="l">
              <a:lnSpc>
                <a:spcPct val="115000"/>
              </a:lnSpc>
              <a:spcBef>
                <a:spcPts val="0"/>
              </a:spcBef>
              <a:spcAft>
                <a:spcPts val="0"/>
              </a:spcAft>
              <a:buNone/>
            </a:pPr>
            <a:r>
              <a:t/>
            </a:r>
            <a:endParaRPr>
              <a:solidFill>
                <a:schemeClr val="dk1"/>
              </a:solidFill>
              <a:latin typeface="Inter"/>
              <a:ea typeface="Inter"/>
              <a:cs typeface="Inter"/>
              <a:sym typeface="Inter"/>
            </a:endParaRPr>
          </a:p>
          <a:p>
            <a:pPr indent="0" lvl="0" marL="0" marR="0" rtl="0" algn="l">
              <a:lnSpc>
                <a:spcPct val="115000"/>
              </a:lnSpc>
              <a:spcBef>
                <a:spcPts val="0"/>
              </a:spcBef>
              <a:spcAft>
                <a:spcPts val="0"/>
              </a:spcAft>
              <a:buClr>
                <a:srgbClr val="3F3F3F"/>
              </a:buClr>
              <a:buSzPts val="1800"/>
              <a:buFont typeface="Quattrocento Sans"/>
              <a:buNone/>
            </a:pPr>
            <a:r>
              <a:t/>
            </a:r>
            <a:endParaRPr>
              <a:solidFill>
                <a:schemeClr val="dk1"/>
              </a:solidFill>
              <a:latin typeface="Inter"/>
              <a:ea typeface="Inter"/>
              <a:cs typeface="Inter"/>
              <a:sym typeface="Inter"/>
            </a:endParaRPr>
          </a:p>
          <a:p>
            <a:pPr indent="-196850" lvl="0" marL="285750" marR="0" rtl="0" algn="l">
              <a:lnSpc>
                <a:spcPct val="100000"/>
              </a:lnSpc>
              <a:spcBef>
                <a:spcPts val="0"/>
              </a:spcBef>
              <a:spcAft>
                <a:spcPts val="0"/>
              </a:spcAft>
              <a:buClr>
                <a:srgbClr val="000000"/>
              </a:buClr>
              <a:buSzPts val="1400"/>
              <a:buFont typeface="Arial"/>
              <a:buNone/>
            </a:pPr>
            <a:r>
              <a:t/>
            </a:r>
            <a:endParaRPr i="0" sz="1400" u="none" cap="none" strike="noStrike">
              <a:solidFill>
                <a:srgbClr val="3F3F3F"/>
              </a:solidFill>
              <a:latin typeface="Inter"/>
              <a:ea typeface="Inter"/>
              <a:cs typeface="Inter"/>
              <a:sym typeface="Inter"/>
            </a:endParaRPr>
          </a:p>
        </p:txBody>
      </p:sp>
      <p:sp>
        <p:nvSpPr>
          <p:cNvPr id="81" name="Google Shape;81;p15"/>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sp>
        <p:nvSpPr>
          <p:cNvPr id="82" name="Google Shape;82;p15"/>
          <p:cNvSpPr/>
          <p:nvPr/>
        </p:nvSpPr>
        <p:spPr>
          <a:xfrm>
            <a:off x="4738550" y="1178250"/>
            <a:ext cx="3587100" cy="369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5963B8"/>
              </a:buClr>
              <a:buSzPts val="2400"/>
              <a:buFont typeface="Century Gothic"/>
              <a:buNone/>
            </a:pPr>
            <a:r>
              <a:rPr lang="en" sz="2000">
                <a:solidFill>
                  <a:schemeClr val="accent5"/>
                </a:solidFill>
                <a:latin typeface="Inter SemiBold"/>
                <a:ea typeface="Inter SemiBold"/>
                <a:cs typeface="Inter SemiBold"/>
                <a:sym typeface="Inter SemiBold"/>
              </a:rPr>
              <a:t>What is data visualization?</a:t>
            </a:r>
            <a:endParaRPr i="0" sz="2000" u="none" cap="none" strike="noStrike">
              <a:solidFill>
                <a:schemeClr val="accent5"/>
              </a:solidFill>
              <a:latin typeface="Inter SemiBold"/>
              <a:ea typeface="Inter SemiBold"/>
              <a:cs typeface="Inter SemiBold"/>
              <a:sym typeface="Inter SemiBold"/>
            </a:endParaRPr>
          </a:p>
        </p:txBody>
      </p:sp>
      <p:pic>
        <p:nvPicPr>
          <p:cNvPr id="83" name="Google Shape;83;p15"/>
          <p:cNvPicPr preferRelativeResize="0"/>
          <p:nvPr/>
        </p:nvPicPr>
        <p:blipFill>
          <a:blip r:embed="rId4">
            <a:alphaModFix/>
          </a:blip>
          <a:stretch>
            <a:fillRect/>
          </a:stretch>
        </p:blipFill>
        <p:spPr>
          <a:xfrm>
            <a:off x="200638" y="1682325"/>
            <a:ext cx="4148675" cy="177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87" name="Shape 87"/>
        <p:cNvGrpSpPr/>
        <p:nvPr/>
      </p:nvGrpSpPr>
      <p:grpSpPr>
        <a:xfrm>
          <a:off x="0" y="0"/>
          <a:ext cx="0" cy="0"/>
          <a:chOff x="0" y="0"/>
          <a:chExt cx="0" cy="0"/>
        </a:xfrm>
      </p:grpSpPr>
      <p:cxnSp>
        <p:nvCxnSpPr>
          <p:cNvPr id="88" name="Google Shape;88;p16"/>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6"/>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Tableau</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sz="1200">
              <a:solidFill>
                <a:schemeClr val="dk1"/>
              </a:solidFill>
              <a:latin typeface="Inter"/>
              <a:ea typeface="Inter"/>
              <a:cs typeface="Inter"/>
              <a:sym typeface="Inter"/>
            </a:endParaRPr>
          </a:p>
        </p:txBody>
      </p:sp>
      <p:sp>
        <p:nvSpPr>
          <p:cNvPr id="91" name="Google Shape;91;p16"/>
          <p:cNvSpPr txBox="1"/>
          <p:nvPr/>
        </p:nvSpPr>
        <p:spPr>
          <a:xfrm>
            <a:off x="853950" y="981925"/>
            <a:ext cx="37182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Tableau is an application with many data visualization capabilities, of which some will be featured today such as bar charts, line graphs, and maps</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Tableau allows for data from csv files, sheets and much more to be imported, making it a versatile tool</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92" name="Google Shape;92;p16"/>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93" name="Google Shape;93;p16"/>
          <p:cNvSpPr txBox="1"/>
          <p:nvPr/>
        </p:nvSpPr>
        <p:spPr>
          <a:xfrm>
            <a:off x="4572000" y="981925"/>
            <a:ext cx="37182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If you haven’t downloaded with the instructions sent in advance, we will give you a few minutes to set it up and brief guidance</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94" name="Google Shape;94;p16"/>
          <p:cNvPicPr preferRelativeResize="0"/>
          <p:nvPr/>
        </p:nvPicPr>
        <p:blipFill>
          <a:blip r:embed="rId4">
            <a:alphaModFix/>
          </a:blip>
          <a:stretch>
            <a:fillRect/>
          </a:stretch>
        </p:blipFill>
        <p:spPr>
          <a:xfrm>
            <a:off x="4572002" y="2571738"/>
            <a:ext cx="3718200" cy="20914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98" name="Shape 98"/>
        <p:cNvGrpSpPr/>
        <p:nvPr/>
      </p:nvGrpSpPr>
      <p:grpSpPr>
        <a:xfrm>
          <a:off x="0" y="0"/>
          <a:ext cx="0" cy="0"/>
          <a:chOff x="0" y="0"/>
          <a:chExt cx="0" cy="0"/>
        </a:xfrm>
      </p:grpSpPr>
      <p:cxnSp>
        <p:nvCxnSpPr>
          <p:cNvPr id="99" name="Google Shape;99;p17"/>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17"/>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Google Sheets</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sz="1200">
              <a:solidFill>
                <a:schemeClr val="dk1"/>
              </a:solidFill>
              <a:latin typeface="Inter"/>
              <a:ea typeface="Inter"/>
              <a:cs typeface="Inter"/>
              <a:sym typeface="Inter"/>
            </a:endParaRPr>
          </a:p>
        </p:txBody>
      </p:sp>
      <p:sp>
        <p:nvSpPr>
          <p:cNvPr id="102" name="Google Shape;102;p17"/>
          <p:cNvSpPr txBox="1"/>
          <p:nvPr/>
        </p:nvSpPr>
        <p:spPr>
          <a:xfrm>
            <a:off x="853950" y="981925"/>
            <a:ext cx="37182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For today’s demonstration, we will also use Google sheets to demonstrate how we can take data from sheets and put it into Tableau</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103" name="Google Shape;103;p17"/>
          <p:cNvPicPr preferRelativeResize="0"/>
          <p:nvPr/>
        </p:nvPicPr>
        <p:blipFill>
          <a:blip r:embed="rId3">
            <a:alphaModFix/>
          </a:blip>
          <a:stretch>
            <a:fillRect/>
          </a:stretch>
        </p:blipFill>
        <p:spPr>
          <a:xfrm>
            <a:off x="8380700" y="76200"/>
            <a:ext cx="687100" cy="687100"/>
          </a:xfrm>
          <a:prstGeom prst="rect">
            <a:avLst/>
          </a:prstGeom>
          <a:noFill/>
          <a:ln>
            <a:noFill/>
          </a:ln>
        </p:spPr>
      </p:pic>
      <p:pic>
        <p:nvPicPr>
          <p:cNvPr id="104" name="Google Shape;104;p17"/>
          <p:cNvPicPr preferRelativeResize="0"/>
          <p:nvPr/>
        </p:nvPicPr>
        <p:blipFill>
          <a:blip r:embed="rId4">
            <a:alphaModFix/>
          </a:blip>
          <a:stretch>
            <a:fillRect/>
          </a:stretch>
        </p:blipFill>
        <p:spPr>
          <a:xfrm>
            <a:off x="5949275" y="1569825"/>
            <a:ext cx="1822176" cy="250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08" name="Shape 108"/>
        <p:cNvGrpSpPr/>
        <p:nvPr/>
      </p:nvGrpSpPr>
      <p:grpSpPr>
        <a:xfrm>
          <a:off x="0" y="0"/>
          <a:ext cx="0" cy="0"/>
          <a:chOff x="0" y="0"/>
          <a:chExt cx="0" cy="0"/>
        </a:xfrm>
      </p:grpSpPr>
      <p:cxnSp>
        <p:nvCxnSpPr>
          <p:cNvPr id="109" name="Google Shape;109;p18"/>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110" name="Google Shape;11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18"/>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Example: Population</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sz="1200">
              <a:solidFill>
                <a:schemeClr val="dk1"/>
              </a:solidFill>
              <a:latin typeface="Inter"/>
              <a:ea typeface="Inter"/>
              <a:cs typeface="Inter"/>
              <a:sym typeface="Inter"/>
            </a:endParaRPr>
          </a:p>
        </p:txBody>
      </p:sp>
      <p:sp>
        <p:nvSpPr>
          <p:cNvPr id="112" name="Google Shape;112;p18"/>
          <p:cNvSpPr txBox="1"/>
          <p:nvPr/>
        </p:nvSpPr>
        <p:spPr>
          <a:xfrm>
            <a:off x="853950" y="981925"/>
            <a:ext cx="77871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File name: workshop_populations - Sheet1.csv</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The csv file given has a simple table with the states in alphabetical order in the first column and the populations during the previous Census in the second column. It is hard to interpret the table just looking at the data values. Suppose we want a visual to compare the states and the scale of their relative populations. We can use Tableau to make such visualizations.</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We will begin with a bar chart.</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113" name="Google Shape;113;p18"/>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17" name="Shape 117"/>
        <p:cNvGrpSpPr/>
        <p:nvPr/>
      </p:nvGrpSpPr>
      <p:grpSpPr>
        <a:xfrm>
          <a:off x="0" y="0"/>
          <a:ext cx="0" cy="0"/>
          <a:chOff x="0" y="0"/>
          <a:chExt cx="0" cy="0"/>
        </a:xfrm>
      </p:grpSpPr>
      <p:cxnSp>
        <p:nvCxnSpPr>
          <p:cNvPr id="118" name="Google Shape;118;p19"/>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119" name="Google Shape;11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19"/>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Opening Tableau</a:t>
            </a:r>
            <a:endParaRPr sz="1200">
              <a:solidFill>
                <a:schemeClr val="dk1"/>
              </a:solidFill>
              <a:latin typeface="Inter"/>
              <a:ea typeface="Inter"/>
              <a:cs typeface="Inter"/>
              <a:sym typeface="Inter"/>
            </a:endParaRPr>
          </a:p>
        </p:txBody>
      </p:sp>
      <p:sp>
        <p:nvSpPr>
          <p:cNvPr id="121" name="Google Shape;121;p19"/>
          <p:cNvSpPr txBox="1"/>
          <p:nvPr/>
        </p:nvSpPr>
        <p:spPr>
          <a:xfrm>
            <a:off x="853950" y="981925"/>
            <a:ext cx="77871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Before we start, we need to understand the Tableau Dashboard.</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Alternatively, you may use Tableau public and open a workbook through there.</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The next slides will show how to open a worksheet in both tableau Public and Desktop.</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Please raise your hands if you have any difficulties and we will go around to help with opening Tableau or pair you up with someone who is able to open it.</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122" name="Google Shape;122;p19"/>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26" name="Shape 126"/>
        <p:cNvGrpSpPr/>
        <p:nvPr/>
      </p:nvGrpSpPr>
      <p:grpSpPr>
        <a:xfrm>
          <a:off x="0" y="0"/>
          <a:ext cx="0" cy="0"/>
          <a:chOff x="0" y="0"/>
          <a:chExt cx="0" cy="0"/>
        </a:xfrm>
      </p:grpSpPr>
      <p:cxnSp>
        <p:nvCxnSpPr>
          <p:cNvPr id="127" name="Google Shape;127;p20"/>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128" name="Google Shape;12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0"/>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Opening Tableau Workbook through Tableau Public</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2000">
              <a:solidFill>
                <a:schemeClr val="dk1"/>
              </a:solidFill>
              <a:latin typeface="Inter SemiBold"/>
              <a:ea typeface="Inter SemiBold"/>
              <a:cs typeface="Inter SemiBold"/>
              <a:sym typeface="Inter SemiBold"/>
            </a:endParaRPr>
          </a:p>
        </p:txBody>
      </p:sp>
      <p:sp>
        <p:nvSpPr>
          <p:cNvPr id="130" name="Google Shape;130;p20"/>
          <p:cNvSpPr txBox="1"/>
          <p:nvPr/>
        </p:nvSpPr>
        <p:spPr>
          <a:xfrm>
            <a:off x="853950" y="981925"/>
            <a:ext cx="77871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After logging in or creating a public account, go to the Create icon.</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After hovering over create, press Web Authoring.</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It will then tell you to connect data. Find the provided csv and attach it.</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[UCLA might have free access, or extended free trial, need to check about this]</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131" name="Google Shape;131;p20"/>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cxnSp>
        <p:nvCxnSpPr>
          <p:cNvPr id="136" name="Google Shape;136;p21"/>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137" name="Google Shape;13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1"/>
          <p:cNvSpPr txBox="1"/>
          <p:nvPr/>
        </p:nvSpPr>
        <p:spPr>
          <a:xfrm>
            <a:off x="853950" y="981925"/>
            <a:ext cx="77871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After logging in or creating a public account, go to the Create icon.</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After hovering over create, press Web Authoring.</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It will then tell you to connect data. Find the provided csv and attach it.</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[UCLA might have free access, or extended free trial, need to check about this]</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500">
              <a:solidFill>
                <a:schemeClr val="dk1"/>
              </a:solidFill>
              <a:latin typeface="Inter"/>
              <a:ea typeface="Inter"/>
              <a:cs typeface="Inter"/>
              <a:sym typeface="Inter"/>
            </a:endParaRPr>
          </a:p>
        </p:txBody>
      </p:sp>
      <p:pic>
        <p:nvPicPr>
          <p:cNvPr id="139" name="Google Shape;139;p21"/>
          <p:cNvPicPr preferRelativeResize="0"/>
          <p:nvPr/>
        </p:nvPicPr>
        <p:blipFill>
          <a:blip r:embed="rId3">
            <a:alphaModFix/>
          </a:blip>
          <a:stretch>
            <a:fillRect/>
          </a:stretch>
        </p:blipFill>
        <p:spPr>
          <a:xfrm>
            <a:off x="0" y="471050"/>
            <a:ext cx="9143997" cy="420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