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Inter Light"/>
      <p:regular r:id="rId28"/>
      <p:bold r:id="rId29"/>
      <p:italic r:id="rId30"/>
      <p:boldItalic r:id="rId31"/>
    </p:embeddedFont>
    <p:embeddedFont>
      <p:font typeface="Inter SemiBold"/>
      <p:regular r:id="rId32"/>
      <p:bold r:id="rId33"/>
      <p:italic r:id="rId34"/>
      <p:boldItalic r:id="rId35"/>
    </p:embeddedFont>
    <p:embeddedFont>
      <p:font typeface="Inter"/>
      <p:regular r:id="rId36"/>
      <p:bold r:id="rId37"/>
      <p:italic r:id="rId38"/>
      <p:boldItalic r:id="rId39"/>
    </p:embeddedFont>
    <p:embeddedFont>
      <p:font typeface="Inter ExtraBold"/>
      <p:bold r:id="rId40"/>
      <p:boldItalic r:id="rId41"/>
    </p:embeddedFont>
    <p:embeddedFont>
      <p:font typeface="Quattrocento Sans"/>
      <p:regular r:id="rId42"/>
      <p:bold r:id="rId43"/>
      <p:italic r:id="rId44"/>
      <p:boldItalic r:id="rId45"/>
    </p:embeddedFont>
    <p:embeddedFont>
      <p:font typeface="Century Gothic"/>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3C365CD-9A76-4E92-93F7-5B2A0191D344}">
  <a:tblStyle styleId="{F3C365CD-9A76-4E92-93F7-5B2A0191D34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InterExtraBold-bold.fntdata"/><Relationship Id="rId42" Type="http://schemas.openxmlformats.org/officeDocument/2006/relationships/font" Target="fonts/QuattrocentoSans-regular.fntdata"/><Relationship Id="rId41" Type="http://schemas.openxmlformats.org/officeDocument/2006/relationships/font" Target="fonts/InterExtraBold-boldItalic.fntdata"/><Relationship Id="rId44" Type="http://schemas.openxmlformats.org/officeDocument/2006/relationships/font" Target="fonts/QuattrocentoSans-italic.fntdata"/><Relationship Id="rId43" Type="http://schemas.openxmlformats.org/officeDocument/2006/relationships/font" Target="fonts/QuattrocentoSans-bold.fntdata"/><Relationship Id="rId46" Type="http://schemas.openxmlformats.org/officeDocument/2006/relationships/font" Target="fonts/CenturyGothic-regular.fntdata"/><Relationship Id="rId45" Type="http://schemas.openxmlformats.org/officeDocument/2006/relationships/font" Target="fonts/Quattrocento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CenturyGothic-italic.fntdata"/><Relationship Id="rId47" Type="http://schemas.openxmlformats.org/officeDocument/2006/relationships/font" Target="fonts/CenturyGothic-bold.fntdata"/><Relationship Id="rId49" Type="http://schemas.openxmlformats.org/officeDocument/2006/relationships/font" Target="fonts/CenturyGothic-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InterLight-boldItalic.fntdata"/><Relationship Id="rId30" Type="http://schemas.openxmlformats.org/officeDocument/2006/relationships/font" Target="fonts/InterLight-italic.fntdata"/><Relationship Id="rId33" Type="http://schemas.openxmlformats.org/officeDocument/2006/relationships/font" Target="fonts/InterSemiBold-bold.fntdata"/><Relationship Id="rId32" Type="http://schemas.openxmlformats.org/officeDocument/2006/relationships/font" Target="fonts/InterSemiBold-regular.fntdata"/><Relationship Id="rId35" Type="http://schemas.openxmlformats.org/officeDocument/2006/relationships/font" Target="fonts/InterSemiBold-boldItalic.fntdata"/><Relationship Id="rId34" Type="http://schemas.openxmlformats.org/officeDocument/2006/relationships/font" Target="fonts/InterSemiBold-italic.fntdata"/><Relationship Id="rId37" Type="http://schemas.openxmlformats.org/officeDocument/2006/relationships/font" Target="fonts/Inter-bold.fntdata"/><Relationship Id="rId36" Type="http://schemas.openxmlformats.org/officeDocument/2006/relationships/font" Target="fonts/Inter-regular.fntdata"/><Relationship Id="rId39" Type="http://schemas.openxmlformats.org/officeDocument/2006/relationships/font" Target="fonts/Inter-boldItalic.fntdata"/><Relationship Id="rId38" Type="http://schemas.openxmlformats.org/officeDocument/2006/relationships/font" Target="fonts/Inter-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InterLight-regular.fntdata"/><Relationship Id="rId27" Type="http://schemas.openxmlformats.org/officeDocument/2006/relationships/slide" Target="slides/slide21.xml"/><Relationship Id="rId29" Type="http://schemas.openxmlformats.org/officeDocument/2006/relationships/font" Target="fonts/InterLight-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49e16bd2a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49e16bd2a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4ab233c1a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4ab233c1a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4ac9865e97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4ac9865e97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4ac9865e97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4ac9865e97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4ab233c1a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4ab233c1a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4ac9865e9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4ac9865e9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4ac9865e9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4ac9865e9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4ac9865e9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4ac9865e9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49e16bd2a0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49e16bd2a0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4ac9865e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4ac9865e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06f969ee61_0_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 name="Google Shape;60;g306f969ee61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4040c93fb0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4040c93fb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fea93e71d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fea93e71d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ffb3bb82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ffb3bb82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4ab233c1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4ab233c1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fd5773f92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fd5773f92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076852a0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076852a0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076852a0d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076852a0d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49da7224e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49da7224e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49da7224ea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49da7224ea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0"/>
              </a:spcBef>
              <a:spcAft>
                <a:spcPts val="0"/>
              </a:spcAft>
              <a:buClr>
                <a:schemeClr val="lt2"/>
              </a:buClr>
              <a:buSzPts val="1400"/>
              <a:buChar char="○"/>
              <a:defRPr>
                <a:solidFill>
                  <a:schemeClr val="lt2"/>
                </a:solidFill>
              </a:defRPr>
            </a:lvl2pPr>
            <a:lvl3pPr indent="-317500" lvl="2" marL="1371600" rtl="0">
              <a:lnSpc>
                <a:spcPct val="115000"/>
              </a:lnSpc>
              <a:spcBef>
                <a:spcPts val="0"/>
              </a:spcBef>
              <a:spcAft>
                <a:spcPts val="0"/>
              </a:spcAft>
              <a:buClr>
                <a:schemeClr val="lt2"/>
              </a:buClr>
              <a:buSzPts val="1400"/>
              <a:buChar char="■"/>
              <a:defRPr>
                <a:solidFill>
                  <a:schemeClr val="lt2"/>
                </a:solidFill>
              </a:defRPr>
            </a:lvl3pPr>
            <a:lvl4pPr indent="-317500" lvl="3" marL="1828800" rtl="0">
              <a:lnSpc>
                <a:spcPct val="115000"/>
              </a:lnSpc>
              <a:spcBef>
                <a:spcPts val="0"/>
              </a:spcBef>
              <a:spcAft>
                <a:spcPts val="0"/>
              </a:spcAft>
              <a:buClr>
                <a:schemeClr val="lt2"/>
              </a:buClr>
              <a:buSzPts val="1400"/>
              <a:buChar char="●"/>
              <a:defRPr>
                <a:solidFill>
                  <a:schemeClr val="lt2"/>
                </a:solidFill>
              </a:defRPr>
            </a:lvl4pPr>
            <a:lvl5pPr indent="-317500" lvl="4" marL="2286000" rtl="0">
              <a:lnSpc>
                <a:spcPct val="115000"/>
              </a:lnSpc>
              <a:spcBef>
                <a:spcPts val="0"/>
              </a:spcBef>
              <a:spcAft>
                <a:spcPts val="0"/>
              </a:spcAft>
              <a:buClr>
                <a:schemeClr val="lt2"/>
              </a:buClr>
              <a:buSzPts val="1400"/>
              <a:buChar char="○"/>
              <a:defRPr>
                <a:solidFill>
                  <a:schemeClr val="lt2"/>
                </a:solidFill>
              </a:defRPr>
            </a:lvl5pPr>
            <a:lvl6pPr indent="-317500" lvl="5" marL="2743200" rtl="0">
              <a:lnSpc>
                <a:spcPct val="115000"/>
              </a:lnSpc>
              <a:spcBef>
                <a:spcPts val="0"/>
              </a:spcBef>
              <a:spcAft>
                <a:spcPts val="0"/>
              </a:spcAft>
              <a:buClr>
                <a:schemeClr val="lt2"/>
              </a:buClr>
              <a:buSzPts val="1400"/>
              <a:buChar char="■"/>
              <a:defRPr>
                <a:solidFill>
                  <a:schemeClr val="lt2"/>
                </a:solidFill>
              </a:defRPr>
            </a:lvl6pPr>
            <a:lvl7pPr indent="-317500" lvl="6" marL="3200400" rtl="0">
              <a:lnSpc>
                <a:spcPct val="115000"/>
              </a:lnSpc>
              <a:spcBef>
                <a:spcPts val="0"/>
              </a:spcBef>
              <a:spcAft>
                <a:spcPts val="0"/>
              </a:spcAft>
              <a:buClr>
                <a:schemeClr val="lt2"/>
              </a:buClr>
              <a:buSzPts val="1400"/>
              <a:buChar char="●"/>
              <a:defRPr>
                <a:solidFill>
                  <a:schemeClr val="lt2"/>
                </a:solidFill>
              </a:defRPr>
            </a:lvl7pPr>
            <a:lvl8pPr indent="-317500" lvl="7" marL="3657600" rtl="0">
              <a:lnSpc>
                <a:spcPct val="115000"/>
              </a:lnSpc>
              <a:spcBef>
                <a:spcPts val="0"/>
              </a:spcBef>
              <a:spcAft>
                <a:spcPts val="0"/>
              </a:spcAft>
              <a:buClr>
                <a:schemeClr val="lt2"/>
              </a:buClr>
              <a:buSzPts val="1400"/>
              <a:buChar char="○"/>
              <a:defRPr>
                <a:solidFill>
                  <a:schemeClr val="lt2"/>
                </a:solidFill>
              </a:defRPr>
            </a:lvl8pPr>
            <a:lvl9pPr indent="-317500" lvl="8" marL="4114800" rtl="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6.jpg"/><Relationship Id="rId4" Type="http://schemas.openxmlformats.org/officeDocument/2006/relationships/image" Target="../media/image7.png"/><Relationship Id="rId5"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1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tinyurl.com/IntroToLLMAPI" TargetMode="External"/><Relationship Id="rId4" Type="http://schemas.openxmlformats.org/officeDocument/2006/relationships/hyperlink" Target="https://tinyurl.com/UCLAStatsWorkshops" TargetMode="External"/><Relationship Id="rId5" Type="http://schemas.openxmlformats.org/officeDocument/2006/relationships/image" Target="../media/image7.png"/><Relationship Id="rId6"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hyperlink" Target="https://tinyurl.com/GGLAPIS25"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91E"/>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893" r="893" t="0"/>
          <a:stretch/>
        </p:blipFill>
        <p:spPr>
          <a:xfrm>
            <a:off x="3370473" y="164750"/>
            <a:ext cx="2403050" cy="2446875"/>
          </a:xfrm>
          <a:prstGeom prst="rect">
            <a:avLst/>
          </a:prstGeom>
          <a:noFill/>
          <a:ln>
            <a:noFill/>
          </a:ln>
        </p:spPr>
      </p:pic>
      <p:sp>
        <p:nvSpPr>
          <p:cNvPr id="55" name="Google Shape;55;p13"/>
          <p:cNvSpPr txBox="1"/>
          <p:nvPr/>
        </p:nvSpPr>
        <p:spPr>
          <a:xfrm>
            <a:off x="-64400" y="2611625"/>
            <a:ext cx="9144000" cy="134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800">
                <a:solidFill>
                  <a:schemeClr val="dk1"/>
                </a:solidFill>
                <a:latin typeface="Inter"/>
                <a:ea typeface="Inter"/>
                <a:cs typeface="Inter"/>
                <a:sym typeface="Inter"/>
              </a:rPr>
              <a:t>Intro to LLM APIs Workshop</a:t>
            </a:r>
            <a:endParaRPr b="1" sz="2800">
              <a:solidFill>
                <a:schemeClr val="dk1"/>
              </a:solidFill>
              <a:latin typeface="Inter"/>
              <a:ea typeface="Inter"/>
              <a:cs typeface="Inter"/>
              <a:sym typeface="Inter"/>
            </a:endParaRPr>
          </a:p>
          <a:p>
            <a:pPr indent="0" lvl="0" marL="0" rtl="0" algn="l">
              <a:spcBef>
                <a:spcPts val="0"/>
              </a:spcBef>
              <a:spcAft>
                <a:spcPts val="0"/>
              </a:spcAft>
              <a:buNone/>
            </a:pPr>
            <a:r>
              <a:t/>
            </a:r>
            <a:endParaRPr sz="1800">
              <a:solidFill>
                <a:schemeClr val="dk1"/>
              </a:solidFill>
              <a:latin typeface="Inter"/>
              <a:ea typeface="Inter"/>
              <a:cs typeface="Inter"/>
              <a:sym typeface="Inter"/>
            </a:endParaRPr>
          </a:p>
          <a:p>
            <a:pPr indent="0" lvl="0" marL="0" rtl="0" algn="ctr">
              <a:spcBef>
                <a:spcPts val="0"/>
              </a:spcBef>
              <a:spcAft>
                <a:spcPts val="0"/>
              </a:spcAft>
              <a:buNone/>
            </a:pPr>
            <a:r>
              <a:rPr lang="en" sz="1200">
                <a:solidFill>
                  <a:schemeClr val="dk1"/>
                </a:solidFill>
                <a:latin typeface="Inter"/>
                <a:ea typeface="Inter"/>
                <a:cs typeface="Inter"/>
                <a:sym typeface="Inter"/>
              </a:rPr>
              <a:t>Benjamin Yu &amp; Reeshad Mohammed</a:t>
            </a:r>
            <a:endParaRPr sz="1200">
              <a:solidFill>
                <a:schemeClr val="dk1"/>
              </a:solidFill>
              <a:latin typeface="Inter"/>
              <a:ea typeface="Inter"/>
              <a:cs typeface="Inter"/>
              <a:sym typeface="Inter"/>
            </a:endParaRPr>
          </a:p>
        </p:txBody>
      </p:sp>
      <p:cxnSp>
        <p:nvCxnSpPr>
          <p:cNvPr id="56" name="Google Shape;56;p13"/>
          <p:cNvCxnSpPr/>
          <p:nvPr/>
        </p:nvCxnSpPr>
        <p:spPr>
          <a:xfrm>
            <a:off x="1218100" y="3242550"/>
            <a:ext cx="6579000" cy="0"/>
          </a:xfrm>
          <a:prstGeom prst="straightConnector1">
            <a:avLst/>
          </a:prstGeom>
          <a:noFill/>
          <a:ln cap="flat" cmpd="sng" w="9525">
            <a:solidFill>
              <a:schemeClr val="lt2"/>
            </a:solidFill>
            <a:prstDash val="solid"/>
            <a:round/>
            <a:headEnd len="med" w="med" type="none"/>
            <a:tailEnd len="med" w="med" type="none"/>
          </a:ln>
        </p:spPr>
      </p:cxnSp>
      <p:sp>
        <p:nvSpPr>
          <p:cNvPr id="57" name="Google Shape;57;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91E"/>
        </a:solidFill>
      </p:bgPr>
    </p:bg>
    <p:spTree>
      <p:nvGrpSpPr>
        <p:cNvPr id="163" name="Shape 163"/>
        <p:cNvGrpSpPr/>
        <p:nvPr/>
      </p:nvGrpSpPr>
      <p:grpSpPr>
        <a:xfrm>
          <a:off x="0" y="0"/>
          <a:ext cx="0" cy="0"/>
          <a:chOff x="0" y="0"/>
          <a:chExt cx="0" cy="0"/>
        </a:xfrm>
      </p:grpSpPr>
      <p:sp>
        <p:nvSpPr>
          <p:cNvPr id="164" name="Google Shape;164;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5" name="Google Shape;165;p22"/>
          <p:cNvPicPr preferRelativeResize="0"/>
          <p:nvPr/>
        </p:nvPicPr>
        <p:blipFill>
          <a:blip r:embed="rId3">
            <a:alphaModFix/>
          </a:blip>
          <a:stretch>
            <a:fillRect/>
          </a:stretch>
        </p:blipFill>
        <p:spPr>
          <a:xfrm>
            <a:off x="8380700" y="76200"/>
            <a:ext cx="687100" cy="687100"/>
          </a:xfrm>
          <a:prstGeom prst="rect">
            <a:avLst/>
          </a:prstGeom>
          <a:noFill/>
          <a:ln>
            <a:noFill/>
          </a:ln>
        </p:spPr>
      </p:pic>
      <p:sp>
        <p:nvSpPr>
          <p:cNvPr id="166" name="Google Shape;166;p22"/>
          <p:cNvSpPr/>
          <p:nvPr/>
        </p:nvSpPr>
        <p:spPr>
          <a:xfrm>
            <a:off x="906850" y="676550"/>
            <a:ext cx="4110600" cy="492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30353F"/>
              </a:buClr>
              <a:buSzPts val="3200"/>
              <a:buFont typeface="Century Gothic"/>
              <a:buNone/>
            </a:pPr>
            <a:r>
              <a:rPr lang="en" sz="3200">
                <a:solidFill>
                  <a:schemeClr val="dk1"/>
                </a:solidFill>
                <a:latin typeface="Inter ExtraBold"/>
                <a:ea typeface="Inter ExtraBold"/>
                <a:cs typeface="Inter ExtraBold"/>
                <a:sym typeface="Inter ExtraBold"/>
              </a:rPr>
              <a:t>Prompts</a:t>
            </a:r>
            <a:endParaRPr i="0" sz="1400" u="none" cap="none" strike="noStrike">
              <a:solidFill>
                <a:schemeClr val="dk1"/>
              </a:solidFill>
              <a:latin typeface="Inter ExtraBold"/>
              <a:ea typeface="Inter ExtraBold"/>
              <a:cs typeface="Inter ExtraBold"/>
              <a:sym typeface="Inter ExtraBold"/>
            </a:endParaRPr>
          </a:p>
        </p:txBody>
      </p:sp>
      <p:sp>
        <p:nvSpPr>
          <p:cNvPr id="167" name="Google Shape;167;p22"/>
          <p:cNvSpPr/>
          <p:nvPr/>
        </p:nvSpPr>
        <p:spPr>
          <a:xfrm>
            <a:off x="4738550" y="1776299"/>
            <a:ext cx="3167700" cy="2974200"/>
          </a:xfrm>
          <a:prstGeom prst="rect">
            <a:avLst/>
          </a:prstGeom>
          <a:noFill/>
          <a:ln>
            <a:noFill/>
          </a:ln>
        </p:spPr>
        <p:txBody>
          <a:bodyPr anchorCtr="0" anchor="t" bIns="0" lIns="0" spcFirstLastPara="1" rIns="0" wrap="square" tIns="0">
            <a:noAutofit/>
          </a:bodyPr>
          <a:lstStyle/>
          <a:p>
            <a:pPr indent="-196850" lvl="0" marL="285750" marR="0" rtl="0" algn="l">
              <a:lnSpc>
                <a:spcPct val="100000"/>
              </a:lnSpc>
              <a:spcBef>
                <a:spcPts val="0"/>
              </a:spcBef>
              <a:spcAft>
                <a:spcPts val="0"/>
              </a:spcAft>
              <a:buClr>
                <a:srgbClr val="000000"/>
              </a:buClr>
              <a:buSzPts val="1400"/>
              <a:buFont typeface="Arial"/>
              <a:buNone/>
            </a:pPr>
            <a:r>
              <a:t/>
            </a:r>
            <a:endParaRPr i="0" sz="1400" u="none" cap="none" strike="noStrike">
              <a:solidFill>
                <a:srgbClr val="3F3F3F"/>
              </a:solidFill>
              <a:latin typeface="Inter"/>
              <a:ea typeface="Inter"/>
              <a:cs typeface="Inter"/>
              <a:sym typeface="Inter"/>
            </a:endParaRPr>
          </a:p>
        </p:txBody>
      </p:sp>
      <p:sp>
        <p:nvSpPr>
          <p:cNvPr id="168" name="Google Shape;168;p22"/>
          <p:cNvSpPr/>
          <p:nvPr/>
        </p:nvSpPr>
        <p:spPr>
          <a:xfrm rot="2700000">
            <a:off x="8303212" y="5689628"/>
            <a:ext cx="528314" cy="604135"/>
          </a:xfrm>
          <a:custGeom>
            <a:rect b="b" l="l" r="r" t="t"/>
            <a:pathLst>
              <a:path extrusionOk="0" h="1017114" w="889463">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98A3AD"/>
              </a:solidFill>
              <a:latin typeface="Quattrocento Sans"/>
              <a:ea typeface="Quattrocento Sans"/>
              <a:cs typeface="Quattrocento Sans"/>
              <a:sym typeface="Quattrocento Sans"/>
            </a:endParaRPr>
          </a:p>
        </p:txBody>
      </p:sp>
      <p:sp>
        <p:nvSpPr>
          <p:cNvPr id="169" name="Google Shape;169;p22"/>
          <p:cNvSpPr/>
          <p:nvPr/>
        </p:nvSpPr>
        <p:spPr>
          <a:xfrm>
            <a:off x="906850" y="1424425"/>
            <a:ext cx="7318800" cy="29742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 sz="1800">
                <a:solidFill>
                  <a:schemeClr val="dk1"/>
                </a:solidFill>
                <a:latin typeface="Inter"/>
                <a:ea typeface="Inter"/>
                <a:cs typeface="Inter"/>
                <a:sym typeface="Inter"/>
              </a:rPr>
              <a:t>Prompts are what users input in order to get an output from a model. For </a:t>
            </a:r>
            <a:r>
              <a:rPr lang="en" sz="1800">
                <a:solidFill>
                  <a:schemeClr val="dk1"/>
                </a:solidFill>
                <a:latin typeface="Inter"/>
                <a:ea typeface="Inter"/>
                <a:cs typeface="Inter"/>
                <a:sym typeface="Inter"/>
              </a:rPr>
              <a:t>instance asking Chat GPT “What is the definition of prompts?” would be an example of a prompt.</a:t>
            </a:r>
            <a:endParaRPr sz="1800">
              <a:solidFill>
                <a:schemeClr val="dk1"/>
              </a:solidFill>
              <a:latin typeface="Inter"/>
              <a:ea typeface="Inter"/>
              <a:cs typeface="Inter"/>
              <a:sym typeface="Inter"/>
            </a:endParaRPr>
          </a:p>
          <a:p>
            <a:pPr indent="0" lvl="0" marL="0" rtl="0" algn="l">
              <a:lnSpc>
                <a:spcPct val="115000"/>
              </a:lnSpc>
              <a:spcBef>
                <a:spcPts val="0"/>
              </a:spcBef>
              <a:spcAft>
                <a:spcPts val="0"/>
              </a:spcAft>
              <a:buNone/>
            </a:pPr>
            <a:r>
              <a:t/>
            </a:r>
            <a:endParaRPr sz="1800">
              <a:solidFill>
                <a:schemeClr val="dk1"/>
              </a:solidFill>
              <a:latin typeface="Inter"/>
              <a:ea typeface="Inter"/>
              <a:cs typeface="Inter"/>
              <a:sym typeface="Inter"/>
            </a:endParaRPr>
          </a:p>
          <a:p>
            <a:pPr indent="0" lvl="0" marL="0" rtl="0" algn="l">
              <a:lnSpc>
                <a:spcPct val="115000"/>
              </a:lnSpc>
              <a:spcBef>
                <a:spcPts val="0"/>
              </a:spcBef>
              <a:spcAft>
                <a:spcPts val="0"/>
              </a:spcAft>
              <a:buNone/>
            </a:pPr>
            <a:r>
              <a:rPr lang="en" sz="1800">
                <a:solidFill>
                  <a:schemeClr val="dk1"/>
                </a:solidFill>
                <a:latin typeface="Inter"/>
                <a:ea typeface="Inter"/>
                <a:cs typeface="Inter"/>
                <a:sym typeface="Inter"/>
              </a:rPr>
              <a:t>The limitations of LLMs and general awareness of their design can help with figuring out useful ways to ask prompts to get desirable results</a:t>
            </a:r>
            <a:endParaRPr sz="1800">
              <a:solidFill>
                <a:schemeClr val="dk1"/>
              </a:solidFill>
              <a:latin typeface="Inter"/>
              <a:ea typeface="Inter"/>
              <a:cs typeface="Inter"/>
              <a:sym typeface="Inter"/>
            </a:endParaRPr>
          </a:p>
          <a:p>
            <a:pPr indent="0" lvl="0" marL="0" rtl="0" algn="l">
              <a:lnSpc>
                <a:spcPct val="115000"/>
              </a:lnSpc>
              <a:spcBef>
                <a:spcPts val="0"/>
              </a:spcBef>
              <a:spcAft>
                <a:spcPts val="0"/>
              </a:spcAft>
              <a:buNone/>
            </a:pPr>
            <a:r>
              <a:t/>
            </a:r>
            <a:endParaRPr sz="1800">
              <a:solidFill>
                <a:schemeClr val="dk1"/>
              </a:solidFill>
              <a:latin typeface="Inter"/>
              <a:ea typeface="Inter"/>
              <a:cs typeface="Inter"/>
              <a:sym typeface="Inter"/>
            </a:endParaRPr>
          </a:p>
          <a:p>
            <a:pPr indent="0" lvl="0" marL="0" rtl="0" algn="l">
              <a:lnSpc>
                <a:spcPct val="115000"/>
              </a:lnSpc>
              <a:spcBef>
                <a:spcPts val="0"/>
              </a:spcBef>
              <a:spcAft>
                <a:spcPts val="0"/>
              </a:spcAft>
              <a:buNone/>
            </a:pPr>
            <a:r>
              <a:rPr lang="en" sz="1800">
                <a:solidFill>
                  <a:schemeClr val="dk1"/>
                </a:solidFill>
                <a:latin typeface="Inter"/>
                <a:ea typeface="Inter"/>
                <a:cs typeface="Inter"/>
                <a:sym typeface="Inter"/>
              </a:rPr>
              <a:t>The idea of manipulating prompts motivates the field of prompt engineering</a:t>
            </a:r>
            <a:endParaRPr sz="1800">
              <a:solidFill>
                <a:schemeClr val="dk1"/>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3F3F3F"/>
              </a:solidFill>
              <a:latin typeface="Inter"/>
              <a:ea typeface="Inter"/>
              <a:cs typeface="Inter"/>
              <a:sym typeface="Int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91E"/>
        </a:solidFill>
      </p:bgPr>
    </p:bg>
    <p:spTree>
      <p:nvGrpSpPr>
        <p:cNvPr id="173" name="Shape 173"/>
        <p:cNvGrpSpPr/>
        <p:nvPr/>
      </p:nvGrpSpPr>
      <p:grpSpPr>
        <a:xfrm>
          <a:off x="0" y="0"/>
          <a:ext cx="0" cy="0"/>
          <a:chOff x="0" y="0"/>
          <a:chExt cx="0" cy="0"/>
        </a:xfrm>
      </p:grpSpPr>
      <p:sp>
        <p:nvSpPr>
          <p:cNvPr id="174" name="Google Shape;17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5" name="Google Shape;175;p23"/>
          <p:cNvPicPr preferRelativeResize="0"/>
          <p:nvPr/>
        </p:nvPicPr>
        <p:blipFill>
          <a:blip r:embed="rId3">
            <a:alphaModFix/>
          </a:blip>
          <a:stretch>
            <a:fillRect/>
          </a:stretch>
        </p:blipFill>
        <p:spPr>
          <a:xfrm>
            <a:off x="8380700" y="76200"/>
            <a:ext cx="687100" cy="687100"/>
          </a:xfrm>
          <a:prstGeom prst="rect">
            <a:avLst/>
          </a:prstGeom>
          <a:noFill/>
          <a:ln>
            <a:noFill/>
          </a:ln>
        </p:spPr>
      </p:pic>
      <p:sp>
        <p:nvSpPr>
          <p:cNvPr id="176" name="Google Shape;176;p23"/>
          <p:cNvSpPr/>
          <p:nvPr/>
        </p:nvSpPr>
        <p:spPr>
          <a:xfrm>
            <a:off x="906850" y="676550"/>
            <a:ext cx="7206900" cy="492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30353F"/>
              </a:buClr>
              <a:buSzPts val="3200"/>
              <a:buFont typeface="Century Gothic"/>
              <a:buNone/>
            </a:pPr>
            <a:r>
              <a:rPr lang="en" sz="3200">
                <a:solidFill>
                  <a:schemeClr val="dk1"/>
                </a:solidFill>
                <a:latin typeface="Inter ExtraBold"/>
                <a:ea typeface="Inter ExtraBold"/>
                <a:cs typeface="Inter ExtraBold"/>
                <a:sym typeface="Inter ExtraBold"/>
              </a:rPr>
              <a:t>Adjusting configurations</a:t>
            </a:r>
            <a:endParaRPr i="0" sz="1400" u="none" cap="none" strike="noStrike">
              <a:solidFill>
                <a:schemeClr val="dk1"/>
              </a:solidFill>
              <a:latin typeface="Inter ExtraBold"/>
              <a:ea typeface="Inter ExtraBold"/>
              <a:cs typeface="Inter ExtraBold"/>
              <a:sym typeface="Inter ExtraBold"/>
            </a:endParaRPr>
          </a:p>
        </p:txBody>
      </p:sp>
      <p:sp>
        <p:nvSpPr>
          <p:cNvPr id="177" name="Google Shape;177;p23"/>
          <p:cNvSpPr/>
          <p:nvPr/>
        </p:nvSpPr>
        <p:spPr>
          <a:xfrm>
            <a:off x="4738550" y="1776299"/>
            <a:ext cx="3167700" cy="2974200"/>
          </a:xfrm>
          <a:prstGeom prst="rect">
            <a:avLst/>
          </a:prstGeom>
          <a:noFill/>
          <a:ln>
            <a:noFill/>
          </a:ln>
        </p:spPr>
        <p:txBody>
          <a:bodyPr anchorCtr="0" anchor="t" bIns="0" lIns="0" spcFirstLastPara="1" rIns="0" wrap="square" tIns="0">
            <a:noAutofit/>
          </a:bodyPr>
          <a:lstStyle/>
          <a:p>
            <a:pPr indent="-196850" lvl="0" marL="285750" marR="0" rtl="0" algn="l">
              <a:lnSpc>
                <a:spcPct val="100000"/>
              </a:lnSpc>
              <a:spcBef>
                <a:spcPts val="0"/>
              </a:spcBef>
              <a:spcAft>
                <a:spcPts val="0"/>
              </a:spcAft>
              <a:buClr>
                <a:srgbClr val="000000"/>
              </a:buClr>
              <a:buSzPts val="1400"/>
              <a:buFont typeface="Arial"/>
              <a:buNone/>
            </a:pPr>
            <a:r>
              <a:t/>
            </a:r>
            <a:endParaRPr i="0" sz="1400" u="none" cap="none" strike="noStrike">
              <a:solidFill>
                <a:srgbClr val="3F3F3F"/>
              </a:solidFill>
              <a:latin typeface="Inter"/>
              <a:ea typeface="Inter"/>
              <a:cs typeface="Inter"/>
              <a:sym typeface="Inter"/>
            </a:endParaRPr>
          </a:p>
        </p:txBody>
      </p:sp>
      <p:sp>
        <p:nvSpPr>
          <p:cNvPr id="178" name="Google Shape;178;p23"/>
          <p:cNvSpPr/>
          <p:nvPr/>
        </p:nvSpPr>
        <p:spPr>
          <a:xfrm rot="2700000">
            <a:off x="8303212" y="5689628"/>
            <a:ext cx="528314" cy="604135"/>
          </a:xfrm>
          <a:custGeom>
            <a:rect b="b" l="l" r="r" t="t"/>
            <a:pathLst>
              <a:path extrusionOk="0" h="1017114" w="889463">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98A3AD"/>
              </a:solidFill>
              <a:latin typeface="Quattrocento Sans"/>
              <a:ea typeface="Quattrocento Sans"/>
              <a:cs typeface="Quattrocento Sans"/>
              <a:sym typeface="Quattrocento Sans"/>
            </a:endParaRPr>
          </a:p>
        </p:txBody>
      </p:sp>
      <p:sp>
        <p:nvSpPr>
          <p:cNvPr id="179" name="Google Shape;179;p23"/>
          <p:cNvSpPr/>
          <p:nvPr/>
        </p:nvSpPr>
        <p:spPr>
          <a:xfrm>
            <a:off x="906850" y="1424425"/>
            <a:ext cx="7318800" cy="297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rPr b="1" lang="en" sz="1600">
                <a:solidFill>
                  <a:schemeClr val="dk1"/>
                </a:solidFill>
                <a:latin typeface="Inter"/>
                <a:ea typeface="Inter"/>
                <a:cs typeface="Inter"/>
                <a:sym typeface="Inter"/>
              </a:rPr>
              <a:t>Max output tokens: </a:t>
            </a:r>
            <a:r>
              <a:rPr lang="en" sz="1600">
                <a:solidFill>
                  <a:schemeClr val="dk1"/>
                </a:solidFill>
                <a:latin typeface="Inter"/>
                <a:ea typeface="Inter"/>
                <a:cs typeface="Inter"/>
                <a:sym typeface="Inter"/>
              </a:rPr>
              <a:t>sets strict limit on length of output</a:t>
            </a:r>
            <a:endParaRPr sz="1600">
              <a:solidFill>
                <a:schemeClr val="dk1"/>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1400"/>
              <a:buFont typeface="Arial"/>
              <a:buNone/>
            </a:pPr>
            <a:r>
              <a:t/>
            </a:r>
            <a:endParaRPr sz="1600">
              <a:solidFill>
                <a:schemeClr val="dk1"/>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1400"/>
              <a:buFont typeface="Arial"/>
              <a:buNone/>
            </a:pPr>
            <a:r>
              <a:rPr b="1" lang="en" sz="1600">
                <a:solidFill>
                  <a:schemeClr val="dk1"/>
                </a:solidFill>
                <a:latin typeface="Inter"/>
                <a:ea typeface="Inter"/>
                <a:cs typeface="Inter"/>
                <a:sym typeface="Inter"/>
              </a:rPr>
              <a:t>Temperature: </a:t>
            </a:r>
            <a:r>
              <a:rPr lang="en" sz="1600">
                <a:solidFill>
                  <a:schemeClr val="dk1"/>
                </a:solidFill>
                <a:latin typeface="Inter"/>
                <a:ea typeface="Inter"/>
                <a:cs typeface="Inter"/>
                <a:sym typeface="Inter"/>
              </a:rPr>
              <a:t>changes</a:t>
            </a:r>
            <a:r>
              <a:rPr b="1" lang="en" sz="1600">
                <a:solidFill>
                  <a:schemeClr val="dk1"/>
                </a:solidFill>
                <a:latin typeface="Inter"/>
                <a:ea typeface="Inter"/>
                <a:cs typeface="Inter"/>
                <a:sym typeface="Inter"/>
              </a:rPr>
              <a:t> </a:t>
            </a:r>
            <a:r>
              <a:rPr lang="en" sz="1600">
                <a:solidFill>
                  <a:schemeClr val="dk1"/>
                </a:solidFill>
                <a:latin typeface="Inter"/>
                <a:ea typeface="Inter"/>
                <a:cs typeface="Inter"/>
                <a:sym typeface="Inter"/>
              </a:rPr>
              <a:t>diversity of model output by smoothing out distribution </a:t>
            </a:r>
            <a:endParaRPr sz="1600">
              <a:solidFill>
                <a:schemeClr val="dk1"/>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1400"/>
              <a:buFont typeface="Arial"/>
              <a:buNone/>
            </a:pPr>
            <a:r>
              <a:t/>
            </a:r>
            <a:endParaRPr sz="1600">
              <a:solidFill>
                <a:schemeClr val="dk1"/>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1400"/>
              <a:buFont typeface="Arial"/>
              <a:buNone/>
            </a:pPr>
            <a:r>
              <a:rPr b="1" lang="en" sz="1600">
                <a:solidFill>
                  <a:schemeClr val="dk1"/>
                </a:solidFill>
                <a:latin typeface="Inter"/>
                <a:ea typeface="Inter"/>
                <a:cs typeface="Inter"/>
                <a:sym typeface="Inter"/>
              </a:rPr>
              <a:t>Top-p/k sampling: </a:t>
            </a:r>
            <a:r>
              <a:rPr lang="en" sz="1600">
                <a:solidFill>
                  <a:schemeClr val="dk1"/>
                </a:solidFill>
                <a:latin typeface="Inter"/>
                <a:ea typeface="Inter"/>
                <a:cs typeface="Inter"/>
                <a:sym typeface="Inter"/>
              </a:rPr>
              <a:t>changes</a:t>
            </a:r>
            <a:r>
              <a:rPr b="1" lang="en" sz="1600">
                <a:solidFill>
                  <a:schemeClr val="dk1"/>
                </a:solidFill>
                <a:latin typeface="Inter"/>
                <a:ea typeface="Inter"/>
                <a:cs typeface="Inter"/>
                <a:sym typeface="Inter"/>
              </a:rPr>
              <a:t> </a:t>
            </a:r>
            <a:r>
              <a:rPr lang="en" sz="1600">
                <a:solidFill>
                  <a:schemeClr val="dk1"/>
                </a:solidFill>
                <a:latin typeface="Inter"/>
                <a:ea typeface="Inter"/>
                <a:cs typeface="Inter"/>
                <a:sym typeface="Inter"/>
              </a:rPr>
              <a:t>diversity</a:t>
            </a:r>
            <a:r>
              <a:rPr lang="en" sz="1600">
                <a:solidFill>
                  <a:schemeClr val="dk1"/>
                </a:solidFill>
                <a:latin typeface="Inter"/>
                <a:ea typeface="Inter"/>
                <a:cs typeface="Inter"/>
                <a:sym typeface="Inter"/>
              </a:rPr>
              <a:t> of model output by increasing number of choices considered for output tokens </a:t>
            </a:r>
            <a:endParaRPr sz="1600">
              <a:solidFill>
                <a:schemeClr val="dk1"/>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1400"/>
              <a:buFont typeface="Arial"/>
              <a:buNone/>
            </a:pPr>
            <a:r>
              <a:t/>
            </a:r>
            <a:endParaRPr sz="1600">
              <a:solidFill>
                <a:schemeClr val="dk1"/>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1400"/>
              <a:buFont typeface="Arial"/>
              <a:buNone/>
            </a:pPr>
            <a:r>
              <a:rPr b="1" lang="en" sz="1600">
                <a:solidFill>
                  <a:schemeClr val="dk1"/>
                </a:solidFill>
                <a:latin typeface="Inter"/>
                <a:ea typeface="Inter"/>
                <a:cs typeface="Inter"/>
                <a:sym typeface="Inter"/>
              </a:rPr>
              <a:t>Top p versus k: </a:t>
            </a:r>
            <a:r>
              <a:rPr lang="en" sz="1600">
                <a:solidFill>
                  <a:schemeClr val="dk1"/>
                </a:solidFill>
                <a:latin typeface="Inter"/>
                <a:ea typeface="Inter"/>
                <a:cs typeface="Inter"/>
                <a:sym typeface="Inter"/>
              </a:rPr>
              <a:t>top p restricts choices by cumulative probability of top token options summing up to probability p, top k would be by top k number of token options</a:t>
            </a:r>
            <a:endParaRPr sz="1600">
              <a:solidFill>
                <a:schemeClr val="dk1"/>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1400"/>
              <a:buFont typeface="Arial"/>
              <a:buNone/>
            </a:pPr>
            <a:r>
              <a:t/>
            </a:r>
            <a:endParaRPr>
              <a:solidFill>
                <a:schemeClr val="dk1"/>
              </a:solidFill>
              <a:latin typeface="Inter"/>
              <a:ea typeface="Inter"/>
              <a:cs typeface="Inter"/>
              <a:sym typeface="Int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91E"/>
        </a:solidFill>
      </p:bgPr>
    </p:bg>
    <p:spTree>
      <p:nvGrpSpPr>
        <p:cNvPr id="183" name="Shape 183"/>
        <p:cNvGrpSpPr/>
        <p:nvPr/>
      </p:nvGrpSpPr>
      <p:grpSpPr>
        <a:xfrm>
          <a:off x="0" y="0"/>
          <a:ext cx="0" cy="0"/>
          <a:chOff x="0" y="0"/>
          <a:chExt cx="0" cy="0"/>
        </a:xfrm>
      </p:grpSpPr>
      <p:sp>
        <p:nvSpPr>
          <p:cNvPr id="184" name="Google Shape;18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85" name="Google Shape;185;p24"/>
          <p:cNvPicPr preferRelativeResize="0"/>
          <p:nvPr/>
        </p:nvPicPr>
        <p:blipFill>
          <a:blip r:embed="rId3">
            <a:alphaModFix/>
          </a:blip>
          <a:stretch>
            <a:fillRect/>
          </a:stretch>
        </p:blipFill>
        <p:spPr>
          <a:xfrm>
            <a:off x="8380700" y="76200"/>
            <a:ext cx="687100" cy="687100"/>
          </a:xfrm>
          <a:prstGeom prst="rect">
            <a:avLst/>
          </a:prstGeom>
          <a:noFill/>
          <a:ln>
            <a:noFill/>
          </a:ln>
        </p:spPr>
      </p:pic>
      <p:sp>
        <p:nvSpPr>
          <p:cNvPr id="186" name="Google Shape;186;p24"/>
          <p:cNvSpPr/>
          <p:nvPr/>
        </p:nvSpPr>
        <p:spPr>
          <a:xfrm>
            <a:off x="906850" y="676550"/>
            <a:ext cx="7206900" cy="492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30353F"/>
              </a:buClr>
              <a:buSzPts val="3200"/>
              <a:buFont typeface="Century Gothic"/>
              <a:buNone/>
            </a:pPr>
            <a:r>
              <a:rPr lang="en" sz="3200">
                <a:solidFill>
                  <a:schemeClr val="dk1"/>
                </a:solidFill>
                <a:latin typeface="Inter ExtraBold"/>
                <a:ea typeface="Inter ExtraBold"/>
                <a:cs typeface="Inter ExtraBold"/>
                <a:sym typeface="Inter ExtraBold"/>
              </a:rPr>
              <a:t>Temperature Distributions</a:t>
            </a:r>
            <a:endParaRPr i="0" sz="1400" u="none" cap="none" strike="noStrike">
              <a:solidFill>
                <a:schemeClr val="dk1"/>
              </a:solidFill>
              <a:latin typeface="Inter ExtraBold"/>
              <a:ea typeface="Inter ExtraBold"/>
              <a:cs typeface="Inter ExtraBold"/>
              <a:sym typeface="Inter ExtraBold"/>
            </a:endParaRPr>
          </a:p>
        </p:txBody>
      </p:sp>
      <p:sp>
        <p:nvSpPr>
          <p:cNvPr id="187" name="Google Shape;187;p24"/>
          <p:cNvSpPr/>
          <p:nvPr/>
        </p:nvSpPr>
        <p:spPr>
          <a:xfrm rot="2700000">
            <a:off x="8303212" y="5689628"/>
            <a:ext cx="528314" cy="604135"/>
          </a:xfrm>
          <a:custGeom>
            <a:rect b="b" l="l" r="r" t="t"/>
            <a:pathLst>
              <a:path extrusionOk="0" h="1017114" w="889463">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98A3AD"/>
              </a:solidFill>
              <a:latin typeface="Quattrocento Sans"/>
              <a:ea typeface="Quattrocento Sans"/>
              <a:cs typeface="Quattrocento Sans"/>
              <a:sym typeface="Quattrocento Sans"/>
            </a:endParaRPr>
          </a:p>
        </p:txBody>
      </p:sp>
      <p:sp>
        <p:nvSpPr>
          <p:cNvPr id="188" name="Google Shape;188;p24"/>
          <p:cNvSpPr/>
          <p:nvPr/>
        </p:nvSpPr>
        <p:spPr>
          <a:xfrm>
            <a:off x="6005250" y="1513425"/>
            <a:ext cx="1965000" cy="297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rPr lang="en" sz="1800">
                <a:solidFill>
                  <a:srgbClr val="6D9EEB"/>
                </a:solidFill>
                <a:latin typeface="Inter"/>
                <a:ea typeface="Inter"/>
                <a:cs typeface="Inter"/>
                <a:sym typeface="Inter"/>
              </a:rPr>
              <a:t>Lower temperature is lower diversity</a:t>
            </a:r>
            <a:endParaRPr sz="1800">
              <a:solidFill>
                <a:srgbClr val="6D9EEB"/>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1400"/>
              <a:buFont typeface="Arial"/>
              <a:buNone/>
            </a:pPr>
            <a:r>
              <a:rPr lang="en" sz="1800">
                <a:solidFill>
                  <a:srgbClr val="6D9EEB"/>
                </a:solidFill>
                <a:latin typeface="Inter"/>
                <a:ea typeface="Inter"/>
                <a:cs typeface="Inter"/>
                <a:sym typeface="Inter"/>
              </a:rPr>
              <a:t>(between 0 and 1)</a:t>
            </a:r>
            <a:endParaRPr sz="1800">
              <a:solidFill>
                <a:srgbClr val="6D9EEB"/>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1400"/>
              <a:buFont typeface="Arial"/>
              <a:buNone/>
            </a:pPr>
            <a:r>
              <a:t/>
            </a:r>
            <a:endParaRPr sz="1800">
              <a:solidFill>
                <a:schemeClr val="dk1"/>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1400"/>
              <a:buFont typeface="Arial"/>
              <a:buNone/>
            </a:pPr>
            <a:r>
              <a:t/>
            </a:r>
            <a:endParaRPr sz="1800">
              <a:solidFill>
                <a:schemeClr val="accent4"/>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1400"/>
              <a:buFont typeface="Arial"/>
              <a:buNone/>
            </a:pPr>
            <a:r>
              <a:rPr lang="en" sz="1800">
                <a:solidFill>
                  <a:schemeClr val="accent4"/>
                </a:solidFill>
                <a:latin typeface="Inter"/>
                <a:ea typeface="Inter"/>
                <a:cs typeface="Inter"/>
                <a:sym typeface="Inter"/>
              </a:rPr>
              <a:t>Higher </a:t>
            </a:r>
            <a:r>
              <a:rPr lang="en" sz="1800">
                <a:solidFill>
                  <a:schemeClr val="accent4"/>
                </a:solidFill>
                <a:latin typeface="Inter"/>
                <a:ea typeface="Inter"/>
                <a:cs typeface="Inter"/>
                <a:sym typeface="Inter"/>
              </a:rPr>
              <a:t>temperature</a:t>
            </a:r>
            <a:r>
              <a:rPr lang="en" sz="1800">
                <a:solidFill>
                  <a:schemeClr val="accent4"/>
                </a:solidFill>
                <a:latin typeface="Inter"/>
                <a:ea typeface="Inter"/>
                <a:cs typeface="Inter"/>
                <a:sym typeface="Inter"/>
              </a:rPr>
              <a:t> is higher diversity</a:t>
            </a:r>
            <a:endParaRPr sz="1800">
              <a:solidFill>
                <a:schemeClr val="accent4"/>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1400"/>
              <a:buFont typeface="Arial"/>
              <a:buNone/>
            </a:pPr>
            <a:r>
              <a:rPr lang="en" sz="1800">
                <a:solidFill>
                  <a:schemeClr val="accent4"/>
                </a:solidFill>
                <a:latin typeface="Inter"/>
                <a:ea typeface="Inter"/>
                <a:cs typeface="Inter"/>
                <a:sym typeface="Inter"/>
              </a:rPr>
              <a:t>(above 1)</a:t>
            </a:r>
            <a:endParaRPr sz="1800">
              <a:solidFill>
                <a:schemeClr val="accent4"/>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1400"/>
              <a:buFont typeface="Arial"/>
              <a:buNone/>
            </a:pPr>
            <a:r>
              <a:t/>
            </a:r>
            <a:endParaRPr>
              <a:solidFill>
                <a:schemeClr val="dk1"/>
              </a:solidFill>
              <a:latin typeface="Inter"/>
              <a:ea typeface="Inter"/>
              <a:cs typeface="Inter"/>
              <a:sym typeface="Inter"/>
            </a:endParaRPr>
          </a:p>
        </p:txBody>
      </p:sp>
      <p:pic>
        <p:nvPicPr>
          <p:cNvPr id="189" name="Google Shape;189;p24" title="Screenshot 2025-04-09 at 3.41.48 PM.png"/>
          <p:cNvPicPr preferRelativeResize="0"/>
          <p:nvPr/>
        </p:nvPicPr>
        <p:blipFill rotWithShape="1">
          <a:blip r:embed="rId4">
            <a:alphaModFix/>
          </a:blip>
          <a:srcRect b="5265" l="2668" r="29091" t="5639"/>
          <a:stretch/>
        </p:blipFill>
        <p:spPr>
          <a:xfrm>
            <a:off x="1051650" y="1429125"/>
            <a:ext cx="4235326" cy="3142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91E"/>
        </a:solidFill>
      </p:bgPr>
    </p:bg>
    <p:spTree>
      <p:nvGrpSpPr>
        <p:cNvPr id="193" name="Shape 193"/>
        <p:cNvGrpSpPr/>
        <p:nvPr/>
      </p:nvGrpSpPr>
      <p:grpSpPr>
        <a:xfrm>
          <a:off x="0" y="0"/>
          <a:ext cx="0" cy="0"/>
          <a:chOff x="0" y="0"/>
          <a:chExt cx="0" cy="0"/>
        </a:xfrm>
      </p:grpSpPr>
      <p:sp>
        <p:nvSpPr>
          <p:cNvPr id="194" name="Google Shape;194;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95" name="Google Shape;195;p25"/>
          <p:cNvPicPr preferRelativeResize="0"/>
          <p:nvPr/>
        </p:nvPicPr>
        <p:blipFill>
          <a:blip r:embed="rId3">
            <a:alphaModFix/>
          </a:blip>
          <a:stretch>
            <a:fillRect/>
          </a:stretch>
        </p:blipFill>
        <p:spPr>
          <a:xfrm>
            <a:off x="8380700" y="76200"/>
            <a:ext cx="687100" cy="687100"/>
          </a:xfrm>
          <a:prstGeom prst="rect">
            <a:avLst/>
          </a:prstGeom>
          <a:noFill/>
          <a:ln>
            <a:noFill/>
          </a:ln>
        </p:spPr>
      </p:pic>
      <p:sp>
        <p:nvSpPr>
          <p:cNvPr id="196" name="Google Shape;196;p25"/>
          <p:cNvSpPr/>
          <p:nvPr/>
        </p:nvSpPr>
        <p:spPr>
          <a:xfrm>
            <a:off x="906850" y="676550"/>
            <a:ext cx="7206900" cy="4923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Clr>
                <a:srgbClr val="30353F"/>
              </a:buClr>
              <a:buSzPts val="3200"/>
              <a:buFont typeface="Century Gothic"/>
              <a:buNone/>
            </a:pPr>
            <a:r>
              <a:rPr lang="en" sz="3200">
                <a:solidFill>
                  <a:schemeClr val="dk1"/>
                </a:solidFill>
                <a:latin typeface="Inter ExtraBold"/>
                <a:ea typeface="Inter ExtraBold"/>
                <a:cs typeface="Inter ExtraBold"/>
                <a:sym typeface="Inter ExtraBold"/>
              </a:rPr>
              <a:t>Top p/k Examples</a:t>
            </a:r>
            <a:endParaRPr sz="3200">
              <a:solidFill>
                <a:schemeClr val="dk1"/>
              </a:solidFill>
              <a:latin typeface="Inter ExtraBold"/>
              <a:ea typeface="Inter ExtraBold"/>
              <a:cs typeface="Inter ExtraBold"/>
              <a:sym typeface="Inter ExtraBold"/>
            </a:endParaRPr>
          </a:p>
          <a:p>
            <a:pPr indent="0" lvl="0" marL="0" marR="0" rtl="0" algn="l">
              <a:lnSpc>
                <a:spcPct val="115000"/>
              </a:lnSpc>
              <a:spcBef>
                <a:spcPts val="0"/>
              </a:spcBef>
              <a:spcAft>
                <a:spcPts val="0"/>
              </a:spcAft>
              <a:buClr>
                <a:srgbClr val="30353F"/>
              </a:buClr>
              <a:buSzPts val="3200"/>
              <a:buFont typeface="Century Gothic"/>
              <a:buNone/>
            </a:pPr>
            <a:r>
              <a:rPr lang="en" sz="1500">
                <a:solidFill>
                  <a:schemeClr val="dk1"/>
                </a:solidFill>
                <a:latin typeface="Inter ExtraBold"/>
                <a:ea typeface="Inter ExtraBold"/>
                <a:cs typeface="Inter ExtraBold"/>
                <a:sym typeface="Inter ExtraBold"/>
              </a:rPr>
              <a:t>What I want most for Christmas is a _________.</a:t>
            </a:r>
            <a:endParaRPr sz="1500">
              <a:solidFill>
                <a:schemeClr val="dk1"/>
              </a:solidFill>
              <a:latin typeface="Inter ExtraBold"/>
              <a:ea typeface="Inter ExtraBold"/>
              <a:cs typeface="Inter ExtraBold"/>
              <a:sym typeface="Inter ExtraBold"/>
            </a:endParaRPr>
          </a:p>
          <a:p>
            <a:pPr indent="0" lvl="0" marL="0" marR="0" rtl="0" algn="l">
              <a:lnSpc>
                <a:spcPct val="115000"/>
              </a:lnSpc>
              <a:spcBef>
                <a:spcPts val="0"/>
              </a:spcBef>
              <a:spcAft>
                <a:spcPts val="0"/>
              </a:spcAft>
              <a:buClr>
                <a:srgbClr val="30353F"/>
              </a:buClr>
              <a:buSzPts val="3200"/>
              <a:buFont typeface="Century Gothic"/>
              <a:buNone/>
            </a:pPr>
            <a:r>
              <a:t/>
            </a:r>
            <a:endParaRPr sz="3200">
              <a:solidFill>
                <a:schemeClr val="dk1"/>
              </a:solidFill>
              <a:latin typeface="Inter ExtraBold"/>
              <a:ea typeface="Inter ExtraBold"/>
              <a:cs typeface="Inter ExtraBold"/>
              <a:sym typeface="Inter ExtraBold"/>
            </a:endParaRPr>
          </a:p>
          <a:p>
            <a:pPr indent="0" lvl="0" marL="0" marR="0" rtl="0" algn="l">
              <a:lnSpc>
                <a:spcPct val="115000"/>
              </a:lnSpc>
              <a:spcBef>
                <a:spcPts val="0"/>
              </a:spcBef>
              <a:spcAft>
                <a:spcPts val="0"/>
              </a:spcAft>
              <a:buClr>
                <a:srgbClr val="30353F"/>
              </a:buClr>
              <a:buSzPts val="3200"/>
              <a:buFont typeface="Century Gothic"/>
              <a:buNone/>
            </a:pPr>
            <a:r>
              <a:t/>
            </a:r>
            <a:endParaRPr sz="3200">
              <a:solidFill>
                <a:schemeClr val="dk1"/>
              </a:solidFill>
              <a:latin typeface="Inter ExtraBold"/>
              <a:ea typeface="Inter ExtraBold"/>
              <a:cs typeface="Inter ExtraBold"/>
              <a:sym typeface="Inter ExtraBold"/>
            </a:endParaRPr>
          </a:p>
        </p:txBody>
      </p:sp>
      <p:sp>
        <p:nvSpPr>
          <p:cNvPr id="197" name="Google Shape;197;p25"/>
          <p:cNvSpPr/>
          <p:nvPr/>
        </p:nvSpPr>
        <p:spPr>
          <a:xfrm rot="2700000">
            <a:off x="8303212" y="5689628"/>
            <a:ext cx="528314" cy="604135"/>
          </a:xfrm>
          <a:custGeom>
            <a:rect b="b" l="l" r="r" t="t"/>
            <a:pathLst>
              <a:path extrusionOk="0" h="1017114" w="889463">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98A3AD"/>
              </a:solidFill>
              <a:latin typeface="Quattrocento Sans"/>
              <a:ea typeface="Quattrocento Sans"/>
              <a:cs typeface="Quattrocento Sans"/>
              <a:sym typeface="Quattrocento Sans"/>
            </a:endParaRPr>
          </a:p>
        </p:txBody>
      </p:sp>
      <p:sp>
        <p:nvSpPr>
          <p:cNvPr id="198" name="Google Shape;198;p25"/>
          <p:cNvSpPr/>
          <p:nvPr/>
        </p:nvSpPr>
        <p:spPr>
          <a:xfrm>
            <a:off x="906850" y="1576825"/>
            <a:ext cx="3554400" cy="297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rPr lang="en" sz="1600">
                <a:solidFill>
                  <a:schemeClr val="dk1"/>
                </a:solidFill>
                <a:latin typeface="Inter"/>
                <a:ea typeface="Inter"/>
                <a:cs typeface="Inter"/>
                <a:sym typeface="Inter"/>
              </a:rPr>
              <a:t>Suppose below are the top 5 token probabilities for the continuation of the sentence:</a:t>
            </a:r>
            <a:endParaRPr sz="1600">
              <a:solidFill>
                <a:schemeClr val="dk1"/>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1400"/>
              <a:buFont typeface="Arial"/>
              <a:buNone/>
            </a:pPr>
            <a:r>
              <a:t/>
            </a:r>
            <a:endParaRPr>
              <a:solidFill>
                <a:schemeClr val="dk1"/>
              </a:solidFill>
              <a:latin typeface="Inter"/>
              <a:ea typeface="Inter"/>
              <a:cs typeface="Inter"/>
              <a:sym typeface="Inter"/>
            </a:endParaRPr>
          </a:p>
          <a:p>
            <a:pPr indent="-381000" lvl="0" marL="457200" marR="0" rtl="0" algn="l">
              <a:lnSpc>
                <a:spcPct val="100000"/>
              </a:lnSpc>
              <a:spcBef>
                <a:spcPts val="0"/>
              </a:spcBef>
              <a:spcAft>
                <a:spcPts val="0"/>
              </a:spcAft>
              <a:buClr>
                <a:schemeClr val="dk1"/>
              </a:buClr>
              <a:buSzPts val="2400"/>
              <a:buFont typeface="Inter"/>
              <a:buChar char="-"/>
            </a:pPr>
            <a:r>
              <a:rPr lang="en" sz="2400">
                <a:solidFill>
                  <a:schemeClr val="dk1"/>
                </a:solidFill>
                <a:latin typeface="Inter"/>
                <a:ea typeface="Inter"/>
                <a:cs typeface="Inter"/>
                <a:sym typeface="Inter"/>
              </a:rPr>
              <a:t>Toy: 0.5</a:t>
            </a:r>
            <a:endParaRPr sz="2400">
              <a:solidFill>
                <a:schemeClr val="dk1"/>
              </a:solidFill>
              <a:latin typeface="Inter"/>
              <a:ea typeface="Inter"/>
              <a:cs typeface="Inter"/>
              <a:sym typeface="Inter"/>
            </a:endParaRPr>
          </a:p>
          <a:p>
            <a:pPr indent="-381000" lvl="0" marL="457200" marR="0" rtl="0" algn="l">
              <a:lnSpc>
                <a:spcPct val="100000"/>
              </a:lnSpc>
              <a:spcBef>
                <a:spcPts val="0"/>
              </a:spcBef>
              <a:spcAft>
                <a:spcPts val="0"/>
              </a:spcAft>
              <a:buClr>
                <a:schemeClr val="dk1"/>
              </a:buClr>
              <a:buSzPts val="2400"/>
              <a:buFont typeface="Inter"/>
              <a:buChar char="-"/>
            </a:pPr>
            <a:r>
              <a:rPr lang="en" sz="2400">
                <a:solidFill>
                  <a:schemeClr val="dk1"/>
                </a:solidFill>
                <a:latin typeface="Inter"/>
                <a:ea typeface="Inter"/>
                <a:cs typeface="Inter"/>
                <a:sym typeface="Inter"/>
              </a:rPr>
              <a:t>Car: 0.2</a:t>
            </a:r>
            <a:endParaRPr sz="2400">
              <a:solidFill>
                <a:schemeClr val="dk1"/>
              </a:solidFill>
              <a:latin typeface="Inter"/>
              <a:ea typeface="Inter"/>
              <a:cs typeface="Inter"/>
              <a:sym typeface="Inter"/>
            </a:endParaRPr>
          </a:p>
          <a:p>
            <a:pPr indent="-381000" lvl="0" marL="457200" marR="0" rtl="0" algn="l">
              <a:lnSpc>
                <a:spcPct val="100000"/>
              </a:lnSpc>
              <a:spcBef>
                <a:spcPts val="0"/>
              </a:spcBef>
              <a:spcAft>
                <a:spcPts val="0"/>
              </a:spcAft>
              <a:buClr>
                <a:schemeClr val="dk1"/>
              </a:buClr>
              <a:buSzPts val="2400"/>
              <a:buFont typeface="Inter"/>
              <a:buChar char="-"/>
            </a:pPr>
            <a:r>
              <a:rPr lang="en" sz="2400">
                <a:solidFill>
                  <a:schemeClr val="dk1"/>
                </a:solidFill>
                <a:latin typeface="Inter"/>
                <a:ea typeface="Inter"/>
                <a:cs typeface="Inter"/>
                <a:sym typeface="Inter"/>
              </a:rPr>
              <a:t>Doll: 0.1</a:t>
            </a:r>
            <a:endParaRPr sz="2400">
              <a:solidFill>
                <a:schemeClr val="dk1"/>
              </a:solidFill>
              <a:latin typeface="Inter"/>
              <a:ea typeface="Inter"/>
              <a:cs typeface="Inter"/>
              <a:sym typeface="Inter"/>
            </a:endParaRPr>
          </a:p>
          <a:p>
            <a:pPr indent="-381000" lvl="0" marL="457200" marR="0" rtl="0" algn="l">
              <a:lnSpc>
                <a:spcPct val="100000"/>
              </a:lnSpc>
              <a:spcBef>
                <a:spcPts val="0"/>
              </a:spcBef>
              <a:spcAft>
                <a:spcPts val="0"/>
              </a:spcAft>
              <a:buClr>
                <a:schemeClr val="dk1"/>
              </a:buClr>
              <a:buSzPts val="2400"/>
              <a:buFont typeface="Inter"/>
              <a:buChar char="-"/>
            </a:pPr>
            <a:r>
              <a:rPr lang="en" sz="2400">
                <a:solidFill>
                  <a:schemeClr val="dk1"/>
                </a:solidFill>
                <a:latin typeface="Inter"/>
                <a:ea typeface="Inter"/>
                <a:cs typeface="Inter"/>
                <a:sym typeface="Inter"/>
              </a:rPr>
              <a:t>Cat: 0.05</a:t>
            </a:r>
            <a:endParaRPr sz="2400">
              <a:solidFill>
                <a:schemeClr val="dk1"/>
              </a:solidFill>
              <a:latin typeface="Inter"/>
              <a:ea typeface="Inter"/>
              <a:cs typeface="Inter"/>
              <a:sym typeface="Inter"/>
            </a:endParaRPr>
          </a:p>
          <a:p>
            <a:pPr indent="-381000" lvl="0" marL="457200" marR="0" rtl="0" algn="l">
              <a:lnSpc>
                <a:spcPct val="100000"/>
              </a:lnSpc>
              <a:spcBef>
                <a:spcPts val="0"/>
              </a:spcBef>
              <a:spcAft>
                <a:spcPts val="0"/>
              </a:spcAft>
              <a:buClr>
                <a:schemeClr val="dk1"/>
              </a:buClr>
              <a:buSzPts val="2400"/>
              <a:buFont typeface="Inter"/>
              <a:buChar char="-"/>
            </a:pPr>
            <a:r>
              <a:rPr lang="en" sz="2400">
                <a:solidFill>
                  <a:schemeClr val="dk1"/>
                </a:solidFill>
                <a:latin typeface="Inter"/>
                <a:ea typeface="Inter"/>
                <a:cs typeface="Inter"/>
                <a:sym typeface="Inter"/>
              </a:rPr>
              <a:t>Dog: 0.04</a:t>
            </a:r>
            <a:endParaRPr sz="2400">
              <a:solidFill>
                <a:schemeClr val="dk1"/>
              </a:solidFill>
              <a:latin typeface="Inter"/>
              <a:ea typeface="Inter"/>
              <a:cs typeface="Inter"/>
              <a:sym typeface="Inter"/>
            </a:endParaRPr>
          </a:p>
          <a:p>
            <a:pPr indent="-381000" lvl="0" marL="457200" marR="0" rtl="0" algn="l">
              <a:lnSpc>
                <a:spcPct val="100000"/>
              </a:lnSpc>
              <a:spcBef>
                <a:spcPts val="0"/>
              </a:spcBef>
              <a:spcAft>
                <a:spcPts val="0"/>
              </a:spcAft>
              <a:buClr>
                <a:schemeClr val="dk1"/>
              </a:buClr>
              <a:buSzPts val="2400"/>
              <a:buFont typeface="Inter"/>
              <a:buChar char="-"/>
            </a:pPr>
            <a:r>
              <a:rPr lang="en" sz="2400">
                <a:solidFill>
                  <a:schemeClr val="dk1"/>
                </a:solidFill>
                <a:latin typeface="Inter"/>
                <a:ea typeface="Inter"/>
                <a:cs typeface="Inter"/>
                <a:sym typeface="Inter"/>
              </a:rPr>
              <a:t>.  .  .</a:t>
            </a:r>
            <a:endParaRPr sz="2400">
              <a:solidFill>
                <a:schemeClr val="dk1"/>
              </a:solidFill>
              <a:latin typeface="Inter"/>
              <a:ea typeface="Inter"/>
              <a:cs typeface="Inter"/>
              <a:sym typeface="Inter"/>
            </a:endParaRPr>
          </a:p>
          <a:p>
            <a:pPr indent="0" lvl="0" marL="0" marR="0" rtl="0" algn="l">
              <a:lnSpc>
                <a:spcPct val="100000"/>
              </a:lnSpc>
              <a:spcBef>
                <a:spcPts val="0"/>
              </a:spcBef>
              <a:spcAft>
                <a:spcPts val="0"/>
              </a:spcAft>
              <a:buNone/>
            </a:pPr>
            <a:r>
              <a:t/>
            </a:r>
            <a:endParaRPr>
              <a:solidFill>
                <a:schemeClr val="dk1"/>
              </a:solidFill>
              <a:latin typeface="Inter"/>
              <a:ea typeface="Inter"/>
              <a:cs typeface="Inter"/>
              <a:sym typeface="Inter"/>
            </a:endParaRPr>
          </a:p>
          <a:p>
            <a:pPr indent="0" lvl="0" marL="0" marR="0" rtl="0" algn="l">
              <a:lnSpc>
                <a:spcPct val="100000"/>
              </a:lnSpc>
              <a:spcBef>
                <a:spcPts val="0"/>
              </a:spcBef>
              <a:spcAft>
                <a:spcPts val="0"/>
              </a:spcAft>
              <a:buNone/>
            </a:pPr>
            <a:r>
              <a:t/>
            </a:r>
            <a:endParaRPr>
              <a:solidFill>
                <a:schemeClr val="dk1"/>
              </a:solidFill>
              <a:latin typeface="Inter"/>
              <a:ea typeface="Inter"/>
              <a:cs typeface="Inter"/>
              <a:sym typeface="Inter"/>
            </a:endParaRPr>
          </a:p>
          <a:p>
            <a:pPr indent="0" lvl="0" marL="0" marR="0" rtl="0" algn="l">
              <a:lnSpc>
                <a:spcPct val="100000"/>
              </a:lnSpc>
              <a:spcBef>
                <a:spcPts val="0"/>
              </a:spcBef>
              <a:spcAft>
                <a:spcPts val="0"/>
              </a:spcAft>
              <a:buNone/>
            </a:pPr>
            <a:r>
              <a:t/>
            </a:r>
            <a:endParaRPr>
              <a:solidFill>
                <a:schemeClr val="dk1"/>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1400"/>
              <a:buFont typeface="Arial"/>
              <a:buNone/>
            </a:pPr>
            <a:r>
              <a:t/>
            </a:r>
            <a:endParaRPr>
              <a:solidFill>
                <a:schemeClr val="dk1"/>
              </a:solidFill>
              <a:latin typeface="Inter"/>
              <a:ea typeface="Inter"/>
              <a:cs typeface="Inter"/>
              <a:sym typeface="Inter"/>
            </a:endParaRPr>
          </a:p>
        </p:txBody>
      </p:sp>
      <p:sp>
        <p:nvSpPr>
          <p:cNvPr id="199" name="Google Shape;199;p25"/>
          <p:cNvSpPr/>
          <p:nvPr/>
        </p:nvSpPr>
        <p:spPr>
          <a:xfrm>
            <a:off x="4572000" y="1576825"/>
            <a:ext cx="3900600" cy="297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1600">
                <a:solidFill>
                  <a:schemeClr val="dk1"/>
                </a:solidFill>
                <a:latin typeface="Inter"/>
                <a:ea typeface="Inter"/>
                <a:cs typeface="Inter"/>
                <a:sym typeface="Inter"/>
              </a:rPr>
              <a:t>Top p examples:</a:t>
            </a:r>
            <a:endParaRPr sz="1600">
              <a:solidFill>
                <a:schemeClr val="dk1"/>
              </a:solidFill>
              <a:latin typeface="Inter"/>
              <a:ea typeface="Inter"/>
              <a:cs typeface="Inter"/>
              <a:sym typeface="Inter"/>
            </a:endParaRPr>
          </a:p>
          <a:p>
            <a:pPr indent="-330200" lvl="0" marL="457200" marR="0" rtl="0" algn="l">
              <a:lnSpc>
                <a:spcPct val="100000"/>
              </a:lnSpc>
              <a:spcBef>
                <a:spcPts val="0"/>
              </a:spcBef>
              <a:spcAft>
                <a:spcPts val="0"/>
              </a:spcAft>
              <a:buClr>
                <a:schemeClr val="dk1"/>
              </a:buClr>
              <a:buSzPts val="1600"/>
              <a:buFont typeface="Inter"/>
              <a:buChar char="-"/>
            </a:pPr>
            <a:r>
              <a:rPr lang="en" sz="1600">
                <a:solidFill>
                  <a:schemeClr val="dk1"/>
                </a:solidFill>
                <a:latin typeface="Inter"/>
                <a:ea typeface="Inter"/>
                <a:cs typeface="Inter"/>
                <a:sym typeface="Inter"/>
              </a:rPr>
              <a:t>If </a:t>
            </a:r>
            <a:r>
              <a:rPr lang="en" sz="1600">
                <a:solidFill>
                  <a:srgbClr val="61DEE2"/>
                </a:solidFill>
                <a:latin typeface="Inter"/>
                <a:ea typeface="Inter"/>
                <a:cs typeface="Inter"/>
                <a:sym typeface="Inter"/>
              </a:rPr>
              <a:t>p is set to 0.7</a:t>
            </a:r>
            <a:r>
              <a:rPr lang="en" sz="1600">
                <a:solidFill>
                  <a:schemeClr val="dk1"/>
                </a:solidFill>
                <a:latin typeface="Inter"/>
                <a:ea typeface="Inter"/>
                <a:cs typeface="Inter"/>
                <a:sym typeface="Inter"/>
              </a:rPr>
              <a:t>, only choices for next output token are </a:t>
            </a:r>
            <a:r>
              <a:rPr lang="en" sz="1600">
                <a:solidFill>
                  <a:srgbClr val="61DEE2"/>
                </a:solidFill>
                <a:latin typeface="Inter"/>
                <a:ea typeface="Inter"/>
                <a:cs typeface="Inter"/>
                <a:sym typeface="Inter"/>
              </a:rPr>
              <a:t>toy</a:t>
            </a:r>
            <a:r>
              <a:rPr lang="en" sz="1600">
                <a:solidFill>
                  <a:schemeClr val="dk1"/>
                </a:solidFill>
                <a:latin typeface="Inter"/>
                <a:ea typeface="Inter"/>
                <a:cs typeface="Inter"/>
                <a:sym typeface="Inter"/>
              </a:rPr>
              <a:t>, </a:t>
            </a:r>
            <a:r>
              <a:rPr lang="en" sz="1600">
                <a:solidFill>
                  <a:srgbClr val="61DEE2"/>
                </a:solidFill>
                <a:latin typeface="Inter"/>
                <a:ea typeface="Inter"/>
                <a:cs typeface="Inter"/>
                <a:sym typeface="Inter"/>
              </a:rPr>
              <a:t>car</a:t>
            </a:r>
            <a:r>
              <a:rPr lang="en" sz="1600">
                <a:solidFill>
                  <a:schemeClr val="dk1"/>
                </a:solidFill>
                <a:latin typeface="Inter"/>
                <a:ea typeface="Inter"/>
                <a:cs typeface="Inter"/>
                <a:sym typeface="Inter"/>
              </a:rPr>
              <a:t> </a:t>
            </a:r>
            <a:endParaRPr sz="1600">
              <a:solidFill>
                <a:schemeClr val="dk1"/>
              </a:solidFill>
              <a:latin typeface="Inter"/>
              <a:ea typeface="Inter"/>
              <a:cs typeface="Inter"/>
              <a:sym typeface="Inter"/>
            </a:endParaRPr>
          </a:p>
          <a:p>
            <a:pPr indent="-330200" lvl="0" marL="457200" rtl="0" algn="l">
              <a:spcBef>
                <a:spcPts val="0"/>
              </a:spcBef>
              <a:spcAft>
                <a:spcPts val="0"/>
              </a:spcAft>
              <a:buClr>
                <a:schemeClr val="dk1"/>
              </a:buClr>
              <a:buSzPts val="1600"/>
              <a:buFont typeface="Inter"/>
              <a:buChar char="-"/>
            </a:pPr>
            <a:r>
              <a:rPr lang="en" sz="1600">
                <a:solidFill>
                  <a:schemeClr val="dk1"/>
                </a:solidFill>
                <a:latin typeface="Inter"/>
                <a:ea typeface="Inter"/>
                <a:cs typeface="Inter"/>
                <a:sym typeface="Inter"/>
              </a:rPr>
              <a:t>If </a:t>
            </a:r>
            <a:r>
              <a:rPr lang="en" sz="1600">
                <a:solidFill>
                  <a:srgbClr val="61DEE2"/>
                </a:solidFill>
                <a:latin typeface="Inter"/>
                <a:ea typeface="Inter"/>
                <a:cs typeface="Inter"/>
                <a:sym typeface="Inter"/>
              </a:rPr>
              <a:t>p is set to 0.85</a:t>
            </a:r>
            <a:r>
              <a:rPr lang="en" sz="1600">
                <a:solidFill>
                  <a:schemeClr val="dk1"/>
                </a:solidFill>
                <a:latin typeface="Inter"/>
                <a:ea typeface="Inter"/>
                <a:cs typeface="Inter"/>
                <a:sym typeface="Inter"/>
              </a:rPr>
              <a:t>, only choices for next output token are </a:t>
            </a:r>
            <a:r>
              <a:rPr lang="en" sz="1600">
                <a:solidFill>
                  <a:srgbClr val="61DEE2"/>
                </a:solidFill>
                <a:latin typeface="Inter"/>
                <a:ea typeface="Inter"/>
                <a:cs typeface="Inter"/>
                <a:sym typeface="Inter"/>
              </a:rPr>
              <a:t>toy</a:t>
            </a:r>
            <a:r>
              <a:rPr lang="en" sz="1600">
                <a:solidFill>
                  <a:schemeClr val="dk1"/>
                </a:solidFill>
                <a:latin typeface="Inter"/>
                <a:ea typeface="Inter"/>
                <a:cs typeface="Inter"/>
                <a:sym typeface="Inter"/>
              </a:rPr>
              <a:t>, </a:t>
            </a:r>
            <a:r>
              <a:rPr lang="en" sz="1600">
                <a:solidFill>
                  <a:srgbClr val="61DEE2"/>
                </a:solidFill>
                <a:latin typeface="Inter"/>
                <a:ea typeface="Inter"/>
                <a:cs typeface="Inter"/>
                <a:sym typeface="Inter"/>
              </a:rPr>
              <a:t>car, doll, cat</a:t>
            </a:r>
            <a:endParaRPr sz="1600">
              <a:solidFill>
                <a:schemeClr val="dk1"/>
              </a:solidFill>
              <a:latin typeface="Inter"/>
              <a:ea typeface="Inter"/>
              <a:cs typeface="Inter"/>
              <a:sym typeface="Inter"/>
            </a:endParaRPr>
          </a:p>
          <a:p>
            <a:pPr indent="0" lvl="0" marL="0" rtl="0" algn="l">
              <a:spcBef>
                <a:spcPts val="0"/>
              </a:spcBef>
              <a:spcAft>
                <a:spcPts val="0"/>
              </a:spcAft>
              <a:buNone/>
            </a:pPr>
            <a:r>
              <a:t/>
            </a:r>
            <a:endParaRPr sz="1600">
              <a:solidFill>
                <a:schemeClr val="dk1"/>
              </a:solidFill>
              <a:latin typeface="Inter"/>
              <a:ea typeface="Inter"/>
              <a:cs typeface="Inter"/>
              <a:sym typeface="Inter"/>
            </a:endParaRPr>
          </a:p>
          <a:p>
            <a:pPr indent="0" lvl="0" marL="0" rtl="0" algn="l">
              <a:spcBef>
                <a:spcPts val="0"/>
              </a:spcBef>
              <a:spcAft>
                <a:spcPts val="0"/>
              </a:spcAft>
              <a:buNone/>
            </a:pPr>
            <a:r>
              <a:rPr lang="en" sz="1600">
                <a:solidFill>
                  <a:schemeClr val="dk1"/>
                </a:solidFill>
                <a:latin typeface="Inter"/>
                <a:ea typeface="Inter"/>
                <a:cs typeface="Inter"/>
                <a:sym typeface="Inter"/>
              </a:rPr>
              <a:t>Top k examples:</a:t>
            </a:r>
            <a:endParaRPr sz="1600">
              <a:solidFill>
                <a:schemeClr val="dk1"/>
              </a:solidFill>
              <a:latin typeface="Inter"/>
              <a:ea typeface="Inter"/>
              <a:cs typeface="Inter"/>
              <a:sym typeface="Inter"/>
            </a:endParaRPr>
          </a:p>
          <a:p>
            <a:pPr indent="-330200" lvl="0" marL="457200" rtl="0" algn="l">
              <a:spcBef>
                <a:spcPts val="0"/>
              </a:spcBef>
              <a:spcAft>
                <a:spcPts val="0"/>
              </a:spcAft>
              <a:buClr>
                <a:schemeClr val="dk1"/>
              </a:buClr>
              <a:buSzPts val="1600"/>
              <a:buFont typeface="Inter"/>
              <a:buChar char="-"/>
            </a:pPr>
            <a:r>
              <a:rPr lang="en" sz="1600">
                <a:solidFill>
                  <a:schemeClr val="dk1"/>
                </a:solidFill>
                <a:latin typeface="Inter"/>
                <a:ea typeface="Inter"/>
                <a:cs typeface="Inter"/>
                <a:sym typeface="Inter"/>
              </a:rPr>
              <a:t>If </a:t>
            </a:r>
            <a:r>
              <a:rPr lang="en" sz="1600">
                <a:solidFill>
                  <a:srgbClr val="61DEE2"/>
                </a:solidFill>
                <a:latin typeface="Inter"/>
                <a:ea typeface="Inter"/>
                <a:cs typeface="Inter"/>
                <a:sym typeface="Inter"/>
              </a:rPr>
              <a:t>k is set to 3</a:t>
            </a:r>
            <a:r>
              <a:rPr lang="en" sz="1600">
                <a:solidFill>
                  <a:schemeClr val="dk1"/>
                </a:solidFill>
                <a:latin typeface="Inter"/>
                <a:ea typeface="Inter"/>
                <a:cs typeface="Inter"/>
                <a:sym typeface="Inter"/>
              </a:rPr>
              <a:t>, only choices for next output token are toy, car, doll</a:t>
            </a:r>
            <a:endParaRPr sz="1600">
              <a:solidFill>
                <a:schemeClr val="dk1"/>
              </a:solidFill>
              <a:latin typeface="Inter"/>
              <a:ea typeface="Inter"/>
              <a:cs typeface="Inter"/>
              <a:sym typeface="Inter"/>
            </a:endParaRPr>
          </a:p>
          <a:p>
            <a:pPr indent="-330200" lvl="0" marL="457200" rtl="0" algn="l">
              <a:spcBef>
                <a:spcPts val="0"/>
              </a:spcBef>
              <a:spcAft>
                <a:spcPts val="0"/>
              </a:spcAft>
              <a:buClr>
                <a:schemeClr val="dk1"/>
              </a:buClr>
              <a:buSzPts val="1600"/>
              <a:buFont typeface="Inter"/>
              <a:buChar char="-"/>
            </a:pPr>
            <a:r>
              <a:rPr lang="en" sz="1600">
                <a:solidFill>
                  <a:schemeClr val="dk1"/>
                </a:solidFill>
                <a:latin typeface="Inter"/>
                <a:ea typeface="Inter"/>
                <a:cs typeface="Inter"/>
                <a:sym typeface="Inter"/>
              </a:rPr>
              <a:t>If </a:t>
            </a:r>
            <a:r>
              <a:rPr lang="en" sz="1600">
                <a:solidFill>
                  <a:srgbClr val="61DEE2"/>
                </a:solidFill>
                <a:latin typeface="Inter"/>
                <a:ea typeface="Inter"/>
                <a:cs typeface="Inter"/>
                <a:sym typeface="Inter"/>
              </a:rPr>
              <a:t>k is set to 5</a:t>
            </a:r>
            <a:r>
              <a:rPr lang="en" sz="1600">
                <a:solidFill>
                  <a:schemeClr val="dk1"/>
                </a:solidFill>
                <a:latin typeface="Inter"/>
                <a:ea typeface="Inter"/>
                <a:cs typeface="Inter"/>
                <a:sym typeface="Inter"/>
              </a:rPr>
              <a:t>, only choices are </a:t>
            </a:r>
            <a:r>
              <a:rPr lang="en" sz="1600">
                <a:solidFill>
                  <a:srgbClr val="61DEE2"/>
                </a:solidFill>
                <a:latin typeface="Inter"/>
                <a:ea typeface="Inter"/>
                <a:cs typeface="Inter"/>
                <a:sym typeface="Inter"/>
              </a:rPr>
              <a:t>toy, car, doll, cat, dog</a:t>
            </a:r>
            <a:endParaRPr sz="1600">
              <a:solidFill>
                <a:srgbClr val="61DEE2"/>
              </a:solidFill>
              <a:latin typeface="Inter"/>
              <a:ea typeface="Inter"/>
              <a:cs typeface="Inter"/>
              <a:sym typeface="Inter"/>
            </a:endParaRPr>
          </a:p>
          <a:p>
            <a:pPr indent="0" lvl="0" marL="0" rtl="0" algn="l">
              <a:spcBef>
                <a:spcPts val="0"/>
              </a:spcBef>
              <a:spcAft>
                <a:spcPts val="0"/>
              </a:spcAft>
              <a:buNone/>
            </a:pPr>
            <a:r>
              <a:t/>
            </a:r>
            <a:endParaRPr>
              <a:solidFill>
                <a:srgbClr val="61DEE2"/>
              </a:solidFill>
              <a:latin typeface="Inter"/>
              <a:ea typeface="Inter"/>
              <a:cs typeface="Inter"/>
              <a:sym typeface="Inter"/>
            </a:endParaRPr>
          </a:p>
          <a:p>
            <a:pPr indent="0" lvl="0" marL="0" marR="0" rtl="0" algn="l">
              <a:lnSpc>
                <a:spcPct val="100000"/>
              </a:lnSpc>
              <a:spcBef>
                <a:spcPts val="0"/>
              </a:spcBef>
              <a:spcAft>
                <a:spcPts val="0"/>
              </a:spcAft>
              <a:buNone/>
            </a:pPr>
            <a:r>
              <a:t/>
            </a:r>
            <a:endParaRPr>
              <a:solidFill>
                <a:schemeClr val="dk1"/>
              </a:solidFill>
              <a:latin typeface="Inter"/>
              <a:ea typeface="Inter"/>
              <a:cs typeface="Inter"/>
              <a:sym typeface="Inter"/>
            </a:endParaRPr>
          </a:p>
          <a:p>
            <a:pPr indent="0" lvl="0" marL="0" marR="0" rtl="0" algn="l">
              <a:lnSpc>
                <a:spcPct val="100000"/>
              </a:lnSpc>
              <a:spcBef>
                <a:spcPts val="0"/>
              </a:spcBef>
              <a:spcAft>
                <a:spcPts val="0"/>
              </a:spcAft>
              <a:buNone/>
            </a:pPr>
            <a:r>
              <a:t/>
            </a:r>
            <a:endParaRPr>
              <a:solidFill>
                <a:schemeClr val="dk1"/>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1400"/>
              <a:buFont typeface="Arial"/>
              <a:buNone/>
            </a:pPr>
            <a:r>
              <a:t/>
            </a:r>
            <a:endParaRPr>
              <a:solidFill>
                <a:schemeClr val="dk1"/>
              </a:solidFill>
              <a:latin typeface="Inter"/>
              <a:ea typeface="Inter"/>
              <a:cs typeface="Inter"/>
              <a:sym typeface="Int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91E"/>
        </a:solidFill>
      </p:bgPr>
    </p:bg>
    <p:spTree>
      <p:nvGrpSpPr>
        <p:cNvPr id="203" name="Shape 203"/>
        <p:cNvGrpSpPr/>
        <p:nvPr/>
      </p:nvGrpSpPr>
      <p:grpSpPr>
        <a:xfrm>
          <a:off x="0" y="0"/>
          <a:ext cx="0" cy="0"/>
          <a:chOff x="0" y="0"/>
          <a:chExt cx="0" cy="0"/>
        </a:xfrm>
      </p:grpSpPr>
      <p:sp>
        <p:nvSpPr>
          <p:cNvPr id="204" name="Google Shape;204;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05" name="Google Shape;205;p26"/>
          <p:cNvPicPr preferRelativeResize="0"/>
          <p:nvPr/>
        </p:nvPicPr>
        <p:blipFill>
          <a:blip r:embed="rId3">
            <a:alphaModFix/>
          </a:blip>
          <a:stretch>
            <a:fillRect/>
          </a:stretch>
        </p:blipFill>
        <p:spPr>
          <a:xfrm>
            <a:off x="8380700" y="76200"/>
            <a:ext cx="687100" cy="687100"/>
          </a:xfrm>
          <a:prstGeom prst="rect">
            <a:avLst/>
          </a:prstGeom>
          <a:noFill/>
          <a:ln>
            <a:noFill/>
          </a:ln>
        </p:spPr>
      </p:pic>
      <p:sp>
        <p:nvSpPr>
          <p:cNvPr id="206" name="Google Shape;206;p26"/>
          <p:cNvSpPr/>
          <p:nvPr/>
        </p:nvSpPr>
        <p:spPr>
          <a:xfrm>
            <a:off x="906850" y="676550"/>
            <a:ext cx="7206900" cy="492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30353F"/>
              </a:buClr>
              <a:buSzPts val="3200"/>
              <a:buFont typeface="Century Gothic"/>
              <a:buNone/>
            </a:pPr>
            <a:r>
              <a:rPr lang="en" sz="3200">
                <a:solidFill>
                  <a:schemeClr val="dk1"/>
                </a:solidFill>
                <a:latin typeface="Inter ExtraBold"/>
                <a:ea typeface="Inter ExtraBold"/>
                <a:cs typeface="Inter ExtraBold"/>
                <a:sym typeface="Inter ExtraBold"/>
              </a:rPr>
              <a:t>Zero &amp; Few-Shot Prompting</a:t>
            </a:r>
            <a:endParaRPr i="0" sz="1400" u="none" cap="none" strike="noStrike">
              <a:solidFill>
                <a:schemeClr val="dk1"/>
              </a:solidFill>
              <a:latin typeface="Inter ExtraBold"/>
              <a:ea typeface="Inter ExtraBold"/>
              <a:cs typeface="Inter ExtraBold"/>
              <a:sym typeface="Inter ExtraBold"/>
            </a:endParaRPr>
          </a:p>
        </p:txBody>
      </p:sp>
      <p:sp>
        <p:nvSpPr>
          <p:cNvPr id="207" name="Google Shape;207;p26"/>
          <p:cNvSpPr/>
          <p:nvPr/>
        </p:nvSpPr>
        <p:spPr>
          <a:xfrm>
            <a:off x="4738550" y="1776299"/>
            <a:ext cx="3167700" cy="2974200"/>
          </a:xfrm>
          <a:prstGeom prst="rect">
            <a:avLst/>
          </a:prstGeom>
          <a:noFill/>
          <a:ln>
            <a:noFill/>
          </a:ln>
        </p:spPr>
        <p:txBody>
          <a:bodyPr anchorCtr="0" anchor="t" bIns="0" lIns="0" spcFirstLastPara="1" rIns="0" wrap="square" tIns="0">
            <a:noAutofit/>
          </a:bodyPr>
          <a:lstStyle/>
          <a:p>
            <a:pPr indent="-196850" lvl="0" marL="285750" marR="0" rtl="0" algn="l">
              <a:lnSpc>
                <a:spcPct val="100000"/>
              </a:lnSpc>
              <a:spcBef>
                <a:spcPts val="0"/>
              </a:spcBef>
              <a:spcAft>
                <a:spcPts val="0"/>
              </a:spcAft>
              <a:buClr>
                <a:srgbClr val="000000"/>
              </a:buClr>
              <a:buSzPts val="1400"/>
              <a:buFont typeface="Arial"/>
              <a:buNone/>
            </a:pPr>
            <a:r>
              <a:t/>
            </a:r>
            <a:endParaRPr i="0" sz="1400" u="none" cap="none" strike="noStrike">
              <a:solidFill>
                <a:srgbClr val="3F3F3F"/>
              </a:solidFill>
              <a:latin typeface="Inter"/>
              <a:ea typeface="Inter"/>
              <a:cs typeface="Inter"/>
              <a:sym typeface="Inter"/>
            </a:endParaRPr>
          </a:p>
        </p:txBody>
      </p:sp>
      <p:sp>
        <p:nvSpPr>
          <p:cNvPr id="208" name="Google Shape;208;p26"/>
          <p:cNvSpPr/>
          <p:nvPr/>
        </p:nvSpPr>
        <p:spPr>
          <a:xfrm rot="2700000">
            <a:off x="8303212" y="5689628"/>
            <a:ext cx="528314" cy="604135"/>
          </a:xfrm>
          <a:custGeom>
            <a:rect b="b" l="l" r="r" t="t"/>
            <a:pathLst>
              <a:path extrusionOk="0" h="1017114" w="889463">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98A3AD"/>
              </a:solidFill>
              <a:latin typeface="Quattrocento Sans"/>
              <a:ea typeface="Quattrocento Sans"/>
              <a:cs typeface="Quattrocento Sans"/>
              <a:sym typeface="Quattrocento Sans"/>
            </a:endParaRPr>
          </a:p>
        </p:txBody>
      </p:sp>
      <p:sp>
        <p:nvSpPr>
          <p:cNvPr id="209" name="Google Shape;209;p26"/>
          <p:cNvSpPr/>
          <p:nvPr/>
        </p:nvSpPr>
        <p:spPr>
          <a:xfrm>
            <a:off x="906850" y="1424425"/>
            <a:ext cx="7318800" cy="297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rPr lang="en">
                <a:solidFill>
                  <a:schemeClr val="dk1"/>
                </a:solidFill>
                <a:latin typeface="Inter"/>
                <a:ea typeface="Inter"/>
                <a:cs typeface="Inter"/>
                <a:sym typeface="Inter"/>
              </a:rPr>
              <a:t>Due to the large scale of data the LLMs have trained on, they are able to achieve many tasks, such as in-context learning and zero-shot prompting. </a:t>
            </a:r>
            <a:endParaRPr>
              <a:solidFill>
                <a:schemeClr val="dk1"/>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1400"/>
              <a:buFont typeface="Arial"/>
              <a:buNone/>
            </a:pPr>
            <a:br>
              <a:rPr lang="en">
                <a:solidFill>
                  <a:schemeClr val="dk1"/>
                </a:solidFill>
                <a:latin typeface="Inter"/>
                <a:ea typeface="Inter"/>
                <a:cs typeface="Inter"/>
                <a:sym typeface="Inter"/>
              </a:rPr>
            </a:br>
            <a:r>
              <a:rPr lang="en">
                <a:solidFill>
                  <a:schemeClr val="dk1"/>
                </a:solidFill>
                <a:latin typeface="Inter"/>
                <a:ea typeface="Inter"/>
                <a:cs typeface="Inter"/>
                <a:sym typeface="Inter"/>
              </a:rPr>
              <a:t>Zero-shot prompting is when we ask LLMs to achieve some tasks without prior examples. </a:t>
            </a:r>
            <a:endParaRPr>
              <a:solidFill>
                <a:schemeClr val="dk1"/>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1400"/>
              <a:buFont typeface="Arial"/>
              <a:buNone/>
            </a:pPr>
            <a:r>
              <a:t/>
            </a:r>
            <a:endParaRPr>
              <a:solidFill>
                <a:schemeClr val="dk1"/>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1400"/>
              <a:buFont typeface="Arial"/>
              <a:buNone/>
            </a:pPr>
            <a:r>
              <a:rPr lang="en">
                <a:solidFill>
                  <a:schemeClr val="dk1"/>
                </a:solidFill>
                <a:latin typeface="Inter"/>
                <a:ea typeface="Inter"/>
                <a:cs typeface="Inter"/>
                <a:sym typeface="Inter"/>
              </a:rPr>
              <a:t>The performance can be improved if we give examples of the task and its corresponding answers into the prompt, allowing it to reference previous examples when generating its prompt. </a:t>
            </a:r>
            <a:endParaRPr>
              <a:solidFill>
                <a:schemeClr val="dk1"/>
              </a:solidFill>
              <a:latin typeface="Inter"/>
              <a:ea typeface="Inter"/>
              <a:cs typeface="Inter"/>
              <a:sym typeface="Inte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91E"/>
        </a:solidFill>
      </p:bgPr>
    </p:bg>
    <p:spTree>
      <p:nvGrpSpPr>
        <p:cNvPr id="213" name="Shape 213"/>
        <p:cNvGrpSpPr/>
        <p:nvPr/>
      </p:nvGrpSpPr>
      <p:grpSpPr>
        <a:xfrm>
          <a:off x="0" y="0"/>
          <a:ext cx="0" cy="0"/>
          <a:chOff x="0" y="0"/>
          <a:chExt cx="0" cy="0"/>
        </a:xfrm>
      </p:grpSpPr>
      <p:sp>
        <p:nvSpPr>
          <p:cNvPr id="214" name="Google Shape;214;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15" name="Google Shape;215;p27"/>
          <p:cNvPicPr preferRelativeResize="0"/>
          <p:nvPr/>
        </p:nvPicPr>
        <p:blipFill>
          <a:blip r:embed="rId3">
            <a:alphaModFix/>
          </a:blip>
          <a:stretch>
            <a:fillRect/>
          </a:stretch>
        </p:blipFill>
        <p:spPr>
          <a:xfrm>
            <a:off x="8380700" y="76200"/>
            <a:ext cx="687100" cy="687100"/>
          </a:xfrm>
          <a:prstGeom prst="rect">
            <a:avLst/>
          </a:prstGeom>
          <a:noFill/>
          <a:ln>
            <a:noFill/>
          </a:ln>
        </p:spPr>
      </p:pic>
      <p:sp>
        <p:nvSpPr>
          <p:cNvPr id="216" name="Google Shape;216;p27"/>
          <p:cNvSpPr/>
          <p:nvPr/>
        </p:nvSpPr>
        <p:spPr>
          <a:xfrm>
            <a:off x="906850" y="676550"/>
            <a:ext cx="7206900" cy="492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30353F"/>
              </a:buClr>
              <a:buSzPts val="3200"/>
              <a:buFont typeface="Century Gothic"/>
              <a:buNone/>
            </a:pPr>
            <a:r>
              <a:rPr lang="en" sz="3200">
                <a:solidFill>
                  <a:schemeClr val="dk1"/>
                </a:solidFill>
                <a:latin typeface="Inter ExtraBold"/>
                <a:ea typeface="Inter ExtraBold"/>
                <a:cs typeface="Inter ExtraBold"/>
                <a:sym typeface="Inter ExtraBold"/>
              </a:rPr>
              <a:t>Zero-Shot Sentiment Example</a:t>
            </a:r>
            <a:endParaRPr i="0" sz="1400" u="none" cap="none" strike="noStrike">
              <a:solidFill>
                <a:schemeClr val="dk1"/>
              </a:solidFill>
              <a:latin typeface="Inter ExtraBold"/>
              <a:ea typeface="Inter ExtraBold"/>
              <a:cs typeface="Inter ExtraBold"/>
              <a:sym typeface="Inter ExtraBold"/>
            </a:endParaRPr>
          </a:p>
        </p:txBody>
      </p:sp>
      <p:sp>
        <p:nvSpPr>
          <p:cNvPr id="217" name="Google Shape;217;p27"/>
          <p:cNvSpPr/>
          <p:nvPr/>
        </p:nvSpPr>
        <p:spPr>
          <a:xfrm>
            <a:off x="4738550" y="1776299"/>
            <a:ext cx="3167700" cy="2974200"/>
          </a:xfrm>
          <a:prstGeom prst="rect">
            <a:avLst/>
          </a:prstGeom>
          <a:noFill/>
          <a:ln>
            <a:noFill/>
          </a:ln>
        </p:spPr>
        <p:txBody>
          <a:bodyPr anchorCtr="0" anchor="t" bIns="0" lIns="0" spcFirstLastPara="1" rIns="0" wrap="square" tIns="0">
            <a:noAutofit/>
          </a:bodyPr>
          <a:lstStyle/>
          <a:p>
            <a:pPr indent="-196850" lvl="0" marL="285750" marR="0" rtl="0" algn="l">
              <a:lnSpc>
                <a:spcPct val="100000"/>
              </a:lnSpc>
              <a:spcBef>
                <a:spcPts val="0"/>
              </a:spcBef>
              <a:spcAft>
                <a:spcPts val="0"/>
              </a:spcAft>
              <a:buClr>
                <a:srgbClr val="000000"/>
              </a:buClr>
              <a:buSzPts val="1400"/>
              <a:buFont typeface="Arial"/>
              <a:buNone/>
            </a:pPr>
            <a:r>
              <a:t/>
            </a:r>
            <a:endParaRPr i="0" sz="1400" u="none" cap="none" strike="noStrike">
              <a:solidFill>
                <a:srgbClr val="3F3F3F"/>
              </a:solidFill>
              <a:latin typeface="Inter"/>
              <a:ea typeface="Inter"/>
              <a:cs typeface="Inter"/>
              <a:sym typeface="Inter"/>
            </a:endParaRPr>
          </a:p>
        </p:txBody>
      </p:sp>
      <p:sp>
        <p:nvSpPr>
          <p:cNvPr id="218" name="Google Shape;218;p27"/>
          <p:cNvSpPr/>
          <p:nvPr/>
        </p:nvSpPr>
        <p:spPr>
          <a:xfrm rot="2700000">
            <a:off x="8303212" y="5689628"/>
            <a:ext cx="528314" cy="604135"/>
          </a:xfrm>
          <a:custGeom>
            <a:rect b="b" l="l" r="r" t="t"/>
            <a:pathLst>
              <a:path extrusionOk="0" h="1017114" w="889463">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98A3AD"/>
              </a:solidFill>
              <a:latin typeface="Quattrocento Sans"/>
              <a:ea typeface="Quattrocento Sans"/>
              <a:cs typeface="Quattrocento Sans"/>
              <a:sym typeface="Quattrocento Sans"/>
            </a:endParaRPr>
          </a:p>
        </p:txBody>
      </p:sp>
      <p:sp>
        <p:nvSpPr>
          <p:cNvPr id="219" name="Google Shape;219;p27"/>
          <p:cNvSpPr/>
          <p:nvPr/>
        </p:nvSpPr>
        <p:spPr>
          <a:xfrm>
            <a:off x="906850" y="1424425"/>
            <a:ext cx="7318800" cy="2974200"/>
          </a:xfrm>
          <a:prstGeom prst="rect">
            <a:avLst/>
          </a:prstGeom>
          <a:noFill/>
          <a:ln>
            <a:noFill/>
          </a:ln>
        </p:spPr>
        <p:txBody>
          <a:bodyPr anchorCtr="0" anchor="t" bIns="0" lIns="0" spcFirstLastPara="1" rIns="0" wrap="square" tIns="0">
            <a:noAutofit/>
          </a:bodyPr>
          <a:lstStyle/>
          <a:p>
            <a:pPr indent="-317500" lvl="0" marL="457200" marR="0" rtl="0" algn="l">
              <a:lnSpc>
                <a:spcPct val="100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From a training perspective, we know the model has been </a:t>
            </a:r>
            <a:r>
              <a:rPr lang="en">
                <a:solidFill>
                  <a:schemeClr val="dk1"/>
                </a:solidFill>
                <a:latin typeface="Inter"/>
                <a:ea typeface="Inter"/>
                <a:cs typeface="Inter"/>
                <a:sym typeface="Inter"/>
              </a:rPr>
              <a:t>trained</a:t>
            </a:r>
            <a:r>
              <a:rPr lang="en">
                <a:solidFill>
                  <a:schemeClr val="dk1"/>
                </a:solidFill>
                <a:latin typeface="Inter"/>
                <a:ea typeface="Inter"/>
                <a:cs typeface="Inter"/>
                <a:sym typeface="Inter"/>
              </a:rPr>
              <a:t> on a lot of text data, so it has the ability to see patterns in words and </a:t>
            </a:r>
            <a:r>
              <a:rPr lang="en">
                <a:solidFill>
                  <a:schemeClr val="dk1"/>
                </a:solidFill>
                <a:latin typeface="Inter"/>
                <a:ea typeface="Inter"/>
                <a:cs typeface="Inter"/>
                <a:sym typeface="Inter"/>
              </a:rPr>
              <a:t>classify</a:t>
            </a:r>
            <a:r>
              <a:rPr lang="en">
                <a:solidFill>
                  <a:schemeClr val="dk1"/>
                </a:solidFill>
                <a:latin typeface="Inter"/>
                <a:ea typeface="Inter"/>
                <a:cs typeface="Inter"/>
                <a:sym typeface="Inter"/>
              </a:rPr>
              <a:t> then as “positive”, “negative”, or “neutral”</a:t>
            </a:r>
            <a:endParaRPr>
              <a:solidFill>
                <a:schemeClr val="dk1"/>
              </a:solidFill>
              <a:latin typeface="Inter"/>
              <a:ea typeface="Inter"/>
              <a:cs typeface="Inter"/>
              <a:sym typeface="Inter"/>
            </a:endParaRPr>
          </a:p>
          <a:p>
            <a:pPr indent="0" lvl="0" marL="0" marR="0" rtl="0" algn="l">
              <a:lnSpc>
                <a:spcPct val="100000"/>
              </a:lnSpc>
              <a:spcBef>
                <a:spcPts val="0"/>
              </a:spcBef>
              <a:spcAft>
                <a:spcPts val="0"/>
              </a:spcAft>
              <a:buNone/>
            </a:pPr>
            <a:r>
              <a:t/>
            </a:r>
            <a:endParaRPr>
              <a:solidFill>
                <a:schemeClr val="dk1"/>
              </a:solidFill>
              <a:latin typeface="Inter"/>
              <a:ea typeface="Inter"/>
              <a:cs typeface="Inter"/>
              <a:sym typeface="Inter"/>
            </a:endParaRPr>
          </a:p>
          <a:p>
            <a:pPr indent="0" lvl="0" marL="0" marR="0" rtl="0" algn="l">
              <a:lnSpc>
                <a:spcPct val="100000"/>
              </a:lnSpc>
              <a:spcBef>
                <a:spcPts val="0"/>
              </a:spcBef>
              <a:spcAft>
                <a:spcPts val="0"/>
              </a:spcAft>
              <a:buNone/>
            </a:pPr>
            <a:r>
              <a:t/>
            </a:r>
            <a:endParaRPr>
              <a:solidFill>
                <a:schemeClr val="dk1"/>
              </a:solidFill>
              <a:latin typeface="Inter"/>
              <a:ea typeface="Inter"/>
              <a:cs typeface="Inter"/>
              <a:sym typeface="Inter"/>
            </a:endParaRPr>
          </a:p>
          <a:p>
            <a:pPr indent="-317500" lvl="0" marL="457200" marR="0" rtl="0" algn="l">
              <a:lnSpc>
                <a:spcPct val="100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The main issue would be guiding the LLM to “know” that it should be using its capability of assigning these words, which is successfully done when </a:t>
            </a:r>
            <a:r>
              <a:rPr lang="en">
                <a:solidFill>
                  <a:schemeClr val="dk1"/>
                </a:solidFill>
                <a:latin typeface="Inter"/>
                <a:ea typeface="Inter"/>
                <a:cs typeface="Inter"/>
                <a:sym typeface="Inter"/>
              </a:rPr>
              <a:t>using</a:t>
            </a:r>
            <a:r>
              <a:rPr lang="en">
                <a:solidFill>
                  <a:schemeClr val="dk1"/>
                </a:solidFill>
                <a:latin typeface="Inter"/>
                <a:ea typeface="Inter"/>
                <a:cs typeface="Inter"/>
                <a:sym typeface="Inter"/>
              </a:rPr>
              <a:t> the prompt given in the Google Colab</a:t>
            </a:r>
            <a:endParaRPr>
              <a:solidFill>
                <a:schemeClr val="dk1"/>
              </a:solidFill>
              <a:latin typeface="Inter"/>
              <a:ea typeface="Inter"/>
              <a:cs typeface="Inter"/>
              <a:sym typeface="Inter"/>
            </a:endParaRPr>
          </a:p>
          <a:p>
            <a:pPr indent="0" lvl="0" marL="0" marR="0" rtl="0" algn="l">
              <a:lnSpc>
                <a:spcPct val="100000"/>
              </a:lnSpc>
              <a:spcBef>
                <a:spcPts val="0"/>
              </a:spcBef>
              <a:spcAft>
                <a:spcPts val="0"/>
              </a:spcAft>
              <a:buNone/>
            </a:pPr>
            <a:r>
              <a:t/>
            </a:r>
            <a:endParaRPr>
              <a:solidFill>
                <a:schemeClr val="dk1"/>
              </a:solidFill>
              <a:latin typeface="Inter"/>
              <a:ea typeface="Inter"/>
              <a:cs typeface="Inter"/>
              <a:sym typeface="Inter"/>
            </a:endParaRPr>
          </a:p>
          <a:p>
            <a:pPr indent="0" lvl="0" marL="0" marR="0" rtl="0" algn="l">
              <a:lnSpc>
                <a:spcPct val="100000"/>
              </a:lnSpc>
              <a:spcBef>
                <a:spcPts val="0"/>
              </a:spcBef>
              <a:spcAft>
                <a:spcPts val="0"/>
              </a:spcAft>
              <a:buNone/>
            </a:pPr>
            <a:r>
              <a:t/>
            </a:r>
            <a:endParaRPr>
              <a:solidFill>
                <a:schemeClr val="dk1"/>
              </a:solidFill>
              <a:latin typeface="Inter"/>
              <a:ea typeface="Inter"/>
              <a:cs typeface="Inter"/>
              <a:sym typeface="Inter"/>
            </a:endParaRPr>
          </a:p>
          <a:p>
            <a:pPr indent="-317500" lvl="0" marL="457200" marR="0" rtl="0" algn="l">
              <a:lnSpc>
                <a:spcPct val="100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Where challenges arise is if you do not know how to articulate what you want as the goal for some arbitrary task. In this case Few-Shot Prompting can be useful</a:t>
            </a:r>
            <a:endParaRPr>
              <a:solidFill>
                <a:schemeClr val="dk1"/>
              </a:solidFill>
              <a:latin typeface="Inter"/>
              <a:ea typeface="Inter"/>
              <a:cs typeface="Inter"/>
              <a:sym typeface="Inte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91E"/>
        </a:solidFill>
      </p:bgPr>
    </p:bg>
    <p:spTree>
      <p:nvGrpSpPr>
        <p:cNvPr id="223" name="Shape 223"/>
        <p:cNvGrpSpPr/>
        <p:nvPr/>
      </p:nvGrpSpPr>
      <p:grpSpPr>
        <a:xfrm>
          <a:off x="0" y="0"/>
          <a:ext cx="0" cy="0"/>
          <a:chOff x="0" y="0"/>
          <a:chExt cx="0" cy="0"/>
        </a:xfrm>
      </p:grpSpPr>
      <p:sp>
        <p:nvSpPr>
          <p:cNvPr id="224" name="Google Shape;224;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25" name="Google Shape;225;p28"/>
          <p:cNvPicPr preferRelativeResize="0"/>
          <p:nvPr/>
        </p:nvPicPr>
        <p:blipFill>
          <a:blip r:embed="rId3">
            <a:alphaModFix/>
          </a:blip>
          <a:stretch>
            <a:fillRect/>
          </a:stretch>
        </p:blipFill>
        <p:spPr>
          <a:xfrm>
            <a:off x="8380700" y="76200"/>
            <a:ext cx="687100" cy="687100"/>
          </a:xfrm>
          <a:prstGeom prst="rect">
            <a:avLst/>
          </a:prstGeom>
          <a:noFill/>
          <a:ln>
            <a:noFill/>
          </a:ln>
        </p:spPr>
      </p:pic>
      <p:sp>
        <p:nvSpPr>
          <p:cNvPr id="226" name="Google Shape;226;p28"/>
          <p:cNvSpPr/>
          <p:nvPr/>
        </p:nvSpPr>
        <p:spPr>
          <a:xfrm>
            <a:off x="906850" y="676550"/>
            <a:ext cx="7206900" cy="492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30353F"/>
              </a:buClr>
              <a:buSzPts val="3200"/>
              <a:buFont typeface="Century Gothic"/>
              <a:buNone/>
            </a:pPr>
            <a:r>
              <a:rPr lang="en" sz="3200">
                <a:solidFill>
                  <a:schemeClr val="dk1"/>
                </a:solidFill>
                <a:latin typeface="Inter ExtraBold"/>
                <a:ea typeface="Inter ExtraBold"/>
                <a:cs typeface="Inter ExtraBold"/>
                <a:sym typeface="Inter ExtraBold"/>
              </a:rPr>
              <a:t>Few</a:t>
            </a:r>
            <a:r>
              <a:rPr lang="en" sz="3200">
                <a:solidFill>
                  <a:schemeClr val="dk1"/>
                </a:solidFill>
                <a:latin typeface="Inter ExtraBold"/>
                <a:ea typeface="Inter ExtraBold"/>
                <a:cs typeface="Inter ExtraBold"/>
                <a:sym typeface="Inter ExtraBold"/>
              </a:rPr>
              <a:t>-Shot JSON Example</a:t>
            </a:r>
            <a:endParaRPr i="0" sz="1400" u="none" cap="none" strike="noStrike">
              <a:solidFill>
                <a:schemeClr val="dk1"/>
              </a:solidFill>
              <a:latin typeface="Inter ExtraBold"/>
              <a:ea typeface="Inter ExtraBold"/>
              <a:cs typeface="Inter ExtraBold"/>
              <a:sym typeface="Inter ExtraBold"/>
            </a:endParaRPr>
          </a:p>
        </p:txBody>
      </p:sp>
      <p:sp>
        <p:nvSpPr>
          <p:cNvPr id="227" name="Google Shape;227;p28"/>
          <p:cNvSpPr/>
          <p:nvPr/>
        </p:nvSpPr>
        <p:spPr>
          <a:xfrm>
            <a:off x="4738550" y="1776299"/>
            <a:ext cx="3167700" cy="2974200"/>
          </a:xfrm>
          <a:prstGeom prst="rect">
            <a:avLst/>
          </a:prstGeom>
          <a:noFill/>
          <a:ln>
            <a:noFill/>
          </a:ln>
        </p:spPr>
        <p:txBody>
          <a:bodyPr anchorCtr="0" anchor="t" bIns="0" lIns="0" spcFirstLastPara="1" rIns="0" wrap="square" tIns="0">
            <a:noAutofit/>
          </a:bodyPr>
          <a:lstStyle/>
          <a:p>
            <a:pPr indent="-196850" lvl="0" marL="285750" marR="0" rtl="0" algn="l">
              <a:lnSpc>
                <a:spcPct val="100000"/>
              </a:lnSpc>
              <a:spcBef>
                <a:spcPts val="0"/>
              </a:spcBef>
              <a:spcAft>
                <a:spcPts val="0"/>
              </a:spcAft>
              <a:buClr>
                <a:srgbClr val="000000"/>
              </a:buClr>
              <a:buSzPts val="1400"/>
              <a:buFont typeface="Arial"/>
              <a:buNone/>
            </a:pPr>
            <a:r>
              <a:t/>
            </a:r>
            <a:endParaRPr i="0" sz="1400" u="none" cap="none" strike="noStrike">
              <a:solidFill>
                <a:srgbClr val="3F3F3F"/>
              </a:solidFill>
              <a:latin typeface="Inter"/>
              <a:ea typeface="Inter"/>
              <a:cs typeface="Inter"/>
              <a:sym typeface="Inter"/>
            </a:endParaRPr>
          </a:p>
        </p:txBody>
      </p:sp>
      <p:sp>
        <p:nvSpPr>
          <p:cNvPr id="228" name="Google Shape;228;p28"/>
          <p:cNvSpPr/>
          <p:nvPr/>
        </p:nvSpPr>
        <p:spPr>
          <a:xfrm rot="2700000">
            <a:off x="8303212" y="5689628"/>
            <a:ext cx="528314" cy="604135"/>
          </a:xfrm>
          <a:custGeom>
            <a:rect b="b" l="l" r="r" t="t"/>
            <a:pathLst>
              <a:path extrusionOk="0" h="1017114" w="889463">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98A3AD"/>
              </a:solidFill>
              <a:latin typeface="Quattrocento Sans"/>
              <a:ea typeface="Quattrocento Sans"/>
              <a:cs typeface="Quattrocento Sans"/>
              <a:sym typeface="Quattrocento Sans"/>
            </a:endParaRPr>
          </a:p>
        </p:txBody>
      </p:sp>
      <p:sp>
        <p:nvSpPr>
          <p:cNvPr id="229" name="Google Shape;229;p28"/>
          <p:cNvSpPr/>
          <p:nvPr/>
        </p:nvSpPr>
        <p:spPr>
          <a:xfrm>
            <a:off x="906850" y="1424425"/>
            <a:ext cx="7318800" cy="2974200"/>
          </a:xfrm>
          <a:prstGeom prst="rect">
            <a:avLst/>
          </a:prstGeom>
          <a:noFill/>
          <a:ln>
            <a:noFill/>
          </a:ln>
        </p:spPr>
        <p:txBody>
          <a:bodyPr anchorCtr="0" anchor="t" bIns="0" lIns="0" spcFirstLastPara="1" rIns="0" wrap="square" tIns="0">
            <a:noAutofit/>
          </a:bodyPr>
          <a:lstStyle/>
          <a:p>
            <a:pPr indent="-317500" lvl="0" marL="457200" marR="0" rtl="0" algn="l">
              <a:lnSpc>
                <a:spcPct val="100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In the pizza example, we see that there is a specific structure we want in the JSON file, but it would be long and hard to precisely </a:t>
            </a:r>
            <a:r>
              <a:rPr lang="en">
                <a:solidFill>
                  <a:schemeClr val="dk1"/>
                </a:solidFill>
                <a:latin typeface="Inter"/>
                <a:ea typeface="Inter"/>
                <a:cs typeface="Inter"/>
                <a:sym typeface="Inter"/>
              </a:rPr>
              <a:t>explain</a:t>
            </a:r>
            <a:r>
              <a:rPr lang="en">
                <a:solidFill>
                  <a:schemeClr val="dk1"/>
                </a:solidFill>
                <a:latin typeface="Inter"/>
                <a:ea typeface="Inter"/>
                <a:cs typeface="Inter"/>
                <a:sym typeface="Inter"/>
              </a:rPr>
              <a:t> in a typical paragraph input format</a:t>
            </a:r>
            <a:endParaRPr>
              <a:solidFill>
                <a:schemeClr val="dk1"/>
              </a:solidFill>
              <a:latin typeface="Inter"/>
              <a:ea typeface="Inter"/>
              <a:cs typeface="Inter"/>
              <a:sym typeface="Inter"/>
            </a:endParaRPr>
          </a:p>
          <a:p>
            <a:pPr indent="0" lvl="0" marL="0" marR="0" rtl="0" algn="l">
              <a:lnSpc>
                <a:spcPct val="100000"/>
              </a:lnSpc>
              <a:spcBef>
                <a:spcPts val="0"/>
              </a:spcBef>
              <a:spcAft>
                <a:spcPts val="0"/>
              </a:spcAft>
              <a:buNone/>
            </a:pPr>
            <a:r>
              <a:t/>
            </a:r>
            <a:endParaRPr>
              <a:solidFill>
                <a:schemeClr val="dk1"/>
              </a:solidFill>
              <a:latin typeface="Inter"/>
              <a:ea typeface="Inter"/>
              <a:cs typeface="Inter"/>
              <a:sym typeface="Inter"/>
            </a:endParaRPr>
          </a:p>
          <a:p>
            <a:pPr indent="0" lvl="0" marL="0" marR="0" rtl="0" algn="l">
              <a:lnSpc>
                <a:spcPct val="100000"/>
              </a:lnSpc>
              <a:spcBef>
                <a:spcPts val="0"/>
              </a:spcBef>
              <a:spcAft>
                <a:spcPts val="0"/>
              </a:spcAft>
              <a:buNone/>
            </a:pPr>
            <a:r>
              <a:t/>
            </a:r>
            <a:endParaRPr>
              <a:solidFill>
                <a:schemeClr val="dk1"/>
              </a:solidFill>
              <a:latin typeface="Inter"/>
              <a:ea typeface="Inter"/>
              <a:cs typeface="Inter"/>
              <a:sym typeface="Inter"/>
            </a:endParaRPr>
          </a:p>
          <a:p>
            <a:pPr indent="-317500" lvl="0" marL="457200" marR="0" rtl="0" algn="l">
              <a:lnSpc>
                <a:spcPct val="100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Rather than giving a complex paragraph input, in this case it can be easier to give </a:t>
            </a:r>
            <a:r>
              <a:rPr lang="en">
                <a:solidFill>
                  <a:schemeClr val="dk1"/>
                </a:solidFill>
                <a:latin typeface="Inter"/>
                <a:ea typeface="Inter"/>
                <a:cs typeface="Inter"/>
                <a:sym typeface="Inter"/>
              </a:rPr>
              <a:t>examples</a:t>
            </a:r>
            <a:r>
              <a:rPr lang="en">
                <a:solidFill>
                  <a:schemeClr val="dk1"/>
                </a:solidFill>
                <a:latin typeface="Inter"/>
                <a:ea typeface="Inter"/>
                <a:cs typeface="Inter"/>
                <a:sym typeface="Inter"/>
              </a:rPr>
              <a:t> of how you will input a pizza order and what you expect the output to be, then ask your new example </a:t>
            </a:r>
            <a:r>
              <a:rPr lang="en">
                <a:solidFill>
                  <a:schemeClr val="dk1"/>
                </a:solidFill>
                <a:latin typeface="Inter"/>
                <a:ea typeface="Inter"/>
                <a:cs typeface="Inter"/>
                <a:sym typeface="Inter"/>
              </a:rPr>
              <a:t>without</a:t>
            </a:r>
            <a:r>
              <a:rPr lang="en">
                <a:solidFill>
                  <a:schemeClr val="dk1"/>
                </a:solidFill>
                <a:latin typeface="Inter"/>
                <a:ea typeface="Inter"/>
                <a:cs typeface="Inter"/>
                <a:sym typeface="Inter"/>
              </a:rPr>
              <a:t> an answer</a:t>
            </a:r>
            <a:endParaRPr>
              <a:solidFill>
                <a:schemeClr val="dk1"/>
              </a:solidFill>
              <a:latin typeface="Inter"/>
              <a:ea typeface="Inter"/>
              <a:cs typeface="Inter"/>
              <a:sym typeface="Inter"/>
            </a:endParaRPr>
          </a:p>
          <a:p>
            <a:pPr indent="0" lvl="0" marL="457200" marR="0" rtl="0" algn="l">
              <a:lnSpc>
                <a:spcPct val="100000"/>
              </a:lnSpc>
              <a:spcBef>
                <a:spcPts val="0"/>
              </a:spcBef>
              <a:spcAft>
                <a:spcPts val="0"/>
              </a:spcAft>
              <a:buNone/>
            </a:pPr>
            <a:r>
              <a:t/>
            </a:r>
            <a:endParaRPr>
              <a:solidFill>
                <a:schemeClr val="dk1"/>
              </a:solidFill>
              <a:latin typeface="Inter"/>
              <a:ea typeface="Inter"/>
              <a:cs typeface="Inter"/>
              <a:sym typeface="Inter"/>
            </a:endParaRPr>
          </a:p>
          <a:p>
            <a:pPr indent="0" lvl="0" marL="0" marR="0" rtl="0" algn="l">
              <a:lnSpc>
                <a:spcPct val="100000"/>
              </a:lnSpc>
              <a:spcBef>
                <a:spcPts val="0"/>
              </a:spcBef>
              <a:spcAft>
                <a:spcPts val="0"/>
              </a:spcAft>
              <a:buNone/>
            </a:pPr>
            <a:r>
              <a:t/>
            </a:r>
            <a:endParaRPr>
              <a:solidFill>
                <a:schemeClr val="dk1"/>
              </a:solidFill>
              <a:latin typeface="Inter"/>
              <a:ea typeface="Inter"/>
              <a:cs typeface="Inter"/>
              <a:sym typeface="Inte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91E"/>
        </a:solidFill>
      </p:bgPr>
    </p:bg>
    <p:spTree>
      <p:nvGrpSpPr>
        <p:cNvPr id="233" name="Shape 233"/>
        <p:cNvGrpSpPr/>
        <p:nvPr/>
      </p:nvGrpSpPr>
      <p:grpSpPr>
        <a:xfrm>
          <a:off x="0" y="0"/>
          <a:ext cx="0" cy="0"/>
          <a:chOff x="0" y="0"/>
          <a:chExt cx="0" cy="0"/>
        </a:xfrm>
      </p:grpSpPr>
      <p:sp>
        <p:nvSpPr>
          <p:cNvPr id="234" name="Google Shape;234;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35" name="Google Shape;235;p29"/>
          <p:cNvPicPr preferRelativeResize="0"/>
          <p:nvPr/>
        </p:nvPicPr>
        <p:blipFill>
          <a:blip r:embed="rId3">
            <a:alphaModFix/>
          </a:blip>
          <a:stretch>
            <a:fillRect/>
          </a:stretch>
        </p:blipFill>
        <p:spPr>
          <a:xfrm>
            <a:off x="8380700" y="76200"/>
            <a:ext cx="687100" cy="687100"/>
          </a:xfrm>
          <a:prstGeom prst="rect">
            <a:avLst/>
          </a:prstGeom>
          <a:noFill/>
          <a:ln>
            <a:noFill/>
          </a:ln>
        </p:spPr>
      </p:pic>
      <p:sp>
        <p:nvSpPr>
          <p:cNvPr id="236" name="Google Shape;236;p29"/>
          <p:cNvSpPr/>
          <p:nvPr/>
        </p:nvSpPr>
        <p:spPr>
          <a:xfrm>
            <a:off x="906850" y="676550"/>
            <a:ext cx="7206900" cy="492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30353F"/>
              </a:buClr>
              <a:buSzPts val="3200"/>
              <a:buFont typeface="Century Gothic"/>
              <a:buNone/>
            </a:pPr>
            <a:r>
              <a:rPr lang="en" sz="3200">
                <a:solidFill>
                  <a:schemeClr val="dk1"/>
                </a:solidFill>
                <a:latin typeface="Inter ExtraBold"/>
                <a:ea typeface="Inter ExtraBold"/>
                <a:cs typeface="Inter ExtraBold"/>
                <a:sym typeface="Inter ExtraBold"/>
              </a:rPr>
              <a:t>Few-Shot Visual</a:t>
            </a:r>
            <a:endParaRPr i="0" sz="1400" u="none" cap="none" strike="noStrike">
              <a:solidFill>
                <a:schemeClr val="dk1"/>
              </a:solidFill>
              <a:latin typeface="Inter ExtraBold"/>
              <a:ea typeface="Inter ExtraBold"/>
              <a:cs typeface="Inter ExtraBold"/>
              <a:sym typeface="Inter ExtraBold"/>
            </a:endParaRPr>
          </a:p>
        </p:txBody>
      </p:sp>
      <p:sp>
        <p:nvSpPr>
          <p:cNvPr id="237" name="Google Shape;237;p29"/>
          <p:cNvSpPr/>
          <p:nvPr/>
        </p:nvSpPr>
        <p:spPr>
          <a:xfrm rot="2700000">
            <a:off x="8303212" y="5689628"/>
            <a:ext cx="528314" cy="604135"/>
          </a:xfrm>
          <a:custGeom>
            <a:rect b="b" l="l" r="r" t="t"/>
            <a:pathLst>
              <a:path extrusionOk="0" h="1017114" w="889463">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98A3AD"/>
              </a:solidFill>
              <a:latin typeface="Quattrocento Sans"/>
              <a:ea typeface="Quattrocento Sans"/>
              <a:cs typeface="Quattrocento Sans"/>
              <a:sym typeface="Quattrocento Sans"/>
            </a:endParaRPr>
          </a:p>
        </p:txBody>
      </p:sp>
      <p:graphicFrame>
        <p:nvGraphicFramePr>
          <p:cNvPr id="238" name="Google Shape;238;p29"/>
          <p:cNvGraphicFramePr/>
          <p:nvPr/>
        </p:nvGraphicFramePr>
        <p:xfrm>
          <a:off x="952500" y="1310600"/>
          <a:ext cx="3000000" cy="3000000"/>
        </p:xfrm>
        <a:graphic>
          <a:graphicData uri="http://schemas.openxmlformats.org/drawingml/2006/table">
            <a:tbl>
              <a:tblPr>
                <a:noFill/>
                <a:tableStyleId>{F3C365CD-9A76-4E92-93F7-5B2A0191D344}</a:tableStyleId>
              </a:tblPr>
              <a:tblGrid>
                <a:gridCol w="3619500"/>
                <a:gridCol w="3619500"/>
              </a:tblGrid>
              <a:tr h="840750">
                <a:tc>
                  <a:txBody>
                    <a:bodyPr/>
                    <a:lstStyle/>
                    <a:p>
                      <a:pPr indent="0" lvl="0" marL="0" rtl="0" algn="l">
                        <a:spcBef>
                          <a:spcPts val="0"/>
                        </a:spcBef>
                        <a:spcAft>
                          <a:spcPts val="0"/>
                        </a:spcAft>
                        <a:buNone/>
                      </a:pPr>
                      <a:r>
                        <a:rPr lang="en" sz="2000">
                          <a:solidFill>
                            <a:srgbClr val="61DEE2"/>
                          </a:solidFill>
                          <a:latin typeface="Inter"/>
                          <a:ea typeface="Inter"/>
                          <a:cs typeface="Inter"/>
                          <a:sym typeface="Inter"/>
                        </a:rPr>
                        <a:t>Input 1 given by you</a:t>
                      </a:r>
                      <a:endParaRPr>
                        <a:solidFill>
                          <a:srgbClr val="61DEE2"/>
                        </a:solidFill>
                        <a:latin typeface="Inter"/>
                        <a:ea typeface="Inter"/>
                        <a:cs typeface="Inter"/>
                        <a:sym typeface="Inter"/>
                      </a:endParaRPr>
                    </a:p>
                  </a:txBody>
                  <a:tcPr marT="91425" marB="91425" marR="91425" marL="91425">
                    <a:lnL cap="flat" cmpd="sng" w="9525">
                      <a:solidFill>
                        <a:srgbClr val="61DEE2"/>
                      </a:solidFill>
                      <a:prstDash val="solid"/>
                      <a:round/>
                      <a:headEnd len="sm" w="sm" type="none"/>
                      <a:tailEnd len="sm" w="sm" type="none"/>
                    </a:lnL>
                    <a:lnR cap="flat" cmpd="sng" w="9525">
                      <a:solidFill>
                        <a:srgbClr val="61DEE2"/>
                      </a:solidFill>
                      <a:prstDash val="solid"/>
                      <a:round/>
                      <a:headEnd len="sm" w="sm" type="none"/>
                      <a:tailEnd len="sm" w="sm" type="none"/>
                    </a:lnR>
                    <a:lnT cap="flat" cmpd="sng" w="9525">
                      <a:solidFill>
                        <a:srgbClr val="61DEE2"/>
                      </a:solidFill>
                      <a:prstDash val="solid"/>
                      <a:round/>
                      <a:headEnd len="sm" w="sm" type="none"/>
                      <a:tailEnd len="sm" w="sm" type="none"/>
                    </a:lnT>
                    <a:lnB cap="flat" cmpd="sng" w="9525">
                      <a:solidFill>
                        <a:srgbClr val="61DEE2"/>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rgbClr val="61DEE2"/>
                          </a:solidFill>
                          <a:latin typeface="Inter"/>
                          <a:ea typeface="Inter"/>
                          <a:cs typeface="Inter"/>
                          <a:sym typeface="Inter"/>
                        </a:rPr>
                        <a:t>Structure you want for Output</a:t>
                      </a:r>
                      <a:r>
                        <a:rPr lang="en" sz="2000">
                          <a:solidFill>
                            <a:srgbClr val="61DEE2"/>
                          </a:solidFill>
                          <a:latin typeface="Inter"/>
                          <a:ea typeface="Inter"/>
                          <a:cs typeface="Inter"/>
                          <a:sym typeface="Inter"/>
                        </a:rPr>
                        <a:t> 1 given by you</a:t>
                      </a:r>
                      <a:endParaRPr/>
                    </a:p>
                  </a:txBody>
                  <a:tcPr marT="91425" marB="91425" marR="91425" marL="91425">
                    <a:lnL cap="flat" cmpd="sng" w="9525">
                      <a:solidFill>
                        <a:srgbClr val="61DEE2"/>
                      </a:solidFill>
                      <a:prstDash val="solid"/>
                      <a:round/>
                      <a:headEnd len="sm" w="sm" type="none"/>
                      <a:tailEnd len="sm" w="sm" type="none"/>
                    </a:lnL>
                    <a:lnR cap="flat" cmpd="sng" w="9525">
                      <a:solidFill>
                        <a:srgbClr val="61DEE2"/>
                      </a:solidFill>
                      <a:prstDash val="solid"/>
                      <a:round/>
                      <a:headEnd len="sm" w="sm" type="none"/>
                      <a:tailEnd len="sm" w="sm" type="none"/>
                    </a:lnR>
                    <a:lnT cap="flat" cmpd="sng" w="9525">
                      <a:solidFill>
                        <a:srgbClr val="61DEE2"/>
                      </a:solidFill>
                      <a:prstDash val="solid"/>
                      <a:round/>
                      <a:headEnd len="sm" w="sm" type="none"/>
                      <a:tailEnd len="sm" w="sm" type="none"/>
                    </a:lnT>
                    <a:lnB cap="flat" cmpd="sng" w="9525">
                      <a:solidFill>
                        <a:srgbClr val="61DEE2"/>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2000">
                          <a:solidFill>
                            <a:srgbClr val="61DEE2"/>
                          </a:solidFill>
                          <a:latin typeface="Inter"/>
                          <a:ea typeface="Inter"/>
                          <a:cs typeface="Inter"/>
                          <a:sym typeface="Inter"/>
                        </a:rPr>
                        <a:t>Input 2 given by you</a:t>
                      </a:r>
                      <a:endParaRPr sz="2000">
                        <a:solidFill>
                          <a:srgbClr val="61DEE2"/>
                        </a:solidFill>
                        <a:latin typeface="Inter"/>
                        <a:ea typeface="Inter"/>
                        <a:cs typeface="Inter"/>
                        <a:sym typeface="Inter"/>
                      </a:endParaRPr>
                    </a:p>
                    <a:p>
                      <a:pPr indent="0" lvl="0" marL="0" rtl="0" algn="l">
                        <a:spcBef>
                          <a:spcPts val="0"/>
                        </a:spcBef>
                        <a:spcAft>
                          <a:spcPts val="0"/>
                        </a:spcAft>
                        <a:buNone/>
                      </a:pPr>
                      <a:r>
                        <a:t/>
                      </a:r>
                      <a:endParaRPr/>
                    </a:p>
                  </a:txBody>
                  <a:tcPr marT="91425" marB="91425" marR="91425" marL="91425">
                    <a:lnL cap="flat" cmpd="sng" w="9525">
                      <a:solidFill>
                        <a:srgbClr val="61DEE2"/>
                      </a:solidFill>
                      <a:prstDash val="solid"/>
                      <a:round/>
                      <a:headEnd len="sm" w="sm" type="none"/>
                      <a:tailEnd len="sm" w="sm" type="none"/>
                    </a:lnL>
                    <a:lnR cap="flat" cmpd="sng" w="9525">
                      <a:solidFill>
                        <a:srgbClr val="61DEE2"/>
                      </a:solidFill>
                      <a:prstDash val="solid"/>
                      <a:round/>
                      <a:headEnd len="sm" w="sm" type="none"/>
                      <a:tailEnd len="sm" w="sm" type="none"/>
                    </a:lnR>
                    <a:lnT cap="flat" cmpd="sng" w="9525">
                      <a:solidFill>
                        <a:srgbClr val="61DEE2"/>
                      </a:solidFill>
                      <a:prstDash val="solid"/>
                      <a:round/>
                      <a:headEnd len="sm" w="sm" type="none"/>
                      <a:tailEnd len="sm" w="sm" type="none"/>
                    </a:lnT>
                    <a:lnB cap="flat" cmpd="sng" w="9525">
                      <a:solidFill>
                        <a:srgbClr val="61DEE2"/>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rgbClr val="61DEE2"/>
                          </a:solidFill>
                          <a:latin typeface="Inter"/>
                          <a:ea typeface="Inter"/>
                          <a:cs typeface="Inter"/>
                          <a:sym typeface="Inter"/>
                        </a:rPr>
                        <a:t>St</a:t>
                      </a:r>
                      <a:r>
                        <a:rPr lang="en" sz="2000">
                          <a:solidFill>
                            <a:srgbClr val="61DEE2"/>
                          </a:solidFill>
                          <a:latin typeface="Inter"/>
                          <a:ea typeface="Inter"/>
                          <a:cs typeface="Inter"/>
                          <a:sym typeface="Inter"/>
                        </a:rPr>
                        <a:t>ructure you want for Output 2 given by you</a:t>
                      </a:r>
                      <a:endParaRPr sz="2000"/>
                    </a:p>
                  </a:txBody>
                  <a:tcPr marT="91425" marB="91425" marR="91425" marL="91425">
                    <a:lnL cap="flat" cmpd="sng" w="9525">
                      <a:solidFill>
                        <a:srgbClr val="61DEE2"/>
                      </a:solidFill>
                      <a:prstDash val="solid"/>
                      <a:round/>
                      <a:headEnd len="sm" w="sm" type="none"/>
                      <a:tailEnd len="sm" w="sm" type="none"/>
                    </a:lnL>
                    <a:lnR cap="flat" cmpd="sng" w="9525">
                      <a:solidFill>
                        <a:srgbClr val="61DEE2"/>
                      </a:solidFill>
                      <a:prstDash val="solid"/>
                      <a:round/>
                      <a:headEnd len="sm" w="sm" type="none"/>
                      <a:tailEnd len="sm" w="sm" type="none"/>
                    </a:lnR>
                    <a:lnT cap="flat" cmpd="sng" w="9525">
                      <a:solidFill>
                        <a:srgbClr val="61DEE2"/>
                      </a:solidFill>
                      <a:prstDash val="solid"/>
                      <a:round/>
                      <a:headEnd len="sm" w="sm" type="none"/>
                      <a:tailEnd len="sm" w="sm" type="none"/>
                    </a:lnT>
                    <a:lnB cap="flat" cmpd="sng" w="9525">
                      <a:solidFill>
                        <a:srgbClr val="61DEE2"/>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2000">
                          <a:solidFill>
                            <a:srgbClr val="61DEE2"/>
                          </a:solidFill>
                          <a:latin typeface="Inter"/>
                          <a:ea typeface="Inter"/>
                          <a:cs typeface="Inter"/>
                          <a:sym typeface="Inter"/>
                        </a:rPr>
                        <a:t>Input 3 given by you</a:t>
                      </a:r>
                      <a:endParaRPr sz="2000">
                        <a:solidFill>
                          <a:srgbClr val="61DEE2"/>
                        </a:solidFill>
                        <a:latin typeface="Inter"/>
                        <a:ea typeface="Inter"/>
                        <a:cs typeface="Inter"/>
                        <a:sym typeface="Inter"/>
                      </a:endParaRPr>
                    </a:p>
                    <a:p>
                      <a:pPr indent="0" lvl="0" marL="0" rtl="0" algn="l">
                        <a:spcBef>
                          <a:spcPts val="0"/>
                        </a:spcBef>
                        <a:spcAft>
                          <a:spcPts val="0"/>
                        </a:spcAft>
                        <a:buNone/>
                      </a:pPr>
                      <a:r>
                        <a:t/>
                      </a:r>
                      <a:endParaRPr/>
                    </a:p>
                  </a:txBody>
                  <a:tcPr marT="91425" marB="91425" marR="91425" marL="91425">
                    <a:lnL cap="flat" cmpd="sng" w="9525">
                      <a:solidFill>
                        <a:srgbClr val="61DEE2"/>
                      </a:solidFill>
                      <a:prstDash val="solid"/>
                      <a:round/>
                      <a:headEnd len="sm" w="sm" type="none"/>
                      <a:tailEnd len="sm" w="sm" type="none"/>
                    </a:lnL>
                    <a:lnR cap="flat" cmpd="sng" w="9525">
                      <a:solidFill>
                        <a:srgbClr val="61DEE2"/>
                      </a:solidFill>
                      <a:prstDash val="solid"/>
                      <a:round/>
                      <a:headEnd len="sm" w="sm" type="none"/>
                      <a:tailEnd len="sm" w="sm" type="none"/>
                    </a:lnR>
                    <a:lnT cap="flat" cmpd="sng" w="9525">
                      <a:solidFill>
                        <a:srgbClr val="61DEE2"/>
                      </a:solidFill>
                      <a:prstDash val="solid"/>
                      <a:round/>
                      <a:headEnd len="sm" w="sm" type="none"/>
                      <a:tailEnd len="sm" w="sm" type="none"/>
                    </a:lnT>
                    <a:lnB cap="flat" cmpd="sng" w="9525">
                      <a:solidFill>
                        <a:srgbClr val="61DEE2"/>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rgbClr val="61DEE2"/>
                          </a:solidFill>
                          <a:latin typeface="Inter"/>
                          <a:ea typeface="Inter"/>
                          <a:cs typeface="Inter"/>
                          <a:sym typeface="Inter"/>
                        </a:rPr>
                        <a:t>S</a:t>
                      </a:r>
                      <a:r>
                        <a:rPr lang="en" sz="2000">
                          <a:solidFill>
                            <a:srgbClr val="61DEE2"/>
                          </a:solidFill>
                          <a:latin typeface="Inter"/>
                          <a:ea typeface="Inter"/>
                          <a:cs typeface="Inter"/>
                          <a:sym typeface="Inter"/>
                        </a:rPr>
                        <a:t>tructure you want for Output 3 given by you</a:t>
                      </a:r>
                      <a:endParaRPr sz="2000"/>
                    </a:p>
                  </a:txBody>
                  <a:tcPr marT="91425" marB="91425" marR="91425" marL="91425">
                    <a:lnL cap="flat" cmpd="sng" w="9525">
                      <a:solidFill>
                        <a:srgbClr val="61DEE2"/>
                      </a:solidFill>
                      <a:prstDash val="solid"/>
                      <a:round/>
                      <a:headEnd len="sm" w="sm" type="none"/>
                      <a:tailEnd len="sm" w="sm" type="none"/>
                    </a:lnL>
                    <a:lnR cap="flat" cmpd="sng" w="9525">
                      <a:solidFill>
                        <a:srgbClr val="61DEE2"/>
                      </a:solidFill>
                      <a:prstDash val="solid"/>
                      <a:round/>
                      <a:headEnd len="sm" w="sm" type="none"/>
                      <a:tailEnd len="sm" w="sm" type="none"/>
                    </a:lnR>
                    <a:lnT cap="flat" cmpd="sng" w="9525">
                      <a:solidFill>
                        <a:srgbClr val="61DEE2"/>
                      </a:solidFill>
                      <a:prstDash val="solid"/>
                      <a:round/>
                      <a:headEnd len="sm" w="sm" type="none"/>
                      <a:tailEnd len="sm" w="sm" type="none"/>
                    </a:lnT>
                    <a:lnB cap="flat" cmpd="sng" w="3810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2000">
                          <a:solidFill>
                            <a:srgbClr val="61DEE2"/>
                          </a:solidFill>
                          <a:latin typeface="Inter"/>
                          <a:ea typeface="Inter"/>
                          <a:cs typeface="Inter"/>
                          <a:sym typeface="Inter"/>
                        </a:rPr>
                        <a:t>Input 4 given by you</a:t>
                      </a:r>
                      <a:endParaRPr sz="2000">
                        <a:solidFill>
                          <a:srgbClr val="61DEE2"/>
                        </a:solidFill>
                        <a:latin typeface="Inter"/>
                        <a:ea typeface="Inter"/>
                        <a:cs typeface="Inter"/>
                        <a:sym typeface="Inter"/>
                      </a:endParaRPr>
                    </a:p>
                    <a:p>
                      <a:pPr indent="0" lvl="0" marL="0" rtl="0" algn="l">
                        <a:spcBef>
                          <a:spcPts val="0"/>
                        </a:spcBef>
                        <a:spcAft>
                          <a:spcPts val="0"/>
                        </a:spcAft>
                        <a:buNone/>
                      </a:pPr>
                      <a:r>
                        <a:rPr lang="en" sz="2000">
                          <a:solidFill>
                            <a:srgbClr val="61DEE2"/>
                          </a:solidFill>
                          <a:latin typeface="Inter"/>
                          <a:ea typeface="Inter"/>
                          <a:cs typeface="Inter"/>
                          <a:sym typeface="Inter"/>
                        </a:rPr>
                        <a:t>(From here we want model to give output)</a:t>
                      </a:r>
                      <a:endParaRPr sz="2000"/>
                    </a:p>
                  </a:txBody>
                  <a:tcPr marT="91425" marB="91425" marR="91425" marL="91425">
                    <a:lnL cap="flat" cmpd="sng" w="9525">
                      <a:solidFill>
                        <a:srgbClr val="61DEE2"/>
                      </a:solidFill>
                      <a:prstDash val="solid"/>
                      <a:round/>
                      <a:headEnd len="sm" w="sm" type="none"/>
                      <a:tailEnd len="sm" w="sm" type="none"/>
                    </a:lnL>
                    <a:lnR cap="flat" cmpd="sng" w="38100">
                      <a:solidFill>
                        <a:schemeClr val="dk1"/>
                      </a:solidFill>
                      <a:prstDash val="solid"/>
                      <a:round/>
                      <a:headEnd len="sm" w="sm" type="none"/>
                      <a:tailEnd len="sm" w="sm" type="none"/>
                    </a:lnR>
                    <a:lnT cap="flat" cmpd="sng" w="9525">
                      <a:solidFill>
                        <a:srgbClr val="61DEE2"/>
                      </a:solidFill>
                      <a:prstDash val="solid"/>
                      <a:round/>
                      <a:headEnd len="sm" w="sm" type="none"/>
                      <a:tailEnd len="sm" w="sm" type="none"/>
                    </a:lnT>
                    <a:lnB cap="flat" cmpd="sng" w="9525">
                      <a:solidFill>
                        <a:srgbClr val="61DEE2"/>
                      </a:solidFill>
                      <a:prstDash val="solid"/>
                      <a:round/>
                      <a:headEnd len="sm" w="sm" type="none"/>
                      <a:tailEnd len="sm" w="sm" type="none"/>
                    </a:lnB>
                  </a:tcPr>
                </a:tc>
                <a:tc>
                  <a:txBody>
                    <a:bodyPr/>
                    <a:lstStyle/>
                    <a:p>
                      <a:pPr indent="0" lvl="0" marL="0" rtl="0" algn="l">
                        <a:spcBef>
                          <a:spcPts val="0"/>
                        </a:spcBef>
                        <a:spcAft>
                          <a:spcPts val="0"/>
                        </a:spcAft>
                        <a:buNone/>
                      </a:pPr>
                      <a:r>
                        <a:rPr b="1" lang="en" sz="2000">
                          <a:solidFill>
                            <a:schemeClr val="dk1"/>
                          </a:solidFill>
                          <a:latin typeface="Inter"/>
                          <a:ea typeface="Inter"/>
                          <a:cs typeface="Inter"/>
                          <a:sym typeface="Inter"/>
                        </a:rPr>
                        <a:t>Output 4 is from the model</a:t>
                      </a:r>
                      <a:endParaRPr b="1" sz="2000">
                        <a:solidFill>
                          <a:schemeClr val="dk1"/>
                        </a:solidFill>
                        <a:latin typeface="Inter"/>
                        <a:ea typeface="Inter"/>
                        <a:cs typeface="Inter"/>
                        <a:sym typeface="Inte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91E"/>
        </a:solidFill>
      </p:bgPr>
    </p:bg>
    <p:spTree>
      <p:nvGrpSpPr>
        <p:cNvPr id="242" name="Shape 242"/>
        <p:cNvGrpSpPr/>
        <p:nvPr/>
      </p:nvGrpSpPr>
      <p:grpSpPr>
        <a:xfrm>
          <a:off x="0" y="0"/>
          <a:ext cx="0" cy="0"/>
          <a:chOff x="0" y="0"/>
          <a:chExt cx="0" cy="0"/>
        </a:xfrm>
      </p:grpSpPr>
      <p:sp>
        <p:nvSpPr>
          <p:cNvPr id="243" name="Google Shape;243;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44" name="Google Shape;244;p30"/>
          <p:cNvPicPr preferRelativeResize="0"/>
          <p:nvPr/>
        </p:nvPicPr>
        <p:blipFill>
          <a:blip r:embed="rId3">
            <a:alphaModFix/>
          </a:blip>
          <a:stretch>
            <a:fillRect/>
          </a:stretch>
        </p:blipFill>
        <p:spPr>
          <a:xfrm>
            <a:off x="8380700" y="76200"/>
            <a:ext cx="687100" cy="687100"/>
          </a:xfrm>
          <a:prstGeom prst="rect">
            <a:avLst/>
          </a:prstGeom>
          <a:noFill/>
          <a:ln>
            <a:noFill/>
          </a:ln>
        </p:spPr>
      </p:pic>
      <p:sp>
        <p:nvSpPr>
          <p:cNvPr id="245" name="Google Shape;245;p30"/>
          <p:cNvSpPr/>
          <p:nvPr/>
        </p:nvSpPr>
        <p:spPr>
          <a:xfrm>
            <a:off x="906850" y="676550"/>
            <a:ext cx="7116000" cy="492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30353F"/>
              </a:buClr>
              <a:buSzPts val="3200"/>
              <a:buFont typeface="Century Gothic"/>
              <a:buNone/>
            </a:pPr>
            <a:r>
              <a:rPr lang="en" sz="3200">
                <a:solidFill>
                  <a:schemeClr val="dk1"/>
                </a:solidFill>
                <a:latin typeface="Inter ExtraBold"/>
                <a:ea typeface="Inter ExtraBold"/>
                <a:cs typeface="Inter ExtraBold"/>
                <a:sym typeface="Inter ExtraBold"/>
              </a:rPr>
              <a:t>Chain-of-Thought (CoT) Prompting</a:t>
            </a:r>
            <a:endParaRPr i="0" sz="1400" u="none" cap="none" strike="noStrike">
              <a:solidFill>
                <a:schemeClr val="dk1"/>
              </a:solidFill>
              <a:latin typeface="Inter ExtraBold"/>
              <a:ea typeface="Inter ExtraBold"/>
              <a:cs typeface="Inter ExtraBold"/>
              <a:sym typeface="Inter ExtraBold"/>
            </a:endParaRPr>
          </a:p>
        </p:txBody>
      </p:sp>
      <p:sp>
        <p:nvSpPr>
          <p:cNvPr id="246" name="Google Shape;246;p30"/>
          <p:cNvSpPr/>
          <p:nvPr/>
        </p:nvSpPr>
        <p:spPr>
          <a:xfrm>
            <a:off x="4738550" y="1776299"/>
            <a:ext cx="3167700" cy="2974200"/>
          </a:xfrm>
          <a:prstGeom prst="rect">
            <a:avLst/>
          </a:prstGeom>
          <a:noFill/>
          <a:ln>
            <a:noFill/>
          </a:ln>
        </p:spPr>
        <p:txBody>
          <a:bodyPr anchorCtr="0" anchor="t" bIns="0" lIns="0" spcFirstLastPara="1" rIns="0" wrap="square" tIns="0">
            <a:noAutofit/>
          </a:bodyPr>
          <a:lstStyle/>
          <a:p>
            <a:pPr indent="-196850" lvl="0" marL="285750" marR="0" rtl="0" algn="l">
              <a:lnSpc>
                <a:spcPct val="100000"/>
              </a:lnSpc>
              <a:spcBef>
                <a:spcPts val="0"/>
              </a:spcBef>
              <a:spcAft>
                <a:spcPts val="0"/>
              </a:spcAft>
              <a:buClr>
                <a:srgbClr val="000000"/>
              </a:buClr>
              <a:buSzPts val="1400"/>
              <a:buFont typeface="Arial"/>
              <a:buNone/>
            </a:pPr>
            <a:r>
              <a:t/>
            </a:r>
            <a:endParaRPr i="0" sz="1400" u="none" cap="none" strike="noStrike">
              <a:solidFill>
                <a:srgbClr val="3F3F3F"/>
              </a:solidFill>
              <a:latin typeface="Inter"/>
              <a:ea typeface="Inter"/>
              <a:cs typeface="Inter"/>
              <a:sym typeface="Inter"/>
            </a:endParaRPr>
          </a:p>
        </p:txBody>
      </p:sp>
      <p:sp>
        <p:nvSpPr>
          <p:cNvPr id="247" name="Google Shape;247;p30"/>
          <p:cNvSpPr/>
          <p:nvPr/>
        </p:nvSpPr>
        <p:spPr>
          <a:xfrm rot="2700000">
            <a:off x="8303212" y="5689628"/>
            <a:ext cx="528314" cy="604135"/>
          </a:xfrm>
          <a:custGeom>
            <a:rect b="b" l="l" r="r" t="t"/>
            <a:pathLst>
              <a:path extrusionOk="0" h="1017114" w="889463">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98A3AD"/>
              </a:solidFill>
              <a:latin typeface="Quattrocento Sans"/>
              <a:ea typeface="Quattrocento Sans"/>
              <a:cs typeface="Quattrocento Sans"/>
              <a:sym typeface="Quattrocento Sans"/>
            </a:endParaRPr>
          </a:p>
        </p:txBody>
      </p:sp>
      <p:sp>
        <p:nvSpPr>
          <p:cNvPr id="248" name="Google Shape;248;p30"/>
          <p:cNvSpPr/>
          <p:nvPr/>
        </p:nvSpPr>
        <p:spPr>
          <a:xfrm>
            <a:off x="906850" y="1424425"/>
            <a:ext cx="7318800" cy="29742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
                <a:solidFill>
                  <a:schemeClr val="dk1"/>
                </a:solidFill>
                <a:latin typeface="Inter"/>
                <a:ea typeface="Inter"/>
                <a:cs typeface="Inter"/>
                <a:sym typeface="Inter"/>
              </a:rPr>
              <a:t>Prompting strategy to elicit a response that uses logical deductions in a systematic manner </a:t>
            </a:r>
            <a:r>
              <a:rPr lang="en">
                <a:solidFill>
                  <a:schemeClr val="dk1"/>
                </a:solidFill>
                <a:latin typeface="Inter"/>
                <a:ea typeface="Inter"/>
                <a:cs typeface="Inter"/>
                <a:sym typeface="Inter"/>
              </a:rPr>
              <a:t>similar</a:t>
            </a:r>
            <a:r>
              <a:rPr lang="en">
                <a:solidFill>
                  <a:schemeClr val="dk1"/>
                </a:solidFill>
                <a:latin typeface="Inter"/>
                <a:ea typeface="Inter"/>
                <a:cs typeface="Inter"/>
                <a:sym typeface="Inter"/>
              </a:rPr>
              <a:t> to human reasoning</a:t>
            </a:r>
            <a:endParaRPr>
              <a:solidFill>
                <a:schemeClr val="dk1"/>
              </a:solidFill>
              <a:latin typeface="Inter"/>
              <a:ea typeface="Inter"/>
              <a:cs typeface="Inter"/>
              <a:sym typeface="Inter"/>
            </a:endParaRPr>
          </a:p>
          <a:p>
            <a:pPr indent="0" lvl="0" marL="0" rtl="0" algn="l">
              <a:lnSpc>
                <a:spcPct val="115000"/>
              </a:lnSpc>
              <a:spcBef>
                <a:spcPts val="0"/>
              </a:spcBef>
              <a:spcAft>
                <a:spcPts val="0"/>
              </a:spcAft>
              <a:buNone/>
            </a:pPr>
            <a:r>
              <a:t/>
            </a:r>
            <a:endParaRPr>
              <a:solidFill>
                <a:schemeClr val="dk1"/>
              </a:solidFill>
              <a:latin typeface="Inter"/>
              <a:ea typeface="Inter"/>
              <a:cs typeface="Inter"/>
              <a:sym typeface="Inter"/>
            </a:endParaRPr>
          </a:p>
          <a:p>
            <a:pPr indent="0" lvl="0" marL="0" rtl="0" algn="l">
              <a:lnSpc>
                <a:spcPct val="115000"/>
              </a:lnSpc>
              <a:spcBef>
                <a:spcPts val="0"/>
              </a:spcBef>
              <a:spcAft>
                <a:spcPts val="0"/>
              </a:spcAft>
              <a:buNone/>
            </a:pPr>
            <a:r>
              <a:rPr lang="en">
                <a:solidFill>
                  <a:schemeClr val="dk1"/>
                </a:solidFill>
                <a:latin typeface="Inter"/>
                <a:ea typeface="Inter"/>
                <a:cs typeface="Inter"/>
                <a:sym typeface="Inter"/>
              </a:rPr>
              <a:t>Here is a simple math example showing what a chain-of-thought </a:t>
            </a:r>
            <a:r>
              <a:rPr lang="en">
                <a:solidFill>
                  <a:schemeClr val="dk1"/>
                </a:solidFill>
                <a:latin typeface="Inter"/>
                <a:ea typeface="Inter"/>
                <a:cs typeface="Inter"/>
                <a:sym typeface="Inter"/>
              </a:rPr>
              <a:t>response</a:t>
            </a:r>
            <a:r>
              <a:rPr lang="en">
                <a:solidFill>
                  <a:schemeClr val="dk1"/>
                </a:solidFill>
                <a:latin typeface="Inter"/>
                <a:ea typeface="Inter"/>
                <a:cs typeface="Inter"/>
                <a:sym typeface="Inter"/>
              </a:rPr>
              <a:t> would </a:t>
            </a:r>
            <a:r>
              <a:rPr lang="en">
                <a:solidFill>
                  <a:schemeClr val="dk1"/>
                </a:solidFill>
                <a:latin typeface="Inter"/>
                <a:ea typeface="Inter"/>
                <a:cs typeface="Inter"/>
                <a:sym typeface="Inter"/>
              </a:rPr>
              <a:t>look</a:t>
            </a:r>
            <a:r>
              <a:rPr lang="en">
                <a:solidFill>
                  <a:schemeClr val="dk1"/>
                </a:solidFill>
                <a:latin typeface="Inter"/>
                <a:ea typeface="Inter"/>
                <a:cs typeface="Inter"/>
                <a:sym typeface="Inter"/>
              </a:rPr>
              <a:t> like: Solve x^2  - 3x + 2 = 0 </a:t>
            </a:r>
            <a:r>
              <a:rPr lang="en">
                <a:solidFill>
                  <a:schemeClr val="dk1"/>
                </a:solidFill>
                <a:latin typeface="Inter"/>
                <a:ea typeface="Inter"/>
                <a:cs typeface="Inter"/>
                <a:sym typeface="Inter"/>
              </a:rPr>
              <a:t>without</a:t>
            </a:r>
            <a:r>
              <a:rPr lang="en">
                <a:solidFill>
                  <a:schemeClr val="dk1"/>
                </a:solidFill>
                <a:latin typeface="Inter"/>
                <a:ea typeface="Inter"/>
                <a:cs typeface="Inter"/>
                <a:sym typeface="Inter"/>
              </a:rPr>
              <a:t> </a:t>
            </a:r>
            <a:r>
              <a:rPr lang="en">
                <a:solidFill>
                  <a:schemeClr val="dk1"/>
                </a:solidFill>
                <a:latin typeface="Inter"/>
                <a:ea typeface="Inter"/>
                <a:cs typeface="Inter"/>
                <a:sym typeface="Inter"/>
              </a:rPr>
              <a:t>using</a:t>
            </a:r>
            <a:r>
              <a:rPr lang="en">
                <a:solidFill>
                  <a:schemeClr val="dk1"/>
                </a:solidFill>
                <a:latin typeface="Inter"/>
                <a:ea typeface="Inter"/>
                <a:cs typeface="Inter"/>
                <a:sym typeface="Inter"/>
              </a:rPr>
              <a:t> the quadratic formula, show your results step by step</a:t>
            </a:r>
            <a:br>
              <a:rPr lang="en">
                <a:solidFill>
                  <a:schemeClr val="dk1"/>
                </a:solidFill>
                <a:latin typeface="Inter"/>
                <a:ea typeface="Inter"/>
                <a:cs typeface="Inter"/>
                <a:sym typeface="Inter"/>
              </a:rPr>
            </a:br>
            <a:br>
              <a:rPr lang="en">
                <a:solidFill>
                  <a:schemeClr val="dk1"/>
                </a:solidFill>
                <a:latin typeface="Inter"/>
                <a:ea typeface="Inter"/>
                <a:cs typeface="Inter"/>
                <a:sym typeface="Inter"/>
              </a:rPr>
            </a:br>
            <a:r>
              <a:rPr lang="en">
                <a:solidFill>
                  <a:schemeClr val="dk1"/>
                </a:solidFill>
                <a:latin typeface="Inter"/>
                <a:ea typeface="Inter"/>
                <a:cs typeface="Inter"/>
                <a:sym typeface="Inter"/>
              </a:rPr>
              <a:t>Goal </a:t>
            </a:r>
            <a:r>
              <a:rPr lang="en">
                <a:solidFill>
                  <a:schemeClr val="dk1"/>
                </a:solidFill>
                <a:latin typeface="Inter"/>
                <a:ea typeface="Inter"/>
                <a:cs typeface="Inter"/>
                <a:sym typeface="Inter"/>
              </a:rPr>
              <a:t>response</a:t>
            </a:r>
            <a:r>
              <a:rPr lang="en">
                <a:solidFill>
                  <a:schemeClr val="dk1"/>
                </a:solidFill>
                <a:latin typeface="Inter"/>
                <a:ea typeface="Inter"/>
                <a:cs typeface="Inter"/>
                <a:sym typeface="Inter"/>
              </a:rPr>
              <a:t> structure:</a:t>
            </a:r>
            <a:br>
              <a:rPr lang="en">
                <a:solidFill>
                  <a:schemeClr val="dk1"/>
                </a:solidFill>
                <a:latin typeface="Inter"/>
                <a:ea typeface="Inter"/>
                <a:cs typeface="Inter"/>
                <a:sym typeface="Inter"/>
              </a:rPr>
            </a:br>
            <a:r>
              <a:rPr lang="en">
                <a:solidFill>
                  <a:schemeClr val="dk1"/>
                </a:solidFill>
                <a:latin typeface="Inter"/>
                <a:ea typeface="Inter"/>
                <a:cs typeface="Inter"/>
                <a:sym typeface="Inter"/>
              </a:rPr>
              <a:t>Here’s how to </a:t>
            </a:r>
            <a:r>
              <a:rPr lang="en">
                <a:solidFill>
                  <a:schemeClr val="dk1"/>
                </a:solidFill>
                <a:latin typeface="Inter"/>
                <a:ea typeface="Inter"/>
                <a:cs typeface="Inter"/>
                <a:sym typeface="Inter"/>
              </a:rPr>
              <a:t>solve</a:t>
            </a:r>
            <a:r>
              <a:rPr lang="en">
                <a:solidFill>
                  <a:schemeClr val="dk1"/>
                </a:solidFill>
                <a:latin typeface="Inter"/>
                <a:ea typeface="Inter"/>
                <a:cs typeface="Inter"/>
                <a:sym typeface="Inter"/>
              </a:rPr>
              <a:t> the </a:t>
            </a:r>
            <a:r>
              <a:rPr lang="en">
                <a:solidFill>
                  <a:schemeClr val="dk1"/>
                </a:solidFill>
                <a:latin typeface="Inter"/>
                <a:ea typeface="Inter"/>
                <a:cs typeface="Inter"/>
                <a:sym typeface="Inter"/>
              </a:rPr>
              <a:t>equation</a:t>
            </a:r>
            <a:r>
              <a:rPr lang="en">
                <a:solidFill>
                  <a:schemeClr val="dk1"/>
                </a:solidFill>
                <a:latin typeface="Inter"/>
                <a:ea typeface="Inter"/>
                <a:cs typeface="Inter"/>
                <a:sym typeface="Inter"/>
              </a:rPr>
              <a:t>:</a:t>
            </a:r>
            <a:endParaRPr>
              <a:solidFill>
                <a:schemeClr val="dk1"/>
              </a:solidFill>
              <a:latin typeface="Inter"/>
              <a:ea typeface="Inter"/>
              <a:cs typeface="Inter"/>
              <a:sym typeface="Inter"/>
            </a:endParaRPr>
          </a:p>
          <a:p>
            <a:pPr indent="-317500" lvl="0" marL="457200" rtl="0" algn="l">
              <a:lnSpc>
                <a:spcPct val="115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Factor the polynomial to get (x - 2)(x - 1)</a:t>
            </a:r>
            <a:endParaRPr>
              <a:solidFill>
                <a:schemeClr val="dk1"/>
              </a:solidFill>
              <a:latin typeface="Inter"/>
              <a:ea typeface="Inter"/>
              <a:cs typeface="Inter"/>
              <a:sym typeface="Inter"/>
            </a:endParaRPr>
          </a:p>
          <a:p>
            <a:pPr indent="-317500" lvl="0" marL="457200" rtl="0" algn="l">
              <a:lnSpc>
                <a:spcPct val="115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Set each factor to equal zero to get x - 2 = 0, x - 1 = 0</a:t>
            </a:r>
            <a:endParaRPr>
              <a:solidFill>
                <a:schemeClr val="dk1"/>
              </a:solidFill>
              <a:latin typeface="Inter"/>
              <a:ea typeface="Inter"/>
              <a:cs typeface="Inter"/>
              <a:sym typeface="Inter"/>
            </a:endParaRPr>
          </a:p>
          <a:p>
            <a:pPr indent="-317500" lvl="0" marL="457200" rtl="0" algn="l">
              <a:lnSpc>
                <a:spcPct val="115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Solve these simpler equations to get x = 2 and x = 1</a:t>
            </a:r>
            <a:br>
              <a:rPr lang="en">
                <a:solidFill>
                  <a:schemeClr val="dk1"/>
                </a:solidFill>
                <a:latin typeface="Inter"/>
                <a:ea typeface="Inter"/>
                <a:cs typeface="Inter"/>
                <a:sym typeface="Inter"/>
              </a:rPr>
            </a:br>
            <a:endParaRPr>
              <a:solidFill>
                <a:schemeClr val="dk1"/>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3F3F3F"/>
              </a:solidFill>
              <a:latin typeface="Inter"/>
              <a:ea typeface="Inter"/>
              <a:cs typeface="Inter"/>
              <a:sym typeface="Inte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91E"/>
        </a:solidFill>
      </p:bgPr>
    </p:bg>
    <p:spTree>
      <p:nvGrpSpPr>
        <p:cNvPr id="252" name="Shape 252"/>
        <p:cNvGrpSpPr/>
        <p:nvPr/>
      </p:nvGrpSpPr>
      <p:grpSpPr>
        <a:xfrm>
          <a:off x="0" y="0"/>
          <a:ext cx="0" cy="0"/>
          <a:chOff x="0" y="0"/>
          <a:chExt cx="0" cy="0"/>
        </a:xfrm>
      </p:grpSpPr>
      <p:sp>
        <p:nvSpPr>
          <p:cNvPr id="253" name="Google Shape;253;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54" name="Google Shape;254;p31"/>
          <p:cNvPicPr preferRelativeResize="0"/>
          <p:nvPr/>
        </p:nvPicPr>
        <p:blipFill>
          <a:blip r:embed="rId3">
            <a:alphaModFix/>
          </a:blip>
          <a:stretch>
            <a:fillRect/>
          </a:stretch>
        </p:blipFill>
        <p:spPr>
          <a:xfrm>
            <a:off x="8380700" y="76200"/>
            <a:ext cx="687100" cy="687100"/>
          </a:xfrm>
          <a:prstGeom prst="rect">
            <a:avLst/>
          </a:prstGeom>
          <a:noFill/>
          <a:ln>
            <a:noFill/>
          </a:ln>
        </p:spPr>
      </p:pic>
      <p:sp>
        <p:nvSpPr>
          <p:cNvPr id="255" name="Google Shape;255;p31"/>
          <p:cNvSpPr/>
          <p:nvPr/>
        </p:nvSpPr>
        <p:spPr>
          <a:xfrm>
            <a:off x="906850" y="676550"/>
            <a:ext cx="7116000" cy="492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30353F"/>
              </a:buClr>
              <a:buSzPts val="3200"/>
              <a:buFont typeface="Century Gothic"/>
              <a:buNone/>
            </a:pPr>
            <a:r>
              <a:rPr lang="en" sz="3200">
                <a:solidFill>
                  <a:schemeClr val="dk1"/>
                </a:solidFill>
                <a:latin typeface="Inter ExtraBold"/>
                <a:ea typeface="Inter ExtraBold"/>
                <a:cs typeface="Inter ExtraBold"/>
                <a:sym typeface="Inter ExtraBold"/>
              </a:rPr>
              <a:t>Chain-of-Thought (CoT) Prompting</a:t>
            </a:r>
            <a:endParaRPr i="0" sz="1400" u="none" cap="none" strike="noStrike">
              <a:solidFill>
                <a:schemeClr val="dk1"/>
              </a:solidFill>
              <a:latin typeface="Inter ExtraBold"/>
              <a:ea typeface="Inter ExtraBold"/>
              <a:cs typeface="Inter ExtraBold"/>
              <a:sym typeface="Inter ExtraBold"/>
            </a:endParaRPr>
          </a:p>
        </p:txBody>
      </p:sp>
      <p:sp>
        <p:nvSpPr>
          <p:cNvPr id="256" name="Google Shape;256;p31"/>
          <p:cNvSpPr/>
          <p:nvPr/>
        </p:nvSpPr>
        <p:spPr>
          <a:xfrm>
            <a:off x="4738550" y="1776299"/>
            <a:ext cx="3167700" cy="2974200"/>
          </a:xfrm>
          <a:prstGeom prst="rect">
            <a:avLst/>
          </a:prstGeom>
          <a:noFill/>
          <a:ln>
            <a:noFill/>
          </a:ln>
        </p:spPr>
        <p:txBody>
          <a:bodyPr anchorCtr="0" anchor="t" bIns="0" lIns="0" spcFirstLastPara="1" rIns="0" wrap="square" tIns="0">
            <a:noAutofit/>
          </a:bodyPr>
          <a:lstStyle/>
          <a:p>
            <a:pPr indent="-196850" lvl="0" marL="285750" marR="0" rtl="0" algn="l">
              <a:lnSpc>
                <a:spcPct val="100000"/>
              </a:lnSpc>
              <a:spcBef>
                <a:spcPts val="0"/>
              </a:spcBef>
              <a:spcAft>
                <a:spcPts val="0"/>
              </a:spcAft>
              <a:buClr>
                <a:srgbClr val="000000"/>
              </a:buClr>
              <a:buSzPts val="1400"/>
              <a:buFont typeface="Arial"/>
              <a:buNone/>
            </a:pPr>
            <a:r>
              <a:t/>
            </a:r>
            <a:endParaRPr i="0" sz="1400" u="none" cap="none" strike="noStrike">
              <a:solidFill>
                <a:srgbClr val="3F3F3F"/>
              </a:solidFill>
              <a:latin typeface="Inter"/>
              <a:ea typeface="Inter"/>
              <a:cs typeface="Inter"/>
              <a:sym typeface="Inter"/>
            </a:endParaRPr>
          </a:p>
        </p:txBody>
      </p:sp>
      <p:sp>
        <p:nvSpPr>
          <p:cNvPr id="257" name="Google Shape;257;p31"/>
          <p:cNvSpPr/>
          <p:nvPr/>
        </p:nvSpPr>
        <p:spPr>
          <a:xfrm rot="2700000">
            <a:off x="8303212" y="5689628"/>
            <a:ext cx="528314" cy="604135"/>
          </a:xfrm>
          <a:custGeom>
            <a:rect b="b" l="l" r="r" t="t"/>
            <a:pathLst>
              <a:path extrusionOk="0" h="1017114" w="889463">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98A3AD"/>
              </a:solidFill>
              <a:latin typeface="Quattrocento Sans"/>
              <a:ea typeface="Quattrocento Sans"/>
              <a:cs typeface="Quattrocento Sans"/>
              <a:sym typeface="Quattrocento Sans"/>
            </a:endParaRPr>
          </a:p>
        </p:txBody>
      </p:sp>
      <p:sp>
        <p:nvSpPr>
          <p:cNvPr id="258" name="Google Shape;258;p31"/>
          <p:cNvSpPr/>
          <p:nvPr/>
        </p:nvSpPr>
        <p:spPr>
          <a:xfrm>
            <a:off x="906850" y="1424425"/>
            <a:ext cx="7318800" cy="2974200"/>
          </a:xfrm>
          <a:prstGeom prst="rect">
            <a:avLst/>
          </a:prstGeom>
          <a:noFill/>
          <a:ln>
            <a:noFill/>
          </a:ln>
        </p:spPr>
        <p:txBody>
          <a:bodyPr anchorCtr="0" anchor="t" bIns="0" lIns="0" spcFirstLastPara="1" rIns="0" wrap="square" tIns="0">
            <a:noAutofit/>
          </a:bodyPr>
          <a:lstStyle/>
          <a:p>
            <a:pPr indent="-317500" lvl="0" marL="457200" rtl="0" algn="l">
              <a:lnSpc>
                <a:spcPct val="115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So how could we get a response that provides this kind of chained step reasoning?</a:t>
            </a:r>
            <a:br>
              <a:rPr lang="en">
                <a:solidFill>
                  <a:schemeClr val="dk1"/>
                </a:solidFill>
                <a:latin typeface="Inter"/>
                <a:ea typeface="Inter"/>
                <a:cs typeface="Inter"/>
                <a:sym typeface="Inter"/>
              </a:rPr>
            </a:br>
            <a:endParaRPr>
              <a:solidFill>
                <a:schemeClr val="dk1"/>
              </a:solidFill>
              <a:latin typeface="Inter"/>
              <a:ea typeface="Inter"/>
              <a:cs typeface="Inter"/>
              <a:sym typeface="Inter"/>
            </a:endParaRPr>
          </a:p>
          <a:p>
            <a:pPr indent="0" lvl="0" marL="457200" rtl="0" algn="l">
              <a:lnSpc>
                <a:spcPct val="115000"/>
              </a:lnSpc>
              <a:spcBef>
                <a:spcPts val="0"/>
              </a:spcBef>
              <a:spcAft>
                <a:spcPts val="0"/>
              </a:spcAft>
              <a:buNone/>
            </a:pPr>
            <a:r>
              <a:t/>
            </a:r>
            <a:endParaRPr>
              <a:solidFill>
                <a:schemeClr val="dk1"/>
              </a:solidFill>
              <a:latin typeface="Inter"/>
              <a:ea typeface="Inter"/>
              <a:cs typeface="Inter"/>
              <a:sym typeface="Inter"/>
            </a:endParaRPr>
          </a:p>
          <a:p>
            <a:pPr indent="-317500" lvl="0" marL="457200" rtl="0" algn="l">
              <a:lnSpc>
                <a:spcPct val="115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One way is to simply ask for a step by step response, which we’ll see in the Google Colab</a:t>
            </a:r>
            <a:endParaRPr>
              <a:solidFill>
                <a:schemeClr val="dk1"/>
              </a:solidFill>
              <a:latin typeface="Inter"/>
              <a:ea typeface="Inter"/>
              <a:cs typeface="Inter"/>
              <a:sym typeface="Inter"/>
            </a:endParaRPr>
          </a:p>
          <a:p>
            <a:pPr indent="0" lvl="0" marL="457200" rtl="0" algn="l">
              <a:lnSpc>
                <a:spcPct val="115000"/>
              </a:lnSpc>
              <a:spcBef>
                <a:spcPts val="0"/>
              </a:spcBef>
              <a:spcAft>
                <a:spcPts val="0"/>
              </a:spcAft>
              <a:buNone/>
            </a:pPr>
            <a:r>
              <a:t/>
            </a:r>
            <a:endParaRPr>
              <a:solidFill>
                <a:schemeClr val="dk1"/>
              </a:solidFill>
              <a:latin typeface="Inter"/>
              <a:ea typeface="Inter"/>
              <a:cs typeface="Inter"/>
              <a:sym typeface="Inter"/>
            </a:endParaRPr>
          </a:p>
          <a:p>
            <a:pPr indent="0" lvl="0" marL="457200" rtl="0" algn="l">
              <a:lnSpc>
                <a:spcPct val="115000"/>
              </a:lnSpc>
              <a:spcBef>
                <a:spcPts val="0"/>
              </a:spcBef>
              <a:spcAft>
                <a:spcPts val="0"/>
              </a:spcAft>
              <a:buNone/>
            </a:pPr>
            <a:r>
              <a:t/>
            </a:r>
            <a:endParaRPr>
              <a:solidFill>
                <a:schemeClr val="dk1"/>
              </a:solidFill>
              <a:latin typeface="Inter"/>
              <a:ea typeface="Inter"/>
              <a:cs typeface="Inter"/>
              <a:sym typeface="Inter"/>
            </a:endParaRPr>
          </a:p>
          <a:p>
            <a:pPr indent="-317500" lvl="0" marL="457200" rtl="0" algn="l">
              <a:lnSpc>
                <a:spcPct val="115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Notice how different the </a:t>
            </a:r>
            <a:r>
              <a:rPr lang="en">
                <a:solidFill>
                  <a:schemeClr val="dk1"/>
                </a:solidFill>
                <a:latin typeface="Inter"/>
                <a:ea typeface="Inter"/>
                <a:cs typeface="Inter"/>
                <a:sym typeface="Inter"/>
              </a:rPr>
              <a:t>response</a:t>
            </a:r>
            <a:r>
              <a:rPr lang="en">
                <a:solidFill>
                  <a:schemeClr val="dk1"/>
                </a:solidFill>
                <a:latin typeface="Inter"/>
                <a:ea typeface="Inter"/>
                <a:cs typeface="Inter"/>
                <a:sym typeface="Inter"/>
              </a:rPr>
              <a:t> was when adding </a:t>
            </a:r>
            <a:r>
              <a:rPr lang="en">
                <a:solidFill>
                  <a:srgbClr val="61DEE2"/>
                </a:solidFill>
                <a:latin typeface="Inter"/>
                <a:ea typeface="Inter"/>
                <a:cs typeface="Inter"/>
                <a:sym typeface="Inter"/>
              </a:rPr>
              <a:t>“Return answer directly” </a:t>
            </a:r>
            <a:r>
              <a:rPr lang="en">
                <a:solidFill>
                  <a:schemeClr val="dk1"/>
                </a:solidFill>
                <a:latin typeface="Inter"/>
                <a:ea typeface="Inter"/>
                <a:cs typeface="Inter"/>
                <a:sym typeface="Inter"/>
              </a:rPr>
              <a:t>versus</a:t>
            </a:r>
            <a:r>
              <a:rPr lang="en">
                <a:solidFill>
                  <a:schemeClr val="dk1"/>
                </a:solidFill>
                <a:latin typeface="Inter"/>
                <a:ea typeface="Inter"/>
                <a:cs typeface="Inter"/>
                <a:sym typeface="Inter"/>
              </a:rPr>
              <a:t> </a:t>
            </a:r>
            <a:r>
              <a:rPr lang="en">
                <a:solidFill>
                  <a:srgbClr val="61DEE2"/>
                </a:solidFill>
                <a:latin typeface="Inter"/>
                <a:ea typeface="Inter"/>
                <a:cs typeface="Inter"/>
                <a:sym typeface="Inter"/>
              </a:rPr>
              <a:t>“Let’s think step-by-step”</a:t>
            </a:r>
            <a:br>
              <a:rPr lang="en">
                <a:solidFill>
                  <a:schemeClr val="dk1"/>
                </a:solidFill>
                <a:latin typeface="Inter"/>
                <a:ea typeface="Inter"/>
                <a:cs typeface="Inter"/>
                <a:sym typeface="Inter"/>
              </a:rPr>
            </a:br>
            <a:endParaRPr>
              <a:solidFill>
                <a:schemeClr val="dk1"/>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3F3F3F"/>
              </a:solidFill>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91E"/>
        </a:solidFill>
      </p:bgPr>
    </p:bg>
    <p:spTree>
      <p:nvGrpSpPr>
        <p:cNvPr id="61" name="Shape 61"/>
        <p:cNvGrpSpPr/>
        <p:nvPr/>
      </p:nvGrpSpPr>
      <p:grpSpPr>
        <a:xfrm>
          <a:off x="0" y="0"/>
          <a:ext cx="0" cy="0"/>
          <a:chOff x="0" y="0"/>
          <a:chExt cx="0" cy="0"/>
        </a:xfrm>
      </p:grpSpPr>
      <p:sp>
        <p:nvSpPr>
          <p:cNvPr id="62" name="Google Shape;62;p14"/>
          <p:cNvSpPr/>
          <p:nvPr/>
        </p:nvSpPr>
        <p:spPr>
          <a:xfrm>
            <a:off x="1603513" y="1194671"/>
            <a:ext cx="1885800" cy="3392100"/>
          </a:xfrm>
          <a:prstGeom prst="roundRect">
            <a:avLst>
              <a:gd fmla="val 6143" name="adj"/>
            </a:avLst>
          </a:prstGeom>
          <a:noFill/>
          <a:ln cap="flat" cmpd="sng" w="12700">
            <a:solidFill>
              <a:schemeClr val="accent5"/>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63" name="Google Shape;63;p14"/>
          <p:cNvSpPr/>
          <p:nvPr/>
        </p:nvSpPr>
        <p:spPr>
          <a:xfrm>
            <a:off x="1603511" y="1389050"/>
            <a:ext cx="1885800" cy="182700"/>
          </a:xfrm>
          <a:prstGeom prst="rect">
            <a:avLst/>
          </a:prstGeom>
          <a:noFill/>
          <a:ln>
            <a:noFill/>
          </a:ln>
        </p:spPr>
        <p:txBody>
          <a:bodyPr anchorCtr="0" anchor="t" bIns="0" lIns="0" spcFirstLastPara="1" rIns="0" wrap="square" tIns="0">
            <a:noAutofit/>
          </a:bodyPr>
          <a:lstStyle/>
          <a:p>
            <a:pPr indent="0" lvl="0" marL="0" marR="0" rtl="0" algn="ctr">
              <a:lnSpc>
                <a:spcPct val="105555"/>
              </a:lnSpc>
              <a:spcBef>
                <a:spcPts val="0"/>
              </a:spcBef>
              <a:spcAft>
                <a:spcPts val="0"/>
              </a:spcAft>
              <a:buClr>
                <a:srgbClr val="000000"/>
              </a:buClr>
              <a:buSzPts val="1400"/>
              <a:buFont typeface="Arial"/>
              <a:buNone/>
            </a:pPr>
            <a:r>
              <a:rPr b="1" lang="en">
                <a:solidFill>
                  <a:schemeClr val="dk1"/>
                </a:solidFill>
                <a:latin typeface="Inter"/>
                <a:ea typeface="Inter"/>
                <a:cs typeface="Inter"/>
                <a:sym typeface="Inter"/>
              </a:rPr>
              <a:t>Benjamin Yu</a:t>
            </a:r>
            <a:endParaRPr i="0" sz="1100" u="none" cap="none" strike="noStrike">
              <a:solidFill>
                <a:schemeClr val="dk1"/>
              </a:solidFill>
              <a:latin typeface="Inter"/>
              <a:ea typeface="Inter"/>
              <a:cs typeface="Inter"/>
              <a:sym typeface="Inter"/>
            </a:endParaRPr>
          </a:p>
        </p:txBody>
      </p:sp>
      <p:pic>
        <p:nvPicPr>
          <p:cNvPr id="64" name="Google Shape;64;p14"/>
          <p:cNvPicPr preferRelativeResize="0"/>
          <p:nvPr/>
        </p:nvPicPr>
        <p:blipFill rotWithShape="1">
          <a:blip r:embed="rId3">
            <a:alphaModFix/>
          </a:blip>
          <a:srcRect b="0" l="0" r="0" t="0"/>
          <a:stretch/>
        </p:blipFill>
        <p:spPr>
          <a:xfrm>
            <a:off x="1792106" y="1817370"/>
            <a:ext cx="1509000" cy="1509000"/>
          </a:xfrm>
          <a:prstGeom prst="ellipse">
            <a:avLst/>
          </a:prstGeom>
          <a:noFill/>
          <a:ln>
            <a:noFill/>
          </a:ln>
        </p:spPr>
      </p:pic>
      <p:sp>
        <p:nvSpPr>
          <p:cNvPr id="65" name="Google Shape;65;p14"/>
          <p:cNvSpPr/>
          <p:nvPr/>
        </p:nvSpPr>
        <p:spPr>
          <a:xfrm>
            <a:off x="1778118" y="3417705"/>
            <a:ext cx="1509000" cy="365400"/>
          </a:xfrm>
          <a:prstGeom prst="rect">
            <a:avLst/>
          </a:prstGeom>
          <a:noFill/>
          <a:ln>
            <a:noFill/>
          </a:ln>
        </p:spPr>
        <p:txBody>
          <a:bodyPr anchorCtr="0" anchor="t" bIns="0" lIns="0" spcFirstLastPara="1" rIns="0" wrap="square" tIns="0">
            <a:noAutofit/>
          </a:bodyPr>
          <a:lstStyle/>
          <a:p>
            <a:pPr indent="0" lvl="0" marL="0" marR="0" rtl="0" algn="ctr">
              <a:lnSpc>
                <a:spcPct val="118750"/>
              </a:lnSpc>
              <a:spcBef>
                <a:spcPts val="0"/>
              </a:spcBef>
              <a:spcAft>
                <a:spcPts val="0"/>
              </a:spcAft>
              <a:buClr>
                <a:srgbClr val="000000"/>
              </a:buClr>
              <a:buSzPts val="1200"/>
              <a:buFont typeface="Arial"/>
              <a:buNone/>
            </a:pPr>
            <a:r>
              <a:rPr b="1" lang="en" sz="1200">
                <a:solidFill>
                  <a:schemeClr val="dk1"/>
                </a:solidFill>
                <a:latin typeface="Inter"/>
                <a:ea typeface="Inter"/>
                <a:cs typeface="Inter"/>
                <a:sym typeface="Inter"/>
              </a:rPr>
              <a:t>Workshop Co-Chair</a:t>
            </a:r>
            <a:endParaRPr b="1" sz="1200">
              <a:solidFill>
                <a:schemeClr val="dk1"/>
              </a:solidFill>
              <a:latin typeface="Inter"/>
              <a:ea typeface="Inter"/>
              <a:cs typeface="Inter"/>
              <a:sym typeface="Inter"/>
            </a:endParaRPr>
          </a:p>
          <a:p>
            <a:pPr indent="0" lvl="0" marL="0" marR="0" rtl="0" algn="ctr">
              <a:lnSpc>
                <a:spcPct val="118750"/>
              </a:lnSpc>
              <a:spcBef>
                <a:spcPts val="0"/>
              </a:spcBef>
              <a:spcAft>
                <a:spcPts val="0"/>
              </a:spcAft>
              <a:buClr>
                <a:srgbClr val="000000"/>
              </a:buClr>
              <a:buSzPts val="1200"/>
              <a:buFont typeface="Arial"/>
              <a:buNone/>
            </a:pPr>
            <a:r>
              <a:rPr lang="en" sz="1200">
                <a:solidFill>
                  <a:schemeClr val="dk1"/>
                </a:solidFill>
                <a:latin typeface="Inter Light"/>
                <a:ea typeface="Inter Light"/>
                <a:cs typeface="Inter Light"/>
                <a:sym typeface="Inter Light"/>
              </a:rPr>
              <a:t>Data Theory Major</a:t>
            </a:r>
            <a:endParaRPr sz="1200">
              <a:solidFill>
                <a:schemeClr val="dk1"/>
              </a:solidFill>
              <a:latin typeface="Inter Light"/>
              <a:ea typeface="Inter Light"/>
              <a:cs typeface="Inter Light"/>
              <a:sym typeface="Inter Light"/>
            </a:endParaRPr>
          </a:p>
        </p:txBody>
      </p:sp>
      <p:sp>
        <p:nvSpPr>
          <p:cNvPr id="66" name="Google Shape;66;p14"/>
          <p:cNvSpPr/>
          <p:nvPr/>
        </p:nvSpPr>
        <p:spPr>
          <a:xfrm>
            <a:off x="5679527" y="1194671"/>
            <a:ext cx="1885800" cy="3392100"/>
          </a:xfrm>
          <a:prstGeom prst="roundRect">
            <a:avLst>
              <a:gd fmla="val 6143" name="adj"/>
            </a:avLst>
          </a:prstGeom>
          <a:noFill/>
          <a:ln cap="flat" cmpd="sng" w="12700">
            <a:solidFill>
              <a:schemeClr val="accent5"/>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67" name="Google Shape;67;p14"/>
          <p:cNvSpPr/>
          <p:nvPr/>
        </p:nvSpPr>
        <p:spPr>
          <a:xfrm>
            <a:off x="5672625" y="1257508"/>
            <a:ext cx="1885800" cy="445800"/>
          </a:xfrm>
          <a:prstGeom prst="rect">
            <a:avLst/>
          </a:prstGeom>
          <a:noFill/>
          <a:ln>
            <a:noFill/>
          </a:ln>
        </p:spPr>
        <p:txBody>
          <a:bodyPr anchorCtr="0" anchor="t" bIns="0" lIns="0" spcFirstLastPara="1" rIns="0" wrap="square" tIns="0">
            <a:noAutofit/>
          </a:bodyPr>
          <a:lstStyle/>
          <a:p>
            <a:pPr indent="0" lvl="0" marL="0" marR="0" rtl="0" algn="ctr">
              <a:lnSpc>
                <a:spcPct val="105555"/>
              </a:lnSpc>
              <a:spcBef>
                <a:spcPts val="0"/>
              </a:spcBef>
              <a:spcAft>
                <a:spcPts val="0"/>
              </a:spcAft>
              <a:buClr>
                <a:srgbClr val="000000"/>
              </a:buClr>
              <a:buSzPts val="1400"/>
              <a:buFont typeface="Arial"/>
              <a:buNone/>
            </a:pPr>
            <a:r>
              <a:rPr b="1" lang="en">
                <a:solidFill>
                  <a:schemeClr val="dk1"/>
                </a:solidFill>
                <a:latin typeface="Inter"/>
                <a:ea typeface="Inter"/>
                <a:cs typeface="Inter"/>
                <a:sym typeface="Inter"/>
              </a:rPr>
              <a:t>Reeshad</a:t>
            </a:r>
            <a:endParaRPr b="1">
              <a:solidFill>
                <a:schemeClr val="dk1"/>
              </a:solidFill>
              <a:latin typeface="Inter"/>
              <a:ea typeface="Inter"/>
              <a:cs typeface="Inter"/>
              <a:sym typeface="Inter"/>
            </a:endParaRPr>
          </a:p>
          <a:p>
            <a:pPr indent="0" lvl="0" marL="0" marR="0" rtl="0" algn="ctr">
              <a:lnSpc>
                <a:spcPct val="105555"/>
              </a:lnSpc>
              <a:spcBef>
                <a:spcPts val="0"/>
              </a:spcBef>
              <a:spcAft>
                <a:spcPts val="0"/>
              </a:spcAft>
              <a:buClr>
                <a:srgbClr val="000000"/>
              </a:buClr>
              <a:buSzPts val="1400"/>
              <a:buFont typeface="Arial"/>
              <a:buNone/>
            </a:pPr>
            <a:r>
              <a:rPr b="1" lang="en">
                <a:solidFill>
                  <a:schemeClr val="dk1"/>
                </a:solidFill>
                <a:latin typeface="Inter"/>
                <a:ea typeface="Inter"/>
                <a:cs typeface="Inter"/>
                <a:sym typeface="Inter"/>
              </a:rPr>
              <a:t> Mohammed</a:t>
            </a:r>
            <a:endParaRPr b="1" i="0" sz="1400" u="none" cap="none" strike="noStrike">
              <a:solidFill>
                <a:schemeClr val="dk1"/>
              </a:solidFill>
              <a:latin typeface="Inter"/>
              <a:ea typeface="Inter"/>
              <a:cs typeface="Inter"/>
              <a:sym typeface="Inter"/>
            </a:endParaRPr>
          </a:p>
        </p:txBody>
      </p:sp>
      <p:sp>
        <p:nvSpPr>
          <p:cNvPr id="68" name="Google Shape;68;p14"/>
          <p:cNvSpPr/>
          <p:nvPr/>
        </p:nvSpPr>
        <p:spPr>
          <a:xfrm>
            <a:off x="5861034" y="3417752"/>
            <a:ext cx="1509000" cy="365400"/>
          </a:xfrm>
          <a:prstGeom prst="rect">
            <a:avLst/>
          </a:prstGeom>
          <a:noFill/>
          <a:ln>
            <a:noFill/>
          </a:ln>
        </p:spPr>
        <p:txBody>
          <a:bodyPr anchorCtr="0" anchor="t" bIns="0" lIns="0" spcFirstLastPara="1" rIns="0" wrap="square" tIns="0">
            <a:noAutofit/>
          </a:bodyPr>
          <a:lstStyle/>
          <a:p>
            <a:pPr indent="0" lvl="0" marL="0" marR="0" rtl="0" algn="ctr">
              <a:lnSpc>
                <a:spcPct val="118750"/>
              </a:lnSpc>
              <a:spcBef>
                <a:spcPts val="0"/>
              </a:spcBef>
              <a:spcAft>
                <a:spcPts val="0"/>
              </a:spcAft>
              <a:buClr>
                <a:srgbClr val="000000"/>
              </a:buClr>
              <a:buSzPts val="1200"/>
              <a:buFont typeface="Arial"/>
              <a:buNone/>
            </a:pPr>
            <a:r>
              <a:rPr b="1" lang="en" sz="1200">
                <a:solidFill>
                  <a:schemeClr val="dk1"/>
                </a:solidFill>
                <a:latin typeface="Inter"/>
                <a:ea typeface="Inter"/>
                <a:cs typeface="Inter"/>
                <a:sym typeface="Inter"/>
              </a:rPr>
              <a:t>Workshop Co-Chair</a:t>
            </a:r>
            <a:endParaRPr b="1" i="0" sz="1100" u="none" cap="none" strike="noStrike">
              <a:solidFill>
                <a:schemeClr val="dk1"/>
              </a:solidFill>
              <a:latin typeface="Inter"/>
              <a:ea typeface="Inter"/>
              <a:cs typeface="Inter"/>
              <a:sym typeface="Inter"/>
            </a:endParaRPr>
          </a:p>
          <a:p>
            <a:pPr indent="0" lvl="0" marL="0" marR="0" rtl="0" algn="ctr">
              <a:lnSpc>
                <a:spcPct val="118750"/>
              </a:lnSpc>
              <a:spcBef>
                <a:spcPts val="0"/>
              </a:spcBef>
              <a:spcAft>
                <a:spcPts val="0"/>
              </a:spcAft>
              <a:buClr>
                <a:srgbClr val="000000"/>
              </a:buClr>
              <a:buSzPts val="1200"/>
              <a:buFont typeface="Arial"/>
              <a:buNone/>
            </a:pPr>
            <a:r>
              <a:rPr i="0" lang="en" sz="1200" u="none" cap="none" strike="noStrike">
                <a:solidFill>
                  <a:schemeClr val="dk1"/>
                </a:solidFill>
                <a:latin typeface="Inter"/>
                <a:ea typeface="Inter"/>
                <a:cs typeface="Inter"/>
                <a:sym typeface="Inter"/>
              </a:rPr>
              <a:t>Statistics </a:t>
            </a:r>
            <a:r>
              <a:rPr lang="en" sz="1200">
                <a:solidFill>
                  <a:schemeClr val="dk1"/>
                </a:solidFill>
                <a:latin typeface="Inter"/>
                <a:ea typeface="Inter"/>
                <a:cs typeface="Inter"/>
                <a:sym typeface="Inter"/>
              </a:rPr>
              <a:t>&amp; Applied Math Majors</a:t>
            </a:r>
            <a:endParaRPr i="0" sz="1100" u="none" cap="none" strike="noStrike">
              <a:solidFill>
                <a:schemeClr val="dk1"/>
              </a:solidFill>
              <a:latin typeface="Inter"/>
              <a:ea typeface="Inter"/>
              <a:cs typeface="Inter"/>
              <a:sym typeface="Inter"/>
            </a:endParaRPr>
          </a:p>
        </p:txBody>
      </p:sp>
      <p:sp>
        <p:nvSpPr>
          <p:cNvPr id="69" name="Google Shape;6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70" name="Google Shape;70;p14"/>
          <p:cNvPicPr preferRelativeResize="0"/>
          <p:nvPr/>
        </p:nvPicPr>
        <p:blipFill>
          <a:blip r:embed="rId4">
            <a:alphaModFix/>
          </a:blip>
          <a:stretch>
            <a:fillRect/>
          </a:stretch>
        </p:blipFill>
        <p:spPr>
          <a:xfrm>
            <a:off x="8380700" y="76200"/>
            <a:ext cx="687100" cy="687100"/>
          </a:xfrm>
          <a:prstGeom prst="rect">
            <a:avLst/>
          </a:prstGeom>
          <a:noFill/>
          <a:ln>
            <a:noFill/>
          </a:ln>
        </p:spPr>
      </p:pic>
      <p:sp>
        <p:nvSpPr>
          <p:cNvPr id="71" name="Google Shape;71;p14"/>
          <p:cNvSpPr txBox="1"/>
          <p:nvPr/>
        </p:nvSpPr>
        <p:spPr>
          <a:xfrm>
            <a:off x="0" y="122600"/>
            <a:ext cx="9144000" cy="59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Inter"/>
                <a:ea typeface="Inter"/>
                <a:cs typeface="Inter"/>
                <a:sym typeface="Inter"/>
              </a:rPr>
              <a:t>About the Presenters</a:t>
            </a:r>
            <a:endParaRPr sz="3000">
              <a:solidFill>
                <a:schemeClr val="dk1"/>
              </a:solidFill>
              <a:latin typeface="Inter SemiBold"/>
              <a:ea typeface="Inter SemiBold"/>
              <a:cs typeface="Inter SemiBold"/>
              <a:sym typeface="Inter SemiBold"/>
            </a:endParaRPr>
          </a:p>
          <a:p>
            <a:pPr indent="0" lvl="0" marL="0" rtl="0" algn="l">
              <a:spcBef>
                <a:spcPts val="0"/>
              </a:spcBef>
              <a:spcAft>
                <a:spcPts val="0"/>
              </a:spcAft>
              <a:buNone/>
            </a:pPr>
            <a:r>
              <a:t/>
            </a:r>
            <a:endParaRPr sz="1200">
              <a:solidFill>
                <a:schemeClr val="dk1"/>
              </a:solidFill>
              <a:latin typeface="Inter"/>
              <a:ea typeface="Inter"/>
              <a:cs typeface="Inter"/>
              <a:sym typeface="Inter"/>
            </a:endParaRPr>
          </a:p>
        </p:txBody>
      </p:sp>
      <p:pic>
        <p:nvPicPr>
          <p:cNvPr id="72" name="Google Shape;72;p14"/>
          <p:cNvPicPr preferRelativeResize="0"/>
          <p:nvPr/>
        </p:nvPicPr>
        <p:blipFill rotWithShape="1">
          <a:blip r:embed="rId5">
            <a:alphaModFix/>
          </a:blip>
          <a:srcRect b="16380" l="0" r="0" t="16374"/>
          <a:stretch/>
        </p:blipFill>
        <p:spPr>
          <a:xfrm>
            <a:off x="5867755" y="1806020"/>
            <a:ext cx="1509000" cy="1509000"/>
          </a:xfrm>
          <a:prstGeom prst="ellipse">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91E"/>
        </a:solidFill>
      </p:bgPr>
    </p:bg>
    <p:spTree>
      <p:nvGrpSpPr>
        <p:cNvPr id="262" name="Shape 262"/>
        <p:cNvGrpSpPr/>
        <p:nvPr/>
      </p:nvGrpSpPr>
      <p:grpSpPr>
        <a:xfrm>
          <a:off x="0" y="0"/>
          <a:ext cx="0" cy="0"/>
          <a:chOff x="0" y="0"/>
          <a:chExt cx="0" cy="0"/>
        </a:xfrm>
      </p:grpSpPr>
      <p:sp>
        <p:nvSpPr>
          <p:cNvPr id="263" name="Google Shape;263;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64" name="Google Shape;264;p32"/>
          <p:cNvPicPr preferRelativeResize="0"/>
          <p:nvPr/>
        </p:nvPicPr>
        <p:blipFill>
          <a:blip r:embed="rId3">
            <a:alphaModFix/>
          </a:blip>
          <a:stretch>
            <a:fillRect/>
          </a:stretch>
        </p:blipFill>
        <p:spPr>
          <a:xfrm>
            <a:off x="8380700" y="76200"/>
            <a:ext cx="687100" cy="687100"/>
          </a:xfrm>
          <a:prstGeom prst="rect">
            <a:avLst/>
          </a:prstGeom>
          <a:noFill/>
          <a:ln>
            <a:noFill/>
          </a:ln>
        </p:spPr>
      </p:pic>
      <p:sp>
        <p:nvSpPr>
          <p:cNvPr id="265" name="Google Shape;265;p32"/>
          <p:cNvSpPr/>
          <p:nvPr/>
        </p:nvSpPr>
        <p:spPr>
          <a:xfrm>
            <a:off x="4738550" y="685800"/>
            <a:ext cx="3587100" cy="492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30353F"/>
              </a:buClr>
              <a:buSzPts val="3200"/>
              <a:buFont typeface="Century Gothic"/>
              <a:buNone/>
            </a:pPr>
            <a:r>
              <a:rPr lang="en" sz="3200">
                <a:solidFill>
                  <a:schemeClr val="dk1"/>
                </a:solidFill>
                <a:latin typeface="Inter ExtraBold"/>
                <a:ea typeface="Inter ExtraBold"/>
                <a:cs typeface="Inter ExtraBold"/>
                <a:sym typeface="Inter ExtraBold"/>
              </a:rPr>
              <a:t>Retrieval Augmented Generation</a:t>
            </a:r>
            <a:endParaRPr i="0" sz="1400" u="none" cap="none" strike="noStrike">
              <a:solidFill>
                <a:schemeClr val="dk1"/>
              </a:solidFill>
              <a:latin typeface="Inter ExtraBold"/>
              <a:ea typeface="Inter ExtraBold"/>
              <a:cs typeface="Inter ExtraBold"/>
              <a:sym typeface="Inter ExtraBold"/>
            </a:endParaRPr>
          </a:p>
        </p:txBody>
      </p:sp>
      <p:sp>
        <p:nvSpPr>
          <p:cNvPr id="266" name="Google Shape;266;p32"/>
          <p:cNvSpPr/>
          <p:nvPr/>
        </p:nvSpPr>
        <p:spPr>
          <a:xfrm rot="2700000">
            <a:off x="8303212" y="5689628"/>
            <a:ext cx="528314" cy="604135"/>
          </a:xfrm>
          <a:custGeom>
            <a:rect b="b" l="l" r="r" t="t"/>
            <a:pathLst>
              <a:path extrusionOk="0" h="1017114" w="889463">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98A3AD"/>
              </a:solidFill>
              <a:latin typeface="Quattrocento Sans"/>
              <a:ea typeface="Quattrocento Sans"/>
              <a:cs typeface="Quattrocento Sans"/>
              <a:sym typeface="Quattrocento Sans"/>
            </a:endParaRPr>
          </a:p>
        </p:txBody>
      </p:sp>
      <p:sp>
        <p:nvSpPr>
          <p:cNvPr id="267" name="Google Shape;267;p32"/>
          <p:cNvSpPr/>
          <p:nvPr/>
        </p:nvSpPr>
        <p:spPr>
          <a:xfrm>
            <a:off x="4738550" y="2376924"/>
            <a:ext cx="3167700" cy="297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rPr lang="en">
                <a:solidFill>
                  <a:schemeClr val="dk1"/>
                </a:solidFill>
                <a:latin typeface="Inter"/>
                <a:ea typeface="Inter"/>
                <a:cs typeface="Inter"/>
                <a:sym typeface="Inter"/>
              </a:rPr>
              <a:t>Retrieval augmented generation (RAG) is a way to input data into LLMs to assist with their generation. Such data can include relevant documents to a given query. </a:t>
            </a:r>
            <a:endParaRPr i="0" sz="1400" u="none" cap="none" strike="noStrike">
              <a:solidFill>
                <a:srgbClr val="3F3F3F"/>
              </a:solidFill>
              <a:latin typeface="Inter"/>
              <a:ea typeface="Inter"/>
              <a:cs typeface="Inter"/>
              <a:sym typeface="Inter"/>
            </a:endParaRPr>
          </a:p>
        </p:txBody>
      </p:sp>
      <p:pic>
        <p:nvPicPr>
          <p:cNvPr id="268" name="Google Shape;268;p32"/>
          <p:cNvPicPr preferRelativeResize="0"/>
          <p:nvPr/>
        </p:nvPicPr>
        <p:blipFill rotWithShape="1">
          <a:blip r:embed="rId4">
            <a:alphaModFix/>
          </a:blip>
          <a:srcRect b="0" l="12704" r="10206" t="24919"/>
          <a:stretch/>
        </p:blipFill>
        <p:spPr>
          <a:xfrm>
            <a:off x="742400" y="1696350"/>
            <a:ext cx="3167700" cy="1750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91E"/>
        </a:solidFill>
      </p:bgPr>
    </p:bg>
    <p:spTree>
      <p:nvGrpSpPr>
        <p:cNvPr id="272" name="Shape 272"/>
        <p:cNvGrpSpPr/>
        <p:nvPr/>
      </p:nvGrpSpPr>
      <p:grpSpPr>
        <a:xfrm>
          <a:off x="0" y="0"/>
          <a:ext cx="0" cy="0"/>
          <a:chOff x="0" y="0"/>
          <a:chExt cx="0" cy="0"/>
        </a:xfrm>
      </p:grpSpPr>
      <p:sp>
        <p:nvSpPr>
          <p:cNvPr id="273" name="Google Shape;273;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4" name="Google Shape;274;p33"/>
          <p:cNvSpPr txBox="1"/>
          <p:nvPr/>
        </p:nvSpPr>
        <p:spPr>
          <a:xfrm>
            <a:off x="853950" y="981925"/>
            <a:ext cx="7618500" cy="36813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Google &amp; Kaggle for providing the code for this tutorial</a:t>
            </a:r>
            <a:endParaRPr sz="1800">
              <a:solidFill>
                <a:schemeClr val="dk1"/>
              </a:solidFill>
              <a:latin typeface="Inter"/>
              <a:ea typeface="Inter"/>
              <a:cs typeface="Inter"/>
              <a:sym typeface="Inter"/>
            </a:endParaRPr>
          </a:p>
        </p:txBody>
      </p:sp>
      <p:sp>
        <p:nvSpPr>
          <p:cNvPr id="275" name="Google Shape;275;p33"/>
          <p:cNvSpPr txBox="1"/>
          <p:nvPr/>
        </p:nvSpPr>
        <p:spPr>
          <a:xfrm>
            <a:off x="291950" y="169450"/>
            <a:ext cx="7787100" cy="6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Inter SemiBold"/>
                <a:ea typeface="Inter SemiBold"/>
                <a:cs typeface="Inter SemiBold"/>
                <a:sym typeface="Inter SemiBold"/>
              </a:rPr>
              <a:t>Credits</a:t>
            </a:r>
            <a:endParaRPr sz="1200">
              <a:solidFill>
                <a:schemeClr val="dk1"/>
              </a:solidFill>
              <a:latin typeface="Inter"/>
              <a:ea typeface="Inter"/>
              <a:cs typeface="Inter"/>
              <a:sym typeface="Inter"/>
            </a:endParaRPr>
          </a:p>
        </p:txBody>
      </p:sp>
      <p:cxnSp>
        <p:nvCxnSpPr>
          <p:cNvPr id="276" name="Google Shape;276;p33"/>
          <p:cNvCxnSpPr/>
          <p:nvPr/>
        </p:nvCxnSpPr>
        <p:spPr>
          <a:xfrm>
            <a:off x="0" y="771650"/>
            <a:ext cx="9251400" cy="32100"/>
          </a:xfrm>
          <a:prstGeom prst="straightConnector1">
            <a:avLst/>
          </a:prstGeom>
          <a:noFill/>
          <a:ln cap="flat" cmpd="sng" w="9525">
            <a:solidFill>
              <a:schemeClr val="lt2"/>
            </a:solidFill>
            <a:prstDash val="solid"/>
            <a:round/>
            <a:headEnd len="med" w="med" type="none"/>
            <a:tailEnd len="med" w="med" type="none"/>
          </a:ln>
        </p:spPr>
      </p:cxnSp>
      <p:pic>
        <p:nvPicPr>
          <p:cNvPr id="277" name="Google Shape;277;p33"/>
          <p:cNvPicPr preferRelativeResize="0"/>
          <p:nvPr/>
        </p:nvPicPr>
        <p:blipFill>
          <a:blip r:embed="rId3">
            <a:alphaModFix/>
          </a:blip>
          <a:stretch>
            <a:fillRect/>
          </a:stretch>
        </p:blipFill>
        <p:spPr>
          <a:xfrm>
            <a:off x="8380700" y="76200"/>
            <a:ext cx="687100" cy="687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91E"/>
        </a:solidFill>
      </p:bgPr>
    </p:bg>
    <p:spTree>
      <p:nvGrpSpPr>
        <p:cNvPr id="76" name="Shape 76"/>
        <p:cNvGrpSpPr/>
        <p:nvPr/>
      </p:nvGrpSpPr>
      <p:grpSpPr>
        <a:xfrm>
          <a:off x="0" y="0"/>
          <a:ext cx="0" cy="0"/>
          <a:chOff x="0" y="0"/>
          <a:chExt cx="0" cy="0"/>
        </a:xfrm>
      </p:grpSpPr>
      <p:pic>
        <p:nvPicPr>
          <p:cNvPr id="77" name="Google Shape;77;p15"/>
          <p:cNvPicPr preferRelativeResize="0"/>
          <p:nvPr/>
        </p:nvPicPr>
        <p:blipFill>
          <a:blip r:embed="rId3">
            <a:alphaModFix/>
          </a:blip>
          <a:stretch>
            <a:fillRect/>
          </a:stretch>
        </p:blipFill>
        <p:spPr>
          <a:xfrm>
            <a:off x="8380700" y="76200"/>
            <a:ext cx="687100" cy="687100"/>
          </a:xfrm>
          <a:prstGeom prst="rect">
            <a:avLst/>
          </a:prstGeom>
          <a:noFill/>
          <a:ln>
            <a:noFill/>
          </a:ln>
        </p:spPr>
      </p:pic>
      <p:sp>
        <p:nvSpPr>
          <p:cNvPr id="78" name="Google Shape;78;p15"/>
          <p:cNvSpPr txBox="1"/>
          <p:nvPr/>
        </p:nvSpPr>
        <p:spPr>
          <a:xfrm>
            <a:off x="0" y="122600"/>
            <a:ext cx="9144000" cy="59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Inter"/>
                <a:ea typeface="Inter"/>
                <a:cs typeface="Inter"/>
                <a:sym typeface="Inter"/>
              </a:rPr>
              <a:t>Table of Contents</a:t>
            </a:r>
            <a:endParaRPr sz="3000">
              <a:solidFill>
                <a:schemeClr val="dk1"/>
              </a:solidFill>
              <a:latin typeface="Inter SemiBold"/>
              <a:ea typeface="Inter SemiBold"/>
              <a:cs typeface="Inter SemiBold"/>
              <a:sym typeface="Inter SemiBold"/>
            </a:endParaRPr>
          </a:p>
          <a:p>
            <a:pPr indent="0" lvl="0" marL="0" rtl="0" algn="l">
              <a:spcBef>
                <a:spcPts val="0"/>
              </a:spcBef>
              <a:spcAft>
                <a:spcPts val="0"/>
              </a:spcAft>
              <a:buNone/>
            </a:pPr>
            <a:r>
              <a:t/>
            </a:r>
            <a:endParaRPr sz="1200">
              <a:solidFill>
                <a:schemeClr val="dk1"/>
              </a:solidFill>
              <a:latin typeface="Inter"/>
              <a:ea typeface="Inter"/>
              <a:cs typeface="Inter"/>
              <a:sym typeface="Inter"/>
            </a:endParaRPr>
          </a:p>
        </p:txBody>
      </p:sp>
      <p:cxnSp>
        <p:nvCxnSpPr>
          <p:cNvPr id="79" name="Google Shape;79;p15"/>
          <p:cNvCxnSpPr/>
          <p:nvPr/>
        </p:nvCxnSpPr>
        <p:spPr>
          <a:xfrm flipH="1" rot="10800000">
            <a:off x="1502850" y="1648138"/>
            <a:ext cx="6138300" cy="900"/>
          </a:xfrm>
          <a:prstGeom prst="straightConnector1">
            <a:avLst/>
          </a:prstGeom>
          <a:noFill/>
          <a:ln cap="flat" cmpd="sng" w="9525">
            <a:solidFill>
              <a:srgbClr val="7F7F7F"/>
            </a:solidFill>
            <a:prstDash val="solid"/>
            <a:miter lim="800000"/>
            <a:headEnd len="sm" w="sm" type="none"/>
            <a:tailEnd len="sm" w="sm" type="none"/>
          </a:ln>
        </p:spPr>
      </p:cxnSp>
      <p:sp>
        <p:nvSpPr>
          <p:cNvPr id="80" name="Google Shape;80;p15"/>
          <p:cNvSpPr/>
          <p:nvPr/>
        </p:nvSpPr>
        <p:spPr>
          <a:xfrm>
            <a:off x="1716325" y="988709"/>
            <a:ext cx="548700" cy="520200"/>
          </a:xfrm>
          <a:prstGeom prst="rect">
            <a:avLst/>
          </a:prstGeom>
          <a:solidFill>
            <a:srgbClr val="61DEE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 sz="2400" u="none" cap="none" strike="noStrike">
                <a:solidFill>
                  <a:srgbClr val="FFFFFF"/>
                </a:solidFill>
                <a:latin typeface="Century Gothic"/>
                <a:ea typeface="Century Gothic"/>
                <a:cs typeface="Century Gothic"/>
                <a:sym typeface="Century Gothic"/>
              </a:rPr>
              <a:t>01</a:t>
            </a:r>
            <a:endParaRPr b="0" i="0" sz="2400" u="none" cap="none" strike="noStrike">
              <a:solidFill>
                <a:srgbClr val="000000"/>
              </a:solidFill>
              <a:latin typeface="Arial"/>
              <a:ea typeface="Arial"/>
              <a:cs typeface="Arial"/>
              <a:sym typeface="Arial"/>
            </a:endParaRPr>
          </a:p>
        </p:txBody>
      </p:sp>
      <p:sp>
        <p:nvSpPr>
          <p:cNvPr id="81" name="Google Shape;81;p15"/>
          <p:cNvSpPr/>
          <p:nvPr/>
        </p:nvSpPr>
        <p:spPr>
          <a:xfrm>
            <a:off x="2472409" y="1143478"/>
            <a:ext cx="6256800" cy="276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a:solidFill>
                  <a:schemeClr val="dk1"/>
                </a:solidFill>
                <a:latin typeface="Inter"/>
                <a:ea typeface="Inter"/>
                <a:cs typeface="Inter"/>
                <a:sym typeface="Inter"/>
              </a:rPr>
              <a:t>Basics of LLMs &amp; APIs</a:t>
            </a:r>
            <a:endParaRPr i="0" u="none" cap="none" strike="noStrike">
              <a:solidFill>
                <a:schemeClr val="dk1"/>
              </a:solidFill>
              <a:latin typeface="Inter"/>
              <a:ea typeface="Inter"/>
              <a:cs typeface="Inter"/>
              <a:sym typeface="Inter"/>
            </a:endParaRPr>
          </a:p>
        </p:txBody>
      </p:sp>
      <p:sp>
        <p:nvSpPr>
          <p:cNvPr id="82" name="Google Shape;82;p15"/>
          <p:cNvSpPr/>
          <p:nvPr/>
        </p:nvSpPr>
        <p:spPr>
          <a:xfrm>
            <a:off x="1716325" y="1788309"/>
            <a:ext cx="548700" cy="520200"/>
          </a:xfrm>
          <a:prstGeom prst="rect">
            <a:avLst/>
          </a:prstGeom>
          <a:solidFill>
            <a:srgbClr val="6F6F6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 sz="2400" u="none" cap="none" strike="noStrike">
                <a:solidFill>
                  <a:srgbClr val="FFFFFF"/>
                </a:solidFill>
                <a:latin typeface="Century Gothic"/>
                <a:ea typeface="Century Gothic"/>
                <a:cs typeface="Century Gothic"/>
                <a:sym typeface="Century Gothic"/>
              </a:rPr>
              <a:t>0</a:t>
            </a:r>
            <a:r>
              <a:rPr lang="en" sz="2400">
                <a:solidFill>
                  <a:srgbClr val="FFFFFF"/>
                </a:solidFill>
                <a:latin typeface="Century Gothic"/>
                <a:ea typeface="Century Gothic"/>
                <a:cs typeface="Century Gothic"/>
                <a:sym typeface="Century Gothic"/>
              </a:rPr>
              <a:t>2</a:t>
            </a:r>
            <a:endParaRPr b="0" i="0" sz="2400" u="none" cap="none" strike="noStrike">
              <a:solidFill>
                <a:srgbClr val="000000"/>
              </a:solidFill>
              <a:latin typeface="Arial"/>
              <a:ea typeface="Arial"/>
              <a:cs typeface="Arial"/>
              <a:sym typeface="Arial"/>
            </a:endParaRPr>
          </a:p>
        </p:txBody>
      </p:sp>
      <p:sp>
        <p:nvSpPr>
          <p:cNvPr id="83" name="Google Shape;83;p15"/>
          <p:cNvSpPr/>
          <p:nvPr/>
        </p:nvSpPr>
        <p:spPr>
          <a:xfrm>
            <a:off x="2427434" y="1925115"/>
            <a:ext cx="6256800" cy="276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a:solidFill>
                  <a:schemeClr val="dk1"/>
                </a:solidFill>
                <a:latin typeface="Inter"/>
                <a:ea typeface="Inter"/>
                <a:cs typeface="Inter"/>
                <a:sym typeface="Inter"/>
              </a:rPr>
              <a:t>Getting your API key</a:t>
            </a:r>
            <a:endParaRPr b="1" i="0" u="none" cap="none" strike="noStrike">
              <a:solidFill>
                <a:schemeClr val="dk1"/>
              </a:solidFill>
              <a:latin typeface="Inter"/>
              <a:ea typeface="Inter"/>
              <a:cs typeface="Inter"/>
              <a:sym typeface="Inter"/>
            </a:endParaRPr>
          </a:p>
        </p:txBody>
      </p:sp>
      <p:cxnSp>
        <p:nvCxnSpPr>
          <p:cNvPr id="84" name="Google Shape;84;p15"/>
          <p:cNvCxnSpPr/>
          <p:nvPr/>
        </p:nvCxnSpPr>
        <p:spPr>
          <a:xfrm flipH="1" rot="10800000">
            <a:off x="1502850" y="2447738"/>
            <a:ext cx="6138300" cy="900"/>
          </a:xfrm>
          <a:prstGeom prst="straightConnector1">
            <a:avLst/>
          </a:prstGeom>
          <a:noFill/>
          <a:ln cap="flat" cmpd="sng" w="9525">
            <a:solidFill>
              <a:srgbClr val="7F7F7F"/>
            </a:solidFill>
            <a:prstDash val="solid"/>
            <a:miter lim="800000"/>
            <a:headEnd len="sm" w="sm" type="none"/>
            <a:tailEnd len="sm" w="sm" type="none"/>
          </a:ln>
        </p:spPr>
      </p:cxnSp>
      <p:sp>
        <p:nvSpPr>
          <p:cNvPr id="85" name="Google Shape;85;p15"/>
          <p:cNvSpPr/>
          <p:nvPr/>
        </p:nvSpPr>
        <p:spPr>
          <a:xfrm>
            <a:off x="1716325" y="2587909"/>
            <a:ext cx="548700" cy="5202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 sz="2400" u="none" cap="none" strike="noStrike">
                <a:solidFill>
                  <a:srgbClr val="FFFFFF"/>
                </a:solidFill>
                <a:latin typeface="Century Gothic"/>
                <a:ea typeface="Century Gothic"/>
                <a:cs typeface="Century Gothic"/>
                <a:sym typeface="Century Gothic"/>
              </a:rPr>
              <a:t>0</a:t>
            </a:r>
            <a:r>
              <a:rPr lang="en" sz="2400">
                <a:solidFill>
                  <a:srgbClr val="FFFFFF"/>
                </a:solidFill>
                <a:latin typeface="Century Gothic"/>
                <a:ea typeface="Century Gothic"/>
                <a:cs typeface="Century Gothic"/>
                <a:sym typeface="Century Gothic"/>
              </a:rPr>
              <a:t>3</a:t>
            </a:r>
            <a:endParaRPr b="0" i="0" sz="2400" u="none" cap="none" strike="noStrike">
              <a:solidFill>
                <a:srgbClr val="000000"/>
              </a:solidFill>
              <a:latin typeface="Arial"/>
              <a:ea typeface="Arial"/>
              <a:cs typeface="Arial"/>
              <a:sym typeface="Arial"/>
            </a:endParaRPr>
          </a:p>
        </p:txBody>
      </p:sp>
      <p:sp>
        <p:nvSpPr>
          <p:cNvPr id="86" name="Google Shape;86;p15"/>
          <p:cNvSpPr/>
          <p:nvPr/>
        </p:nvSpPr>
        <p:spPr>
          <a:xfrm>
            <a:off x="2427434" y="2724715"/>
            <a:ext cx="6256800" cy="276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a:solidFill>
                  <a:schemeClr val="dk1"/>
                </a:solidFill>
                <a:latin typeface="Inter"/>
                <a:ea typeface="Inter"/>
                <a:cs typeface="Inter"/>
                <a:sym typeface="Inter"/>
              </a:rPr>
              <a:t>Basics of prompting LLMs</a:t>
            </a:r>
            <a:endParaRPr b="1" i="0" u="none" cap="none" strike="noStrike">
              <a:solidFill>
                <a:schemeClr val="dk1"/>
              </a:solidFill>
              <a:latin typeface="Inter"/>
              <a:ea typeface="Inter"/>
              <a:cs typeface="Inter"/>
              <a:sym typeface="Inter"/>
            </a:endParaRPr>
          </a:p>
        </p:txBody>
      </p:sp>
      <p:cxnSp>
        <p:nvCxnSpPr>
          <p:cNvPr id="87" name="Google Shape;87;p15"/>
          <p:cNvCxnSpPr/>
          <p:nvPr/>
        </p:nvCxnSpPr>
        <p:spPr>
          <a:xfrm flipH="1" rot="10800000">
            <a:off x="1502850" y="3247338"/>
            <a:ext cx="6138300" cy="900"/>
          </a:xfrm>
          <a:prstGeom prst="straightConnector1">
            <a:avLst/>
          </a:prstGeom>
          <a:noFill/>
          <a:ln cap="flat" cmpd="sng" w="9525">
            <a:solidFill>
              <a:srgbClr val="7F7F7F"/>
            </a:solidFill>
            <a:prstDash val="solid"/>
            <a:miter lim="800000"/>
            <a:headEnd len="sm" w="sm" type="none"/>
            <a:tailEnd len="sm" w="sm" type="none"/>
          </a:ln>
        </p:spPr>
      </p:cxnSp>
      <p:sp>
        <p:nvSpPr>
          <p:cNvPr id="88" name="Google Shape;88;p15"/>
          <p:cNvSpPr/>
          <p:nvPr/>
        </p:nvSpPr>
        <p:spPr>
          <a:xfrm>
            <a:off x="1716325" y="3387509"/>
            <a:ext cx="548700" cy="520200"/>
          </a:xfrm>
          <a:prstGeom prst="rect">
            <a:avLst/>
          </a:prstGeom>
          <a:solidFill>
            <a:srgbClr val="6F6F6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 sz="2400" u="none" cap="none" strike="noStrike">
                <a:solidFill>
                  <a:srgbClr val="FFFFFF"/>
                </a:solidFill>
                <a:latin typeface="Century Gothic"/>
                <a:ea typeface="Century Gothic"/>
                <a:cs typeface="Century Gothic"/>
                <a:sym typeface="Century Gothic"/>
              </a:rPr>
              <a:t>0</a:t>
            </a:r>
            <a:r>
              <a:rPr lang="en" sz="2400">
                <a:solidFill>
                  <a:srgbClr val="FFFFFF"/>
                </a:solidFill>
                <a:latin typeface="Century Gothic"/>
                <a:ea typeface="Century Gothic"/>
                <a:cs typeface="Century Gothic"/>
                <a:sym typeface="Century Gothic"/>
              </a:rPr>
              <a:t>4</a:t>
            </a:r>
            <a:endParaRPr b="0" i="0" sz="2400" u="none" cap="none" strike="noStrike">
              <a:solidFill>
                <a:srgbClr val="000000"/>
              </a:solidFill>
              <a:latin typeface="Arial"/>
              <a:ea typeface="Arial"/>
              <a:cs typeface="Arial"/>
              <a:sym typeface="Arial"/>
            </a:endParaRPr>
          </a:p>
        </p:txBody>
      </p:sp>
      <p:sp>
        <p:nvSpPr>
          <p:cNvPr id="89" name="Google Shape;89;p15"/>
          <p:cNvSpPr/>
          <p:nvPr/>
        </p:nvSpPr>
        <p:spPr>
          <a:xfrm>
            <a:off x="2427434" y="3524315"/>
            <a:ext cx="6256800" cy="276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a:solidFill>
                  <a:schemeClr val="dk1"/>
                </a:solidFill>
                <a:latin typeface="Inter"/>
                <a:ea typeface="Inter"/>
                <a:cs typeface="Inter"/>
                <a:sym typeface="Inter"/>
              </a:rPr>
              <a:t>Chain-of-Thought Prompting</a:t>
            </a:r>
            <a:endParaRPr b="1" i="0" u="none" cap="none" strike="noStrike">
              <a:solidFill>
                <a:schemeClr val="dk1"/>
              </a:solidFill>
              <a:latin typeface="Inter"/>
              <a:ea typeface="Inter"/>
              <a:cs typeface="Inter"/>
              <a:sym typeface="Inter"/>
            </a:endParaRPr>
          </a:p>
        </p:txBody>
      </p:sp>
      <p:cxnSp>
        <p:nvCxnSpPr>
          <p:cNvPr id="90" name="Google Shape;90;p15"/>
          <p:cNvCxnSpPr/>
          <p:nvPr/>
        </p:nvCxnSpPr>
        <p:spPr>
          <a:xfrm flipH="1" rot="10800000">
            <a:off x="1502850" y="4046938"/>
            <a:ext cx="6138300" cy="900"/>
          </a:xfrm>
          <a:prstGeom prst="straightConnector1">
            <a:avLst/>
          </a:prstGeom>
          <a:noFill/>
          <a:ln cap="flat" cmpd="sng" w="9525">
            <a:solidFill>
              <a:srgbClr val="7F7F7F"/>
            </a:solidFill>
            <a:prstDash val="solid"/>
            <a:miter lim="800000"/>
            <a:headEnd len="sm" w="sm" type="none"/>
            <a:tailEnd len="sm" w="sm" type="none"/>
          </a:ln>
        </p:spPr>
      </p:cxnSp>
      <p:sp>
        <p:nvSpPr>
          <p:cNvPr id="91" name="Google Shape;91;p15"/>
          <p:cNvSpPr/>
          <p:nvPr/>
        </p:nvSpPr>
        <p:spPr>
          <a:xfrm>
            <a:off x="1716325" y="4187109"/>
            <a:ext cx="548700" cy="5202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 sz="2400" u="none" cap="none" strike="noStrike">
                <a:solidFill>
                  <a:srgbClr val="FFFFFF"/>
                </a:solidFill>
                <a:latin typeface="Century Gothic"/>
                <a:ea typeface="Century Gothic"/>
                <a:cs typeface="Century Gothic"/>
                <a:sym typeface="Century Gothic"/>
              </a:rPr>
              <a:t>0</a:t>
            </a:r>
            <a:r>
              <a:rPr lang="en" sz="2400">
                <a:solidFill>
                  <a:srgbClr val="FFFFFF"/>
                </a:solidFill>
                <a:latin typeface="Century Gothic"/>
                <a:ea typeface="Century Gothic"/>
                <a:cs typeface="Century Gothic"/>
                <a:sym typeface="Century Gothic"/>
              </a:rPr>
              <a:t>5</a:t>
            </a:r>
            <a:endParaRPr b="0" i="0" sz="2400" u="none" cap="none" strike="noStrike">
              <a:solidFill>
                <a:srgbClr val="000000"/>
              </a:solidFill>
              <a:latin typeface="Arial"/>
              <a:ea typeface="Arial"/>
              <a:cs typeface="Arial"/>
              <a:sym typeface="Arial"/>
            </a:endParaRPr>
          </a:p>
        </p:txBody>
      </p:sp>
      <p:sp>
        <p:nvSpPr>
          <p:cNvPr id="92" name="Google Shape;92;p15"/>
          <p:cNvSpPr/>
          <p:nvPr/>
        </p:nvSpPr>
        <p:spPr>
          <a:xfrm>
            <a:off x="2427434" y="4323915"/>
            <a:ext cx="6256800" cy="276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a:solidFill>
                  <a:schemeClr val="dk1"/>
                </a:solidFill>
                <a:latin typeface="Inter"/>
                <a:ea typeface="Inter"/>
                <a:cs typeface="Inter"/>
                <a:sym typeface="Inter"/>
              </a:rPr>
              <a:t>Retrieval Augmented Generation</a:t>
            </a:r>
            <a:endParaRPr b="1" i="0" u="none" cap="none" strike="noStrike">
              <a:solidFill>
                <a:schemeClr val="dk1"/>
              </a:solidFill>
              <a:latin typeface="Inter"/>
              <a:ea typeface="Inter"/>
              <a:cs typeface="Inter"/>
              <a:sym typeface="Inter"/>
            </a:endParaRPr>
          </a:p>
        </p:txBody>
      </p:sp>
      <p:sp>
        <p:nvSpPr>
          <p:cNvPr id="93" name="Google Shape;9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91E"/>
        </a:solidFill>
      </p:bgPr>
    </p:bg>
    <p:spTree>
      <p:nvGrpSpPr>
        <p:cNvPr id="97" name="Shape 97"/>
        <p:cNvGrpSpPr/>
        <p:nvPr/>
      </p:nvGrpSpPr>
      <p:grpSpPr>
        <a:xfrm>
          <a:off x="0" y="0"/>
          <a:ext cx="0" cy="0"/>
          <a:chOff x="0" y="0"/>
          <a:chExt cx="0" cy="0"/>
        </a:xfrm>
      </p:grpSpPr>
      <p:sp>
        <p:nvSpPr>
          <p:cNvPr id="98" name="Google Shape;9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9" name="Google Shape;99;p16"/>
          <p:cNvSpPr txBox="1"/>
          <p:nvPr/>
        </p:nvSpPr>
        <p:spPr>
          <a:xfrm>
            <a:off x="853950" y="981925"/>
            <a:ext cx="7436100" cy="3681300"/>
          </a:xfrm>
          <a:prstGeom prst="rect">
            <a:avLst/>
          </a:prstGeom>
          <a:noFill/>
          <a:ln>
            <a:noFill/>
          </a:ln>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chemeClr val="dk1"/>
              </a:buClr>
              <a:buSzPts val="1500"/>
              <a:buFont typeface="Inter"/>
              <a:buAutoNum type="arabicPeriod"/>
            </a:pPr>
            <a:r>
              <a:rPr lang="en" sz="1500">
                <a:solidFill>
                  <a:schemeClr val="dk1"/>
                </a:solidFill>
                <a:latin typeface="Inter"/>
                <a:ea typeface="Inter"/>
                <a:cs typeface="Inter"/>
                <a:sym typeface="Inter"/>
              </a:rPr>
              <a:t>Open Google Drive Link: </a:t>
            </a:r>
            <a:r>
              <a:rPr lang="en" sz="1500" u="sng">
                <a:solidFill>
                  <a:schemeClr val="hlink"/>
                </a:solidFill>
                <a:latin typeface="Inter"/>
                <a:ea typeface="Inter"/>
                <a:cs typeface="Inter"/>
                <a:sym typeface="Inter"/>
                <a:hlinkClick r:id="rId3"/>
              </a:rPr>
              <a:t>https://tinyurl.com/IntroToLLMAPI</a:t>
            </a:r>
            <a:r>
              <a:rPr lang="en" sz="1500">
                <a:solidFill>
                  <a:schemeClr val="dk1"/>
                </a:solidFill>
                <a:latin typeface="Inter"/>
                <a:ea typeface="Inter"/>
                <a:cs typeface="Inter"/>
                <a:sym typeface="Inter"/>
              </a:rPr>
              <a:t> </a:t>
            </a:r>
            <a:endParaRPr sz="1500">
              <a:solidFill>
                <a:schemeClr val="dk1"/>
              </a:solidFill>
              <a:latin typeface="Inter"/>
              <a:ea typeface="Inter"/>
              <a:cs typeface="Inter"/>
              <a:sym typeface="Inter"/>
            </a:endParaRPr>
          </a:p>
          <a:p>
            <a:pPr indent="-323850" lvl="0" marL="457200" rtl="0" algn="l">
              <a:lnSpc>
                <a:spcPct val="150000"/>
              </a:lnSpc>
              <a:spcBef>
                <a:spcPts val="0"/>
              </a:spcBef>
              <a:spcAft>
                <a:spcPts val="0"/>
              </a:spcAft>
              <a:buClr>
                <a:schemeClr val="dk1"/>
              </a:buClr>
              <a:buSzPts val="1500"/>
              <a:buFont typeface="Inter"/>
              <a:buAutoNum type="arabicPeriod"/>
            </a:pPr>
            <a:r>
              <a:rPr lang="en" sz="1500">
                <a:solidFill>
                  <a:schemeClr val="dk1"/>
                </a:solidFill>
                <a:latin typeface="Inter"/>
                <a:ea typeface="Inter"/>
                <a:cs typeface="Inter"/>
                <a:sym typeface="Inter"/>
              </a:rPr>
              <a:t>Click on “Intro to LLM APIs.ipynb”</a:t>
            </a:r>
            <a:endParaRPr sz="1500">
              <a:solidFill>
                <a:schemeClr val="dk1"/>
              </a:solidFill>
              <a:latin typeface="Inter"/>
              <a:ea typeface="Inter"/>
              <a:cs typeface="Inter"/>
              <a:sym typeface="Inter"/>
            </a:endParaRPr>
          </a:p>
          <a:p>
            <a:pPr indent="0" lvl="0" marL="45720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45720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45720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45720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rPr lang="en" sz="1500">
                <a:solidFill>
                  <a:schemeClr val="dk1"/>
                </a:solidFill>
                <a:latin typeface="Inter"/>
                <a:ea typeface="Inter"/>
                <a:cs typeface="Inter"/>
                <a:sym typeface="Inter"/>
              </a:rPr>
              <a:t>To access our Workshops on GitHub:</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rPr lang="en" sz="1500" u="sng">
                <a:solidFill>
                  <a:schemeClr val="hlink"/>
                </a:solidFill>
                <a:latin typeface="Inter"/>
                <a:ea typeface="Inter"/>
                <a:cs typeface="Inter"/>
                <a:sym typeface="Inter"/>
                <a:hlinkClick r:id="rId4"/>
              </a:rPr>
              <a:t>https://tinyurl.com/UCLAStatsWorkshops</a:t>
            </a:r>
            <a:r>
              <a:rPr lang="en" sz="1500">
                <a:solidFill>
                  <a:schemeClr val="dk1"/>
                </a:solidFill>
                <a:latin typeface="Inter"/>
                <a:ea typeface="Inter"/>
                <a:cs typeface="Inter"/>
                <a:sym typeface="Inter"/>
              </a:rPr>
              <a:t> </a:t>
            </a:r>
            <a:endParaRPr sz="1500">
              <a:solidFill>
                <a:schemeClr val="dk1"/>
              </a:solidFill>
              <a:latin typeface="Inter"/>
              <a:ea typeface="Inter"/>
              <a:cs typeface="Inter"/>
              <a:sym typeface="Inter"/>
            </a:endParaRPr>
          </a:p>
        </p:txBody>
      </p:sp>
      <p:sp>
        <p:nvSpPr>
          <p:cNvPr id="100" name="Google Shape;100;p16"/>
          <p:cNvSpPr txBox="1"/>
          <p:nvPr/>
        </p:nvSpPr>
        <p:spPr>
          <a:xfrm>
            <a:off x="291950" y="169450"/>
            <a:ext cx="7787100" cy="6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Inter SemiBold"/>
                <a:ea typeface="Inter SemiBold"/>
                <a:cs typeface="Inter SemiBold"/>
                <a:sym typeface="Inter SemiBold"/>
              </a:rPr>
              <a:t>Instructions</a:t>
            </a:r>
            <a:endParaRPr sz="2000">
              <a:solidFill>
                <a:schemeClr val="dk1"/>
              </a:solidFill>
              <a:latin typeface="Inter SemiBold"/>
              <a:ea typeface="Inter SemiBold"/>
              <a:cs typeface="Inter SemiBold"/>
              <a:sym typeface="Inter SemiBold"/>
            </a:endParaRPr>
          </a:p>
          <a:p>
            <a:pPr indent="0" lvl="0" marL="0" rtl="0" algn="l">
              <a:spcBef>
                <a:spcPts val="0"/>
              </a:spcBef>
              <a:spcAft>
                <a:spcPts val="0"/>
              </a:spcAft>
              <a:buNone/>
            </a:pPr>
            <a:r>
              <a:t/>
            </a:r>
            <a:endParaRPr sz="1800">
              <a:solidFill>
                <a:schemeClr val="dk1"/>
              </a:solidFill>
              <a:latin typeface="Inter"/>
              <a:ea typeface="Inter"/>
              <a:cs typeface="Inter"/>
              <a:sym typeface="Inter"/>
            </a:endParaRPr>
          </a:p>
          <a:p>
            <a:pPr indent="0" lvl="0" marL="0" rtl="0" algn="l">
              <a:spcBef>
                <a:spcPts val="0"/>
              </a:spcBef>
              <a:spcAft>
                <a:spcPts val="0"/>
              </a:spcAft>
              <a:buNone/>
            </a:pPr>
            <a:r>
              <a:t/>
            </a:r>
            <a:endParaRPr sz="1800">
              <a:solidFill>
                <a:schemeClr val="dk1"/>
              </a:solidFill>
              <a:latin typeface="Inter"/>
              <a:ea typeface="Inter"/>
              <a:cs typeface="Inter"/>
              <a:sym typeface="Inter"/>
            </a:endParaRPr>
          </a:p>
          <a:p>
            <a:pPr indent="0" lvl="0" marL="0" rtl="0" algn="l">
              <a:spcBef>
                <a:spcPts val="0"/>
              </a:spcBef>
              <a:spcAft>
                <a:spcPts val="0"/>
              </a:spcAft>
              <a:buNone/>
            </a:pPr>
            <a:r>
              <a:t/>
            </a:r>
            <a:endParaRPr sz="1200">
              <a:solidFill>
                <a:schemeClr val="dk1"/>
              </a:solidFill>
              <a:latin typeface="Inter"/>
              <a:ea typeface="Inter"/>
              <a:cs typeface="Inter"/>
              <a:sym typeface="Inter"/>
            </a:endParaRPr>
          </a:p>
        </p:txBody>
      </p:sp>
      <p:cxnSp>
        <p:nvCxnSpPr>
          <p:cNvPr id="101" name="Google Shape;101;p16"/>
          <p:cNvCxnSpPr/>
          <p:nvPr/>
        </p:nvCxnSpPr>
        <p:spPr>
          <a:xfrm>
            <a:off x="-31200" y="806100"/>
            <a:ext cx="9251400" cy="32100"/>
          </a:xfrm>
          <a:prstGeom prst="straightConnector1">
            <a:avLst/>
          </a:prstGeom>
          <a:noFill/>
          <a:ln cap="flat" cmpd="sng" w="9525">
            <a:solidFill>
              <a:schemeClr val="lt2"/>
            </a:solidFill>
            <a:prstDash val="solid"/>
            <a:round/>
            <a:headEnd len="med" w="med" type="none"/>
            <a:tailEnd len="med" w="med" type="none"/>
          </a:ln>
        </p:spPr>
      </p:cxnSp>
      <p:pic>
        <p:nvPicPr>
          <p:cNvPr id="102" name="Google Shape;102;p16"/>
          <p:cNvPicPr preferRelativeResize="0"/>
          <p:nvPr/>
        </p:nvPicPr>
        <p:blipFill>
          <a:blip r:embed="rId5">
            <a:alphaModFix/>
          </a:blip>
          <a:stretch>
            <a:fillRect/>
          </a:stretch>
        </p:blipFill>
        <p:spPr>
          <a:xfrm>
            <a:off x="8380700" y="76200"/>
            <a:ext cx="687100" cy="687100"/>
          </a:xfrm>
          <a:prstGeom prst="rect">
            <a:avLst/>
          </a:prstGeom>
          <a:noFill/>
          <a:ln>
            <a:noFill/>
          </a:ln>
        </p:spPr>
      </p:pic>
      <p:pic>
        <p:nvPicPr>
          <p:cNvPr id="103" name="Google Shape;103;p16"/>
          <p:cNvPicPr preferRelativeResize="0"/>
          <p:nvPr/>
        </p:nvPicPr>
        <p:blipFill>
          <a:blip r:embed="rId6">
            <a:alphaModFix/>
          </a:blip>
          <a:stretch>
            <a:fillRect/>
          </a:stretch>
        </p:blipFill>
        <p:spPr>
          <a:xfrm>
            <a:off x="920625" y="1984062"/>
            <a:ext cx="7302750" cy="90126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91E"/>
        </a:solidFill>
      </p:bgPr>
    </p:bg>
    <p:spTree>
      <p:nvGrpSpPr>
        <p:cNvPr id="107" name="Shape 107"/>
        <p:cNvGrpSpPr/>
        <p:nvPr/>
      </p:nvGrpSpPr>
      <p:grpSpPr>
        <a:xfrm>
          <a:off x="0" y="0"/>
          <a:ext cx="0" cy="0"/>
          <a:chOff x="0" y="0"/>
          <a:chExt cx="0" cy="0"/>
        </a:xfrm>
      </p:grpSpPr>
      <p:cxnSp>
        <p:nvCxnSpPr>
          <p:cNvPr id="108" name="Google Shape;108;p17"/>
          <p:cNvCxnSpPr/>
          <p:nvPr/>
        </p:nvCxnSpPr>
        <p:spPr>
          <a:xfrm>
            <a:off x="-31200" y="806100"/>
            <a:ext cx="9251400" cy="32100"/>
          </a:xfrm>
          <a:prstGeom prst="straightConnector1">
            <a:avLst/>
          </a:prstGeom>
          <a:noFill/>
          <a:ln cap="flat" cmpd="sng" w="9525">
            <a:solidFill>
              <a:schemeClr val="lt2"/>
            </a:solidFill>
            <a:prstDash val="solid"/>
            <a:round/>
            <a:headEnd len="med" w="med" type="none"/>
            <a:tailEnd len="med" w="med" type="none"/>
          </a:ln>
        </p:spPr>
      </p:cxnSp>
      <p:sp>
        <p:nvSpPr>
          <p:cNvPr id="109" name="Google Shape;10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0" name="Google Shape;110;p17"/>
          <p:cNvSpPr txBox="1"/>
          <p:nvPr/>
        </p:nvSpPr>
        <p:spPr>
          <a:xfrm>
            <a:off x="291950" y="169450"/>
            <a:ext cx="7787100" cy="6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Inter SemiBold"/>
                <a:ea typeface="Inter SemiBold"/>
                <a:cs typeface="Inter SemiBold"/>
                <a:sym typeface="Inter SemiBold"/>
              </a:rPr>
              <a:t>Google Colab Basics</a:t>
            </a:r>
            <a:endParaRPr sz="2000">
              <a:solidFill>
                <a:schemeClr val="dk1"/>
              </a:solidFill>
              <a:latin typeface="Inter SemiBold"/>
              <a:ea typeface="Inter SemiBold"/>
              <a:cs typeface="Inter SemiBold"/>
              <a:sym typeface="Inter SemiBold"/>
            </a:endParaRPr>
          </a:p>
          <a:p>
            <a:pPr indent="0" lvl="0" marL="0" rtl="0" algn="l">
              <a:spcBef>
                <a:spcPts val="0"/>
              </a:spcBef>
              <a:spcAft>
                <a:spcPts val="0"/>
              </a:spcAft>
              <a:buNone/>
            </a:pPr>
            <a:r>
              <a:t/>
            </a:r>
            <a:endParaRPr sz="1800">
              <a:solidFill>
                <a:schemeClr val="dk1"/>
              </a:solidFill>
              <a:latin typeface="Inter"/>
              <a:ea typeface="Inter"/>
              <a:cs typeface="Inter"/>
              <a:sym typeface="Inter"/>
            </a:endParaRPr>
          </a:p>
          <a:p>
            <a:pPr indent="0" lvl="0" marL="0" rtl="0" algn="l">
              <a:spcBef>
                <a:spcPts val="0"/>
              </a:spcBef>
              <a:spcAft>
                <a:spcPts val="0"/>
              </a:spcAft>
              <a:buNone/>
            </a:pPr>
            <a:r>
              <a:t/>
            </a:r>
            <a:endParaRPr sz="1800">
              <a:solidFill>
                <a:schemeClr val="dk1"/>
              </a:solidFill>
              <a:latin typeface="Inter"/>
              <a:ea typeface="Inter"/>
              <a:cs typeface="Inter"/>
              <a:sym typeface="Inter"/>
            </a:endParaRPr>
          </a:p>
          <a:p>
            <a:pPr indent="0" lvl="0" marL="0" rtl="0" algn="l">
              <a:spcBef>
                <a:spcPts val="0"/>
              </a:spcBef>
              <a:spcAft>
                <a:spcPts val="0"/>
              </a:spcAft>
              <a:buNone/>
            </a:pPr>
            <a:r>
              <a:t/>
            </a:r>
            <a:endParaRPr sz="1200">
              <a:solidFill>
                <a:schemeClr val="dk1"/>
              </a:solidFill>
              <a:latin typeface="Inter"/>
              <a:ea typeface="Inter"/>
              <a:cs typeface="Inter"/>
              <a:sym typeface="Inter"/>
            </a:endParaRPr>
          </a:p>
        </p:txBody>
      </p:sp>
      <p:sp>
        <p:nvSpPr>
          <p:cNvPr id="111" name="Google Shape;111;p17"/>
          <p:cNvSpPr txBox="1"/>
          <p:nvPr/>
        </p:nvSpPr>
        <p:spPr>
          <a:xfrm>
            <a:off x="853950" y="981925"/>
            <a:ext cx="7436100" cy="3681300"/>
          </a:xfrm>
          <a:prstGeom prst="rect">
            <a:avLst/>
          </a:prstGeom>
          <a:noFill/>
          <a:ln>
            <a:noFill/>
          </a:ln>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Web-based cloud platform allowing people to executing Python code in a Jupyter Notebook environment</a:t>
            </a:r>
            <a:endParaRPr sz="1500">
              <a:solidFill>
                <a:schemeClr val="dk1"/>
              </a:solidFill>
              <a:latin typeface="Inter"/>
              <a:ea typeface="Inter"/>
              <a:cs typeface="Inter"/>
              <a:sym typeface="Inter"/>
            </a:endParaRPr>
          </a:p>
          <a:p>
            <a:pPr indent="-323850" lvl="1" marL="914400" rtl="0" algn="l">
              <a:lnSpc>
                <a:spcPct val="150000"/>
              </a:lnSpc>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Python code divided into cells</a:t>
            </a:r>
            <a:endParaRPr sz="1500">
              <a:solidFill>
                <a:schemeClr val="dk1"/>
              </a:solidFill>
              <a:latin typeface="Inter"/>
              <a:ea typeface="Inter"/>
              <a:cs typeface="Inter"/>
              <a:sym typeface="Inter"/>
            </a:endParaRPr>
          </a:p>
          <a:p>
            <a:pPr indent="-323850" lvl="0" marL="457200" rtl="0" algn="l">
              <a:lnSpc>
                <a:spcPct val="150000"/>
              </a:lnSpc>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Ctrl + Enter: run current cell</a:t>
            </a:r>
            <a:endParaRPr sz="1500">
              <a:solidFill>
                <a:schemeClr val="dk1"/>
              </a:solidFill>
              <a:latin typeface="Inter"/>
              <a:ea typeface="Inter"/>
              <a:cs typeface="Inter"/>
              <a:sym typeface="Inter"/>
            </a:endParaRPr>
          </a:p>
          <a:p>
            <a:pPr indent="-323850" lvl="0" marL="457200" rtl="0" algn="l">
              <a:lnSpc>
                <a:spcPct val="150000"/>
              </a:lnSpc>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Ctrl + M + A: insert cell above</a:t>
            </a:r>
            <a:endParaRPr sz="1500">
              <a:solidFill>
                <a:schemeClr val="dk1"/>
              </a:solidFill>
              <a:latin typeface="Inter"/>
              <a:ea typeface="Inter"/>
              <a:cs typeface="Inter"/>
              <a:sym typeface="Inter"/>
            </a:endParaRPr>
          </a:p>
          <a:p>
            <a:pPr indent="-323850" lvl="0" marL="457200" rtl="0" algn="l">
              <a:lnSpc>
                <a:spcPct val="150000"/>
              </a:lnSpc>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Ctrl + M + B: insert cell below</a:t>
            </a:r>
            <a:endParaRPr sz="1500">
              <a:solidFill>
                <a:schemeClr val="dk1"/>
              </a:solidFill>
              <a:latin typeface="Inter"/>
              <a:ea typeface="Inter"/>
              <a:cs typeface="Inter"/>
              <a:sym typeface="Inter"/>
            </a:endParaRPr>
          </a:p>
          <a:p>
            <a:pPr indent="-323850" lvl="0" marL="457200" rtl="0" algn="l">
              <a:lnSpc>
                <a:spcPct val="150000"/>
              </a:lnSpc>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Ctrl + M + D: delete current cell</a:t>
            </a:r>
            <a:endParaRPr sz="1500">
              <a:solidFill>
                <a:schemeClr val="dk1"/>
              </a:solidFill>
              <a:latin typeface="Inter"/>
              <a:ea typeface="Inter"/>
              <a:cs typeface="Inter"/>
              <a:sym typeface="Inter"/>
            </a:endParaRPr>
          </a:p>
          <a:p>
            <a:pPr indent="-323850" lvl="0" marL="457200" rtl="0" algn="l">
              <a:lnSpc>
                <a:spcPct val="150000"/>
              </a:lnSpc>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Ctrl + M + Z: undo</a:t>
            </a:r>
            <a:endParaRPr sz="1500">
              <a:solidFill>
                <a:schemeClr val="dk1"/>
              </a:solidFill>
              <a:latin typeface="Inter"/>
              <a:ea typeface="Inter"/>
              <a:cs typeface="Inter"/>
              <a:sym typeface="Inter"/>
            </a:endParaRPr>
          </a:p>
          <a:p>
            <a:pPr indent="-323850" lvl="0" marL="457200" rtl="0" algn="l">
              <a:lnSpc>
                <a:spcPct val="150000"/>
              </a:lnSpc>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Mac Users: Cmd instead of Ctrl  </a:t>
            </a:r>
            <a:endParaRPr sz="1500">
              <a:solidFill>
                <a:schemeClr val="dk1"/>
              </a:solidFill>
              <a:latin typeface="Inter"/>
              <a:ea typeface="Inter"/>
              <a:cs typeface="Inter"/>
              <a:sym typeface="Inter"/>
            </a:endParaRPr>
          </a:p>
        </p:txBody>
      </p:sp>
      <p:pic>
        <p:nvPicPr>
          <p:cNvPr id="112" name="Google Shape;112;p17"/>
          <p:cNvPicPr preferRelativeResize="0"/>
          <p:nvPr/>
        </p:nvPicPr>
        <p:blipFill>
          <a:blip r:embed="rId3">
            <a:alphaModFix/>
          </a:blip>
          <a:stretch>
            <a:fillRect/>
          </a:stretch>
        </p:blipFill>
        <p:spPr>
          <a:xfrm>
            <a:off x="8380700" y="76200"/>
            <a:ext cx="687100" cy="687100"/>
          </a:xfrm>
          <a:prstGeom prst="rect">
            <a:avLst/>
          </a:prstGeom>
          <a:noFill/>
          <a:ln>
            <a:noFill/>
          </a:ln>
        </p:spPr>
      </p:pic>
      <p:pic>
        <p:nvPicPr>
          <p:cNvPr id="113" name="Google Shape;113;p17"/>
          <p:cNvPicPr preferRelativeResize="0"/>
          <p:nvPr/>
        </p:nvPicPr>
        <p:blipFill>
          <a:blip r:embed="rId4">
            <a:alphaModFix/>
          </a:blip>
          <a:stretch>
            <a:fillRect/>
          </a:stretch>
        </p:blipFill>
        <p:spPr>
          <a:xfrm>
            <a:off x="5995950" y="1333500"/>
            <a:ext cx="2476500" cy="2476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91E"/>
        </a:solidFill>
      </p:bgPr>
    </p:bg>
    <p:spTree>
      <p:nvGrpSpPr>
        <p:cNvPr id="117" name="Shape 117"/>
        <p:cNvGrpSpPr/>
        <p:nvPr/>
      </p:nvGrpSpPr>
      <p:grpSpPr>
        <a:xfrm>
          <a:off x="0" y="0"/>
          <a:ext cx="0" cy="0"/>
          <a:chOff x="0" y="0"/>
          <a:chExt cx="0" cy="0"/>
        </a:xfrm>
      </p:grpSpPr>
      <p:sp>
        <p:nvSpPr>
          <p:cNvPr id="118" name="Google Shape;118;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19" name="Google Shape;119;p18"/>
          <p:cNvPicPr preferRelativeResize="0"/>
          <p:nvPr/>
        </p:nvPicPr>
        <p:blipFill>
          <a:blip r:embed="rId3">
            <a:alphaModFix/>
          </a:blip>
          <a:stretch>
            <a:fillRect/>
          </a:stretch>
        </p:blipFill>
        <p:spPr>
          <a:xfrm>
            <a:off x="8380700" y="76200"/>
            <a:ext cx="687100" cy="687100"/>
          </a:xfrm>
          <a:prstGeom prst="rect">
            <a:avLst/>
          </a:prstGeom>
          <a:noFill/>
          <a:ln>
            <a:noFill/>
          </a:ln>
        </p:spPr>
      </p:pic>
      <p:sp>
        <p:nvSpPr>
          <p:cNvPr id="120" name="Google Shape;120;p18"/>
          <p:cNvSpPr/>
          <p:nvPr/>
        </p:nvSpPr>
        <p:spPr>
          <a:xfrm>
            <a:off x="4738550" y="685800"/>
            <a:ext cx="3587100" cy="492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30353F"/>
              </a:buClr>
              <a:buSzPts val="3200"/>
              <a:buFont typeface="Century Gothic"/>
              <a:buNone/>
            </a:pPr>
            <a:r>
              <a:rPr lang="en" sz="3200">
                <a:solidFill>
                  <a:schemeClr val="dk1"/>
                </a:solidFill>
                <a:latin typeface="Inter ExtraBold"/>
                <a:ea typeface="Inter ExtraBold"/>
                <a:cs typeface="Inter ExtraBold"/>
                <a:sym typeface="Inter ExtraBold"/>
              </a:rPr>
              <a:t>Large Language Models</a:t>
            </a:r>
            <a:endParaRPr i="0" sz="1400" u="none" cap="none" strike="noStrike">
              <a:solidFill>
                <a:schemeClr val="dk1"/>
              </a:solidFill>
              <a:latin typeface="Inter ExtraBold"/>
              <a:ea typeface="Inter ExtraBold"/>
              <a:cs typeface="Inter ExtraBold"/>
              <a:sym typeface="Inter ExtraBold"/>
            </a:endParaRPr>
          </a:p>
        </p:txBody>
      </p:sp>
      <p:sp>
        <p:nvSpPr>
          <p:cNvPr id="121" name="Google Shape;121;p18"/>
          <p:cNvSpPr/>
          <p:nvPr/>
        </p:nvSpPr>
        <p:spPr>
          <a:xfrm>
            <a:off x="4738550" y="1776299"/>
            <a:ext cx="3167700" cy="2974200"/>
          </a:xfrm>
          <a:prstGeom prst="rect">
            <a:avLst/>
          </a:prstGeom>
          <a:noFill/>
          <a:ln>
            <a:noFill/>
          </a:ln>
        </p:spPr>
        <p:txBody>
          <a:bodyPr anchorCtr="0" anchor="t" bIns="0" lIns="0" spcFirstLastPara="1" rIns="0" wrap="square" tIns="0">
            <a:noAutofit/>
          </a:bodyPr>
          <a:lstStyle/>
          <a:p>
            <a:pPr indent="-196850" lvl="0" marL="285750" marR="0" rtl="0" algn="l">
              <a:lnSpc>
                <a:spcPct val="100000"/>
              </a:lnSpc>
              <a:spcBef>
                <a:spcPts val="0"/>
              </a:spcBef>
              <a:spcAft>
                <a:spcPts val="0"/>
              </a:spcAft>
              <a:buClr>
                <a:srgbClr val="000000"/>
              </a:buClr>
              <a:buSzPts val="1400"/>
              <a:buFont typeface="Arial"/>
              <a:buNone/>
            </a:pPr>
            <a:r>
              <a:t/>
            </a:r>
            <a:endParaRPr i="0" sz="1400" u="none" cap="none" strike="noStrike">
              <a:solidFill>
                <a:srgbClr val="3F3F3F"/>
              </a:solidFill>
              <a:latin typeface="Inter"/>
              <a:ea typeface="Inter"/>
              <a:cs typeface="Inter"/>
              <a:sym typeface="Inter"/>
            </a:endParaRPr>
          </a:p>
        </p:txBody>
      </p:sp>
      <p:sp>
        <p:nvSpPr>
          <p:cNvPr id="122" name="Google Shape;122;p18"/>
          <p:cNvSpPr/>
          <p:nvPr/>
        </p:nvSpPr>
        <p:spPr>
          <a:xfrm rot="2700000">
            <a:off x="8303212" y="5689628"/>
            <a:ext cx="528314" cy="604135"/>
          </a:xfrm>
          <a:custGeom>
            <a:rect b="b" l="l" r="r" t="t"/>
            <a:pathLst>
              <a:path extrusionOk="0" h="1017114" w="889463">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98A3AD"/>
              </a:solidFill>
              <a:latin typeface="Quattrocento Sans"/>
              <a:ea typeface="Quattrocento Sans"/>
              <a:cs typeface="Quattrocento Sans"/>
              <a:sym typeface="Quattrocento Sans"/>
            </a:endParaRPr>
          </a:p>
        </p:txBody>
      </p:sp>
      <p:sp>
        <p:nvSpPr>
          <p:cNvPr id="123" name="Google Shape;123;p18"/>
          <p:cNvSpPr/>
          <p:nvPr/>
        </p:nvSpPr>
        <p:spPr>
          <a:xfrm>
            <a:off x="4738550" y="1995924"/>
            <a:ext cx="3167700" cy="29742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Clr>
                <a:srgbClr val="3F3F3F"/>
              </a:buClr>
              <a:buSzPts val="1800"/>
              <a:buFont typeface="Quattrocento Sans"/>
              <a:buNone/>
            </a:pPr>
            <a:r>
              <a:rPr lang="en">
                <a:solidFill>
                  <a:schemeClr val="dk1"/>
                </a:solidFill>
                <a:latin typeface="Inter"/>
                <a:ea typeface="Inter"/>
                <a:cs typeface="Inter"/>
                <a:sym typeface="Inter"/>
              </a:rPr>
              <a:t>Large language models are massive language-based models (several million to several billion parameters) which are trained on large amounts of text data to process, understand and generate human language. </a:t>
            </a:r>
            <a:endParaRPr>
              <a:solidFill>
                <a:schemeClr val="dk1"/>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3F3F3F"/>
              </a:solidFill>
              <a:latin typeface="Inter"/>
              <a:ea typeface="Inter"/>
              <a:cs typeface="Inter"/>
              <a:sym typeface="Inter"/>
            </a:endParaRPr>
          </a:p>
        </p:txBody>
      </p:sp>
      <p:pic>
        <p:nvPicPr>
          <p:cNvPr id="124" name="Google Shape;124;p18"/>
          <p:cNvPicPr preferRelativeResize="0"/>
          <p:nvPr/>
        </p:nvPicPr>
        <p:blipFill>
          <a:blip r:embed="rId4">
            <a:alphaModFix/>
          </a:blip>
          <a:stretch>
            <a:fillRect/>
          </a:stretch>
        </p:blipFill>
        <p:spPr>
          <a:xfrm>
            <a:off x="872250" y="1169025"/>
            <a:ext cx="2805425" cy="2805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91E"/>
        </a:solidFill>
      </p:bgPr>
    </p:bg>
    <p:spTree>
      <p:nvGrpSpPr>
        <p:cNvPr id="128" name="Shape 128"/>
        <p:cNvGrpSpPr/>
        <p:nvPr/>
      </p:nvGrpSpPr>
      <p:grpSpPr>
        <a:xfrm>
          <a:off x="0" y="0"/>
          <a:ext cx="0" cy="0"/>
          <a:chOff x="0" y="0"/>
          <a:chExt cx="0" cy="0"/>
        </a:xfrm>
      </p:grpSpPr>
      <p:sp>
        <p:nvSpPr>
          <p:cNvPr id="129" name="Google Shape;12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30" name="Google Shape;130;p19"/>
          <p:cNvPicPr preferRelativeResize="0"/>
          <p:nvPr/>
        </p:nvPicPr>
        <p:blipFill>
          <a:blip r:embed="rId3">
            <a:alphaModFix/>
          </a:blip>
          <a:stretch>
            <a:fillRect/>
          </a:stretch>
        </p:blipFill>
        <p:spPr>
          <a:xfrm>
            <a:off x="8380700" y="76200"/>
            <a:ext cx="687100" cy="687100"/>
          </a:xfrm>
          <a:prstGeom prst="rect">
            <a:avLst/>
          </a:prstGeom>
          <a:noFill/>
          <a:ln>
            <a:noFill/>
          </a:ln>
        </p:spPr>
      </p:pic>
      <p:sp>
        <p:nvSpPr>
          <p:cNvPr id="131" name="Google Shape;131;p19"/>
          <p:cNvSpPr/>
          <p:nvPr/>
        </p:nvSpPr>
        <p:spPr>
          <a:xfrm>
            <a:off x="599600" y="685800"/>
            <a:ext cx="4251300" cy="492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30353F"/>
              </a:buClr>
              <a:buSzPts val="3200"/>
              <a:buFont typeface="Century Gothic"/>
              <a:buNone/>
            </a:pPr>
            <a:r>
              <a:rPr lang="en" sz="3200">
                <a:solidFill>
                  <a:schemeClr val="dk1"/>
                </a:solidFill>
                <a:latin typeface="Inter ExtraBold"/>
                <a:ea typeface="Inter ExtraBold"/>
                <a:cs typeface="Inter ExtraBold"/>
                <a:sym typeface="Inter ExtraBold"/>
              </a:rPr>
              <a:t>Application Programming Interface</a:t>
            </a:r>
            <a:endParaRPr i="0" sz="1400" u="none" cap="none" strike="noStrike">
              <a:solidFill>
                <a:schemeClr val="dk1"/>
              </a:solidFill>
              <a:latin typeface="Inter ExtraBold"/>
              <a:ea typeface="Inter ExtraBold"/>
              <a:cs typeface="Inter ExtraBold"/>
              <a:sym typeface="Inter ExtraBold"/>
            </a:endParaRPr>
          </a:p>
        </p:txBody>
      </p:sp>
      <p:sp>
        <p:nvSpPr>
          <p:cNvPr id="132" name="Google Shape;132;p19"/>
          <p:cNvSpPr/>
          <p:nvPr/>
        </p:nvSpPr>
        <p:spPr>
          <a:xfrm>
            <a:off x="599600" y="2376925"/>
            <a:ext cx="3167700" cy="1128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rPr lang="en">
                <a:solidFill>
                  <a:schemeClr val="dk1"/>
                </a:solidFill>
                <a:latin typeface="Inter"/>
                <a:ea typeface="Inter"/>
                <a:cs typeface="Inter"/>
                <a:sym typeface="Inter"/>
              </a:rPr>
              <a:t>Application programming interfaces (APIs) are what enable different softwares to communicate or transfer data from one to the other.</a:t>
            </a:r>
            <a:endParaRPr>
              <a:solidFill>
                <a:schemeClr val="dk1"/>
              </a:solidFill>
              <a:latin typeface="Inter"/>
              <a:ea typeface="Inter"/>
              <a:cs typeface="Inter"/>
              <a:sym typeface="Inter"/>
            </a:endParaRPr>
          </a:p>
        </p:txBody>
      </p:sp>
      <p:sp>
        <p:nvSpPr>
          <p:cNvPr id="133" name="Google Shape;133;p19"/>
          <p:cNvSpPr/>
          <p:nvPr/>
        </p:nvSpPr>
        <p:spPr>
          <a:xfrm rot="2700000">
            <a:off x="8303212" y="5689628"/>
            <a:ext cx="528314" cy="604135"/>
          </a:xfrm>
          <a:custGeom>
            <a:rect b="b" l="l" r="r" t="t"/>
            <a:pathLst>
              <a:path extrusionOk="0" h="1017114" w="889463">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98A3AD"/>
              </a:solidFill>
              <a:latin typeface="Quattrocento Sans"/>
              <a:ea typeface="Quattrocento Sans"/>
              <a:cs typeface="Quattrocento Sans"/>
              <a:sym typeface="Quattrocento Sans"/>
            </a:endParaRPr>
          </a:p>
        </p:txBody>
      </p:sp>
      <p:sp>
        <p:nvSpPr>
          <p:cNvPr id="134" name="Google Shape;134;p19"/>
          <p:cNvSpPr/>
          <p:nvPr/>
        </p:nvSpPr>
        <p:spPr>
          <a:xfrm>
            <a:off x="4165525" y="2206058"/>
            <a:ext cx="1492200" cy="1193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5" name="Google Shape;135;p19"/>
          <p:cNvSpPr txBox="1"/>
          <p:nvPr/>
        </p:nvSpPr>
        <p:spPr>
          <a:xfrm>
            <a:off x="4238475" y="2357400"/>
            <a:ext cx="1437600" cy="8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16191E"/>
                </a:solidFill>
                <a:latin typeface="Inter"/>
                <a:ea typeface="Inter"/>
                <a:cs typeface="Inter"/>
                <a:sym typeface="Inter"/>
              </a:rPr>
              <a:t>Data from software 1</a:t>
            </a:r>
            <a:endParaRPr sz="1800">
              <a:solidFill>
                <a:srgbClr val="16191E"/>
              </a:solidFill>
              <a:latin typeface="Inter"/>
              <a:ea typeface="Inter"/>
              <a:cs typeface="Inter"/>
              <a:sym typeface="Inter"/>
            </a:endParaRPr>
          </a:p>
        </p:txBody>
      </p:sp>
      <p:cxnSp>
        <p:nvCxnSpPr>
          <p:cNvPr id="136" name="Google Shape;136;p19"/>
          <p:cNvCxnSpPr>
            <a:stCxn id="134" idx="3"/>
            <a:endCxn id="137" idx="1"/>
          </p:cNvCxnSpPr>
          <p:nvPr/>
        </p:nvCxnSpPr>
        <p:spPr>
          <a:xfrm>
            <a:off x="5657725" y="2802908"/>
            <a:ext cx="1696500" cy="0"/>
          </a:xfrm>
          <a:prstGeom prst="straightConnector1">
            <a:avLst/>
          </a:prstGeom>
          <a:noFill/>
          <a:ln cap="flat" cmpd="sng" w="152400">
            <a:solidFill>
              <a:schemeClr val="dk1"/>
            </a:solidFill>
            <a:prstDash val="solid"/>
            <a:round/>
            <a:headEnd len="med" w="med" type="none"/>
            <a:tailEnd len="med" w="med" type="stealth"/>
          </a:ln>
        </p:spPr>
      </p:cxnSp>
      <p:sp>
        <p:nvSpPr>
          <p:cNvPr id="138" name="Google Shape;138;p19"/>
          <p:cNvSpPr txBox="1"/>
          <p:nvPr/>
        </p:nvSpPr>
        <p:spPr>
          <a:xfrm>
            <a:off x="6558425" y="2571750"/>
            <a:ext cx="746100" cy="28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16191E"/>
                </a:solidFill>
                <a:latin typeface="Inter"/>
                <a:ea typeface="Inter"/>
                <a:cs typeface="Inter"/>
                <a:sym typeface="Inter"/>
              </a:rPr>
              <a:t>API</a:t>
            </a:r>
            <a:endParaRPr sz="1800">
              <a:solidFill>
                <a:srgbClr val="16191E"/>
              </a:solidFill>
              <a:latin typeface="Inter"/>
              <a:ea typeface="Inter"/>
              <a:cs typeface="Inter"/>
              <a:sym typeface="Inter"/>
            </a:endParaRPr>
          </a:p>
        </p:txBody>
      </p:sp>
      <p:sp>
        <p:nvSpPr>
          <p:cNvPr id="137" name="Google Shape;137;p19"/>
          <p:cNvSpPr/>
          <p:nvPr/>
        </p:nvSpPr>
        <p:spPr>
          <a:xfrm>
            <a:off x="7354075" y="2206058"/>
            <a:ext cx="1492200" cy="1193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9" name="Google Shape;139;p19"/>
          <p:cNvSpPr txBox="1"/>
          <p:nvPr/>
        </p:nvSpPr>
        <p:spPr>
          <a:xfrm>
            <a:off x="7416475" y="2560950"/>
            <a:ext cx="1367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16191E"/>
                </a:solidFill>
                <a:latin typeface="Inter"/>
                <a:ea typeface="Inter"/>
                <a:cs typeface="Inter"/>
                <a:sym typeface="Inter"/>
              </a:rPr>
              <a:t>S</a:t>
            </a:r>
            <a:r>
              <a:rPr lang="en" sz="1800">
                <a:solidFill>
                  <a:srgbClr val="16191E"/>
                </a:solidFill>
                <a:latin typeface="Inter"/>
                <a:ea typeface="Inter"/>
                <a:cs typeface="Inter"/>
                <a:sym typeface="Inter"/>
              </a:rPr>
              <a:t>oftware 2</a:t>
            </a:r>
            <a:endParaRPr sz="1800">
              <a:solidFill>
                <a:srgbClr val="16191E"/>
              </a:solidFill>
              <a:latin typeface="Inter"/>
              <a:ea typeface="Inter"/>
              <a:cs typeface="Inter"/>
              <a:sym typeface="Int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91E"/>
        </a:solidFill>
      </p:bgPr>
    </p:bg>
    <p:spTree>
      <p:nvGrpSpPr>
        <p:cNvPr id="143" name="Shape 143"/>
        <p:cNvGrpSpPr/>
        <p:nvPr/>
      </p:nvGrpSpPr>
      <p:grpSpPr>
        <a:xfrm>
          <a:off x="0" y="0"/>
          <a:ext cx="0" cy="0"/>
          <a:chOff x="0" y="0"/>
          <a:chExt cx="0" cy="0"/>
        </a:xfrm>
      </p:grpSpPr>
      <p:sp>
        <p:nvSpPr>
          <p:cNvPr id="144" name="Google Shape;144;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5" name="Google Shape;145;p20"/>
          <p:cNvPicPr preferRelativeResize="0"/>
          <p:nvPr/>
        </p:nvPicPr>
        <p:blipFill>
          <a:blip r:embed="rId3">
            <a:alphaModFix/>
          </a:blip>
          <a:stretch>
            <a:fillRect/>
          </a:stretch>
        </p:blipFill>
        <p:spPr>
          <a:xfrm>
            <a:off x="8380700" y="76200"/>
            <a:ext cx="687100" cy="687100"/>
          </a:xfrm>
          <a:prstGeom prst="rect">
            <a:avLst/>
          </a:prstGeom>
          <a:noFill/>
          <a:ln>
            <a:noFill/>
          </a:ln>
        </p:spPr>
      </p:pic>
      <p:sp>
        <p:nvSpPr>
          <p:cNvPr id="146" name="Google Shape;146;p20"/>
          <p:cNvSpPr/>
          <p:nvPr/>
        </p:nvSpPr>
        <p:spPr>
          <a:xfrm>
            <a:off x="1195788" y="713450"/>
            <a:ext cx="3587100" cy="492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30353F"/>
              </a:buClr>
              <a:buSzPts val="3200"/>
              <a:buFont typeface="Century Gothic"/>
              <a:buNone/>
            </a:pPr>
            <a:r>
              <a:rPr lang="en" sz="3200">
                <a:solidFill>
                  <a:schemeClr val="dk1"/>
                </a:solidFill>
                <a:latin typeface="Inter ExtraBold"/>
                <a:ea typeface="Inter ExtraBold"/>
                <a:cs typeface="Inter ExtraBold"/>
                <a:sym typeface="Inter ExtraBold"/>
              </a:rPr>
              <a:t>LLM API</a:t>
            </a:r>
            <a:endParaRPr i="0" sz="1400" u="none" cap="none" strike="noStrike">
              <a:solidFill>
                <a:schemeClr val="dk1"/>
              </a:solidFill>
              <a:latin typeface="Inter ExtraBold"/>
              <a:ea typeface="Inter ExtraBold"/>
              <a:cs typeface="Inter ExtraBold"/>
              <a:sym typeface="Inter ExtraBold"/>
            </a:endParaRPr>
          </a:p>
        </p:txBody>
      </p:sp>
      <p:sp>
        <p:nvSpPr>
          <p:cNvPr id="147" name="Google Shape;147;p20"/>
          <p:cNvSpPr/>
          <p:nvPr/>
        </p:nvSpPr>
        <p:spPr>
          <a:xfrm>
            <a:off x="4738550" y="1776299"/>
            <a:ext cx="3167700" cy="2974200"/>
          </a:xfrm>
          <a:prstGeom prst="rect">
            <a:avLst/>
          </a:prstGeom>
          <a:noFill/>
          <a:ln>
            <a:noFill/>
          </a:ln>
        </p:spPr>
        <p:txBody>
          <a:bodyPr anchorCtr="0" anchor="t" bIns="0" lIns="0" spcFirstLastPara="1" rIns="0" wrap="square" tIns="0">
            <a:noAutofit/>
          </a:bodyPr>
          <a:lstStyle/>
          <a:p>
            <a:pPr indent="-196850" lvl="0" marL="285750" marR="0" rtl="0" algn="l">
              <a:lnSpc>
                <a:spcPct val="100000"/>
              </a:lnSpc>
              <a:spcBef>
                <a:spcPts val="0"/>
              </a:spcBef>
              <a:spcAft>
                <a:spcPts val="0"/>
              </a:spcAft>
              <a:buClr>
                <a:srgbClr val="000000"/>
              </a:buClr>
              <a:buSzPts val="1400"/>
              <a:buFont typeface="Arial"/>
              <a:buNone/>
            </a:pPr>
            <a:r>
              <a:t/>
            </a:r>
            <a:endParaRPr i="0" sz="1400" u="none" cap="none" strike="noStrike">
              <a:solidFill>
                <a:srgbClr val="3F3F3F"/>
              </a:solidFill>
              <a:latin typeface="Inter"/>
              <a:ea typeface="Inter"/>
              <a:cs typeface="Inter"/>
              <a:sym typeface="Inter"/>
            </a:endParaRPr>
          </a:p>
        </p:txBody>
      </p:sp>
      <p:sp>
        <p:nvSpPr>
          <p:cNvPr id="148" name="Google Shape;148;p20"/>
          <p:cNvSpPr/>
          <p:nvPr/>
        </p:nvSpPr>
        <p:spPr>
          <a:xfrm rot="2700000">
            <a:off x="8303212" y="5689628"/>
            <a:ext cx="528314" cy="604135"/>
          </a:xfrm>
          <a:custGeom>
            <a:rect b="b" l="l" r="r" t="t"/>
            <a:pathLst>
              <a:path extrusionOk="0" h="1017114" w="889463">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98A3AD"/>
              </a:solidFill>
              <a:latin typeface="Quattrocento Sans"/>
              <a:ea typeface="Quattrocento Sans"/>
              <a:cs typeface="Quattrocento Sans"/>
              <a:sym typeface="Quattrocento Sans"/>
            </a:endParaRPr>
          </a:p>
        </p:txBody>
      </p:sp>
      <p:sp>
        <p:nvSpPr>
          <p:cNvPr id="149" name="Google Shape;149;p20"/>
          <p:cNvSpPr/>
          <p:nvPr/>
        </p:nvSpPr>
        <p:spPr>
          <a:xfrm>
            <a:off x="1195800" y="1599549"/>
            <a:ext cx="3167700" cy="29742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Clr>
                <a:srgbClr val="3F3F3F"/>
              </a:buClr>
              <a:buSzPts val="1800"/>
              <a:buFont typeface="Quattrocento Sans"/>
              <a:buNone/>
            </a:pPr>
            <a:r>
              <a:rPr lang="en">
                <a:solidFill>
                  <a:schemeClr val="dk1"/>
                </a:solidFill>
                <a:latin typeface="Inter"/>
                <a:ea typeface="Inter"/>
                <a:cs typeface="Inter"/>
                <a:sym typeface="Inter"/>
              </a:rPr>
              <a:t>Extending off the idea that an API essentially connects two softwares in and allows one to transfer data to another, an LLM API is specifically for allowing developers to access or utilize aspects of LLMS in their own applications.</a:t>
            </a:r>
            <a:endParaRPr>
              <a:solidFill>
                <a:schemeClr val="dk1"/>
              </a:solidFill>
              <a:latin typeface="Inter"/>
              <a:ea typeface="Inter"/>
              <a:cs typeface="Inter"/>
              <a:sym typeface="Inter"/>
            </a:endParaRPr>
          </a:p>
          <a:p>
            <a:pPr indent="0" lvl="0" marL="0" rtl="0" algn="l">
              <a:lnSpc>
                <a:spcPct val="115000"/>
              </a:lnSpc>
              <a:spcBef>
                <a:spcPts val="0"/>
              </a:spcBef>
              <a:spcAft>
                <a:spcPts val="0"/>
              </a:spcAft>
              <a:buClr>
                <a:srgbClr val="3F3F3F"/>
              </a:buClr>
              <a:buSzPts val="1800"/>
              <a:buFont typeface="Quattrocento Sans"/>
              <a:buNone/>
            </a:pPr>
            <a:r>
              <a:t/>
            </a:r>
            <a:endParaRPr>
              <a:solidFill>
                <a:schemeClr val="dk1"/>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3F3F3F"/>
              </a:solidFill>
              <a:latin typeface="Inter"/>
              <a:ea typeface="Inter"/>
              <a:cs typeface="Inter"/>
              <a:sym typeface="Inter"/>
            </a:endParaRPr>
          </a:p>
        </p:txBody>
      </p:sp>
      <p:pic>
        <p:nvPicPr>
          <p:cNvPr descr="File:Claude AI logo.svg - Wikipedia" id="150" name="Google Shape;150;p20"/>
          <p:cNvPicPr preferRelativeResize="0"/>
          <p:nvPr/>
        </p:nvPicPr>
        <p:blipFill rotWithShape="1">
          <a:blip r:embed="rId4">
            <a:alphaModFix/>
          </a:blip>
          <a:srcRect b="0" l="0" r="77216" t="0"/>
          <a:stretch/>
        </p:blipFill>
        <p:spPr>
          <a:xfrm>
            <a:off x="5709200" y="1589488"/>
            <a:ext cx="2083302" cy="1964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91E"/>
        </a:solidFill>
      </p:bgPr>
    </p:bg>
    <p:spTree>
      <p:nvGrpSpPr>
        <p:cNvPr id="154" name="Shape 154"/>
        <p:cNvGrpSpPr/>
        <p:nvPr/>
      </p:nvGrpSpPr>
      <p:grpSpPr>
        <a:xfrm>
          <a:off x="0" y="0"/>
          <a:ext cx="0" cy="0"/>
          <a:chOff x="0" y="0"/>
          <a:chExt cx="0" cy="0"/>
        </a:xfrm>
      </p:grpSpPr>
      <p:sp>
        <p:nvSpPr>
          <p:cNvPr id="155" name="Google Shape;15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56" name="Google Shape;156;p21"/>
          <p:cNvPicPr preferRelativeResize="0"/>
          <p:nvPr/>
        </p:nvPicPr>
        <p:blipFill>
          <a:blip r:embed="rId3">
            <a:alphaModFix/>
          </a:blip>
          <a:stretch>
            <a:fillRect/>
          </a:stretch>
        </p:blipFill>
        <p:spPr>
          <a:xfrm>
            <a:off x="8380700" y="76200"/>
            <a:ext cx="687100" cy="687100"/>
          </a:xfrm>
          <a:prstGeom prst="rect">
            <a:avLst/>
          </a:prstGeom>
          <a:noFill/>
          <a:ln>
            <a:noFill/>
          </a:ln>
        </p:spPr>
      </p:pic>
      <p:sp>
        <p:nvSpPr>
          <p:cNvPr id="157" name="Google Shape;157;p21"/>
          <p:cNvSpPr/>
          <p:nvPr/>
        </p:nvSpPr>
        <p:spPr>
          <a:xfrm>
            <a:off x="590300" y="2049150"/>
            <a:ext cx="4251300" cy="104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30353F"/>
              </a:buClr>
              <a:buSzPts val="3200"/>
              <a:buFont typeface="Century Gothic"/>
              <a:buNone/>
            </a:pPr>
            <a:r>
              <a:rPr lang="en" sz="3200">
                <a:solidFill>
                  <a:schemeClr val="dk1"/>
                </a:solidFill>
                <a:latin typeface="Inter ExtraBold"/>
                <a:ea typeface="Inter ExtraBold"/>
                <a:cs typeface="Inter ExtraBold"/>
                <a:sym typeface="Inter ExtraBold"/>
              </a:rPr>
              <a:t>Getting your </a:t>
            </a:r>
            <a:endParaRPr sz="3200">
              <a:solidFill>
                <a:schemeClr val="dk1"/>
              </a:solidFill>
              <a:latin typeface="Inter ExtraBold"/>
              <a:ea typeface="Inter ExtraBold"/>
              <a:cs typeface="Inter ExtraBold"/>
              <a:sym typeface="Inter ExtraBold"/>
            </a:endParaRPr>
          </a:p>
          <a:p>
            <a:pPr indent="0" lvl="0" marL="0" marR="0" rtl="0" algn="l">
              <a:lnSpc>
                <a:spcPct val="100000"/>
              </a:lnSpc>
              <a:spcBef>
                <a:spcPts val="0"/>
              </a:spcBef>
              <a:spcAft>
                <a:spcPts val="0"/>
              </a:spcAft>
              <a:buClr>
                <a:srgbClr val="30353F"/>
              </a:buClr>
              <a:buSzPts val="3200"/>
              <a:buFont typeface="Century Gothic"/>
              <a:buNone/>
            </a:pPr>
            <a:r>
              <a:rPr lang="en" sz="3200">
                <a:solidFill>
                  <a:schemeClr val="dk1"/>
                </a:solidFill>
                <a:latin typeface="Inter ExtraBold"/>
                <a:ea typeface="Inter ExtraBold"/>
                <a:cs typeface="Inter ExtraBold"/>
                <a:sym typeface="Inter ExtraBold"/>
              </a:rPr>
              <a:t>API Key</a:t>
            </a:r>
            <a:endParaRPr i="0" sz="1400" u="none" cap="none" strike="noStrike">
              <a:solidFill>
                <a:schemeClr val="dk1"/>
              </a:solidFill>
              <a:latin typeface="Inter ExtraBold"/>
              <a:ea typeface="Inter ExtraBold"/>
              <a:cs typeface="Inter ExtraBold"/>
              <a:sym typeface="Inter ExtraBold"/>
            </a:endParaRPr>
          </a:p>
        </p:txBody>
      </p:sp>
      <p:sp>
        <p:nvSpPr>
          <p:cNvPr id="158" name="Google Shape;158;p21"/>
          <p:cNvSpPr/>
          <p:nvPr/>
        </p:nvSpPr>
        <p:spPr>
          <a:xfrm>
            <a:off x="4110300" y="680100"/>
            <a:ext cx="4140000" cy="3783300"/>
          </a:xfrm>
          <a:prstGeom prst="rect">
            <a:avLst/>
          </a:prstGeom>
          <a:noFill/>
          <a:ln>
            <a:noFill/>
          </a:ln>
        </p:spPr>
        <p:txBody>
          <a:bodyPr anchorCtr="0" anchor="ctr" bIns="0" lIns="0" spcFirstLastPara="1" rIns="0" wrap="square" tIns="0">
            <a:noAutofit/>
          </a:bodyPr>
          <a:lstStyle/>
          <a:p>
            <a:pPr indent="-317500" lvl="0" marL="457200" marR="0" rtl="0" algn="l">
              <a:lnSpc>
                <a:spcPct val="100000"/>
              </a:lnSpc>
              <a:spcBef>
                <a:spcPts val="0"/>
              </a:spcBef>
              <a:spcAft>
                <a:spcPts val="0"/>
              </a:spcAft>
              <a:buClr>
                <a:schemeClr val="dk1"/>
              </a:buClr>
              <a:buSzPts val="1400"/>
              <a:buFont typeface="Inter"/>
              <a:buAutoNum type="arabicPeriod"/>
            </a:pPr>
            <a:r>
              <a:rPr lang="en">
                <a:solidFill>
                  <a:schemeClr val="dk1"/>
                </a:solidFill>
                <a:latin typeface="Inter"/>
                <a:ea typeface="Inter"/>
                <a:cs typeface="Inter"/>
                <a:sym typeface="Inter"/>
              </a:rPr>
              <a:t>Open this website: </a:t>
            </a:r>
            <a:r>
              <a:rPr lang="en" u="sng">
                <a:solidFill>
                  <a:schemeClr val="hlink"/>
                </a:solidFill>
                <a:latin typeface="Inter"/>
                <a:ea typeface="Inter"/>
                <a:cs typeface="Inter"/>
                <a:sym typeface="Inter"/>
                <a:hlinkClick r:id="rId4"/>
              </a:rPr>
              <a:t>https://tinyurl.com/GGLAPIS25</a:t>
            </a:r>
            <a:r>
              <a:rPr lang="en">
                <a:solidFill>
                  <a:schemeClr val="dk1"/>
                </a:solidFill>
                <a:latin typeface="Inter"/>
                <a:ea typeface="Inter"/>
                <a:cs typeface="Inter"/>
                <a:sym typeface="Inter"/>
              </a:rPr>
              <a:t> </a:t>
            </a:r>
            <a:endParaRPr>
              <a:solidFill>
                <a:schemeClr val="dk1"/>
              </a:solidFill>
              <a:latin typeface="Inter"/>
              <a:ea typeface="Inter"/>
              <a:cs typeface="Inter"/>
              <a:sym typeface="Inter"/>
            </a:endParaRPr>
          </a:p>
          <a:p>
            <a:pPr indent="-317500" lvl="0" marL="457200" marR="0" rtl="0" algn="l">
              <a:lnSpc>
                <a:spcPct val="100000"/>
              </a:lnSpc>
              <a:spcBef>
                <a:spcPts val="0"/>
              </a:spcBef>
              <a:spcAft>
                <a:spcPts val="0"/>
              </a:spcAft>
              <a:buClr>
                <a:schemeClr val="dk1"/>
              </a:buClr>
              <a:buSzPts val="1400"/>
              <a:buFont typeface="Inter"/>
              <a:buAutoNum type="arabicPeriod"/>
            </a:pPr>
            <a:r>
              <a:rPr lang="en">
                <a:solidFill>
                  <a:schemeClr val="dk1"/>
                </a:solidFill>
                <a:latin typeface="Inter"/>
                <a:ea typeface="Inter"/>
                <a:cs typeface="Inter"/>
                <a:sym typeface="Inter"/>
              </a:rPr>
              <a:t>Click the following button: Get a Gemini API key in Google AI Studio</a:t>
            </a:r>
            <a:endParaRPr>
              <a:solidFill>
                <a:schemeClr val="dk1"/>
              </a:solidFill>
              <a:latin typeface="Inter"/>
              <a:ea typeface="Inter"/>
              <a:cs typeface="Inter"/>
              <a:sym typeface="Inter"/>
            </a:endParaRPr>
          </a:p>
          <a:p>
            <a:pPr indent="-317500" lvl="0" marL="457200" marR="0" rtl="0" algn="l">
              <a:lnSpc>
                <a:spcPct val="100000"/>
              </a:lnSpc>
              <a:spcBef>
                <a:spcPts val="0"/>
              </a:spcBef>
              <a:spcAft>
                <a:spcPts val="0"/>
              </a:spcAft>
              <a:buClr>
                <a:schemeClr val="dk1"/>
              </a:buClr>
              <a:buSzPts val="1400"/>
              <a:buFont typeface="Inter"/>
              <a:buAutoNum type="arabicPeriod"/>
            </a:pPr>
            <a:r>
              <a:rPr lang="en">
                <a:solidFill>
                  <a:schemeClr val="dk1"/>
                </a:solidFill>
                <a:latin typeface="Inter"/>
                <a:ea typeface="Inter"/>
                <a:cs typeface="Inter"/>
                <a:sym typeface="Inter"/>
              </a:rPr>
              <a:t>Click on the following button: Create API Key</a:t>
            </a:r>
            <a:endParaRPr>
              <a:solidFill>
                <a:schemeClr val="dk1"/>
              </a:solidFill>
              <a:latin typeface="Inter"/>
              <a:ea typeface="Inter"/>
              <a:cs typeface="Inter"/>
              <a:sym typeface="Inter"/>
            </a:endParaRPr>
          </a:p>
          <a:p>
            <a:pPr indent="-317500" lvl="0" marL="457200" marR="0" rtl="0" algn="l">
              <a:lnSpc>
                <a:spcPct val="100000"/>
              </a:lnSpc>
              <a:spcBef>
                <a:spcPts val="0"/>
              </a:spcBef>
              <a:spcAft>
                <a:spcPts val="0"/>
              </a:spcAft>
              <a:buClr>
                <a:schemeClr val="dk1"/>
              </a:buClr>
              <a:buSzPts val="1400"/>
              <a:buFont typeface="Inter"/>
              <a:buAutoNum type="arabicPeriod"/>
            </a:pPr>
            <a:r>
              <a:rPr lang="en">
                <a:solidFill>
                  <a:schemeClr val="dk1"/>
                </a:solidFill>
                <a:latin typeface="Inter"/>
                <a:ea typeface="Inter"/>
                <a:cs typeface="Inter"/>
                <a:sym typeface="Inter"/>
              </a:rPr>
              <a:t>Copy &amp; paste the following API key onto your notebook</a:t>
            </a:r>
            <a:endParaRPr>
              <a:solidFill>
                <a:schemeClr val="dk1"/>
              </a:solidFill>
              <a:latin typeface="Inter"/>
              <a:ea typeface="Inter"/>
              <a:cs typeface="Inter"/>
              <a:sym typeface="Inter"/>
            </a:endParaRPr>
          </a:p>
        </p:txBody>
      </p:sp>
      <p:sp>
        <p:nvSpPr>
          <p:cNvPr id="159" name="Google Shape;159;p21"/>
          <p:cNvSpPr/>
          <p:nvPr/>
        </p:nvSpPr>
        <p:spPr>
          <a:xfrm rot="2700000">
            <a:off x="8303212" y="5689628"/>
            <a:ext cx="528314" cy="604135"/>
          </a:xfrm>
          <a:custGeom>
            <a:rect b="b" l="l" r="r" t="t"/>
            <a:pathLst>
              <a:path extrusionOk="0" h="1017114" w="889463">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98A3AD"/>
              </a:solidFill>
              <a:latin typeface="Quattrocento Sans"/>
              <a:ea typeface="Quattrocento Sans"/>
              <a:cs typeface="Quattrocento Sans"/>
              <a:sym typeface="Quattrocento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