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i1lEkNs4k8PRqyk1nFrzJFrlm5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29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30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3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1c329ab9c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381c329ab9c_0_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1c329ab9c_0_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381c329ab9c_0_5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4"/>
          <p:cNvSpPr txBox="1"/>
          <p:nvPr>
            <p:ph type="title"/>
          </p:nvPr>
        </p:nvSpPr>
        <p:spPr>
          <a:xfrm>
            <a:off x="529261" y="358447"/>
            <a:ext cx="7123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" type="body"/>
          </p:nvPr>
        </p:nvSpPr>
        <p:spPr>
          <a:xfrm>
            <a:off x="2892425" y="1997455"/>
            <a:ext cx="6489700" cy="304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5"/>
          <p:cNvSpPr txBox="1"/>
          <p:nvPr>
            <p:ph type="ctrTitle"/>
          </p:nvPr>
        </p:nvSpPr>
        <p:spPr>
          <a:xfrm>
            <a:off x="3585467" y="1642745"/>
            <a:ext cx="5335905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" type="subTitle"/>
          </p:nvPr>
        </p:nvSpPr>
        <p:spPr>
          <a:xfrm>
            <a:off x="3197225" y="4435855"/>
            <a:ext cx="6010275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529261" y="358447"/>
            <a:ext cx="7123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529261" y="358447"/>
            <a:ext cx="7123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3"/>
          <p:cNvSpPr txBox="1"/>
          <p:nvPr>
            <p:ph type="title"/>
          </p:nvPr>
        </p:nvSpPr>
        <p:spPr>
          <a:xfrm>
            <a:off x="529261" y="358447"/>
            <a:ext cx="7123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" type="body"/>
          </p:nvPr>
        </p:nvSpPr>
        <p:spPr>
          <a:xfrm>
            <a:off x="2892425" y="1997455"/>
            <a:ext cx="6489700" cy="304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C4NOirz-JKWgbVVfIDPi8nFG8IyAQt15/edit?usp=sharing&amp;ouid=116466655656241638764&amp;rtpof=true&amp;sd=tru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8E9VqHb86bJU8u9_EABX-NVtYb2V2kbV/edit?tab=t.0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openai.com/dall-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UmHfEMqhlnKfgwBdEOlqKriK221XGK4W/edi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document/d/1gZl2Vk0Eer84Ukq1cGLY48LAszQUqK7y/edit?usp=sharing&amp;ouid=116466655656241638764&amp;rtpof=true&amp;sd=true" TargetMode="External"/><Relationship Id="rId4" Type="http://schemas.openxmlformats.org/officeDocument/2006/relationships/hyperlink" Target="https://docs.google.com/document/d/1gZl2Vk0Eer84Ukq1cGLY48LAszQUqK7y/edit?usp=sharing&amp;ouid=116466655656241638764&amp;rtpof=true&amp;sd=true" TargetMode="External"/><Relationship Id="rId5" Type="http://schemas.openxmlformats.org/officeDocument/2006/relationships/hyperlink" Target="https://docs.google.com/document/d/17nvvZKNS9FoUb0jws_M5ohyASxFCQv7D/edit?usp=sharing&amp;ouid=116466655656241638764&amp;rtpof=true&amp;sd=tru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hyperlink" Target="https://docs.google.com/document/d/1ysHoYBWnyYuZGWZYp6lg6VXqFcSNySX0/ed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hyperlink" Target="https://www.figma.com/make/kdJdkJjnZdm9zn0Zf0w0lR/Recreate-Image-Design?node-id=0-1&amp;p=f&amp;t=03JpRENJKdQAWSYY-0&amp;fullscreen=1" TargetMode="External"/><Relationship Id="rId6" Type="http://schemas.openxmlformats.org/officeDocument/2006/relationships/hyperlink" Target="https://docs.google.com/document/d/1cKSygTR_uCJUYD4hT0dfe1HMrGBJ2W_y/edi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hyperlink" Target="https://github.com/petcard2025/PetCard2025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magestore.com/blog/furniture-inventory-management-software/" TargetMode="External"/><Relationship Id="rId4" Type="http://schemas.openxmlformats.org/officeDocument/2006/relationships/hyperlink" Target="http://www.techradar.com/best/best-free-crm-software" TargetMode="External"/><Relationship Id="rId5" Type="http://schemas.openxmlformats.org/officeDocument/2006/relationships/hyperlink" Target="http://www.techradar.com/best/best-crm-for-small-busines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0.xml"/><Relationship Id="rId11" Type="http://schemas.openxmlformats.org/officeDocument/2006/relationships/slide" Target="/ppt/slides/slide10.xml"/><Relationship Id="rId22" Type="http://schemas.openxmlformats.org/officeDocument/2006/relationships/slide" Target="/ppt/slides/slide23.xml"/><Relationship Id="rId10" Type="http://schemas.openxmlformats.org/officeDocument/2006/relationships/slide" Target="/ppt/slides/slide10.xml"/><Relationship Id="rId21" Type="http://schemas.openxmlformats.org/officeDocument/2006/relationships/slide" Target="/ppt/slides/slide21.xml"/><Relationship Id="rId13" Type="http://schemas.openxmlformats.org/officeDocument/2006/relationships/slide" Target="/ppt/slides/slide12.xml"/><Relationship Id="rId12" Type="http://schemas.openxmlformats.org/officeDocument/2006/relationships/slide" Target="/ppt/slides/slide11.xml"/><Relationship Id="rId23" Type="http://schemas.openxmlformats.org/officeDocument/2006/relationships/slide" Target="/ppt/slides/slide2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slide" Target="/ppt/slides/slide4.xml"/><Relationship Id="rId9" Type="http://schemas.openxmlformats.org/officeDocument/2006/relationships/slide" Target="/ppt/slides/slide9.xml"/><Relationship Id="rId15" Type="http://schemas.openxmlformats.org/officeDocument/2006/relationships/slide" Target="/ppt/slides/slide14.xml"/><Relationship Id="rId14" Type="http://schemas.openxmlformats.org/officeDocument/2006/relationships/slide" Target="/ppt/slides/slide13.xml"/><Relationship Id="rId17" Type="http://schemas.openxmlformats.org/officeDocument/2006/relationships/slide" Target="/ppt/slides/slide16.xml"/><Relationship Id="rId16" Type="http://schemas.openxmlformats.org/officeDocument/2006/relationships/slide" Target="/ppt/slides/slide15.xml"/><Relationship Id="rId5" Type="http://schemas.openxmlformats.org/officeDocument/2006/relationships/slide" Target="/ppt/slides/slide5.xml"/><Relationship Id="rId19" Type="http://schemas.openxmlformats.org/officeDocument/2006/relationships/slide" Target="/ppt/slides/slide19.xml"/><Relationship Id="rId6" Type="http://schemas.openxmlformats.org/officeDocument/2006/relationships/slide" Target="/ppt/slides/slide6.xml"/><Relationship Id="rId18" Type="http://schemas.openxmlformats.org/officeDocument/2006/relationships/slide" Target="/ppt/slides/slide18.xml"/><Relationship Id="rId7" Type="http://schemas.openxmlformats.org/officeDocument/2006/relationships/slide" Target="/ppt/slides/slide7.xml"/><Relationship Id="rId8" Type="http://schemas.openxmlformats.org/officeDocument/2006/relationships/slide" Target="/ppt/slides/slide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s://drive.google.com/file/d/1uDZy_p_dhM3QfQ6lqt58kwXMyGlBAi3V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>
            <p:ph type="title"/>
          </p:nvPr>
        </p:nvSpPr>
        <p:spPr>
          <a:xfrm>
            <a:off x="1068446" y="2519198"/>
            <a:ext cx="3339465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5400">
                <a:solidFill>
                  <a:srgbClr val="3E3E3E"/>
                </a:solidFill>
              </a:rPr>
              <a:t>PETCARD</a:t>
            </a:r>
            <a:endParaRPr sz="5400"/>
          </a:p>
        </p:txBody>
      </p:sp>
      <p:pic>
        <p:nvPicPr>
          <p:cNvPr id="47" name="Google Shape;47;p1" title="ChatGPT Image 22 sept 2025, 08_49_29 a.m..png"/>
          <p:cNvPicPr preferRelativeResize="0"/>
          <p:nvPr/>
        </p:nvPicPr>
        <p:blipFill rotWithShape="1">
          <a:blip r:embed="rId4">
            <a:alphaModFix/>
          </a:blip>
          <a:srcRect b="38924" l="26588" r="26583" t="15887"/>
          <a:stretch/>
        </p:blipFill>
        <p:spPr>
          <a:xfrm>
            <a:off x="8688873" y="4019500"/>
            <a:ext cx="2596951" cy="18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 txBox="1"/>
          <p:nvPr/>
        </p:nvSpPr>
        <p:spPr>
          <a:xfrm>
            <a:off x="1068450" y="3463800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>
                <a:solidFill>
                  <a:schemeClr val="dk1"/>
                </a:solidFill>
              </a:rPr>
              <a:t>Carlos Ferney Mosquera Murillo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>
                <a:solidFill>
                  <a:schemeClr val="dk1"/>
                </a:solidFill>
              </a:rPr>
              <a:t>Juan Sebastian </a:t>
            </a:r>
            <a:r>
              <a:rPr lang="es-CO" sz="1500">
                <a:solidFill>
                  <a:schemeClr val="dk1"/>
                </a:solidFill>
              </a:rPr>
              <a:t>Velasquez</a:t>
            </a:r>
            <a:r>
              <a:rPr lang="es-CO" sz="1500">
                <a:solidFill>
                  <a:schemeClr val="dk1"/>
                </a:solidFill>
              </a:rPr>
              <a:t> Roa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>
                <a:solidFill>
                  <a:schemeClr val="dk1"/>
                </a:solidFill>
              </a:rPr>
              <a:t>Juan Jose Pinilla Marulanda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>
                <a:solidFill>
                  <a:schemeClr val="dk1"/>
                </a:solidFill>
              </a:rPr>
              <a:t>Yuber Alexander Franco Cuetochambo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>
                <a:solidFill>
                  <a:schemeClr val="dk1"/>
                </a:solidFill>
              </a:rPr>
              <a:t>Andres Felipe Gonzalez Barajas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type="ctrTitle"/>
          </p:nvPr>
        </p:nvSpPr>
        <p:spPr>
          <a:xfrm>
            <a:off x="1065551" y="2836889"/>
            <a:ext cx="10287000" cy="936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731520" lvl="0" marL="74358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6000"/>
              <a:t>Objetivos</a:t>
            </a:r>
            <a:endParaRPr sz="6000"/>
          </a:p>
        </p:txBody>
      </p:sp>
      <p:sp>
        <p:nvSpPr>
          <p:cNvPr id="110" name="Google Shape;110;p29"/>
          <p:cNvSpPr/>
          <p:nvPr/>
        </p:nvSpPr>
        <p:spPr>
          <a:xfrm>
            <a:off x="5105400" y="4038600"/>
            <a:ext cx="2247900" cy="0"/>
          </a:xfrm>
          <a:custGeom>
            <a:rect b="b" l="l" r="r" t="t"/>
            <a:pathLst>
              <a:path extrusionOk="0" h="120000"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noFill/>
          <a:ln cap="flat" cmpd="sng" w="126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529261" y="358447"/>
            <a:ext cx="7123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Objetivo General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2930125" y="3210830"/>
            <a:ext cx="64896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El objetivo principal de PETCARD es construir un sistema de información para la veterinaria SUPERCAN que permita administrar de manera digital y estructurada los datos clínicos y administrativos de las mascotas y sus dueños.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529261" y="358447"/>
            <a:ext cx="7123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Objetivos Específicos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2397525" y="1600550"/>
            <a:ext cx="8803200" cy="48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CO" sz="1800">
                <a:solidFill>
                  <a:schemeClr val="dk1"/>
                </a:solidFill>
              </a:rPr>
              <a:t>Diseñar e implementar el módulo de registro de mascotas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CO" sz="1800">
                <a:solidFill>
                  <a:schemeClr val="dk1"/>
                </a:solidFill>
              </a:rPr>
              <a:t>Desarrollar el módulo de historial de servicios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CO" sz="1800">
                <a:solidFill>
                  <a:schemeClr val="dk1"/>
                </a:solidFill>
              </a:rPr>
              <a:t>Implementar el módulo de carnet de vacunas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CO" sz="1800">
                <a:solidFill>
                  <a:schemeClr val="dk1"/>
                </a:solidFill>
              </a:rPr>
              <a:t>Construir el módulo de alimentación y preferencias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CO" sz="1800">
                <a:solidFill>
                  <a:schemeClr val="dk1"/>
                </a:solidFill>
              </a:rPr>
              <a:t>Desarrollar el sistema de notificaciones y recordatorios automáticos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CO" sz="1800">
                <a:solidFill>
                  <a:schemeClr val="dk1"/>
                </a:solidFill>
              </a:rPr>
              <a:t>Diseñar el módulo de perfil del cliente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CO" sz="1800">
                <a:solidFill>
                  <a:schemeClr val="dk1"/>
                </a:solidFill>
              </a:rPr>
              <a:t>Diseñar y desarrollar el módulo de gestión de usuarios y administradores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CO" sz="1800">
                <a:solidFill>
                  <a:schemeClr val="dk1"/>
                </a:solidFill>
              </a:rPr>
              <a:t>Desarrollar el sistema de gestión de citas desde el rol de administrador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CO" sz="1800">
                <a:solidFill>
                  <a:schemeClr val="dk1"/>
                </a:solidFill>
              </a:rPr>
              <a:t>Integrar el módulo de gestión de servicio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CO" sz="1800">
                <a:solidFill>
                  <a:schemeClr val="dk1"/>
                </a:solidFill>
              </a:rPr>
              <a:t>Desarrollar el módulo de gestión de alimentación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CO" sz="1800">
                <a:solidFill>
                  <a:schemeClr val="dk1"/>
                </a:solidFill>
              </a:rPr>
              <a:t>Implementar el módulo de gestión del carnet de vacunas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CO" sz="1800">
                <a:solidFill>
                  <a:schemeClr val="dk1"/>
                </a:solidFill>
              </a:rPr>
              <a:t>Incorporar el módulo de agendamiento de citas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ctrTitle"/>
          </p:nvPr>
        </p:nvSpPr>
        <p:spPr>
          <a:xfrm>
            <a:off x="990600" y="2057400"/>
            <a:ext cx="10287000" cy="1859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731520" lvl="0" marL="74358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6000"/>
              <a:t>Instrumentos Recolección de información</a:t>
            </a:r>
            <a:endParaRPr sz="6000"/>
          </a:p>
        </p:txBody>
      </p:sp>
      <p:sp>
        <p:nvSpPr>
          <p:cNvPr id="128" name="Google Shape;128;p10"/>
          <p:cNvSpPr/>
          <p:nvPr/>
        </p:nvSpPr>
        <p:spPr>
          <a:xfrm>
            <a:off x="5105400" y="4038600"/>
            <a:ext cx="2247900" cy="0"/>
          </a:xfrm>
          <a:custGeom>
            <a:rect b="b" l="l" r="r" t="t"/>
            <a:pathLst>
              <a:path extrusionOk="0" h="120000"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noFill/>
          <a:ln cap="flat" cmpd="sng" w="126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529261" y="358447"/>
            <a:ext cx="7123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Instrumentos </a:t>
            </a:r>
            <a:endParaRPr/>
          </a:p>
        </p:txBody>
      </p:sp>
      <p:sp>
        <p:nvSpPr>
          <p:cNvPr id="134" name="Google Shape;134;p11"/>
          <p:cNvSpPr txBox="1"/>
          <p:nvPr/>
        </p:nvSpPr>
        <p:spPr>
          <a:xfrm>
            <a:off x="2895600" y="1600200"/>
            <a:ext cx="6504300" cy="4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Encuestas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Formularios digitales (Google Forms) y físicos.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Entrevistas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s-CO" sz="1800"/>
              <a:t>Guión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semiestructurado (12 preguntas), presencial o videollamada.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Observación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Ficha de observación con registro de interacciones reales.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Investigación Documental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Ficha de análisis de fuentes tecnológicas.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Grupos Focales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Sesiones moderadas (6–8 dueños), guía de preguntas.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0" y="6251563"/>
            <a:ext cx="6093500" cy="507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sng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Documento Herramientas de Recolección de Información</a:t>
            </a:r>
            <a:endParaRPr b="0" i="0" sz="18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529261" y="358447"/>
            <a:ext cx="7123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Instrumentos (Aplicados) </a:t>
            </a:r>
            <a:endParaRPr/>
          </a:p>
        </p:txBody>
      </p:sp>
      <p:sp>
        <p:nvSpPr>
          <p:cNvPr id="141" name="Google Shape;141;p12"/>
          <p:cNvSpPr txBox="1"/>
          <p:nvPr/>
        </p:nvSpPr>
        <p:spPr>
          <a:xfrm>
            <a:off x="27482" y="6370235"/>
            <a:ext cx="8506918" cy="507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Documento Herramientas (aplicadas)de Recolección de Información-PETCARD</a:t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1371600"/>
            <a:ext cx="6934200" cy="4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2"/>
          <p:cNvSpPr txBox="1"/>
          <p:nvPr/>
        </p:nvSpPr>
        <p:spPr>
          <a:xfrm>
            <a:off x="-36226" y="6019800"/>
            <a:ext cx="6108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 </a:t>
            </a:r>
            <a:r>
              <a:rPr b="0" i="0" lang="es-CO" sz="1800" u="sng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https://openai.com/dall-e</a:t>
            </a:r>
            <a:endParaRPr b="0" i="0" sz="18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529260" y="358447"/>
            <a:ext cx="7776539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Informé Instrumentos de recolección</a:t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914400" y="1570954"/>
            <a:ext cx="10744200" cy="3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Encuestas: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dueños priorizan historial clínico digital, recordatorios automáticos y agendamiento en línea. WhatsApp es el canal más usado.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Entrevistas: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veterinarios destacan la importancia de registro completo, carnet digital de vacunas y carga de documentos clínicos.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Observación: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identifican pérdidas de citas, errores en registros manuales y dificultad para acceder a información física.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Investigación Documental: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 referencias consultadas destacan buenas prácticas de organización clara de la información y desarrollo modular.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Grupos Focales: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 dueños valoran rapidez, facilidad de uso en dispositivos móviles </a:t>
            </a:r>
            <a:r>
              <a:rPr lang="es-CO" sz="1800"/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529260" y="358447"/>
            <a:ext cx="7776539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Informé Instrumentos de recolección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3048000" y="1981200"/>
            <a:ext cx="60935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recolección de información evidenció desorganización y pérdida de datos en la gestión veterinaria. PEDCARD deberá centralizar historiales, enviar recordatorios y permitir agendamiento en línea, garantizando rapidez, seguridad y accesibilidad desde dispositivos móviles.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152399" y="6200931"/>
            <a:ext cx="815215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Documento Informe Técnicas de Recolección de Información-PETCARD</a:t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/>
        </p:nvSpPr>
        <p:spPr>
          <a:xfrm>
            <a:off x="4379652" y="1642745"/>
            <a:ext cx="3750310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51180" lvl="0" marL="56324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Documento ieee-830</a:t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013630" y="3555131"/>
            <a:ext cx="2247900" cy="0"/>
          </a:xfrm>
          <a:custGeom>
            <a:rect b="b" l="l" r="r" t="t"/>
            <a:pathLst>
              <a:path extrusionOk="0" h="120000"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noFill/>
          <a:ln cap="flat" cmpd="sng" w="126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 txBox="1"/>
          <p:nvPr>
            <p:ph idx="1" type="subTitle"/>
          </p:nvPr>
        </p:nvSpPr>
        <p:spPr>
          <a:xfrm>
            <a:off x="5029200" y="3657600"/>
            <a:ext cx="6010275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Documento_IEEE_380</a:t>
            </a:r>
            <a:r>
              <a:rPr lang="es-CO" u="sng">
                <a:solidFill>
                  <a:schemeClr val="hlink"/>
                </a:solidFill>
                <a:hlinkClick r:id="rId4"/>
              </a:rPr>
              <a:t> </a:t>
            </a:r>
            <a:endParaRPr u="sng">
              <a:solidFill>
                <a:schemeClr val="accent3"/>
              </a:solidFill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529261" y="358447"/>
            <a:ext cx="7123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Requerimientos Funcionales</a:t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3927225" y="1498126"/>
            <a:ext cx="96012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RF01 – Autentificación de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RF02 – Registrar Usuarios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RF03 – Registro de mascotas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RF04 – Historial de servicios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RF05 – Carnet digital de vacunas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RF06 – Módulo de alimentación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RF07 – Sistema de notificaciones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RF08 – Agendamiento de citas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RF09 – Perfil digital de la mascota y del 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RF10 – Registro de Administrador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RF11 – Inicio de sesión de Administrador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RF12 – Cerrar Sesión (todos los roles)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RF13 – CRUD de Usuarios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RF14 – CRUD de Mascotas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RF15 – CRUD de Citas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"/>
          <p:cNvSpPr txBox="1"/>
          <p:nvPr/>
        </p:nvSpPr>
        <p:spPr>
          <a:xfrm>
            <a:off x="4191000" y="2252345"/>
            <a:ext cx="370776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rgbClr val="4D4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PETCARD</a:t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4972227" y="3324314"/>
            <a:ext cx="2247900" cy="0"/>
          </a:xfrm>
          <a:custGeom>
            <a:rect b="b" l="l" r="r" t="t"/>
            <a:pathLst>
              <a:path extrusionOk="0" h="120000" w="2247900">
                <a:moveTo>
                  <a:pt x="0" y="0"/>
                </a:moveTo>
                <a:lnTo>
                  <a:pt x="2247542" y="0"/>
                </a:lnTo>
              </a:path>
            </a:pathLst>
          </a:custGeom>
          <a:noFill/>
          <a:ln cap="flat" cmpd="sng" w="12650">
            <a:solidFill>
              <a:srgbClr val="37A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3944492" y="3417697"/>
            <a:ext cx="4749803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Innovación para el cuidado de mascotas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5039596" y="3933076"/>
            <a:ext cx="4749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s-CO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ocumento_PetCard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529261" y="358447"/>
            <a:ext cx="7123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Requerimientos no Funcionales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2667000" y="1828800"/>
            <a:ext cx="6959600" cy="3375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RNF01 – Interfaz del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RNF02 – Ayuda en el uso del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RNF03 – Mantenimiento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RNF04 – Diseño de la interfaz a la característica de la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RNF05 – Desempeño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RNF06 – Nivel de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RNF07 – Confiabilidad continua del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RNF08 – Seguridad en información.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/>
        </p:nvSpPr>
        <p:spPr>
          <a:xfrm>
            <a:off x="4267200" y="2438400"/>
            <a:ext cx="4230948" cy="936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51180" lvl="0" marL="56324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MOCKUPS</a:t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5013630" y="3555131"/>
            <a:ext cx="2247900" cy="0"/>
          </a:xfrm>
          <a:custGeom>
            <a:rect b="b" l="l" r="r" t="t"/>
            <a:pathLst>
              <a:path extrusionOk="0" h="120000"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noFill/>
          <a:ln cap="flat" cmpd="sng" w="126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714" y="783842"/>
            <a:ext cx="10576472" cy="492741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284813" y="5724807"/>
            <a:ext cx="58161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sng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Mockup_Figma</a:t>
            </a:r>
            <a:endParaRPr b="0" i="0" sz="18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sng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Mockup_Documento</a:t>
            </a:r>
            <a:endParaRPr b="0" i="0" sz="18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/>
        </p:nvSpPr>
        <p:spPr>
          <a:xfrm>
            <a:off x="2895600" y="2514600"/>
            <a:ext cx="7162800" cy="936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51180" lvl="0" marL="56324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Repositorio-GitHub</a:t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5013630" y="3555131"/>
            <a:ext cx="2247900" cy="0"/>
          </a:xfrm>
          <a:custGeom>
            <a:rect b="b" l="l" r="r" t="t"/>
            <a:pathLst>
              <a:path extrusionOk="0" h="120000"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noFill/>
          <a:ln cap="flat" cmpd="sng" w="126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676" y="426898"/>
            <a:ext cx="10742555" cy="582447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168676" y="6325849"/>
            <a:ext cx="4073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sng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Repositorio</a:t>
            </a:r>
            <a:r>
              <a:rPr b="0" i="0" lang="es-CO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_GitHub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529261" y="358447"/>
            <a:ext cx="7123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Referencias</a:t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2282825" y="1703609"/>
            <a:ext cx="7391400" cy="468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403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Hernández Sampieri, R., Fernández Collado, C., &amp; Baptista Lucio, P. (2014). </a:t>
            </a:r>
            <a:r>
              <a:rPr b="0" i="1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 de la investigación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(6ª ed.). McGraw-Hill.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022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Arias, F. (2012). </a:t>
            </a:r>
            <a:r>
              <a:rPr b="0" i="1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proyecto de investigación: Introducción a la metodología científica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(6ª ed.). Editorial Episteme.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80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Flick, U. (2015). </a:t>
            </a:r>
            <a:r>
              <a:rPr b="0" i="1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 a la investigación cualitativa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(3ª ed.). Morata.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96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Creswell, J. W., &amp; Creswell, J. D. (2018). </a:t>
            </a:r>
            <a:r>
              <a:rPr b="0" i="1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design: Qualitative, quantitative, and mixed methods approaches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(5th ed.). SAGE Publications.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565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Babbie, E. (2020). </a:t>
            </a:r>
            <a:r>
              <a:rPr b="0" i="1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practice of social research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(15th ed.). Cengage Learning.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109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Martínez, M. (2011). </a:t>
            </a:r>
            <a:r>
              <a:rPr b="0" i="1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Guía para la elaboración de trabajos de investigación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Fondo Editorial de la Universidad de Carabobo.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Robson, C., &amp; McCartan, K. (2016). </a:t>
            </a:r>
            <a:r>
              <a:rPr b="0" i="1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world research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(4th ed.). Wiley. Organización de las Naciones Unidas para la Educación, la Ciencia y la Cultura – UNESCO. (2019). </a:t>
            </a:r>
            <a:r>
              <a:rPr b="0" i="1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de investigación social: Métodos y técnicas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UNESCO..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529261" y="358447"/>
            <a:ext cx="7123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Referencias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2206625" y="1738376"/>
            <a:ext cx="8084820" cy="468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652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Magestore Blog. (2025). 7 best furniture inventory management software. Recuperado de: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419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https://www.magestore.com/blog/furniture-inventory-management-software/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TechRadar. (2025). Best free CRM software of 2025. Recuperado de: </a:t>
            </a:r>
            <a:r>
              <a:rPr b="0" i="0" lang="es-CO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https://www.techradar.com/best/best-free-crm-software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097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TechRadar. (2025). Best CRM for small businesses. Recuperado de: </a:t>
            </a:r>
            <a:r>
              <a:rPr b="0" i="0" lang="es-CO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https://www.techradar.com/best/best-crm-for-small-business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09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Hernández Sampieri, R., Fernández Collado, C., &amp; Baptista Lucio, P. (2014). Metodología de la investigación (6ª ed.). McGraw-Hill.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Baca Urbina, G. (2013). Evaluación de proyectos (6ª ed.). McGraw-Hill. O'Brien, J. A., &amp; Marakas, G. M. (2011). Sistemas de información gerencial (10ª ed.). McGraw-Hill.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197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Yin, R. K. (2018). Case study research and applications: Design and methods (6th ed.). SAGE Publications.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4002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ISO/IEC 25010:2011. (2011). Systems and software engineering — Systems and software Quality Requirements and Evaluation (SQuaRE) — System and software quality models. International Organization for Standardization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" y="208698"/>
            <a:ext cx="121920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 txBox="1"/>
          <p:nvPr/>
        </p:nvSpPr>
        <p:spPr>
          <a:xfrm>
            <a:off x="3048000" y="152400"/>
            <a:ext cx="8077200" cy="936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rgbClr val="4D4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Tabla de contenido</a:t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2930850" y="1352875"/>
            <a:ext cx="63303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1-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Contextualización</a:t>
            </a:r>
            <a:r>
              <a:rPr b="1" lang="es-CO">
                <a:solidFill>
                  <a:schemeClr val="dk1"/>
                </a:solidFill>
              </a:rPr>
              <a:t>	                                                       4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>
                <a:solidFill>
                  <a:schemeClr val="dk1"/>
                </a:solidFill>
              </a:rPr>
              <a:t>2</a:t>
            </a:r>
            <a:r>
              <a:rPr b="1" lang="es-CO">
                <a:solidFill>
                  <a:schemeClr val="dk1"/>
                </a:solidFill>
              </a:rPr>
              <a:t>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Planteamiento y Pregunta Problema</a:t>
            </a:r>
            <a:r>
              <a:rPr b="1" lang="es-CO">
                <a:solidFill>
                  <a:schemeClr val="dk1"/>
                </a:solidFill>
              </a:rPr>
              <a:t>		         5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3</a:t>
            </a:r>
            <a:r>
              <a:rPr b="1" lang="es-CO">
                <a:solidFill>
                  <a:schemeClr val="dk1"/>
                </a:solidFill>
              </a:rPr>
              <a:t>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Justificación</a:t>
            </a:r>
            <a:r>
              <a:rPr b="1" lang="es-CO">
                <a:solidFill>
                  <a:schemeClr val="dk1"/>
                </a:solidFill>
              </a:rPr>
              <a:t>							         6</a:t>
            </a:r>
            <a:br>
              <a:rPr b="1" lang="es-CO">
                <a:solidFill>
                  <a:schemeClr val="dk1"/>
                </a:solidFill>
              </a:rPr>
            </a:br>
            <a:r>
              <a:rPr b="1" lang="es-CO">
                <a:solidFill>
                  <a:schemeClr val="dk1"/>
                </a:solidFill>
              </a:rPr>
              <a:t>4</a:t>
            </a:r>
            <a:r>
              <a:rPr b="1" lang="es-CO">
                <a:solidFill>
                  <a:schemeClr val="dk1"/>
                </a:solidFill>
              </a:rPr>
              <a:t>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Alcance del Proyecto</a:t>
            </a:r>
            <a:r>
              <a:rPr b="1" lang="es-CO">
                <a:solidFill>
                  <a:schemeClr val="dk1"/>
                </a:solidFill>
              </a:rPr>
              <a:t>			                            7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5</a:t>
            </a:r>
            <a:r>
              <a:rPr b="1" lang="es-CO">
                <a:solidFill>
                  <a:schemeClr val="dk1"/>
                </a:solidFill>
              </a:rPr>
              <a:t>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BPMN</a:t>
            </a:r>
            <a:r>
              <a:rPr b="1" lang="es-CO" sz="1500" u="sng">
                <a:solidFill>
                  <a:schemeClr val="dk1"/>
                </a:solid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b="1" lang="es-CO" sz="1500">
                <a:solidFill>
                  <a:schemeClr val="dk1"/>
                </a:solidFill>
              </a:rPr>
              <a:t>									8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500">
                <a:solidFill>
                  <a:schemeClr val="dk1"/>
                </a:solidFill>
              </a:rPr>
              <a:t>6</a:t>
            </a:r>
            <a:r>
              <a:rPr b="1" lang="es-CO" sz="1500">
                <a:solidFill>
                  <a:schemeClr val="dk1"/>
                </a:solidFill>
              </a:rPr>
              <a:t>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Objetivos</a:t>
            </a:r>
            <a:r>
              <a:rPr b="1" lang="es-CO" sz="1600" u="sng">
                <a:solidFill>
                  <a:schemeClr val="dk1"/>
                </a:solidFill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b="1" lang="es-CO">
                <a:solidFill>
                  <a:schemeClr val="dk1"/>
                </a:solidFill>
              </a:rPr>
              <a:t>								10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6</a:t>
            </a:r>
            <a:r>
              <a:rPr b="1" lang="es-CO">
                <a:solidFill>
                  <a:schemeClr val="dk1"/>
                </a:solidFill>
              </a:rPr>
              <a:t>.1-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Objetivo General</a:t>
            </a:r>
            <a:r>
              <a:rPr b="1" lang="es-CO">
                <a:solidFill>
                  <a:schemeClr val="dk1"/>
                </a:solidFill>
              </a:rPr>
              <a:t>						11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6</a:t>
            </a:r>
            <a:r>
              <a:rPr b="1" lang="es-CO">
                <a:solidFill>
                  <a:schemeClr val="dk1"/>
                </a:solidFill>
              </a:rPr>
              <a:t>.2-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Objetivos Específicos</a:t>
            </a:r>
            <a:r>
              <a:rPr b="1" lang="es-CO">
                <a:solidFill>
                  <a:schemeClr val="dk1"/>
                </a:solidFill>
              </a:rPr>
              <a:t>				         12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7-</a:t>
            </a:r>
            <a:r>
              <a:rPr b="1" lang="es-CO" sz="1700" u="sng">
                <a:solidFill>
                  <a:schemeClr val="dk1"/>
                </a:solidFill>
                <a:hlinkClick action="ppaction://hlinksldjump"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Instrumentos Recolección de información</a:t>
            </a:r>
            <a:r>
              <a:rPr b="1" lang="es-CO">
                <a:solidFill>
                  <a:schemeClr val="dk1"/>
                </a:solidFill>
              </a:rPr>
              <a:t>	         13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7.1-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Instrumentos </a:t>
            </a:r>
            <a:r>
              <a:rPr b="1" lang="es-CO">
                <a:solidFill>
                  <a:schemeClr val="dk1"/>
                </a:solidFill>
              </a:rPr>
              <a:t>						         14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7.2-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Instrumentos (Aplicados)</a:t>
            </a:r>
            <a:r>
              <a:rPr b="1" lang="es-CO">
                <a:solidFill>
                  <a:schemeClr val="dk1"/>
                </a:solidFill>
              </a:rPr>
              <a:t>			         15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7.3-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Informé Instrumentos de recolección</a:t>
            </a:r>
            <a:r>
              <a:rPr b="1" lang="es-CO">
                <a:solidFill>
                  <a:schemeClr val="dk1"/>
                </a:solidFill>
              </a:rPr>
              <a:t>	16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>
                <a:solidFill>
                  <a:schemeClr val="dk1"/>
                </a:solidFill>
              </a:rPr>
              <a:t>8-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Documento IEEE-380</a:t>
            </a:r>
            <a:r>
              <a:rPr b="1" lang="es-CO" sz="1700">
                <a:solidFill>
                  <a:schemeClr val="dk1"/>
                </a:solidFill>
              </a:rPr>
              <a:t>		</a:t>
            </a:r>
            <a:r>
              <a:rPr b="1" lang="es-CO">
                <a:solidFill>
                  <a:schemeClr val="dk1"/>
                </a:solidFill>
              </a:rPr>
              <a:t>			         18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9-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Requerimientos Funcionales</a:t>
            </a:r>
            <a:r>
              <a:rPr b="1" lang="es-CO">
                <a:solidFill>
                  <a:schemeClr val="dk1"/>
                </a:solidFill>
              </a:rPr>
              <a:t>					19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10-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Requerimientos no Funcionales</a:t>
            </a:r>
            <a:r>
              <a:rPr b="1" lang="es-CO">
                <a:solidFill>
                  <a:schemeClr val="dk1"/>
                </a:solidFill>
              </a:rPr>
              <a:t>				20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11-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Mockups</a:t>
            </a:r>
            <a:r>
              <a:rPr b="1" lang="es-CO">
                <a:solidFill>
                  <a:schemeClr val="dk1"/>
                </a:solidFill>
              </a:rPr>
              <a:t>							                  21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12-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Repositorio GitHub</a:t>
            </a:r>
            <a:r>
              <a:rPr b="1" lang="es-CO">
                <a:solidFill>
                  <a:schemeClr val="dk1"/>
                </a:solidFill>
              </a:rPr>
              <a:t>						         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13- </a:t>
            </a:r>
            <a:r>
              <a:rPr b="1" lang="es-CO" sz="1700" u="sng">
                <a:solidFill>
                  <a:schemeClr val="dk1"/>
                </a:solidFill>
                <a:hlinkClick action="ppaction://hlinksldjump"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Referencias</a:t>
            </a:r>
            <a:r>
              <a:rPr b="1" lang="es-CO">
                <a:solidFill>
                  <a:schemeClr val="dk1"/>
                </a:solidFill>
              </a:rPr>
              <a:t>						                  25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"/>
          <p:cNvSpPr txBox="1"/>
          <p:nvPr>
            <p:ph type="title"/>
          </p:nvPr>
        </p:nvSpPr>
        <p:spPr>
          <a:xfrm>
            <a:off x="762000" y="967104"/>
            <a:ext cx="394716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4000">
                <a:solidFill>
                  <a:srgbClr val="000000"/>
                </a:solidFill>
              </a:rPr>
              <a:t>Contextualización</a:t>
            </a:r>
            <a:endParaRPr sz="4000"/>
          </a:p>
        </p:txBody>
      </p:sp>
      <p:sp>
        <p:nvSpPr>
          <p:cNvPr id="71" name="Google Shape;71;p4"/>
          <p:cNvSpPr/>
          <p:nvPr/>
        </p:nvSpPr>
        <p:spPr>
          <a:xfrm>
            <a:off x="685800" y="1676400"/>
            <a:ext cx="3961765" cy="0"/>
          </a:xfrm>
          <a:custGeom>
            <a:rect b="b" l="l" r="r" t="t"/>
            <a:pathLst>
              <a:path extrusionOk="0" h="120000" w="3961765">
                <a:moveTo>
                  <a:pt x="0" y="0"/>
                </a:moveTo>
                <a:lnTo>
                  <a:pt x="3961770" y="0"/>
                </a:lnTo>
              </a:path>
            </a:pathLst>
          </a:custGeom>
          <a:noFill/>
          <a:ln cap="flat" cmpd="sng" w="12650">
            <a:solidFill>
              <a:srgbClr val="37A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758825" y="2149855"/>
            <a:ext cx="4570730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veterinaria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 CAN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ubicada en la Carrera 3D Este #39A-35 Sur en Bogotá, presta servicios clínicos, de vacunación, estética y nutrición para mascotas. Su localización en una zona residencial le garantiza una clientela constante, pero la gestión manual de la información en libretas y WhatsApp provoca pérdida de datos y retrasos. Frente a estas limitaciones surge la necesidad de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PETCARD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un sistema que centralice los registros y optimice los procesos administrativos y clínicos.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700"/>
            <a:ext cx="5714998" cy="685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529261" y="358447"/>
            <a:ext cx="7123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Planteamiento y Pregunta Problema</a:t>
            </a:r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2892425" y="2149855"/>
            <a:ext cx="6565265" cy="304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200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veterinarias manejan la información de forma fragmentada en soportes físicos y chats de mensajería, lo que provoca inconsistencias, pérdidas y ausencia de trazabilidad. Este desorden afecta tanto la continuidad del tratamiento de las mascotas como la eficiencia administrativa del negocio. A partir de este contexto surge la pregunta técnica: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2864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diseñar un sistema de información que organice, centralice y permita consultar los datos de manera eficiente, garantizando accesibilidad, seguridad y usabilidad para usuarios con distintos perfiles?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529261" y="358447"/>
            <a:ext cx="7123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Justificación</a:t>
            </a:r>
            <a:endParaRPr/>
          </a:p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2892425" y="1997455"/>
            <a:ext cx="6489700" cy="304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El manejo manual y disperso de la información en veterinarias afecta la integridad, disponibilidad y seguimiento del estado de salud de las mascotas, generando omisiones y errores en la gestión de servicios. Para solucionar esto, se propone desarrollar un sistema de información digital centralizado que organice y almacene de forma segura los datos clínicos y administrativos, integrando funcionalidades para el registro de historiales médicos, agendamiento de citas y automatización de notificaciones. Esta solución busca optimizar procesos, mejorar la trazabilidad y facilitar el acceso controlado a la información para el personal y los clientes.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529261" y="358447"/>
            <a:ext cx="71234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Alcance del Proyecto</a:t>
            </a:r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2968625" y="2149855"/>
            <a:ext cx="6515100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PETCARD cubrirá el registro de mascotas, historiales clínicos y de servicios, carnet digital de vacunas con alertas, módulo de alimentación, sistema de notificaciones, perfiles de clientes, panel administrativo y agendamiento en línea. La solución será desplegada en la nube para asegurar disponibilidad y escalabilidad. Se excluyen explícitamente funcionalidades ajenas al dominio veterinario, como módulos de inventario comercial, comercio electrónico o integración con collares de identificación QR, con el fin de mantener el alcance en lo estrictamente clínico y administrativo.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1c329ab9c_0_0"/>
          <p:cNvSpPr txBox="1"/>
          <p:nvPr/>
        </p:nvSpPr>
        <p:spPr>
          <a:xfrm>
            <a:off x="5013625" y="2507050"/>
            <a:ext cx="2467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51180" lvl="0" marL="56324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CO" sz="6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BPMN</a:t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381c329ab9c_0_0"/>
          <p:cNvSpPr/>
          <p:nvPr/>
        </p:nvSpPr>
        <p:spPr>
          <a:xfrm>
            <a:off x="5013630" y="3555131"/>
            <a:ext cx="2247900" cy="0"/>
          </a:xfrm>
          <a:custGeom>
            <a:rect b="b" l="l" r="r" t="t"/>
            <a:pathLst>
              <a:path extrusionOk="0" h="120000"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noFill/>
          <a:ln cap="flat" cmpd="sng" w="126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1c329ab9c_0_5"/>
          <p:cNvSpPr txBox="1"/>
          <p:nvPr>
            <p:ph type="title"/>
          </p:nvPr>
        </p:nvSpPr>
        <p:spPr>
          <a:xfrm>
            <a:off x="268773" y="441350"/>
            <a:ext cx="8393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Bussines process Model and Notacion</a:t>
            </a:r>
            <a:endParaRPr/>
          </a:p>
        </p:txBody>
      </p:sp>
      <p:pic>
        <p:nvPicPr>
          <p:cNvPr id="103" name="Google Shape;103;g381c329ab9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0" y="1212125"/>
            <a:ext cx="9411502" cy="54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81c329ab9c_0_5"/>
          <p:cNvSpPr txBox="1"/>
          <p:nvPr/>
        </p:nvSpPr>
        <p:spPr>
          <a:xfrm>
            <a:off x="134675" y="61644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hlink"/>
                </a:solidFill>
                <a:hlinkClick r:id="rId4"/>
              </a:rPr>
              <a:t>BPMN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2025-09-16T20:56:58Z</dcterms:created>
  <dc:creator>APRENDIZ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2025-09-16T00:00:00Z</vt:filetime>
  </property>
  <property fmtid="{D5CDD505-2E9C-101B-9397-08002B2CF9AE}" pid="3" name="Creator">
    <vt:lpwstr>Google</vt:lpwstr>
  </property>
  <property fmtid="{D5CDD505-2E9C-101B-9397-08002B2CF9AE}" pid="4" name="LastSaved">
    <vt:filetime>2025-09-16T00:00:00Z</vt:filetime>
  </property>
</Properties>
</file>