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97986" y="5870261"/>
            <a:ext cx="10492028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-237">
                <a:solidFill>
                  <a:srgbClr val="2F2F2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김지환  송민재  전유빈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97160" y="3785845"/>
            <a:ext cx="13954725" cy="2238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7"/>
              </a:lnSpc>
            </a:pPr>
            <a:r>
              <a:rPr lang="en-US" sz="19370" spc="-484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SpeechMood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927568" y="3558268"/>
            <a:ext cx="419100" cy="419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58530" y="9318552"/>
            <a:ext cx="5170940" cy="253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</a:pPr>
            <a:r>
              <a:rPr lang="en-US" sz="1800" spc="63">
                <a:solidFill>
                  <a:srgbClr val="2F2F2F"/>
                </a:solidFill>
                <a:latin typeface="Courier Prime"/>
                <a:ea typeface="Courier Prime"/>
                <a:cs typeface="Courier Prime"/>
                <a:sym typeface="Courier Prime"/>
              </a:rPr>
              <a:t>O.P.C 24H PROJECT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425418" y="3948793"/>
            <a:ext cx="419100" cy="419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08656" y="2216574"/>
            <a:ext cx="5122252" cy="366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목적 : wrong_scr, repeat_scr 등 개별 점수 예측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입력 : &lt;WR&gt; 태그 수, word_cnt - audible_word_cnt 등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출력 : 특정 발표 품질 점수(*_scr)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이유 : 모델이 단순하고 해석이 명확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성능 : 정확도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repeat_scr : 56%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filler_words_scr : 90%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wrong_scr : 96%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76267" y="1624664"/>
            <a:ext cx="3789394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선형 회귀(Linear Regression)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2440" y="1863153"/>
            <a:ext cx="4742001" cy="2185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3"/>
              </a:lnSpc>
            </a:pPr>
            <a:r>
              <a:rPr lang="en-US" sz="10490" spc="-367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Machine learning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27081" y="1719914"/>
            <a:ext cx="246743" cy="2467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80339" y="2255128"/>
            <a:ext cx="246743" cy="24674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162231" y="1719914"/>
            <a:ext cx="246743" cy="24674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5497839" y="0"/>
            <a:ext cx="0" cy="10366787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1607132" y="0"/>
            <a:ext cx="0" cy="10366787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2334024" y="3893764"/>
            <a:ext cx="4686823" cy="407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목적 : 발표 등급(eval_grade) 분류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입력 : 모든 *_scr 점수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출력 : eval_grade (A, B, C)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이유 : 피처 간 복잡한 비선형 관계를 잘 반영하며, 설명력도 우수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성능 : 정확도 약 86%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한계 : A0, D+의 데이터 수가 적어 예측 정확도가 낮았음. 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→ A0,B+을 A, B0, C+을 B, C0,D+를 C. 3 그룹으로 분류함.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80452" y="3267836"/>
            <a:ext cx="5140395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랜덤 포레스트 분류(Random Forest Classifier)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76267" y="6105314"/>
            <a:ext cx="5730865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랜덤  포레스트 회귀(Random Forest Regression)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09074" y="6681097"/>
            <a:ext cx="5121833" cy="285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목적 :  발표 속도와 말하기 품질 측정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입력 : 오디오에서 추출한 5가지 음성 특성( duration, syllable_rate, rms_std, zcr_mean, pitch_std)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출력 : 예측된 voc_speed_sec_scr, voc_quality_scr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이유 : 피처 간 비선형 관계 포착, 과적합 위험 적음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성능 : +-1점 이내 정확도 94.74%</a:t>
            </a:r>
          </a:p>
          <a:p>
            <a:pPr algn="l">
              <a:lnSpc>
                <a:spcPts val="328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299" y="800100"/>
            <a:ext cx="8043252" cy="98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4" indent="-539742" lvl="1">
              <a:lnSpc>
                <a:spcPts val="8199"/>
              </a:lnSpc>
              <a:buFont typeface="Arial"/>
              <a:buChar char="•"/>
            </a:pPr>
            <a:r>
              <a:rPr lang="en-US" b="true" sz="4999" spc="-34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Mapping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624679"/>
            <a:ext cx="16230600" cy="308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기존 등급 체계는 A0, B+, B0, C+, C0, D+로 세분화되어 있어 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일부 등급은 데이터 수가 매우 적어 모델 학습에 어려움.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따라서 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이를 해결하기 위해 비슷한 수준의 등급을 A / B / C 세 등급으로 </a:t>
            </a:r>
          </a:p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통합(Mapping) 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하여 train 데이터의 분포 불균형을 완화.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이러한 등급 통합은 소수 클래스 문제를 줄이고, 모델이 보다 안정적으로 등급을 학습할 수 있도록 유도.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493371" y="1924911"/>
            <a:ext cx="11301259" cy="4958427"/>
          </a:xfrm>
          <a:custGeom>
            <a:avLst/>
            <a:gdLst/>
            <a:ahLst/>
            <a:cxnLst/>
            <a:rect r="r" b="b" t="t" l="l"/>
            <a:pathLst>
              <a:path h="4958427" w="11301259">
                <a:moveTo>
                  <a:pt x="0" y="0"/>
                </a:moveTo>
                <a:lnTo>
                  <a:pt x="11301258" y="0"/>
                </a:lnTo>
                <a:lnTo>
                  <a:pt x="11301258" y="4958428"/>
                </a:lnTo>
                <a:lnTo>
                  <a:pt x="0" y="4958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3631" y="2904098"/>
            <a:ext cx="12600738" cy="2756411"/>
          </a:xfrm>
          <a:custGeom>
            <a:avLst/>
            <a:gdLst/>
            <a:ahLst/>
            <a:cxnLst/>
            <a:rect r="r" b="b" t="t" l="l"/>
            <a:pathLst>
              <a:path h="2756411" w="12600738">
                <a:moveTo>
                  <a:pt x="0" y="0"/>
                </a:moveTo>
                <a:lnTo>
                  <a:pt x="12600738" y="0"/>
                </a:lnTo>
                <a:lnTo>
                  <a:pt x="12600738" y="2756412"/>
                </a:lnTo>
                <a:lnTo>
                  <a:pt x="0" y="2756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9299" y="800100"/>
            <a:ext cx="8043252" cy="98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4" indent="-539742" lvl="1">
              <a:lnSpc>
                <a:spcPts val="8199"/>
              </a:lnSpc>
              <a:buFont typeface="Arial"/>
              <a:buChar char="•"/>
            </a:pPr>
            <a:r>
              <a:rPr lang="en-US" b="true" sz="4999" spc="-34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Oversampling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101714"/>
            <a:ext cx="16230600" cy="308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train 데이터 속,  A 등급 샘플의 수가 다른 등급에 비해 현저히 부족. 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이로 인해 모델이 A 등급을 충분히 학습하지 못하는 문제가 발생. 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따라서 데이터의 분포를, 보완하기 위해 </a:t>
            </a: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SMOTE(Synthetic Minority Oversampling Technique)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를 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적용하여 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소수 클래스에 해당하는 A 등급 데이터를 Oversampling 진행.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이를 통해 클래스 간 균형을 맞추고, 모델의 A 등급 분류 성능을 향상.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299" y="800100"/>
            <a:ext cx="8043252" cy="98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4" indent="-539742" lvl="1">
              <a:lnSpc>
                <a:spcPts val="8199"/>
              </a:lnSpc>
              <a:buFont typeface="Arial"/>
              <a:buChar char="•"/>
            </a:pPr>
            <a:r>
              <a:rPr lang="en-US" b="true" sz="4999" spc="-34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Model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498436" y="1446215"/>
            <a:ext cx="7291128" cy="6388851"/>
          </a:xfrm>
          <a:custGeom>
            <a:avLst/>
            <a:gdLst/>
            <a:ahLst/>
            <a:cxnLst/>
            <a:rect r="r" b="b" t="t" l="l"/>
            <a:pathLst>
              <a:path h="6388851" w="7291128">
                <a:moveTo>
                  <a:pt x="0" y="0"/>
                </a:moveTo>
                <a:lnTo>
                  <a:pt x="7291128" y="0"/>
                </a:lnTo>
                <a:lnTo>
                  <a:pt x="7291128" y="6388850"/>
                </a:lnTo>
                <a:lnTo>
                  <a:pt x="0" y="6388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876196"/>
            <a:ext cx="16230600" cy="122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Random Forest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 모델을 사용하였고,  모델의 성능 향상을 위해</a:t>
            </a:r>
          </a:p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RandomizedSearchCV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를 활용하여, 주요 하이퍼파라미터에 대해 랜덤 탐색 기반 최적화 수행.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299" y="800100"/>
            <a:ext cx="8043252" cy="98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4" indent="-539742" lvl="1">
              <a:lnSpc>
                <a:spcPts val="8199"/>
              </a:lnSpc>
              <a:buFont typeface="Arial"/>
              <a:buChar char="•"/>
            </a:pPr>
            <a:r>
              <a:rPr lang="en-US" b="true" sz="4999" spc="-34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Model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921296" y="3349718"/>
            <a:ext cx="14445408" cy="2907138"/>
          </a:xfrm>
          <a:custGeom>
            <a:avLst/>
            <a:gdLst/>
            <a:ahLst/>
            <a:cxnLst/>
            <a:rect r="r" b="b" t="t" l="l"/>
            <a:pathLst>
              <a:path h="2907138" w="14445408">
                <a:moveTo>
                  <a:pt x="0" y="0"/>
                </a:moveTo>
                <a:lnTo>
                  <a:pt x="14445408" y="0"/>
                </a:lnTo>
                <a:lnTo>
                  <a:pt x="14445408" y="2907139"/>
                </a:lnTo>
                <a:lnTo>
                  <a:pt x="0" y="29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485671"/>
            <a:ext cx="16230600" cy="184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Random Forest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 모델을 사용하였고, 모델의 성능 향상을 위해</a:t>
            </a:r>
          </a:p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RandomizedSearchCV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를 활용하여, 주요 하이퍼파라미터에 대해 랜덤 탐색 기반 최적화 수행.</a:t>
            </a:r>
          </a:p>
          <a:p>
            <a:pPr algn="ctr">
              <a:lnSpc>
                <a:spcPts val="491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299" y="800100"/>
            <a:ext cx="8043252" cy="98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4" indent="-539742" lvl="1">
              <a:lnSpc>
                <a:spcPts val="8199"/>
              </a:lnSpc>
              <a:buFont typeface="Arial"/>
              <a:buChar char="•"/>
            </a:pPr>
            <a:r>
              <a:rPr lang="en-US" b="true" sz="4999" spc="-34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876196"/>
            <a:ext cx="16230600" cy="122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학습된 Random Forest 모델의 </a:t>
            </a: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Feature Importance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 분석 결과,</a:t>
            </a:r>
          </a:p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voc_quality_scr, voc_speed_sec_scr, repeat_scr 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세 가지 특성이 예측에 가장 큰 영향을 미친 것으로 나타남.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366516" y="2059488"/>
            <a:ext cx="9554968" cy="5697150"/>
          </a:xfrm>
          <a:custGeom>
            <a:avLst/>
            <a:gdLst/>
            <a:ahLst/>
            <a:cxnLst/>
            <a:rect r="r" b="b" t="t" l="l"/>
            <a:pathLst>
              <a:path h="5697150" w="9554968">
                <a:moveTo>
                  <a:pt x="0" y="0"/>
                </a:moveTo>
                <a:lnTo>
                  <a:pt x="9554968" y="0"/>
                </a:lnTo>
                <a:lnTo>
                  <a:pt x="9554968" y="5697149"/>
                </a:lnTo>
                <a:lnTo>
                  <a:pt x="0" y="5697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299" y="800100"/>
            <a:ext cx="8043252" cy="98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4" indent="-539742" lvl="1">
              <a:lnSpc>
                <a:spcPts val="8199"/>
              </a:lnSpc>
              <a:buFont typeface="Arial"/>
              <a:buChar char="•"/>
            </a:pPr>
            <a:r>
              <a:rPr lang="en-US" b="true" sz="4999" spc="-34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666646"/>
            <a:ext cx="16230600" cy="122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Train Accuracy:</a:t>
            </a: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 93.99%</a:t>
            </a:r>
          </a:p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Test Accuracy: 85.90%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493371" y="2783187"/>
            <a:ext cx="11301259" cy="4040200"/>
          </a:xfrm>
          <a:custGeom>
            <a:avLst/>
            <a:gdLst/>
            <a:ahLst/>
            <a:cxnLst/>
            <a:rect r="r" b="b" t="t" l="l"/>
            <a:pathLst>
              <a:path h="4040200" w="11301259">
                <a:moveTo>
                  <a:pt x="0" y="0"/>
                </a:moveTo>
                <a:lnTo>
                  <a:pt x="11301258" y="0"/>
                </a:lnTo>
                <a:lnTo>
                  <a:pt x="11301258" y="4040200"/>
                </a:lnTo>
                <a:lnTo>
                  <a:pt x="0" y="4040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9577" y="743345"/>
            <a:ext cx="5468846" cy="1635616"/>
            <a:chOff x="0" y="0"/>
            <a:chExt cx="7291794" cy="21808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81000"/>
              <a:ext cx="7291794" cy="1799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30"/>
                </a:lnSpc>
              </a:pPr>
              <a:r>
                <a:rPr lang="en-US" sz="10737" spc="-375">
                  <a:solidFill>
                    <a:srgbClr val="2F2F2F"/>
                  </a:solidFill>
                  <a:latin typeface="AC Soft Icecream"/>
                  <a:ea typeface="AC Soft Icecream"/>
                  <a:cs typeface="AC Soft Icecream"/>
                  <a:sym typeface="AC Soft Icecream"/>
                </a:rPr>
                <a:t>Result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1616875" y="631371"/>
              <a:ext cx="328990" cy="328990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B75C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2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3146318" y="327781"/>
              <a:ext cx="328990" cy="32899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B75C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2"/>
                  </a:lnSpc>
                </a:pPr>
              </a:p>
            </p:txBody>
          </p:sp>
        </p:grpSp>
      </p:grpSp>
      <p:sp>
        <p:nvSpPr>
          <p:cNvPr name="AutoShape 10" id="10"/>
          <p:cNvSpPr/>
          <p:nvPr/>
        </p:nvSpPr>
        <p:spPr>
          <a:xfrm flipV="true">
            <a:off x="0" y="2740911"/>
            <a:ext cx="18288000" cy="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54459" y="2915148"/>
            <a:ext cx="16979083" cy="5709217"/>
          </a:xfrm>
          <a:custGeom>
            <a:avLst/>
            <a:gdLst/>
            <a:ahLst/>
            <a:cxnLst/>
            <a:rect r="r" b="b" t="t" l="l"/>
            <a:pathLst>
              <a:path h="5709217" w="16979083">
                <a:moveTo>
                  <a:pt x="0" y="0"/>
                </a:moveTo>
                <a:lnTo>
                  <a:pt x="16979082" y="0"/>
                </a:lnTo>
                <a:lnTo>
                  <a:pt x="16979082" y="5709217"/>
                </a:lnTo>
                <a:lnTo>
                  <a:pt x="0" y="5709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580286" y="8624365"/>
            <a:ext cx="11127429" cy="1267871"/>
          </a:xfrm>
          <a:custGeom>
            <a:avLst/>
            <a:gdLst/>
            <a:ahLst/>
            <a:cxnLst/>
            <a:rect r="r" b="b" t="t" l="l"/>
            <a:pathLst>
              <a:path h="1267871" w="11127429">
                <a:moveTo>
                  <a:pt x="0" y="0"/>
                </a:moveTo>
                <a:lnTo>
                  <a:pt x="11127428" y="0"/>
                </a:lnTo>
                <a:lnTo>
                  <a:pt x="11127428" y="1267870"/>
                </a:lnTo>
                <a:lnTo>
                  <a:pt x="0" y="1267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618672" y="5228272"/>
            <a:ext cx="331470" cy="328612"/>
            <a:chOff x="0" y="0"/>
            <a:chExt cx="441960" cy="438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6990" y="50800"/>
              <a:ext cx="342900" cy="336550"/>
            </a:xfrm>
            <a:custGeom>
              <a:avLst/>
              <a:gdLst/>
              <a:ahLst/>
              <a:cxnLst/>
              <a:rect r="r" b="b" t="t" l="l"/>
              <a:pathLst>
                <a:path h="336550" w="342900">
                  <a:moveTo>
                    <a:pt x="342900" y="12700"/>
                  </a:moveTo>
                  <a:cubicBezTo>
                    <a:pt x="11430" y="336550"/>
                    <a:pt x="3810" y="332740"/>
                    <a:pt x="3810" y="326390"/>
                  </a:cubicBezTo>
                  <a:cubicBezTo>
                    <a:pt x="0" y="294640"/>
                    <a:pt x="330200" y="0"/>
                    <a:pt x="330200" y="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291185" y="3180398"/>
            <a:ext cx="4206240" cy="211455"/>
            <a:chOff x="0" y="0"/>
            <a:chExt cx="5608320" cy="2819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50800"/>
              <a:ext cx="5607050" cy="461010"/>
            </a:xfrm>
            <a:custGeom>
              <a:avLst/>
              <a:gdLst/>
              <a:ahLst/>
              <a:cxnLst/>
              <a:rect r="r" b="b" t="t" l="l"/>
              <a:pathLst>
                <a:path h="461010" w="5607050">
                  <a:moveTo>
                    <a:pt x="50800" y="0"/>
                  </a:moveTo>
                  <a:cubicBezTo>
                    <a:pt x="5607050" y="50800"/>
                    <a:pt x="5607050" y="128270"/>
                    <a:pt x="5556250" y="177800"/>
                  </a:cubicBezTo>
                  <a:cubicBezTo>
                    <a:pt x="5276850" y="457200"/>
                    <a:pt x="331470" y="461010"/>
                    <a:pt x="50800" y="180340"/>
                  </a:cubicBezTo>
                  <a:cubicBezTo>
                    <a:pt x="0" y="129540"/>
                    <a:pt x="50800" y="0"/>
                    <a:pt x="50800" y="0"/>
                  </a:cubicBezTo>
                </a:path>
              </a:pathLst>
            </a:custGeom>
            <a:solidFill>
              <a:srgbClr val="BC9BFF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15955871" y="5287804"/>
            <a:ext cx="597578" cy="103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0"/>
              </a:lnSpc>
            </a:pPr>
            <a:r>
              <a:rPr lang="en-US" sz="5978" b="true">
                <a:solidFill>
                  <a:srgbClr val="FF3131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337857" y="5874068"/>
            <a:ext cx="2780348" cy="211455"/>
            <a:chOff x="0" y="0"/>
            <a:chExt cx="3707130" cy="2819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" y="43180"/>
              <a:ext cx="3656330" cy="402590"/>
            </a:xfrm>
            <a:custGeom>
              <a:avLst/>
              <a:gdLst/>
              <a:ahLst/>
              <a:cxnLst/>
              <a:rect r="r" b="b" t="t" l="l"/>
              <a:pathLst>
                <a:path h="402590" w="3656330">
                  <a:moveTo>
                    <a:pt x="48260" y="7620"/>
                  </a:moveTo>
                  <a:cubicBezTo>
                    <a:pt x="3600450" y="13970"/>
                    <a:pt x="3609340" y="19050"/>
                    <a:pt x="3623310" y="30480"/>
                  </a:cubicBezTo>
                  <a:cubicBezTo>
                    <a:pt x="3636010" y="39370"/>
                    <a:pt x="3643630" y="52070"/>
                    <a:pt x="3647440" y="64770"/>
                  </a:cubicBezTo>
                  <a:cubicBezTo>
                    <a:pt x="3652520" y="77470"/>
                    <a:pt x="3656330" y="92710"/>
                    <a:pt x="3652520" y="106680"/>
                  </a:cubicBezTo>
                  <a:cubicBezTo>
                    <a:pt x="3649980" y="124460"/>
                    <a:pt x="3638550" y="149860"/>
                    <a:pt x="3623310" y="162560"/>
                  </a:cubicBezTo>
                  <a:cubicBezTo>
                    <a:pt x="3609340" y="176530"/>
                    <a:pt x="3577590" y="194310"/>
                    <a:pt x="3564890" y="185420"/>
                  </a:cubicBezTo>
                  <a:cubicBezTo>
                    <a:pt x="3544570" y="171450"/>
                    <a:pt x="3545840" y="22860"/>
                    <a:pt x="3564890" y="7620"/>
                  </a:cubicBezTo>
                  <a:cubicBezTo>
                    <a:pt x="3573780" y="0"/>
                    <a:pt x="3594100" y="11430"/>
                    <a:pt x="3606800" y="17780"/>
                  </a:cubicBezTo>
                  <a:cubicBezTo>
                    <a:pt x="3618230" y="24130"/>
                    <a:pt x="3630930" y="33020"/>
                    <a:pt x="3638550" y="45720"/>
                  </a:cubicBezTo>
                  <a:cubicBezTo>
                    <a:pt x="3647440" y="60960"/>
                    <a:pt x="3655060" y="87630"/>
                    <a:pt x="3652520" y="106680"/>
                  </a:cubicBezTo>
                  <a:cubicBezTo>
                    <a:pt x="3651250" y="127000"/>
                    <a:pt x="3638550" y="149860"/>
                    <a:pt x="3623310" y="162560"/>
                  </a:cubicBezTo>
                  <a:cubicBezTo>
                    <a:pt x="3609340" y="176530"/>
                    <a:pt x="3600450" y="179070"/>
                    <a:pt x="3564890" y="185420"/>
                  </a:cubicBezTo>
                  <a:cubicBezTo>
                    <a:pt x="3296920" y="234950"/>
                    <a:pt x="265430" y="402590"/>
                    <a:pt x="48260" y="186690"/>
                  </a:cubicBezTo>
                  <a:cubicBezTo>
                    <a:pt x="0" y="138430"/>
                    <a:pt x="48260" y="7620"/>
                    <a:pt x="48260" y="7620"/>
                  </a:cubicBezTo>
                </a:path>
              </a:pathLst>
            </a:custGeom>
            <a:solidFill>
              <a:srgbClr val="FF3131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126" y="1962077"/>
            <a:ext cx="4281554" cy="298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3"/>
              </a:lnSpc>
            </a:pPr>
            <a:r>
              <a:rPr lang="en-US" sz="10421" spc="-364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Fault</a:t>
            </a:r>
          </a:p>
          <a:p>
            <a:pPr algn="ctr">
              <a:lnSpc>
                <a:spcPts val="7503"/>
              </a:lnSpc>
            </a:pPr>
            <a:r>
              <a:rPr lang="en-US" sz="10421" spc="-364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&amp;</a:t>
            </a:r>
          </a:p>
          <a:p>
            <a:pPr algn="ctr">
              <a:lnSpc>
                <a:spcPts val="6725"/>
              </a:lnSpc>
            </a:pPr>
            <a:r>
              <a:rPr lang="en-US" sz="9341" spc="-326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Improve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86239" y="1922633"/>
            <a:ext cx="246743" cy="24674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4691549" y="0"/>
            <a:ext cx="0" cy="1028700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16874478" y="0"/>
            <a:ext cx="0" cy="1028700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432423" y="1870393"/>
            <a:ext cx="10701180" cy="817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데이터 수 제한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국어국문학 전공자로서, 다양한 한국 문학 작품에 대한 깊이 있는 분석 능력을 갖추고 있습니다. </a:t>
            </a:r>
          </a:p>
          <a:p>
            <a:pPr algn="l">
              <a:lnSpc>
                <a:spcPts val="3280"/>
              </a:lnSpc>
            </a:pP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인공지능 api 사용 x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다양한 글쓰기 과제를 통해 창의적이고 논리적인 글쓰기 능력을 배양했습니다. </a:t>
            </a:r>
          </a:p>
          <a:p>
            <a:pPr algn="l">
              <a:lnSpc>
                <a:spcPts val="3280"/>
              </a:lnSpc>
            </a:pP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데이터 추출 단계에서 라벨 추출 시 오류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데이터 추출 단계에서 평균값만 추출했는데 각 점수를 매긴 사람의 값 역시 수집했으면 조금 더 보완되었을 것 같습니다. </a:t>
            </a:r>
          </a:p>
          <a:p>
            <a:pPr algn="l">
              <a:lnSpc>
                <a:spcPts val="3280"/>
              </a:lnSpc>
            </a:pP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업그레이드 </a:t>
            </a:r>
          </a:p>
          <a:p>
            <a:pPr algn="l">
              <a:lnSpc>
                <a:spcPts val="3280"/>
              </a:lnSpc>
            </a:pP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얼굴과 몸짓 인식 추가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얼굴 인식을 통해 발표자의 긴장도, 자신감 등을 파악하고 몸 흔들기나 팔 움직이기 같은 몸짓을 파악하여 발표 태도 파악하는 것입니다. 이를 통해 발표자의 발표 태도, 정서를 분석하여 추가 피드백을 할 수 있습니다.</a:t>
            </a:r>
          </a:p>
          <a:p>
            <a:pPr algn="l">
              <a:lnSpc>
                <a:spcPts val="3280"/>
              </a:lnSpc>
            </a:pP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등급 세분화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등급을  A+부터 F까지 다양하게  세분화하는 것입니다. 이를 통해 발표자의 발표 등급을 더 구체적으로 매길 수 있습니다.</a:t>
            </a:r>
          </a:p>
          <a:p>
            <a:pPr algn="l">
              <a:lnSpc>
                <a:spcPts val="32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905904" y="872807"/>
            <a:ext cx="1642426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470">
                <a:solidFill>
                  <a:srgbClr val="2F2F2F"/>
                </a:solidFill>
                <a:latin typeface="Nanum Square"/>
                <a:ea typeface="Nanum Square"/>
                <a:cs typeface="Nanum Square"/>
                <a:sym typeface="Nanum Square"/>
              </a:rPr>
              <a:t>★★★★★</a:t>
            </a: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8483" y="3992222"/>
            <a:ext cx="7231035" cy="137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0"/>
              </a:lnSpc>
            </a:pPr>
            <a:r>
              <a:rPr lang="en-US" sz="12014" spc="-300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56550" y="4102444"/>
            <a:ext cx="4761002" cy="818983"/>
            <a:chOff x="0" y="0"/>
            <a:chExt cx="6348003" cy="109197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765796"/>
              <a:ext cx="326182" cy="326182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B75C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6021821" y="765796"/>
              <a:ext cx="326182" cy="326182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B75C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340296" y="0"/>
              <a:ext cx="326182" cy="32618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B75C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1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67550" y="2924683"/>
            <a:ext cx="5639323" cy="294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4799"/>
              </a:lnSpc>
              <a:buFont typeface="Arial"/>
              <a:buChar char="•"/>
            </a:pPr>
            <a:r>
              <a:rPr lang="en-US" b="true" sz="2399" spc="-167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프로젝트 개요</a:t>
            </a:r>
          </a:p>
          <a:p>
            <a:pPr algn="l" marL="518158" indent="-259079" lvl="1">
              <a:lnSpc>
                <a:spcPts val="4799"/>
              </a:lnSpc>
              <a:buFont typeface="Arial"/>
              <a:buChar char="•"/>
            </a:pPr>
            <a:r>
              <a:rPr lang="en-US" b="true" sz="2399" spc="-167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데이터 전처리</a:t>
            </a:r>
          </a:p>
          <a:p>
            <a:pPr algn="l" marL="518158" indent="-259079" lvl="1">
              <a:lnSpc>
                <a:spcPts val="4799"/>
              </a:lnSpc>
              <a:buFont typeface="Arial"/>
              <a:buChar char="•"/>
            </a:pPr>
            <a:r>
              <a:rPr lang="en-US" b="true" sz="2399" spc="-167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머신러닝 </a:t>
            </a:r>
          </a:p>
          <a:p>
            <a:pPr algn="l" marL="518158" indent="-259079" lvl="1">
              <a:lnSpc>
                <a:spcPts val="4799"/>
              </a:lnSpc>
              <a:buFont typeface="Arial"/>
              <a:buChar char="•"/>
            </a:pPr>
            <a:r>
              <a:rPr lang="en-US" b="true" sz="2399" spc="-167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출력 결과</a:t>
            </a:r>
          </a:p>
          <a:p>
            <a:pPr algn="l" marL="518158" indent="-259079" lvl="1">
              <a:lnSpc>
                <a:spcPts val="4799"/>
              </a:lnSpc>
              <a:buFont typeface="Arial"/>
              <a:buChar char="•"/>
            </a:pPr>
            <a:r>
              <a:rPr lang="en-US" b="true" sz="2399" spc="-167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프로젝트 결점 및 보완점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1127" y="3099562"/>
            <a:ext cx="5083242" cy="1254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</a:pPr>
            <a:r>
              <a:rPr lang="en-US" sz="10737" spc="-375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content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036026" y="3201162"/>
            <a:ext cx="246743" cy="2467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067526" y="3201162"/>
            <a:ext cx="246743" cy="24674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H="true" flipV="true">
            <a:off x="2190502" y="0"/>
            <a:ext cx="0" cy="1028700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3410" y="3432675"/>
            <a:ext cx="10701180" cy="162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0"/>
              </a:lnSpc>
            </a:pPr>
          </a:p>
          <a:p>
            <a:pPr algn="ctr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최근 AI 기반 음성 인식 기술이 발전하면서 발화 내용을 자동으로 텍스트화하고 분석할 수 있는 여건이 마련되고 있습니다. 이를 활용하여 발표 평가를 자동화하고 정량화할 수 있을 뿐 아니라, 학습자에게 구체적인 피드백도 제공할 수 있습니다.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93410" y="5870448"/>
            <a:ext cx="10701180" cy="162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b="true" sz="2000" spc="-140">
                <a:solidFill>
                  <a:srgbClr val="2F2F2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프로젝트의 목적</a:t>
            </a:r>
          </a:p>
          <a:p>
            <a:pPr algn="ctr">
              <a:lnSpc>
                <a:spcPts val="3280"/>
              </a:lnSpc>
            </a:pPr>
            <a:r>
              <a:rPr lang="en-US" b="true" sz="2000" spc="-140">
                <a:solidFill>
                  <a:srgbClr val="2F2F2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발표 대본과 실제 발화를 비교 분석하여, 반복, 불일치, 간투어 등 말하기 품질을 자동으로 태깅하고 점수화하여 발표자에게 구체적인 피드백을 제공하는 시스템을 구축</a:t>
            </a:r>
          </a:p>
          <a:p>
            <a:pPr algn="ctr">
              <a:lnSpc>
                <a:spcPts val="32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81813" y="1323975"/>
            <a:ext cx="12051612" cy="1254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</a:pPr>
            <a:r>
              <a:rPr lang="en-US" sz="10737" spc="-375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project introduction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16989" y="1953986"/>
            <a:ext cx="246743" cy="2467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031968" y="1953986"/>
            <a:ext cx="246743" cy="24674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00129" y="1425575"/>
            <a:ext cx="246743" cy="24674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H="true" flipV="true">
            <a:off x="64818" y="2742191"/>
            <a:ext cx="18223182" cy="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89638" y="4451615"/>
            <a:ext cx="8043252" cy="80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실제 사람 채점과 유사한 기준으로 wrong_scr, filler_words_scr 등 점수를 예측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간단한 입력만으로도 품질 평가 가능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74406" y="3758115"/>
            <a:ext cx="8043252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 b="true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2. 점수 기반 자동 평가 시스템 구축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74406" y="6231614"/>
            <a:ext cx="8043252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 b="true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3. 정밀하고 객관적인 발표 피드백  제공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89638" y="6815179"/>
            <a:ext cx="8424252" cy="121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단어 반복 횟수, 간투어 사용 점수 등 발표 피드백에 필요한 점수 제공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발표 훈련에 있어 실질적인 개선 포인트 제시</a:t>
            </a:r>
          </a:p>
          <a:p>
            <a:pPr algn="l">
              <a:lnSpc>
                <a:spcPts val="32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31633" y="2216597"/>
            <a:ext cx="6774040" cy="202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5"/>
              </a:lnSpc>
            </a:pPr>
            <a:r>
              <a:rPr lang="en-US" sz="9784" spc="-342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Project</a:t>
            </a:r>
          </a:p>
          <a:p>
            <a:pPr algn="ctr">
              <a:lnSpc>
                <a:spcPts val="7045"/>
              </a:lnSpc>
            </a:pPr>
            <a:r>
              <a:rPr lang="en-US" sz="9784" spc="-342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478768" y="2738317"/>
            <a:ext cx="246743" cy="24674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537982" y="2738317"/>
            <a:ext cx="246743" cy="24674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H="true">
            <a:off x="7672118" y="3369480"/>
            <a:ext cx="10615882" cy="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7672118" y="8413194"/>
            <a:ext cx="10615882" cy="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7672118" y="5845980"/>
            <a:ext cx="10615882" cy="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7582067" y="1801057"/>
            <a:ext cx="8043252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AutoNum type="arabicPeriod" startAt="1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발표 발화에서의 문제 요소 자동 탐지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76534" y="2337618"/>
            <a:ext cx="8043252" cy="80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의미 없는 말(간투어), 반복 표현, 대본 불일치 등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&lt;FIL&gt;, &lt;REP&gt;, &lt;WR&gt; 등 태그를 통해 시각적/정량적 표시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086289"/>
            <a:ext cx="7457441" cy="2235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</a:pPr>
            <a:r>
              <a:rPr lang="en-US" sz="10737" spc="-375">
                <a:solidFill>
                  <a:srgbClr val="2F2F2F"/>
                </a:solidFill>
                <a:latin typeface="AC Soft Icecream"/>
                <a:ea typeface="AC Soft Icecream"/>
                <a:cs typeface="AC Soft Icecream"/>
                <a:sym typeface="AC Soft Icecream"/>
              </a:rPr>
              <a:t>Data Processing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478768" y="2738317"/>
            <a:ext cx="246743" cy="24674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537982" y="2738317"/>
            <a:ext cx="246743" cy="2467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32525" y="2174074"/>
            <a:ext cx="246743" cy="24674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75C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2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7672118" y="3369480"/>
            <a:ext cx="10615882" cy="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7672118" y="10103844"/>
            <a:ext cx="10615882" cy="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7672118" y="5845980"/>
            <a:ext cx="10615882" cy="0"/>
          </a:xfrm>
          <a:prstGeom prst="line">
            <a:avLst/>
          </a:prstGeom>
          <a:ln cap="flat" w="19050">
            <a:solidFill>
              <a:srgbClr val="54545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7726781" y="1717600"/>
            <a:ext cx="9725470" cy="129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352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데이터 수집 : AI Hub 발표 발화 음성 데이터셋 사용</a:t>
            </a:r>
          </a:p>
          <a:p>
            <a:pPr algn="just" marL="431801" indent="-215900" lvl="1">
              <a:lnSpc>
                <a:spcPts val="352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각 샘플에 대한 다음 데이터 확보 : 발표 원고, 발표자의 실제 발화, 태깅한 발표 오류 정보, 평가점수(반복 단어, 틀린 단어, 간투어), 소리 점수(질, 속도), 최종 등급(A/B/C)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89638" y="4165694"/>
            <a:ext cx="9362613" cy="121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실제 발화를 기준으로 발표 오류 태깅 자동화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발표 원고와 비교하여 다음 태그 생성 : &lt;FIL&gt; 의미없는 말, &lt;REP&gt; 문장 내 반복 단어, &lt;WR&gt; 대본에 없는 불일치 단어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26781" y="3594867"/>
            <a:ext cx="8043252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STT 기반 자동 태깅 처리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26781" y="6043560"/>
            <a:ext cx="8043252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피처 엔지니어링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89638" y="6540177"/>
            <a:ext cx="8424252" cy="326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자동 태깅 기반 피처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filler_cnt : &lt;FIL&gt; 태그 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repeat_cnt : &lt;REP&gt; 태그 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wrong_cnt : 비가청 + &lt;WR&gt; 태그 수 + filler_score + voice_quality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· SST 기반 통계 피처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word_cnt : 전체 단어수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audible_word_cnt : 의미 있는 단어 수</a:t>
            </a:r>
          </a:p>
          <a:p>
            <a:pPr algn="l">
              <a:lnSpc>
                <a:spcPts val="3280"/>
              </a:lnSpc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wrong_gap_cnt : word_cnt - audible_word_cnt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8674" y="667738"/>
            <a:ext cx="14870653" cy="8513449"/>
          </a:xfrm>
          <a:custGeom>
            <a:avLst/>
            <a:gdLst/>
            <a:ahLst/>
            <a:cxnLst/>
            <a:rect r="r" b="b" t="t" l="l"/>
            <a:pathLst>
              <a:path h="8513449" w="14870653">
                <a:moveTo>
                  <a:pt x="0" y="0"/>
                </a:moveTo>
                <a:lnTo>
                  <a:pt x="14870652" y="0"/>
                </a:lnTo>
                <a:lnTo>
                  <a:pt x="14870652" y="8513448"/>
                </a:lnTo>
                <a:lnTo>
                  <a:pt x="0" y="8513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690" y="1831996"/>
            <a:ext cx="8821547" cy="8082743"/>
          </a:xfrm>
          <a:custGeom>
            <a:avLst/>
            <a:gdLst/>
            <a:ahLst/>
            <a:cxnLst/>
            <a:rect r="r" b="b" t="t" l="l"/>
            <a:pathLst>
              <a:path h="8082743" w="8821547">
                <a:moveTo>
                  <a:pt x="0" y="0"/>
                </a:moveTo>
                <a:lnTo>
                  <a:pt x="8821547" y="0"/>
                </a:lnTo>
                <a:lnTo>
                  <a:pt x="8821547" y="8082743"/>
                </a:lnTo>
                <a:lnTo>
                  <a:pt x="0" y="8082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9299" y="800100"/>
            <a:ext cx="8043252" cy="98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4" indent="-539742" lvl="1">
              <a:lnSpc>
                <a:spcPts val="8199"/>
              </a:lnSpc>
              <a:buFont typeface="Arial"/>
              <a:buChar char="•"/>
            </a:pPr>
            <a:r>
              <a:rPr lang="en-US" b="true" sz="4999" spc="-34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STT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63237" y="4876099"/>
            <a:ext cx="7345464" cy="184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b="true" sz="2999" spc="-209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Whisper (large-v3-turbo) </a:t>
            </a: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모델을 활용하여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다수의 음성 파일을 한국어 텍스트로 </a:t>
            </a:r>
          </a:p>
          <a:p>
            <a:pPr algn="ctr">
              <a:lnSpc>
                <a:spcPts val="4919"/>
              </a:lnSpc>
            </a:pPr>
            <a:r>
              <a:rPr lang="en-US" sz="2999" spc="-209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변환하고,  결과를 CSV 파일로 저장.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713672" y="343061"/>
            <a:ext cx="10967474" cy="9087719"/>
            <a:chOff x="0" y="0"/>
            <a:chExt cx="14623299" cy="121169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8296621"/>
              <a:ext cx="14623299" cy="3820337"/>
            </a:xfrm>
            <a:custGeom>
              <a:avLst/>
              <a:gdLst/>
              <a:ahLst/>
              <a:cxnLst/>
              <a:rect r="r" b="b" t="t" l="l"/>
              <a:pathLst>
                <a:path h="3820337" w="14623299">
                  <a:moveTo>
                    <a:pt x="0" y="0"/>
                  </a:moveTo>
                  <a:lnTo>
                    <a:pt x="14623299" y="0"/>
                  </a:lnTo>
                  <a:lnTo>
                    <a:pt x="14623299" y="3820337"/>
                  </a:lnTo>
                  <a:lnTo>
                    <a:pt x="0" y="3820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77336" cy="7889961"/>
            </a:xfrm>
            <a:custGeom>
              <a:avLst/>
              <a:gdLst/>
              <a:ahLst/>
              <a:cxnLst/>
              <a:rect r="r" b="b" t="t" l="l"/>
              <a:pathLst>
                <a:path h="7889961" w="10977336">
                  <a:moveTo>
                    <a:pt x="0" y="0"/>
                  </a:moveTo>
                  <a:lnTo>
                    <a:pt x="10977336" y="0"/>
                  </a:lnTo>
                  <a:lnTo>
                    <a:pt x="10977336" y="7889961"/>
                  </a:lnTo>
                  <a:lnTo>
                    <a:pt x="0" y="78899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1484" y="384917"/>
            <a:ext cx="7557258" cy="9064178"/>
          </a:xfrm>
          <a:custGeom>
            <a:avLst/>
            <a:gdLst/>
            <a:ahLst/>
            <a:cxnLst/>
            <a:rect r="r" b="b" t="t" l="l"/>
            <a:pathLst>
              <a:path h="9064178" w="7557258">
                <a:moveTo>
                  <a:pt x="0" y="0"/>
                </a:moveTo>
                <a:lnTo>
                  <a:pt x="7557258" y="0"/>
                </a:lnTo>
                <a:lnTo>
                  <a:pt x="7557258" y="9064178"/>
                </a:lnTo>
                <a:lnTo>
                  <a:pt x="0" y="906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49676" y="384917"/>
            <a:ext cx="7625239" cy="9064178"/>
          </a:xfrm>
          <a:custGeom>
            <a:avLst/>
            <a:gdLst/>
            <a:ahLst/>
            <a:cxnLst/>
            <a:rect r="r" b="b" t="t" l="l"/>
            <a:pathLst>
              <a:path h="9064178" w="7625239">
                <a:moveTo>
                  <a:pt x="0" y="0"/>
                </a:moveTo>
                <a:lnTo>
                  <a:pt x="7625239" y="0"/>
                </a:lnTo>
                <a:lnTo>
                  <a:pt x="7625239" y="9064178"/>
                </a:lnTo>
                <a:lnTo>
                  <a:pt x="0" y="9064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336524" y="384917"/>
            <a:ext cx="9394006" cy="6757001"/>
            <a:chOff x="0" y="0"/>
            <a:chExt cx="12525342" cy="9009335"/>
          </a:xfrm>
        </p:grpSpPr>
        <p:sp>
          <p:nvSpPr>
            <p:cNvPr id="5" name="Freeform 5"/>
            <p:cNvSpPr/>
            <p:nvPr/>
          </p:nvSpPr>
          <p:spPr>
            <a:xfrm>
              <a:off x="0" y="4053379"/>
              <a:ext cx="12525342" cy="4955956"/>
            </a:xfrm>
            <a:custGeom>
              <a:avLst/>
              <a:gdLst/>
              <a:rect l="l" t="t" r="r" b="b"/>
              <a:pathLst>
                <a:path w="12525342" h="4955956">
                  <a:moveTo>
                    <a:pt x="0" y="0"/>
                  </a:moveTo>
                  <a:lnTo>
                    <a:pt x="12525342" y="0"/>
                  </a:lnTo>
                  <a:lnTo>
                    <a:pt x="12525342" y="4955956"/>
                  </a:lnTo>
                  <a:lnTo>
                    <a:pt x="0" y="495595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61344" y="0"/>
              <a:ext cx="5541786" cy="3842562"/>
            </a:xfrm>
            <a:custGeom>
              <a:avLst/>
              <a:gdLst/>
              <a:rect l="l" t="t" r="r" b="b"/>
              <a:pathLst>
                <a:path w="5541786" h="3842562">
                  <a:moveTo>
                    <a:pt x="0" y="0"/>
                  </a:moveTo>
                  <a:lnTo>
                    <a:pt x="5541786" y="0"/>
                  </a:lnTo>
                  <a:lnTo>
                    <a:pt x="5541786" y="3842562"/>
                  </a:lnTo>
                  <a:lnTo>
                    <a:pt x="0" y="384256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63447" y="2952809"/>
            <a:ext cx="8597697" cy="4661252"/>
          </a:xfrm>
          <a:custGeom>
            <a:avLst/>
            <a:gdLst/>
            <a:ahLst/>
            <a:cxnLst/>
            <a:rect r="r" b="b" t="t" l="l"/>
            <a:pathLst>
              <a:path h="4661252" w="8597697">
                <a:moveTo>
                  <a:pt x="0" y="0"/>
                </a:moveTo>
                <a:lnTo>
                  <a:pt x="8597697" y="0"/>
                </a:lnTo>
                <a:lnTo>
                  <a:pt x="8597697" y="4661252"/>
                </a:lnTo>
                <a:lnTo>
                  <a:pt x="0" y="46612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39538" y="9486237"/>
            <a:ext cx="1919880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태깅 처리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35648" y="9486237"/>
            <a:ext cx="1919880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sz="2000" spc="-140">
                <a:solidFill>
                  <a:srgbClr val="3D3D3D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scr 예측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1" animBg="1"/>
    </p:bld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765" y="2063820"/>
            <a:ext cx="8816291" cy="6865686"/>
          </a:xfrm>
          <a:custGeom>
            <a:avLst/>
            <a:gdLst/>
            <a:ahLst/>
            <a:cxnLst/>
            <a:rect r="r" b="b" t="t" l="l"/>
            <a:pathLst>
              <a:path h="6865686" w="8816291">
                <a:moveTo>
                  <a:pt x="0" y="0"/>
                </a:moveTo>
                <a:lnTo>
                  <a:pt x="8816291" y="0"/>
                </a:lnTo>
                <a:lnTo>
                  <a:pt x="8816291" y="6865686"/>
                </a:lnTo>
                <a:lnTo>
                  <a:pt x="0" y="686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10151" y="149324"/>
            <a:ext cx="6205490" cy="9108976"/>
          </a:xfrm>
          <a:custGeom>
            <a:avLst/>
            <a:gdLst/>
            <a:ahLst/>
            <a:cxnLst/>
            <a:rect r="r" b="b" t="t" l="l"/>
            <a:pathLst>
              <a:path h="9108976" w="6205490">
                <a:moveTo>
                  <a:pt x="0" y="0"/>
                </a:moveTo>
                <a:lnTo>
                  <a:pt x="6205489" y="0"/>
                </a:lnTo>
                <a:lnTo>
                  <a:pt x="6205489" y="9108976"/>
                </a:lnTo>
                <a:lnTo>
                  <a:pt x="0" y="9108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39538" y="9486237"/>
            <a:ext cx="2870059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피드백 제공 함수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35648" y="9486237"/>
            <a:ext cx="1919880" cy="39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80"/>
              </a:lnSpc>
              <a:buFont typeface="Arial"/>
              <a:buChar char="•"/>
            </a:pPr>
            <a:r>
              <a:rPr lang="en-US" b="true" sz="2000" spc="-140">
                <a:solidFill>
                  <a:srgbClr val="3D3D3D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오디오 분석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2025-05-17T16:39:21.202</dcterms:modified>
  <cp:revision>2</cp:revision>
  <dc:title>블루 블랙 심플한 포트폴리오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