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4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4" r:id="rId4"/>
    <p:sldId id="257" r:id="rId5"/>
    <p:sldId id="265" r:id="rId6"/>
    <p:sldId id="291" r:id="rId7"/>
    <p:sldId id="258" r:id="rId8"/>
    <p:sldId id="266" r:id="rId9"/>
    <p:sldId id="299" r:id="rId10"/>
    <p:sldId id="300" r:id="rId11"/>
    <p:sldId id="301" r:id="rId12"/>
    <p:sldId id="294" r:id="rId13"/>
    <p:sldId id="296" r:id="rId14"/>
    <p:sldId id="302" r:id="rId15"/>
    <p:sldId id="297" r:id="rId16"/>
    <p:sldId id="303" r:id="rId17"/>
    <p:sldId id="304" r:id="rId18"/>
    <p:sldId id="305" r:id="rId19"/>
    <p:sldId id="306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497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1E-4A57-BCA7-5BE4EB4595F0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3C-4AF1-AC8F-BDAB4A5A534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0.72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C-4AF1-AC8F-BDAB4A5A5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训练集auc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Sheet1!$D$2:$D$31</c:f>
              <c:numCache>
                <c:formatCode>General</c:formatCode>
                <c:ptCount val="30"/>
                <c:pt idx="0">
                  <c:v>0.95937600000000001</c:v>
                </c:pt>
                <c:pt idx="1">
                  <c:v>0.96245000000000003</c:v>
                </c:pt>
                <c:pt idx="2">
                  <c:v>0.96769899999999998</c:v>
                </c:pt>
                <c:pt idx="3">
                  <c:v>0.97206000000000004</c:v>
                </c:pt>
                <c:pt idx="4">
                  <c:v>0.97465999999999997</c:v>
                </c:pt>
                <c:pt idx="5">
                  <c:v>0.97674000000000005</c:v>
                </c:pt>
                <c:pt idx="6">
                  <c:v>0.97832200000000002</c:v>
                </c:pt>
                <c:pt idx="7">
                  <c:v>0.97944699999999996</c:v>
                </c:pt>
                <c:pt idx="8">
                  <c:v>0.98047799999999996</c:v>
                </c:pt>
                <c:pt idx="9">
                  <c:v>0.981263</c:v>
                </c:pt>
                <c:pt idx="10">
                  <c:v>0.98229599999999995</c:v>
                </c:pt>
                <c:pt idx="11">
                  <c:v>0.98288299999999995</c:v>
                </c:pt>
                <c:pt idx="12">
                  <c:v>0.98345899999999997</c:v>
                </c:pt>
                <c:pt idx="13">
                  <c:v>0.98391899999999999</c:v>
                </c:pt>
                <c:pt idx="14">
                  <c:v>0.98434999999999995</c:v>
                </c:pt>
                <c:pt idx="15">
                  <c:v>0.98479799999999995</c:v>
                </c:pt>
                <c:pt idx="16">
                  <c:v>0.98508399999999996</c:v>
                </c:pt>
                <c:pt idx="17">
                  <c:v>0.98543000000000003</c:v>
                </c:pt>
                <c:pt idx="18">
                  <c:v>0.985707</c:v>
                </c:pt>
                <c:pt idx="19">
                  <c:v>0.98597500000000005</c:v>
                </c:pt>
                <c:pt idx="20">
                  <c:v>0.98619400000000002</c:v>
                </c:pt>
                <c:pt idx="21">
                  <c:v>0.98644200000000004</c:v>
                </c:pt>
                <c:pt idx="22">
                  <c:v>0.98665000000000003</c:v>
                </c:pt>
                <c:pt idx="23">
                  <c:v>0.98686399999999996</c:v>
                </c:pt>
                <c:pt idx="24">
                  <c:v>0.98706400000000005</c:v>
                </c:pt>
                <c:pt idx="25">
                  <c:v>0.987236</c:v>
                </c:pt>
                <c:pt idx="26">
                  <c:v>0.98740000000000006</c:v>
                </c:pt>
                <c:pt idx="27">
                  <c:v>0.98757499999999998</c:v>
                </c:pt>
                <c:pt idx="28">
                  <c:v>0.98772899999999997</c:v>
                </c:pt>
                <c:pt idx="29">
                  <c:v>0.98785299999999998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53-4FF1-8FAB-18BE6FBC5EE6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验证集auc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Sheet1!$G$2:$G$31</c:f>
              <c:numCache>
                <c:formatCode>General</c:formatCode>
                <c:ptCount val="30"/>
                <c:pt idx="0">
                  <c:v>0.96085500000000001</c:v>
                </c:pt>
                <c:pt idx="1">
                  <c:v>0.96341600000000005</c:v>
                </c:pt>
                <c:pt idx="2">
                  <c:v>0.96566099999999999</c:v>
                </c:pt>
                <c:pt idx="3">
                  <c:v>0.96683699999999995</c:v>
                </c:pt>
                <c:pt idx="4">
                  <c:v>0.96789499999999995</c:v>
                </c:pt>
                <c:pt idx="5">
                  <c:v>0.96840599999999999</c:v>
                </c:pt>
                <c:pt idx="6">
                  <c:v>0.96919299999999997</c:v>
                </c:pt>
                <c:pt idx="7">
                  <c:v>0.97009999999999996</c:v>
                </c:pt>
                <c:pt idx="8">
                  <c:v>0.97033800000000003</c:v>
                </c:pt>
                <c:pt idx="9">
                  <c:v>0.97046100000000002</c:v>
                </c:pt>
                <c:pt idx="10">
                  <c:v>0.97069899999999998</c:v>
                </c:pt>
                <c:pt idx="11">
                  <c:v>0.97113000000000005</c:v>
                </c:pt>
                <c:pt idx="12">
                  <c:v>0.97123800000000005</c:v>
                </c:pt>
                <c:pt idx="13">
                  <c:v>0.97131299999999998</c:v>
                </c:pt>
                <c:pt idx="14">
                  <c:v>0.97136400000000001</c:v>
                </c:pt>
                <c:pt idx="15">
                  <c:v>0.971557</c:v>
                </c:pt>
                <c:pt idx="16">
                  <c:v>0.97155800000000003</c:v>
                </c:pt>
                <c:pt idx="17">
                  <c:v>0.97162000000000004</c:v>
                </c:pt>
                <c:pt idx="18">
                  <c:v>0.97180699999999998</c:v>
                </c:pt>
                <c:pt idx="19">
                  <c:v>0.97194999999999998</c:v>
                </c:pt>
                <c:pt idx="20">
                  <c:v>0.97201700000000002</c:v>
                </c:pt>
                <c:pt idx="21">
                  <c:v>0.97205900000000001</c:v>
                </c:pt>
                <c:pt idx="22">
                  <c:v>0.97207100000000002</c:v>
                </c:pt>
                <c:pt idx="23">
                  <c:v>0.97215200000000002</c:v>
                </c:pt>
                <c:pt idx="24">
                  <c:v>0.97220399999999996</c:v>
                </c:pt>
                <c:pt idx="25">
                  <c:v>0.97224299999999997</c:v>
                </c:pt>
                <c:pt idx="26">
                  <c:v>0.97227699999999995</c:v>
                </c:pt>
                <c:pt idx="27">
                  <c:v>0.97240400000000005</c:v>
                </c:pt>
                <c:pt idx="28">
                  <c:v>0.97243199999999996</c:v>
                </c:pt>
                <c:pt idx="29">
                  <c:v>0.97243599999999997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53-4FF1-8FAB-18BE6FBC5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8296856"/>
        <c:axId val="658301448"/>
      </c:lineChart>
      <c:catAx>
        <c:axId val="658296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8301448"/>
        <c:crosses val="autoZero"/>
        <c:auto val="1"/>
        <c:lblAlgn val="ctr"/>
        <c:lblOffset val="100"/>
        <c:noMultiLvlLbl val="0"/>
      </c:catAx>
      <c:valAx>
        <c:axId val="65830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8296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154155730533675"/>
          <c:y val="0.54224482356372117"/>
          <c:w val="0.24401399825021872"/>
          <c:h val="0.2442140565762612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871BB-FC01-4CE3-958D-FFFE2B3CD5FF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4B60B-396C-407B-993E-117D11CD6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2018/6/15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 flipH="1">
            <a:off x="2300385" y="2042694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flipV="1">
            <a:off x="7918560" y="4382740"/>
            <a:ext cx="1975981" cy="441731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12948" r="2266" b="10678"/>
          <a:stretch/>
        </p:blipFill>
        <p:spPr>
          <a:xfrm>
            <a:off x="2970144" y="393700"/>
            <a:ext cx="6070600" cy="6070600"/>
          </a:xfrm>
          <a:prstGeom prst="ellipse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297458" y="2484425"/>
            <a:ext cx="7597083" cy="1919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970213" y="2776538"/>
            <a:ext cx="6003925" cy="1312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algn="ctr"/>
            <a:endParaRPr lang="en-US" altLang="zh-CN" sz="48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3704299" y="4477968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3704299" y="4789519"/>
            <a:ext cx="4783401" cy="305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0000" t="12948" r="2266" b="10678"/>
          <a:stretch/>
        </p:blipFill>
        <p:spPr>
          <a:xfrm>
            <a:off x="-1" y="1388533"/>
            <a:ext cx="2269067" cy="453813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728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31950" b="94516"/>
          <a:stretch/>
        </p:blipFill>
        <p:spPr>
          <a:xfrm>
            <a:off x="9000067" y="3429000"/>
            <a:ext cx="3191933" cy="3429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51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8546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655614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334878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4041960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2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58358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3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326052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4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9652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35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300853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994026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687199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380372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5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223891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6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9158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7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620539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8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292938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32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2009661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702834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396007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4089180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782353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96298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63992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3344607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4017006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46758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467630" y="880533"/>
            <a:ext cx="4512778" cy="4825852"/>
            <a:chOff x="896472" y="1429908"/>
            <a:chExt cx="3381368" cy="3615952"/>
          </a:xfrm>
        </p:grpSpPr>
        <p:grpSp>
          <p:nvGrpSpPr>
            <p:cNvPr id="3" name="组合 2"/>
            <p:cNvGrpSpPr/>
            <p:nvPr/>
          </p:nvGrpSpPr>
          <p:grpSpPr>
            <a:xfrm>
              <a:off x="896472" y="2699908"/>
              <a:ext cx="841368" cy="1075952"/>
              <a:chOff x="1706250" y="910167"/>
              <a:chExt cx="1435732" cy="1836033"/>
            </a:xfrm>
          </p:grpSpPr>
          <p:sp>
            <p:nvSpPr>
              <p:cNvPr id="239" name="等腰三角形 2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07337" y="2534140"/>
              <a:ext cx="841368" cy="1075952"/>
              <a:chOff x="1706250" y="910167"/>
              <a:chExt cx="1435732" cy="1836033"/>
            </a:xfrm>
          </p:grpSpPr>
          <p:sp>
            <p:nvSpPr>
              <p:cNvPr id="235" name="等腰三角形 2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39746" y="2371208"/>
              <a:ext cx="841368" cy="1075952"/>
              <a:chOff x="1706250" y="910167"/>
              <a:chExt cx="1435732" cy="1836033"/>
            </a:xfrm>
          </p:grpSpPr>
          <p:sp>
            <p:nvSpPr>
              <p:cNvPr id="231" name="等腰三角形 2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993145" y="2213900"/>
              <a:ext cx="841368" cy="1075952"/>
              <a:chOff x="1706250" y="910167"/>
              <a:chExt cx="1435732" cy="1836033"/>
            </a:xfrm>
          </p:grpSpPr>
          <p:sp>
            <p:nvSpPr>
              <p:cNvPr id="227" name="等腰三角形 2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66620" y="2064908"/>
              <a:ext cx="841368" cy="1075952"/>
              <a:chOff x="1706250" y="910167"/>
              <a:chExt cx="1435732" cy="1836033"/>
            </a:xfrm>
          </p:grpSpPr>
          <p:sp>
            <p:nvSpPr>
              <p:cNvPr id="223" name="等腰三角形 2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158913" y="1926781"/>
              <a:ext cx="841368" cy="1075952"/>
              <a:chOff x="1706250" y="910167"/>
              <a:chExt cx="1435732" cy="1836033"/>
            </a:xfrm>
          </p:grpSpPr>
          <p:sp>
            <p:nvSpPr>
              <p:cNvPr id="219" name="等腰三角形 2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68446" y="1801882"/>
              <a:ext cx="841368" cy="1075952"/>
              <a:chOff x="1706250" y="910167"/>
              <a:chExt cx="1435732" cy="1836033"/>
            </a:xfrm>
          </p:grpSpPr>
          <p:sp>
            <p:nvSpPr>
              <p:cNvPr id="215" name="等腰三角形 2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93345" y="1692349"/>
              <a:ext cx="841368" cy="1075952"/>
              <a:chOff x="1706250" y="910167"/>
              <a:chExt cx="1435732" cy="1836033"/>
            </a:xfrm>
          </p:grpSpPr>
          <p:sp>
            <p:nvSpPr>
              <p:cNvPr id="211" name="等腰三角形 2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531472" y="1600056"/>
              <a:ext cx="841368" cy="1075952"/>
              <a:chOff x="1706250" y="910167"/>
              <a:chExt cx="1435732" cy="1836033"/>
            </a:xfrm>
          </p:grpSpPr>
          <p:sp>
            <p:nvSpPr>
              <p:cNvPr id="207" name="等腰三角形 2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680464" y="1526581"/>
              <a:ext cx="841368" cy="1075952"/>
              <a:chOff x="1706250" y="910167"/>
              <a:chExt cx="1435732" cy="1836033"/>
            </a:xfrm>
          </p:grpSpPr>
          <p:sp>
            <p:nvSpPr>
              <p:cNvPr id="203" name="等腰三角形 2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837772" y="1473182"/>
              <a:ext cx="841368" cy="1075952"/>
              <a:chOff x="1706250" y="910167"/>
              <a:chExt cx="1435732" cy="1836033"/>
            </a:xfrm>
          </p:grpSpPr>
          <p:sp>
            <p:nvSpPr>
              <p:cNvPr id="199" name="等腰三角形 1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00704" y="1440773"/>
              <a:ext cx="841368" cy="1075952"/>
              <a:chOff x="1706250" y="910167"/>
              <a:chExt cx="1435732" cy="1836033"/>
            </a:xfrm>
          </p:grpSpPr>
          <p:sp>
            <p:nvSpPr>
              <p:cNvPr id="195" name="等腰三角形 1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66472" y="1429908"/>
              <a:ext cx="841368" cy="1075952"/>
              <a:chOff x="1706250" y="910167"/>
              <a:chExt cx="1435732" cy="1836033"/>
            </a:xfrm>
          </p:grpSpPr>
          <p:sp>
            <p:nvSpPr>
              <p:cNvPr id="191" name="等腰三角形 1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32240" y="1440773"/>
              <a:ext cx="841368" cy="1075952"/>
              <a:chOff x="1706250" y="910167"/>
              <a:chExt cx="1435732" cy="1836033"/>
            </a:xfrm>
          </p:grpSpPr>
          <p:sp>
            <p:nvSpPr>
              <p:cNvPr id="187" name="等腰三角形 1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2495172" y="1473182"/>
              <a:ext cx="841368" cy="1075952"/>
              <a:chOff x="1706250" y="910167"/>
              <a:chExt cx="1435732" cy="1836033"/>
            </a:xfrm>
          </p:grpSpPr>
          <p:sp>
            <p:nvSpPr>
              <p:cNvPr id="183" name="等腰三角形 1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652480" y="1526581"/>
              <a:ext cx="841368" cy="1075952"/>
              <a:chOff x="1706250" y="910167"/>
              <a:chExt cx="1435732" cy="1836033"/>
            </a:xfrm>
          </p:grpSpPr>
          <p:sp>
            <p:nvSpPr>
              <p:cNvPr id="179" name="等腰三角形 1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801472" y="1600056"/>
              <a:ext cx="841368" cy="1075952"/>
              <a:chOff x="1706250" y="910167"/>
              <a:chExt cx="1435732" cy="1836033"/>
            </a:xfrm>
          </p:grpSpPr>
          <p:sp>
            <p:nvSpPr>
              <p:cNvPr id="175" name="等腰三角形 1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939599" y="1692349"/>
              <a:ext cx="841368" cy="1075952"/>
              <a:chOff x="1706250" y="910167"/>
              <a:chExt cx="1435732" cy="1836033"/>
            </a:xfrm>
          </p:grpSpPr>
          <p:sp>
            <p:nvSpPr>
              <p:cNvPr id="171" name="等腰三角形 1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64498" y="1801882"/>
              <a:ext cx="841368" cy="1075952"/>
              <a:chOff x="1706250" y="910167"/>
              <a:chExt cx="1435732" cy="1836033"/>
            </a:xfrm>
          </p:grpSpPr>
          <p:sp>
            <p:nvSpPr>
              <p:cNvPr id="167" name="等腰三角形 1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74031" y="1926781"/>
              <a:ext cx="841368" cy="1075952"/>
              <a:chOff x="1706250" y="910167"/>
              <a:chExt cx="1435732" cy="1836033"/>
            </a:xfrm>
          </p:grpSpPr>
          <p:sp>
            <p:nvSpPr>
              <p:cNvPr id="163" name="等腰三角形 1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3266324" y="2064908"/>
              <a:ext cx="841368" cy="1075952"/>
              <a:chOff x="1706250" y="910167"/>
              <a:chExt cx="1435732" cy="1836033"/>
            </a:xfrm>
          </p:grpSpPr>
          <p:sp>
            <p:nvSpPr>
              <p:cNvPr id="159" name="等腰三角形 1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339799" y="2213900"/>
              <a:ext cx="841368" cy="1075952"/>
              <a:chOff x="1706250" y="910167"/>
              <a:chExt cx="1435732" cy="1836033"/>
            </a:xfrm>
          </p:grpSpPr>
          <p:sp>
            <p:nvSpPr>
              <p:cNvPr id="155" name="等腰三角形 1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393198" y="2371208"/>
              <a:ext cx="841368" cy="1075952"/>
              <a:chOff x="1706250" y="910167"/>
              <a:chExt cx="1435732" cy="1836033"/>
            </a:xfrm>
          </p:grpSpPr>
          <p:sp>
            <p:nvSpPr>
              <p:cNvPr id="151" name="等腰三角形 1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25607" y="2534140"/>
              <a:ext cx="841368" cy="1075952"/>
              <a:chOff x="1706250" y="910167"/>
              <a:chExt cx="1435732" cy="1836033"/>
            </a:xfrm>
          </p:grpSpPr>
          <p:sp>
            <p:nvSpPr>
              <p:cNvPr id="147" name="等腰三角形 14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36472" y="2699908"/>
              <a:ext cx="841368" cy="1075952"/>
              <a:chOff x="1706250" y="910167"/>
              <a:chExt cx="1435732" cy="1836033"/>
            </a:xfrm>
          </p:grpSpPr>
          <p:sp>
            <p:nvSpPr>
              <p:cNvPr id="143" name="等腰三角形 14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425607" y="2865676"/>
              <a:ext cx="841368" cy="1075952"/>
              <a:chOff x="1706250" y="910167"/>
              <a:chExt cx="1435732" cy="1836033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3393198" y="3028609"/>
              <a:ext cx="841368" cy="1075952"/>
              <a:chOff x="1706250" y="910167"/>
              <a:chExt cx="1435732" cy="1836033"/>
            </a:xfrm>
          </p:grpSpPr>
          <p:sp>
            <p:nvSpPr>
              <p:cNvPr id="135" name="等腰三角形 13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39799" y="3185916"/>
              <a:ext cx="841368" cy="1075952"/>
              <a:chOff x="1706250" y="910167"/>
              <a:chExt cx="1435732" cy="1836033"/>
            </a:xfrm>
          </p:grpSpPr>
          <p:sp>
            <p:nvSpPr>
              <p:cNvPr id="131" name="等腰三角形 13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6324" y="3334908"/>
              <a:ext cx="841368" cy="1075952"/>
              <a:chOff x="1706250" y="910167"/>
              <a:chExt cx="1435732" cy="1836033"/>
            </a:xfrm>
          </p:grpSpPr>
          <p:sp>
            <p:nvSpPr>
              <p:cNvPr id="127" name="等腰三角形 12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174031" y="3473035"/>
              <a:ext cx="841368" cy="1075952"/>
              <a:chOff x="1706250" y="910167"/>
              <a:chExt cx="1435732" cy="1836033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064498" y="3597934"/>
              <a:ext cx="841368" cy="1075952"/>
              <a:chOff x="1706250" y="910167"/>
              <a:chExt cx="1435732" cy="1836033"/>
            </a:xfrm>
          </p:grpSpPr>
          <p:sp>
            <p:nvSpPr>
              <p:cNvPr id="119" name="等腰三角形 11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39599" y="3707467"/>
              <a:ext cx="841368" cy="1075952"/>
              <a:chOff x="1706250" y="910167"/>
              <a:chExt cx="1435732" cy="1836033"/>
            </a:xfrm>
          </p:grpSpPr>
          <p:sp>
            <p:nvSpPr>
              <p:cNvPr id="115" name="等腰三角形 11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801472" y="3799760"/>
              <a:ext cx="841368" cy="1075952"/>
              <a:chOff x="1706250" y="910167"/>
              <a:chExt cx="1435732" cy="1836033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652480" y="3873235"/>
              <a:ext cx="841368" cy="1075952"/>
              <a:chOff x="1706250" y="910167"/>
              <a:chExt cx="1435732" cy="1836033"/>
            </a:xfrm>
          </p:grpSpPr>
          <p:sp>
            <p:nvSpPr>
              <p:cNvPr id="107" name="等腰三角形 10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495172" y="3926634"/>
              <a:ext cx="841368" cy="1075952"/>
              <a:chOff x="1706250" y="910167"/>
              <a:chExt cx="1435732" cy="1836033"/>
            </a:xfrm>
          </p:grpSpPr>
          <p:sp>
            <p:nvSpPr>
              <p:cNvPr id="103" name="等腰三角形 10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2332240" y="3959043"/>
              <a:ext cx="841368" cy="1075952"/>
              <a:chOff x="1706250" y="910167"/>
              <a:chExt cx="1435732" cy="1836033"/>
            </a:xfrm>
          </p:grpSpPr>
          <p:sp>
            <p:nvSpPr>
              <p:cNvPr id="99" name="等腰三角形 9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2166472" y="3969908"/>
              <a:ext cx="841368" cy="1075952"/>
              <a:chOff x="1706250" y="910167"/>
              <a:chExt cx="1435732" cy="1836033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000704" y="3959043"/>
              <a:ext cx="841368" cy="1075952"/>
              <a:chOff x="1706250" y="910167"/>
              <a:chExt cx="1435732" cy="1836033"/>
            </a:xfrm>
          </p:grpSpPr>
          <p:sp>
            <p:nvSpPr>
              <p:cNvPr id="91" name="等腰三角形 9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837772" y="3926634"/>
              <a:ext cx="841368" cy="1075952"/>
              <a:chOff x="1706250" y="910167"/>
              <a:chExt cx="1435732" cy="1836033"/>
            </a:xfrm>
          </p:grpSpPr>
          <p:sp>
            <p:nvSpPr>
              <p:cNvPr id="87" name="等腰三角形 8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80464" y="3873235"/>
              <a:ext cx="841368" cy="1075952"/>
              <a:chOff x="1706250" y="910167"/>
              <a:chExt cx="1435732" cy="1836033"/>
            </a:xfrm>
          </p:grpSpPr>
          <p:sp>
            <p:nvSpPr>
              <p:cNvPr id="83" name="等腰三角形 8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31472" y="3799760"/>
              <a:ext cx="841368" cy="1075952"/>
              <a:chOff x="1706250" y="910167"/>
              <a:chExt cx="1435732" cy="1836033"/>
            </a:xfrm>
          </p:grpSpPr>
          <p:sp>
            <p:nvSpPr>
              <p:cNvPr id="79" name="等腰三角形 7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93345" y="3707467"/>
              <a:ext cx="841368" cy="1075952"/>
              <a:chOff x="1706250" y="910167"/>
              <a:chExt cx="1435732" cy="1836033"/>
            </a:xfrm>
          </p:grpSpPr>
          <p:sp>
            <p:nvSpPr>
              <p:cNvPr id="75" name="等腰三角形 7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68446" y="3597934"/>
              <a:ext cx="841368" cy="1075952"/>
              <a:chOff x="1706250" y="910167"/>
              <a:chExt cx="1435732" cy="1836033"/>
            </a:xfrm>
          </p:grpSpPr>
          <p:sp>
            <p:nvSpPr>
              <p:cNvPr id="71" name="等腰三角形 7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8913" y="3473035"/>
              <a:ext cx="841368" cy="1075952"/>
              <a:chOff x="1706250" y="910167"/>
              <a:chExt cx="1435732" cy="1836033"/>
            </a:xfrm>
          </p:grpSpPr>
          <p:sp>
            <p:nvSpPr>
              <p:cNvPr id="67" name="等腰三角形 66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66620" y="3334908"/>
              <a:ext cx="841368" cy="1075952"/>
              <a:chOff x="1706250" y="910167"/>
              <a:chExt cx="1435732" cy="1836033"/>
            </a:xfrm>
          </p:grpSpPr>
          <p:sp>
            <p:nvSpPr>
              <p:cNvPr id="63" name="等腰三角形 62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93145" y="3185916"/>
              <a:ext cx="841368" cy="1075952"/>
              <a:chOff x="1706250" y="910167"/>
              <a:chExt cx="1435732" cy="1836033"/>
            </a:xfrm>
          </p:grpSpPr>
          <p:sp>
            <p:nvSpPr>
              <p:cNvPr id="59" name="等腰三角形 58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39746" y="3028609"/>
              <a:ext cx="841368" cy="1075952"/>
              <a:chOff x="1706250" y="910167"/>
              <a:chExt cx="1435732" cy="1836033"/>
            </a:xfrm>
          </p:grpSpPr>
          <p:sp>
            <p:nvSpPr>
              <p:cNvPr id="55" name="等腰三角形 54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07337" y="2865676"/>
              <a:ext cx="841368" cy="1075952"/>
              <a:chOff x="1706250" y="910167"/>
              <a:chExt cx="1435732" cy="1836033"/>
            </a:xfrm>
          </p:grpSpPr>
          <p:sp>
            <p:nvSpPr>
              <p:cNvPr id="51" name="等腰三角形 50"/>
              <p:cNvSpPr/>
              <p:nvPr/>
            </p:nvSpPr>
            <p:spPr>
              <a:xfrm>
                <a:off x="1785450" y="956733"/>
                <a:ext cx="1334833" cy="1710267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flipH="1" flipV="1">
                <a:off x="2406300" y="910167"/>
                <a:ext cx="93132" cy="9313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flipH="1" flipV="1">
                <a:off x="1706250" y="2587800"/>
                <a:ext cx="158400" cy="1584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088424" y="2649848"/>
                <a:ext cx="53558" cy="5355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3" name="椭圆 242"/>
          <p:cNvSpPr/>
          <p:nvPr userDrawn="1"/>
        </p:nvSpPr>
        <p:spPr>
          <a:xfrm>
            <a:off x="2298847" y="2058270"/>
            <a:ext cx="2748046" cy="274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文本占位符 244"/>
          <p:cNvSpPr>
            <a:spLocks noGrp="1"/>
          </p:cNvSpPr>
          <p:nvPr>
            <p:ph type="body" sz="quarter" idx="10"/>
          </p:nvPr>
        </p:nvSpPr>
        <p:spPr>
          <a:xfrm>
            <a:off x="2898775" y="2797175"/>
            <a:ext cx="1533525" cy="1344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246" name="椭圆 245"/>
          <p:cNvSpPr/>
          <p:nvPr userDrawn="1"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7" name="椭圆 246"/>
          <p:cNvSpPr/>
          <p:nvPr userDrawn="1"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248" name="椭圆 247"/>
          <p:cNvSpPr/>
          <p:nvPr userDrawn="1"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9" name="椭圆 248"/>
          <p:cNvSpPr/>
          <p:nvPr userDrawn="1"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0" name="椭圆 249"/>
          <p:cNvSpPr/>
          <p:nvPr userDrawn="1"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1" name="椭圆 250"/>
          <p:cNvSpPr/>
          <p:nvPr userDrawn="1"/>
        </p:nvSpPr>
        <p:spPr>
          <a:xfrm>
            <a:off x="6743053" y="5122293"/>
            <a:ext cx="211754" cy="2117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8" name="文本占位符 251"/>
          <p:cNvSpPr>
            <a:spLocks noGrp="1"/>
          </p:cNvSpPr>
          <p:nvPr>
            <p:ph type="body" sz="quarter" idx="11"/>
          </p:nvPr>
        </p:nvSpPr>
        <p:spPr>
          <a:xfrm>
            <a:off x="7280709" y="1610100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59" name="文本占位符 251"/>
          <p:cNvSpPr>
            <a:spLocks noGrp="1"/>
          </p:cNvSpPr>
          <p:nvPr>
            <p:ph type="body" sz="quarter" idx="12"/>
          </p:nvPr>
        </p:nvSpPr>
        <p:spPr>
          <a:xfrm>
            <a:off x="7280709" y="2299551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0" name="文本占位符 251"/>
          <p:cNvSpPr>
            <a:spLocks noGrp="1"/>
          </p:cNvSpPr>
          <p:nvPr>
            <p:ph type="body" sz="quarter" idx="13"/>
          </p:nvPr>
        </p:nvSpPr>
        <p:spPr>
          <a:xfrm>
            <a:off x="7280709" y="2989002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1" name="文本占位符 251"/>
          <p:cNvSpPr>
            <a:spLocks noGrp="1"/>
          </p:cNvSpPr>
          <p:nvPr>
            <p:ph type="body" sz="quarter" idx="14"/>
          </p:nvPr>
        </p:nvSpPr>
        <p:spPr>
          <a:xfrm>
            <a:off x="7280709" y="3678453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2" name="文本占位符 251"/>
          <p:cNvSpPr>
            <a:spLocks noGrp="1"/>
          </p:cNvSpPr>
          <p:nvPr>
            <p:ph type="body" sz="quarter" idx="15"/>
          </p:nvPr>
        </p:nvSpPr>
        <p:spPr>
          <a:xfrm>
            <a:off x="7280709" y="505735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  <p:sp>
        <p:nvSpPr>
          <p:cNvPr id="263" name="文本占位符 251"/>
          <p:cNvSpPr>
            <a:spLocks noGrp="1"/>
          </p:cNvSpPr>
          <p:nvPr>
            <p:ph type="body" sz="quarter" idx="16"/>
          </p:nvPr>
        </p:nvSpPr>
        <p:spPr>
          <a:xfrm>
            <a:off x="7280709" y="4367904"/>
            <a:ext cx="2016760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zh-CN" altLang="en-US" sz="1800" smtClean="0"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7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b="92817"/>
          <a:stretch/>
        </p:blipFill>
        <p:spPr>
          <a:xfrm>
            <a:off x="3208866" y="541868"/>
            <a:ext cx="5774268" cy="5774264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6000" b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3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266" t="29452" r="25122" b="10679"/>
          <a:stretch/>
        </p:blipFill>
        <p:spPr>
          <a:xfrm>
            <a:off x="9152467" y="-1"/>
            <a:ext cx="3039533" cy="313266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54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t="868" r="50000" b="92817"/>
          <a:stretch/>
        </p:blipFill>
        <p:spPr>
          <a:xfrm>
            <a:off x="8970432" y="207434"/>
            <a:ext cx="3221568" cy="6443132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62000" y="0"/>
            <a:ext cx="5079999" cy="54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3967" y="40216"/>
            <a:ext cx="3424766" cy="46143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991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92" r:id="rId3"/>
    <p:sldLayoutId id="2147483693" r:id="rId4"/>
    <p:sldLayoutId id="2147483694" r:id="rId5"/>
    <p:sldLayoutId id="2147483684" r:id="rId6"/>
    <p:sldLayoutId id="2147483662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73471" y="3069836"/>
            <a:ext cx="7045055" cy="131286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点击欺诈预测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307484" y="4555606"/>
            <a:ext cx="5707120" cy="305700"/>
          </a:xfrm>
        </p:spPr>
        <p:txBody>
          <a:bodyPr/>
          <a:lstStyle/>
          <a:p>
            <a:r>
              <a:rPr lang="zh-CN" altLang="en-US" sz="2000" dirty="0">
                <a:latin typeface="+mn-lt"/>
                <a:cs typeface="+mn-ea"/>
                <a:sym typeface="+mn-lt"/>
              </a:rPr>
              <a:t>指导老师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：</a:t>
            </a:r>
            <a:r>
              <a:rPr lang="zh-CN" altLang="en-US" sz="2000" dirty="0">
                <a:latin typeface="+mn-lt"/>
                <a:cs typeface="+mn-ea"/>
                <a:sym typeface="+mn-lt"/>
              </a:rPr>
              <a:t>冯兴东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    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报告人：喻博  吴建新  王炜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468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 smtClean="0">
                <a:cs typeface="+mn-ea"/>
                <a:sym typeface="+mn-lt"/>
              </a:rPr>
              <a:t>数据分析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0806" y="744928"/>
            <a:ext cx="426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特征构建</a:t>
            </a:r>
            <a:endParaRPr lang="zh-CN" altLang="en-US" sz="2800" dirty="0"/>
          </a:p>
        </p:txBody>
      </p:sp>
      <p:sp>
        <p:nvSpPr>
          <p:cNvPr id="8" name="线形标注 2 7"/>
          <p:cNvSpPr/>
          <p:nvPr/>
        </p:nvSpPr>
        <p:spPr>
          <a:xfrm>
            <a:off x="2685448" y="1838425"/>
            <a:ext cx="750770" cy="240632"/>
          </a:xfrm>
          <a:prstGeom prst="borderCallout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1519" y="1415261"/>
            <a:ext cx="11194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根据特征的实际意义对若干特征进行组合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groupby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，生成具有深层意义的特征，主要按照以下三个角度构造特征。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013460" y="2254520"/>
            <a:ext cx="101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一、基于</a:t>
            </a:r>
            <a:r>
              <a:rPr lang="en-US" altLang="zh-CN" dirty="0" err="1" smtClean="0"/>
              <a:t>ip+device+os</a:t>
            </a:r>
            <a:r>
              <a:rPr lang="zh-CN" altLang="en-US" dirty="0" smtClean="0"/>
              <a:t>作基本</a:t>
            </a:r>
            <a:r>
              <a:rPr lang="zh-CN" altLang="en-US" dirty="0"/>
              <a:t>组合</a:t>
            </a:r>
            <a:r>
              <a:rPr lang="zh-CN" altLang="en-US" dirty="0" smtClean="0"/>
              <a:t>，对</a:t>
            </a:r>
            <a:r>
              <a:rPr lang="en-US" altLang="zh-CN" dirty="0" err="1" smtClean="0"/>
              <a:t>click_time</a:t>
            </a:r>
            <a:r>
              <a:rPr lang="zh-CN" altLang="en-US" dirty="0" smtClean="0"/>
              <a:t>做点击次数统计，例如：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ip+app+device+os</a:t>
            </a:r>
            <a:r>
              <a:rPr lang="en-US" altLang="zh-CN" dirty="0" smtClean="0">
                <a:solidFill>
                  <a:srgbClr val="FF0000"/>
                </a:solidFill>
              </a:rPr>
              <a:t> count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err="1" smtClean="0">
                <a:solidFill>
                  <a:srgbClr val="FF0000"/>
                </a:solidFill>
              </a:rPr>
              <a:t>click_time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 smtClean="0">
                <a:solidFill>
                  <a:srgbClr val="FF0000"/>
                </a:solidFill>
              </a:rPr>
              <a:t>主要看个人设备和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rgbClr val="FF0000"/>
                </a:solidFill>
              </a:rPr>
              <a:t>组合的点击</a:t>
            </a:r>
            <a:r>
              <a:rPr lang="zh-CN" altLang="en-US" dirty="0" smtClean="0">
                <a:solidFill>
                  <a:srgbClr val="FF0000"/>
                </a:solidFill>
              </a:rPr>
              <a:t>次数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二、基于</a:t>
            </a:r>
            <a:r>
              <a:rPr lang="en-US" altLang="zh-CN" dirty="0" err="1" smtClean="0"/>
              <a:t>ip+device</a:t>
            </a:r>
            <a:r>
              <a:rPr lang="zh-CN" altLang="en-US" dirty="0" smtClean="0"/>
              <a:t>作基本组合，对其他原始特征做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计算，例如：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ip+device</a:t>
            </a:r>
            <a:r>
              <a:rPr lang="en-US" altLang="zh-CN" dirty="0" smtClean="0">
                <a:solidFill>
                  <a:srgbClr val="FF0000"/>
                </a:solidFill>
              </a:rPr>
              <a:t> count  (</a:t>
            </a:r>
            <a:r>
              <a:rPr lang="en-US" altLang="zh-CN" dirty="0">
                <a:solidFill>
                  <a:srgbClr val="FF0000"/>
                </a:solidFill>
              </a:rPr>
              <a:t>app),</a:t>
            </a:r>
            <a:r>
              <a:rPr lang="zh-CN" altLang="en-US" dirty="0">
                <a:solidFill>
                  <a:srgbClr val="FF0000"/>
                </a:solidFill>
              </a:rPr>
              <a:t>反映特定用户点击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的种</a:t>
            </a:r>
            <a:r>
              <a:rPr lang="zh-CN" altLang="en-US" dirty="0" smtClean="0">
                <a:solidFill>
                  <a:srgbClr val="FF0000"/>
                </a:solidFill>
              </a:rPr>
              <a:t>类数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ip+device</a:t>
            </a:r>
            <a:r>
              <a:rPr lang="en-US" altLang="zh-CN" dirty="0" smtClean="0">
                <a:solidFill>
                  <a:srgbClr val="FF0000"/>
                </a:solidFill>
              </a:rPr>
              <a:t> unique  (channel),</a:t>
            </a:r>
            <a:r>
              <a:rPr lang="zh-CN" altLang="en-US" dirty="0">
                <a:solidFill>
                  <a:srgbClr val="FF0000"/>
                </a:solidFill>
              </a:rPr>
              <a:t>反映特定用户接受推广渠道的种</a:t>
            </a:r>
            <a:r>
              <a:rPr lang="zh-CN" altLang="en-US" dirty="0" smtClean="0">
                <a:solidFill>
                  <a:srgbClr val="FF0000"/>
                </a:solidFill>
              </a:rPr>
              <a:t>类数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三</a:t>
            </a:r>
            <a:r>
              <a:rPr lang="zh-CN" altLang="en-US" dirty="0" smtClean="0"/>
              <a:t>、个人特征中仅选择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作其中一个组合特征，</a:t>
            </a:r>
            <a:r>
              <a:rPr lang="zh-CN" altLang="en-US" dirty="0"/>
              <a:t>对其他特征做</a:t>
            </a:r>
            <a:r>
              <a:rPr lang="en-US" altLang="zh-CN" dirty="0" smtClean="0"/>
              <a:t>count</a:t>
            </a:r>
            <a:r>
              <a:rPr lang="zh-CN" altLang="en-US" dirty="0"/>
              <a:t>、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，例如：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>
                <a:solidFill>
                  <a:srgbClr val="FF0000"/>
                </a:solidFill>
              </a:rPr>
              <a:t>ip+day+hour</a:t>
            </a:r>
            <a:r>
              <a:rPr lang="en-US" altLang="zh-CN" dirty="0">
                <a:solidFill>
                  <a:srgbClr val="FF0000"/>
                </a:solidFill>
              </a:rPr>
              <a:t>  count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channel),</a:t>
            </a:r>
            <a:r>
              <a:rPr lang="zh-CN" altLang="en-US" dirty="0" smtClean="0">
                <a:solidFill>
                  <a:srgbClr val="FF0000"/>
                </a:solidFill>
              </a:rPr>
              <a:t>反映某一</a:t>
            </a:r>
            <a:r>
              <a:rPr lang="en-US" altLang="zh-CN" dirty="0" err="1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地址某一时间推广渠道的数量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ip+app+channel</a:t>
            </a:r>
            <a:r>
              <a:rPr lang="en-US" altLang="zh-CN" dirty="0">
                <a:solidFill>
                  <a:srgbClr val="FF0000"/>
                </a:solidFill>
              </a:rPr>
              <a:t>  mean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hour),</a:t>
            </a:r>
            <a:r>
              <a:rPr lang="zh-CN" altLang="en-US" dirty="0" smtClean="0">
                <a:solidFill>
                  <a:srgbClr val="FF0000"/>
                </a:solidFill>
              </a:rPr>
              <a:t>反映推广渠道和</a:t>
            </a:r>
            <a:r>
              <a:rPr lang="en-US" altLang="zh-CN" dirty="0" smtClean="0">
                <a:solidFill>
                  <a:srgbClr val="FF0000"/>
                </a:solidFill>
              </a:rPr>
              <a:t>app</a:t>
            </a:r>
            <a:r>
              <a:rPr lang="zh-CN" altLang="en-US" dirty="0" smtClean="0">
                <a:solidFill>
                  <a:srgbClr val="FF0000"/>
                </a:solidFill>
              </a:rPr>
              <a:t>固定下，点击小时的均值变化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998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85865" y="2980266"/>
            <a:ext cx="3420269" cy="897467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模型建立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7010400" y="4671060"/>
            <a:ext cx="4358640" cy="32004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0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Three </a:t>
            </a:r>
            <a:r>
              <a:rPr lang="zh-CN" altLang="en-US" b="1" dirty="0">
                <a:cs typeface="+mn-ea"/>
                <a:sym typeface="+mn-lt"/>
              </a:rPr>
              <a:t>模型建立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76482" y="-1071034"/>
            <a:ext cx="9014554" cy="9000067"/>
            <a:chOff x="6576482" y="-1071034"/>
            <a:chExt cx="9014554" cy="9000067"/>
          </a:xfrm>
        </p:grpSpPr>
        <p:grpSp>
          <p:nvGrpSpPr>
            <p:cNvPr id="5" name="组合 4"/>
            <p:cNvGrpSpPr/>
            <p:nvPr/>
          </p:nvGrpSpPr>
          <p:grpSpPr>
            <a:xfrm>
              <a:off x="6576482" y="1159933"/>
              <a:ext cx="5422901" cy="4538134"/>
              <a:chOff x="6576482" y="1159933"/>
              <a:chExt cx="5422901" cy="4538134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/>
              <a:srcRect l="2266" t="12948" r="2266" b="10678"/>
              <a:stretch/>
            </p:blipFill>
            <p:spPr>
              <a:xfrm>
                <a:off x="7018866" y="1159933"/>
                <a:ext cx="4538134" cy="4538134"/>
              </a:xfrm>
              <a:prstGeom prst="ellipse">
                <a:avLst/>
              </a:prstGeom>
            </p:spPr>
          </p:pic>
          <p:graphicFrame>
            <p:nvGraphicFramePr>
              <p:cNvPr id="7" name="图表 6"/>
              <p:cNvGraphicFramePr/>
              <p:nvPr>
                <p:extLst/>
              </p:nvPr>
            </p:nvGraphicFramePr>
            <p:xfrm>
              <a:off x="6576482" y="1557866"/>
              <a:ext cx="5422901" cy="3615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" name="椭圆 7"/>
              <p:cNvSpPr/>
              <p:nvPr/>
            </p:nvSpPr>
            <p:spPr>
              <a:xfrm>
                <a:off x="8441265" y="2518833"/>
                <a:ext cx="1693334" cy="16933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cs typeface="+mn-ea"/>
                    <a:sym typeface="+mn-lt"/>
                  </a:rPr>
                  <a:t>LightGBM</a:t>
                </a:r>
                <a:endPara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弧形 9"/>
            <p:cNvSpPr/>
            <p:nvPr/>
          </p:nvSpPr>
          <p:spPr>
            <a:xfrm rot="2700000">
              <a:off x="6590969" y="-1071034"/>
              <a:ext cx="9000067" cy="9000067"/>
            </a:xfrm>
            <a:prstGeom prst="arc">
              <a:avLst>
                <a:gd name="adj1" fmla="val 5127360"/>
                <a:gd name="adj2" fmla="val 111314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C2186B13-1C0F-4CDD-B861-916698BB248D}"/>
              </a:ext>
            </a:extLst>
          </p:cNvPr>
          <p:cNvSpPr/>
          <p:nvPr/>
        </p:nvSpPr>
        <p:spPr>
          <a:xfrm>
            <a:off x="1317819" y="2136337"/>
            <a:ext cx="245706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更快的训练效率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低内存使用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更好的准确率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支持并行学习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chemeClr val="accent1"/>
              </a:buClr>
            </a:pP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可处理大规模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可以处理类别变量</a:t>
            </a:r>
            <a:endParaRPr lang="en-US" altLang="zh-CN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chemeClr val="accent1"/>
              </a:buClr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7010400" y="4671060"/>
            <a:ext cx="4358640" cy="32004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7162800" y="4823460"/>
            <a:ext cx="4358640" cy="320040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22292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Three </a:t>
            </a:r>
            <a:r>
              <a:rPr lang="zh-CN" altLang="en-US" b="1" dirty="0">
                <a:solidFill>
                  <a:schemeClr val="accent1"/>
                </a:solidFill>
                <a:cs typeface="+mn-ea"/>
                <a:sym typeface="+mn-lt"/>
              </a:rPr>
              <a:t>模型建立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FB4EF6-14EC-437F-B5EA-62E60C7CE2E6}"/>
              </a:ext>
            </a:extLst>
          </p:cNvPr>
          <p:cNvSpPr txBox="1"/>
          <p:nvPr/>
        </p:nvSpPr>
        <p:spPr>
          <a:xfrm>
            <a:off x="833967" y="800342"/>
            <a:ext cx="3187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GBDT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CA62D3-8B89-4CA0-868D-80BF72809B33}"/>
              </a:ext>
            </a:extLst>
          </p:cNvPr>
          <p:cNvGrpSpPr/>
          <p:nvPr/>
        </p:nvGrpSpPr>
        <p:grpSpPr>
          <a:xfrm>
            <a:off x="3463068" y="1394783"/>
            <a:ext cx="5265864" cy="1450739"/>
            <a:chOff x="3596363" y="1420358"/>
            <a:chExt cx="5265864" cy="145073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DD2FA74-184C-4B00-9AA4-7F37BB9D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1887" y="1758912"/>
              <a:ext cx="2868225" cy="540583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979285C-6E0A-41EF-87D5-B8EBA14EE2AA}"/>
                </a:ext>
              </a:extLst>
            </p:cNvPr>
            <p:cNvSpPr txBox="1"/>
            <p:nvPr/>
          </p:nvSpPr>
          <p:spPr>
            <a:xfrm>
              <a:off x="3596363" y="1420358"/>
              <a:ext cx="5265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GBDT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模型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F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定义为加法模型：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1E599E-B28F-4296-B5D1-82906E2BEB4B}"/>
                </a:ext>
              </a:extLst>
            </p:cNvPr>
            <p:cNvSpPr txBox="1"/>
            <p:nvPr/>
          </p:nvSpPr>
          <p:spPr>
            <a:xfrm>
              <a:off x="3934077" y="2286322"/>
              <a:ext cx="4898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其中，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x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为输入样本，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h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为分类回归树，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w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为分类回归树参数，𝛼是每棵树的权重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942807-759F-461F-8DC9-513841FADC0C}"/>
              </a:ext>
            </a:extLst>
          </p:cNvPr>
          <p:cNvGrpSpPr/>
          <p:nvPr/>
        </p:nvGrpSpPr>
        <p:grpSpPr>
          <a:xfrm>
            <a:off x="3463068" y="3435795"/>
            <a:ext cx="5069557" cy="1384949"/>
            <a:chOff x="3514606" y="3575923"/>
            <a:chExt cx="5069557" cy="138494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0248860-30C8-4774-A486-5E420107C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7410" y="3998397"/>
              <a:ext cx="2359054" cy="540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1606906-2D3F-4340-B093-A25D695DB859}"/>
                </a:ext>
              </a:extLst>
            </p:cNvPr>
            <p:cNvSpPr txBox="1"/>
            <p:nvPr/>
          </p:nvSpPr>
          <p:spPr>
            <a:xfrm>
              <a:off x="3514606" y="3575923"/>
              <a:ext cx="4889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通过最小化损失函数求解最优模型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B15C6E9-46D1-4D3C-ACE7-7585A3E0682A}"/>
                </a:ext>
              </a:extLst>
            </p:cNvPr>
            <p:cNvSpPr txBox="1"/>
            <p:nvPr/>
          </p:nvSpPr>
          <p:spPr>
            <a:xfrm>
              <a:off x="3840990" y="4622318"/>
              <a:ext cx="4743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通过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entury Gothic"/>
                  <a:ea typeface="微软雅黑"/>
                  <a:cs typeface="+mn-cs"/>
                </a:rPr>
                <a:t>贪心算算法迭代求最优解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55125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模型评估</a:t>
            </a:r>
          </a:p>
        </p:txBody>
      </p:sp>
    </p:spTree>
    <p:extLst>
      <p:ext uri="{BB962C8B-B14F-4D97-AF65-F5344CB8AC3E}">
        <p14:creationId xmlns:p14="http://schemas.microsoft.com/office/powerpoint/2010/main" val="128992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0411070-036C-4DD6-960C-DF0F888E1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3967" y="51718"/>
            <a:ext cx="3424766" cy="46143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 </a:t>
            </a:r>
            <a:r>
              <a:rPr lang="zh-CN" altLang="en-US" b="1" dirty="0">
                <a:cs typeface="+mn-ea"/>
                <a:sym typeface="+mn-lt"/>
              </a:rPr>
              <a:t>模型评估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FE67A-E9D4-4354-8D6A-3F6845A82FCF}"/>
              </a:ext>
            </a:extLst>
          </p:cNvPr>
          <p:cNvSpPr txBox="1"/>
          <p:nvPr/>
        </p:nvSpPr>
        <p:spPr>
          <a:xfrm>
            <a:off x="8058139" y="2608657"/>
            <a:ext cx="124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最终结果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E2123E90-6226-4991-BBF4-F5E5B0BF817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2710" y="1845128"/>
          <a:ext cx="5212703" cy="316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9E9814A-F107-429B-A02B-F8ABF06E9B2F}"/>
              </a:ext>
            </a:extLst>
          </p:cNvPr>
          <p:cNvSpPr txBox="1"/>
          <p:nvPr/>
        </p:nvSpPr>
        <p:spPr>
          <a:xfrm>
            <a:off x="2283667" y="5143114"/>
            <a:ext cx="1870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模型迭代</a:t>
            </a:r>
            <a:r>
              <a:rPr lang="en-US" altLang="zh-CN" sz="1400" dirty="0" err="1"/>
              <a:t>auc</a:t>
            </a:r>
            <a:r>
              <a:rPr lang="zh-CN" altLang="en-US" sz="1400" dirty="0"/>
              <a:t>变化图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69852"/>
              </p:ext>
            </p:extLst>
          </p:nvPr>
        </p:nvGraphicFramePr>
        <p:xfrm>
          <a:off x="6643329" y="3058159"/>
          <a:ext cx="4162323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7441">
                  <a:extLst>
                    <a:ext uri="{9D8B030D-6E8A-4147-A177-3AD203B41FA5}">
                      <a16:colId xmlns:a16="http://schemas.microsoft.com/office/drawing/2014/main" val="4104565721"/>
                    </a:ext>
                  </a:extLst>
                </a:gridCol>
                <a:gridCol w="1387441">
                  <a:extLst>
                    <a:ext uri="{9D8B030D-6E8A-4147-A177-3AD203B41FA5}">
                      <a16:colId xmlns:a16="http://schemas.microsoft.com/office/drawing/2014/main" val="3333830417"/>
                    </a:ext>
                  </a:extLst>
                </a:gridCol>
                <a:gridCol w="1387441">
                  <a:extLst>
                    <a:ext uri="{9D8B030D-6E8A-4147-A177-3AD203B41FA5}">
                      <a16:colId xmlns:a16="http://schemas.microsoft.com/office/drawing/2014/main" val="341657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Train_auc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Val_auc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Test_auc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0.987853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0.974436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0.979342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2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728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cs typeface="+mn-ea"/>
                <a:sym typeface="+mn-lt"/>
              </a:rPr>
              <a:t>Part Four </a:t>
            </a:r>
            <a:r>
              <a:rPr lang="zh-CN" altLang="en-US" b="1" dirty="0">
                <a:cs typeface="+mn-ea"/>
                <a:sym typeface="+mn-lt"/>
              </a:rPr>
              <a:t>模型评估</a:t>
            </a:r>
            <a:endParaRPr lang="zh-CN" altLang="en-US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C5A5E1C-DDE8-4205-AED9-EE1E9DDB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92" y="1385534"/>
            <a:ext cx="7527008" cy="40869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964E89-04C7-47E1-836D-E291910B178A}"/>
              </a:ext>
            </a:extLst>
          </p:cNvPr>
          <p:cNvSpPr txBox="1"/>
          <p:nvPr/>
        </p:nvSpPr>
        <p:spPr>
          <a:xfrm>
            <a:off x="833967" y="2080727"/>
            <a:ext cx="3831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ea"/>
              </a:rPr>
              <a:t>IP</a:t>
            </a:r>
            <a:r>
              <a:rPr lang="zh-CN" altLang="en-US" sz="2400" dirty="0">
                <a:latin typeface="+mn-ea"/>
              </a:rPr>
              <a:t>特征的特征重要性最高，该特征也是构建新特征最重要的因素</a:t>
            </a:r>
            <a:endParaRPr lang="en-US" altLang="zh-CN" sz="2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构建的新特征重要性和欺诈的时间信息重要性很接近</a:t>
            </a:r>
          </a:p>
        </p:txBody>
      </p:sp>
    </p:spTree>
    <p:extLst>
      <p:ext uri="{BB962C8B-B14F-4D97-AF65-F5344CB8AC3E}">
        <p14:creationId xmlns:p14="http://schemas.microsoft.com/office/powerpoint/2010/main" val="329196395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项目总结</a:t>
            </a:r>
            <a:endParaRPr kumimoji="1"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8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Five </a:t>
            </a:r>
            <a:r>
              <a:rPr lang="zh-CN" altLang="en-US" b="1" dirty="0">
                <a:cs typeface="+mn-ea"/>
                <a:sym typeface="+mn-lt"/>
              </a:rPr>
              <a:t>项目总结</a:t>
            </a:r>
          </a:p>
        </p:txBody>
      </p:sp>
      <p:sp>
        <p:nvSpPr>
          <p:cNvPr id="4" name="Arc 33"/>
          <p:cNvSpPr/>
          <p:nvPr/>
        </p:nvSpPr>
        <p:spPr>
          <a:xfrm>
            <a:off x="9218988" y="412779"/>
            <a:ext cx="5946023" cy="5943542"/>
          </a:xfrm>
          <a:prstGeom prst="arc">
            <a:avLst>
              <a:gd name="adj1" fmla="val 10758056"/>
              <a:gd name="adj2" fmla="val 16174588"/>
            </a:avLst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Arc 33"/>
          <p:cNvSpPr/>
          <p:nvPr/>
        </p:nvSpPr>
        <p:spPr>
          <a:xfrm flipV="1">
            <a:off x="9218988" y="412779"/>
            <a:ext cx="5946023" cy="5943542"/>
          </a:xfrm>
          <a:prstGeom prst="arc">
            <a:avLst>
              <a:gd name="adj1" fmla="val 10758056"/>
              <a:gd name="adj2" fmla="val 16174588"/>
            </a:avLst>
          </a:prstGeom>
          <a:ln w="1143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Arc 33"/>
          <p:cNvSpPr/>
          <p:nvPr/>
        </p:nvSpPr>
        <p:spPr>
          <a:xfrm flipV="1">
            <a:off x="9218987" y="412779"/>
            <a:ext cx="5946023" cy="5943542"/>
          </a:xfrm>
          <a:prstGeom prst="arc">
            <a:avLst>
              <a:gd name="adj1" fmla="val 10758056"/>
              <a:gd name="adj2" fmla="val 16174588"/>
            </a:avLst>
          </a:prstGeom>
          <a:ln w="1143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1520" y="1607820"/>
            <a:ext cx="6187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模型缺陷：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1. </a:t>
            </a:r>
            <a:r>
              <a:rPr lang="zh-CN" altLang="en-US" sz="2000" dirty="0" smtClean="0">
                <a:solidFill>
                  <a:schemeClr val="bg1"/>
                </a:solidFill>
              </a:rPr>
              <a:t>对于不均衡问题采用的是赋予正例样本较大权重，但这种方法不能很好解决这一问题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2. </a:t>
            </a:r>
            <a:r>
              <a:rPr lang="zh-CN" altLang="en-US" sz="2000" dirty="0" smtClean="0">
                <a:solidFill>
                  <a:schemeClr val="bg1"/>
                </a:solidFill>
              </a:rPr>
              <a:t>模型较为单一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3. </a:t>
            </a:r>
            <a:r>
              <a:rPr lang="zh-CN" altLang="en-US" sz="2000" dirty="0" smtClean="0">
                <a:solidFill>
                  <a:schemeClr val="bg1"/>
                </a:solidFill>
              </a:rPr>
              <a:t>针对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ip</a:t>
            </a:r>
            <a:r>
              <a:rPr lang="zh-CN" altLang="en-US" sz="2000" dirty="0" smtClean="0">
                <a:solidFill>
                  <a:schemeClr val="bg1"/>
                </a:solidFill>
              </a:rPr>
              <a:t>的挖掘由于缺少专业知识挖掘的不够好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4. </a:t>
            </a:r>
            <a:r>
              <a:rPr lang="zh-CN" altLang="en-US" sz="2000" dirty="0" smtClean="0">
                <a:solidFill>
                  <a:schemeClr val="bg1"/>
                </a:solidFill>
              </a:rPr>
              <a:t>对于点击时间的挖掘比较笼统，只考虑大小，没考虑连续性，没做时间区分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520" y="3991263"/>
            <a:ext cx="6408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解决</a:t>
            </a:r>
            <a:r>
              <a:rPr lang="zh-CN" altLang="en-US" sz="2000" dirty="0" smtClean="0">
                <a:solidFill>
                  <a:schemeClr val="bg1"/>
                </a:solidFill>
              </a:rPr>
              <a:t>方案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</a:rPr>
              <a:t>. </a:t>
            </a:r>
            <a:r>
              <a:rPr lang="zh-CN" altLang="en-US" sz="2000" dirty="0" smtClean="0">
                <a:solidFill>
                  <a:schemeClr val="bg1"/>
                </a:solidFill>
              </a:rPr>
              <a:t>随机选取几个训练集，训练几个模型，对所得概率取均值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</a:rPr>
              <a:t>. </a:t>
            </a:r>
            <a:r>
              <a:rPr lang="zh-CN" altLang="en-US" sz="2000" dirty="0" smtClean="0">
                <a:solidFill>
                  <a:schemeClr val="bg1"/>
                </a:solidFill>
              </a:rPr>
              <a:t>可以把</a:t>
            </a:r>
            <a:r>
              <a:rPr lang="en-US" altLang="zh-CN" sz="2000" dirty="0" smtClean="0">
                <a:solidFill>
                  <a:schemeClr val="bg1"/>
                </a:solidFill>
              </a:rPr>
              <a:t>day6,7</a:t>
            </a:r>
            <a:r>
              <a:rPr lang="zh-CN" altLang="en-US" sz="2000" dirty="0" smtClean="0">
                <a:solidFill>
                  <a:schemeClr val="bg1"/>
                </a:solidFill>
              </a:rPr>
              <a:t>的作为训练集，</a:t>
            </a:r>
            <a:r>
              <a:rPr lang="en-US" altLang="zh-CN" sz="2000" dirty="0" smtClean="0">
                <a:solidFill>
                  <a:schemeClr val="bg1"/>
                </a:solidFill>
              </a:rPr>
              <a:t>day8</a:t>
            </a:r>
            <a:r>
              <a:rPr lang="zh-CN" altLang="en-US" sz="2000" dirty="0" smtClean="0">
                <a:solidFill>
                  <a:schemeClr val="bg1"/>
                </a:solidFill>
              </a:rPr>
              <a:t>的作为验证集，这样可以</a:t>
            </a:r>
            <a:r>
              <a:rPr lang="zh-CN" altLang="en-US" sz="2000" dirty="0">
                <a:solidFill>
                  <a:schemeClr val="bg1"/>
                </a:solidFill>
              </a:rPr>
              <a:t>体现</a:t>
            </a:r>
            <a:r>
              <a:rPr lang="zh-CN" altLang="en-US" sz="2000" dirty="0" smtClean="0">
                <a:solidFill>
                  <a:schemeClr val="bg1"/>
                </a:solidFill>
              </a:rPr>
              <a:t>线上测试集时间特征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017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8764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椭圆 1023"/>
          <p:cNvSpPr/>
          <p:nvPr/>
        </p:nvSpPr>
        <p:spPr>
          <a:xfrm>
            <a:off x="6743053" y="1656429"/>
            <a:ext cx="211754" cy="21175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5" name="椭圆 644"/>
          <p:cNvSpPr/>
          <p:nvPr/>
        </p:nvSpPr>
        <p:spPr>
          <a:xfrm>
            <a:off x="6743053" y="2349602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>
                    <a:lumMod val="75000"/>
                  </a:schemeClr>
                </a:solidFill>
              </a:ln>
              <a:cs typeface="+mn-ea"/>
              <a:sym typeface="+mn-lt"/>
            </a:endParaRPr>
          </a:p>
        </p:txBody>
      </p:sp>
      <p:sp>
        <p:nvSpPr>
          <p:cNvPr id="646" name="椭圆 645"/>
          <p:cNvSpPr/>
          <p:nvPr/>
        </p:nvSpPr>
        <p:spPr>
          <a:xfrm>
            <a:off x="6743053" y="3042775"/>
            <a:ext cx="211754" cy="2117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7" name="椭圆 646"/>
          <p:cNvSpPr/>
          <p:nvPr/>
        </p:nvSpPr>
        <p:spPr>
          <a:xfrm>
            <a:off x="6743053" y="3735948"/>
            <a:ext cx="211754" cy="21175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8" name="椭圆 647"/>
          <p:cNvSpPr/>
          <p:nvPr/>
        </p:nvSpPr>
        <p:spPr>
          <a:xfrm>
            <a:off x="6743053" y="4429121"/>
            <a:ext cx="211754" cy="2117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52" name="椭圆 651"/>
          <p:cNvSpPr/>
          <p:nvPr/>
        </p:nvSpPr>
        <p:spPr>
          <a:xfrm>
            <a:off x="6690114" y="5067330"/>
            <a:ext cx="317631" cy="30330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5" name="矩形 1024"/>
          <p:cNvSpPr/>
          <p:nvPr/>
        </p:nvSpPr>
        <p:spPr>
          <a:xfrm>
            <a:off x="7247378" y="1577640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Part 1  </a:t>
            </a:r>
            <a:r>
              <a:rPr lang="zh-CN" altLang="en-US" sz="2000" dirty="0" smtClean="0">
                <a:cs typeface="+mn-ea"/>
                <a:sym typeface="+mn-lt"/>
              </a:rPr>
              <a:t>问题背景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55" name="矩形 654"/>
          <p:cNvSpPr/>
          <p:nvPr/>
        </p:nvSpPr>
        <p:spPr>
          <a:xfrm>
            <a:off x="7247378" y="2271527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Part 2  </a:t>
            </a:r>
            <a:r>
              <a:rPr lang="zh-CN" altLang="en-US" sz="2000" dirty="0" smtClean="0">
                <a:cs typeface="+mn-ea"/>
                <a:sym typeface="+mn-lt"/>
              </a:rPr>
              <a:t>数据分析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56" name="矩形 655"/>
          <p:cNvSpPr/>
          <p:nvPr/>
        </p:nvSpPr>
        <p:spPr>
          <a:xfrm>
            <a:off x="7247378" y="2965414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Part 3  </a:t>
            </a:r>
            <a:r>
              <a:rPr lang="zh-CN" altLang="en-US" sz="2000" dirty="0" smtClean="0">
                <a:cs typeface="+mn-ea"/>
                <a:sym typeface="+mn-lt"/>
              </a:rPr>
              <a:t>模型建立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57" name="矩形 656"/>
          <p:cNvSpPr/>
          <p:nvPr/>
        </p:nvSpPr>
        <p:spPr>
          <a:xfrm>
            <a:off x="7247378" y="3659301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Part 4  </a:t>
            </a:r>
            <a:r>
              <a:rPr lang="zh-CN" altLang="en-US" sz="2000" dirty="0" smtClean="0">
                <a:cs typeface="+mn-ea"/>
                <a:sym typeface="+mn-lt"/>
              </a:rPr>
              <a:t>模型评估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59" name="矩形 658"/>
          <p:cNvSpPr/>
          <p:nvPr/>
        </p:nvSpPr>
        <p:spPr>
          <a:xfrm>
            <a:off x="7247378" y="4353188"/>
            <a:ext cx="2055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Part 5  </a:t>
            </a:r>
            <a:r>
              <a:rPr lang="zh-CN" altLang="en-US" sz="2000" dirty="0">
                <a:cs typeface="+mn-ea"/>
                <a:sym typeface="+mn-lt"/>
              </a:rPr>
              <a:t>项目总结</a:t>
            </a:r>
          </a:p>
        </p:txBody>
      </p:sp>
      <p:sp>
        <p:nvSpPr>
          <p:cNvPr id="1029" name="文本占位符 10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zh-CN" altLang="en-US" sz="4800" b="1" dirty="0">
                <a:ln w="3175"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目录</a:t>
            </a:r>
            <a:endParaRPr lang="en-US" altLang="zh-CN" sz="4800" b="1" dirty="0"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  <a:p>
            <a:pPr lvl="0" algn="ctr" defTabSz="914377">
              <a:lnSpc>
                <a:spcPct val="100000"/>
              </a:lnSpc>
              <a:spcBef>
                <a:spcPts val="0"/>
              </a:spcBef>
            </a:pPr>
            <a:r>
              <a:rPr lang="en-US" altLang="zh-CN" sz="2400" b="1" dirty="0">
                <a:ln>
                  <a:solidFill>
                    <a:srgbClr val="000000">
                      <a:lumMod val="50000"/>
                      <a:lumOff val="50000"/>
                    </a:srgbClr>
                  </a:solidFill>
                </a:ln>
                <a:solidFill>
                  <a:srgbClr val="FFFFFF"/>
                </a:solidFill>
                <a:cs typeface="+mn-ea"/>
                <a:sym typeface="+mn-lt"/>
              </a:rPr>
              <a:t>Content</a:t>
            </a:r>
            <a:endParaRPr lang="zh-CN" altLang="en-US" sz="2400" b="1" dirty="0">
              <a:ln>
                <a:solidFill>
                  <a:srgbClr val="000000">
                    <a:lumMod val="50000"/>
                    <a:lumOff val="50000"/>
                  </a:srgbClr>
                </a:solidFill>
              </a:ln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776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问题背景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Part One </a:t>
            </a:r>
            <a:r>
              <a:rPr lang="zh-CN" altLang="en-US" b="1" dirty="0" smtClean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问题背景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" r="-229" b="34259"/>
          <a:stretch/>
        </p:blipFill>
        <p:spPr>
          <a:xfrm>
            <a:off x="0" y="3329799"/>
            <a:ext cx="3094637" cy="34893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1" t="628" r="454" b="-281"/>
          <a:stretch/>
        </p:blipFill>
        <p:spPr>
          <a:xfrm>
            <a:off x="29009" y="552271"/>
            <a:ext cx="3079997" cy="2777528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214337" y="742052"/>
            <a:ext cx="6568440" cy="3520440"/>
            <a:chOff x="3214337" y="552271"/>
            <a:chExt cx="6568440" cy="35204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337" y="552271"/>
              <a:ext cx="6568440" cy="3520440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>
            <a:xfrm flipV="1">
              <a:off x="3214337" y="1216324"/>
              <a:ext cx="2372264" cy="172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接连接符 73"/>
          <p:cNvCxnSpPr/>
          <p:nvPr/>
        </p:nvCxnSpPr>
        <p:spPr>
          <a:xfrm flipV="1">
            <a:off x="3214337" y="3413184"/>
            <a:ext cx="2372264" cy="172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338423" y="4518804"/>
            <a:ext cx="7850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●</a:t>
            </a:r>
            <a:r>
              <a:rPr lang="zh-CN" altLang="zh-CN" dirty="0" smtClean="0"/>
              <a:t>一</a:t>
            </a:r>
            <a:r>
              <a:rPr lang="zh-CN" altLang="zh-CN" dirty="0"/>
              <a:t>个有效的</a:t>
            </a:r>
            <a:r>
              <a:rPr lang="en-US" altLang="zh-CN" dirty="0"/>
              <a:t> </a:t>
            </a:r>
            <a:r>
              <a:rPr lang="en-US" altLang="zh-CN" dirty="0">
                <a:latin typeface="+mn-ea"/>
              </a:rPr>
              <a:t>APP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推广</a:t>
            </a:r>
            <a:r>
              <a:rPr lang="zh-CN" altLang="zh-CN" dirty="0" smtClean="0"/>
              <a:t>渠道</a:t>
            </a:r>
            <a:r>
              <a:rPr lang="zh-CN" altLang="zh-CN" dirty="0"/>
              <a:t>普遍而言的平均成本在</a:t>
            </a:r>
            <a:r>
              <a:rPr lang="en-US" altLang="zh-CN" dirty="0"/>
              <a:t> 2-3 </a:t>
            </a:r>
            <a:r>
              <a:rPr lang="zh-CN" altLang="zh-CN" dirty="0" smtClean="0"/>
              <a:t>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●</a:t>
            </a:r>
            <a:r>
              <a:rPr lang="en-US" altLang="zh-CN" dirty="0"/>
              <a:t> </a:t>
            </a:r>
            <a:r>
              <a:rPr lang="en-US" altLang="zh-CN" dirty="0">
                <a:latin typeface="+mn-ea"/>
              </a:rPr>
              <a:t>APP</a:t>
            </a:r>
            <a:r>
              <a:rPr lang="zh-CN" altLang="en-US" dirty="0"/>
              <a:t>刷量</a:t>
            </a:r>
            <a:r>
              <a:rPr lang="zh-CN" altLang="en-US" dirty="0" smtClean="0"/>
              <a:t>造假现象</a:t>
            </a:r>
            <a:r>
              <a:rPr lang="zh-CN" altLang="en-US" dirty="0"/>
              <a:t>疯狂</a:t>
            </a:r>
            <a:r>
              <a:rPr lang="zh-CN" altLang="en-US" dirty="0" smtClean="0"/>
              <a:t>蔓延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●</a:t>
            </a:r>
            <a:r>
              <a:rPr lang="zh-CN" altLang="en-US" dirty="0"/>
              <a:t>刷量造假</a:t>
            </a:r>
            <a:r>
              <a:rPr lang="zh-CN" altLang="en-US" dirty="0" smtClean="0"/>
              <a:t>现象导致点击率很高但激活量寥寥无几，运营效果差，严重影响了正常推广。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301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latin typeface="+mj-ea"/>
                <a:cs typeface="+mn-ea"/>
                <a:sym typeface="+mn-lt"/>
              </a:rPr>
              <a:t>Part One </a:t>
            </a:r>
            <a:r>
              <a:rPr lang="zh-CN" altLang="en-US" b="1" dirty="0">
                <a:latin typeface="+mj-ea"/>
                <a:cs typeface="+mn-ea"/>
                <a:sym typeface="+mn-lt"/>
              </a:rPr>
              <a:t>问题背景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335" y="2428010"/>
            <a:ext cx="94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+mn-ea"/>
              </a:rPr>
              <a:t>根据用户浏览信息对其是否下载</a:t>
            </a:r>
            <a:r>
              <a:rPr lang="en-US" altLang="zh-CN" sz="3600" dirty="0" smtClean="0">
                <a:solidFill>
                  <a:srgbClr val="FFC000"/>
                </a:solidFill>
                <a:latin typeface="+mn-ea"/>
              </a:rPr>
              <a:t>APP</a:t>
            </a:r>
            <a:r>
              <a:rPr lang="zh-CN" altLang="en-US" sz="3600" dirty="0" smtClean="0">
                <a:solidFill>
                  <a:srgbClr val="FFC000"/>
                </a:solidFill>
                <a:latin typeface="+mn-ea"/>
              </a:rPr>
              <a:t>作出预测</a:t>
            </a:r>
            <a:endParaRPr lang="zh-CN" altLang="en-US" sz="3600" dirty="0">
              <a:solidFill>
                <a:srgbClr val="FFC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810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936" y="1174536"/>
            <a:ext cx="2246128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8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数据分析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16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 smtClean="0">
                <a:cs typeface="+mn-ea"/>
                <a:sym typeface="+mn-lt"/>
              </a:rPr>
              <a:t>数据分析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29189" y="752662"/>
            <a:ext cx="426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数据信息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4902" y="1631634"/>
            <a:ext cx="8971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●来源：</a:t>
            </a:r>
            <a:r>
              <a:rPr lang="en-US" altLang="zh-CN" dirty="0" err="1" smtClean="0"/>
              <a:t>Kaggle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TalkingData</a:t>
            </a:r>
            <a:r>
              <a:rPr lang="zh-CN" altLang="en-US" dirty="0" smtClean="0"/>
              <a:t>（中国最大</a:t>
            </a:r>
            <a:r>
              <a:rPr lang="zh-CN" altLang="en-US" dirty="0"/>
              <a:t>的独立大数据服务平台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●指标：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:                                          </a:t>
            </a:r>
            <a:r>
              <a:rPr lang="zh-CN" altLang="en-US" dirty="0" smtClean="0"/>
              <a:t>用户的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r>
              <a:rPr lang="en-US" altLang="zh-CN" dirty="0" smtClean="0"/>
              <a:t>  app</a:t>
            </a:r>
            <a:r>
              <a:rPr lang="en-US" altLang="zh-CN" dirty="0"/>
              <a:t>: </a:t>
            </a:r>
            <a:r>
              <a:rPr lang="en-US" altLang="zh-CN" dirty="0" smtClean="0"/>
              <a:t>                                     </a:t>
            </a:r>
            <a:r>
              <a:rPr lang="zh-CN" altLang="en-US" dirty="0" smtClean="0"/>
              <a:t>用户所浏览的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device:                                 </a:t>
            </a:r>
            <a:r>
              <a:rPr lang="zh-CN" altLang="en-US" dirty="0" smtClean="0"/>
              <a:t>用户的设备种类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：                                       手机系统版本号</a:t>
            </a:r>
            <a:endParaRPr lang="en-US" altLang="zh-CN" dirty="0"/>
          </a:p>
          <a:p>
            <a:r>
              <a:rPr lang="en-US" altLang="zh-CN" dirty="0" smtClean="0"/>
              <a:t>  channel:                               </a:t>
            </a:r>
            <a:r>
              <a:rPr lang="zh-CN" altLang="en-US" dirty="0" smtClean="0"/>
              <a:t>推广商代码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click_time</a:t>
            </a:r>
            <a:r>
              <a:rPr lang="en-US" altLang="zh-CN" dirty="0"/>
              <a:t>: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点击时间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attributed_time</a:t>
            </a:r>
            <a:r>
              <a:rPr lang="en-US" altLang="zh-CN" dirty="0" smtClean="0"/>
              <a:t>:                   </a:t>
            </a:r>
            <a:r>
              <a:rPr lang="zh-CN" altLang="en-US" dirty="0" smtClean="0"/>
              <a:t>下载时间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is_attributed</a:t>
            </a:r>
            <a:r>
              <a:rPr lang="zh-CN" altLang="en-US" dirty="0" smtClean="0"/>
              <a:t>（响应变量）：是否下载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●数据大小：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总数据为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天内的用户点击数据，近两亿条。其中训练集为一亿八千万条，</a:t>
            </a:r>
            <a:r>
              <a:rPr lang="zh-CN" altLang="en-US" dirty="0"/>
              <a:t>测试</a:t>
            </a:r>
            <a:r>
              <a:rPr lang="zh-CN" altLang="en-US" dirty="0" smtClean="0"/>
              <a:t>集将近两千万条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●主要难点：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存在数据不均衡问题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69733" y="1515393"/>
            <a:ext cx="102854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144478" y="752662"/>
            <a:ext cx="0" cy="58314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83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 smtClean="0">
                <a:cs typeface="+mn-ea"/>
                <a:sym typeface="+mn-lt"/>
              </a:rPr>
              <a:t>数据分析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3967" y="791319"/>
            <a:ext cx="426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各“小时”点击次数分布</a:t>
            </a:r>
            <a:endParaRPr lang="zh-CN" altLang="en-US" sz="2800" dirty="0"/>
          </a:p>
        </p:txBody>
      </p:sp>
      <p:sp>
        <p:nvSpPr>
          <p:cNvPr id="8" name="线形标注 2 7"/>
          <p:cNvSpPr/>
          <p:nvPr/>
        </p:nvSpPr>
        <p:spPr>
          <a:xfrm>
            <a:off x="2685448" y="1838425"/>
            <a:ext cx="750770" cy="240632"/>
          </a:xfrm>
          <a:prstGeom prst="borderCallout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1" y="1470660"/>
            <a:ext cx="7433186" cy="2100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5" y="3812850"/>
            <a:ext cx="7285702" cy="2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022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cs typeface="+mn-ea"/>
                <a:sym typeface="+mn-lt"/>
              </a:rPr>
              <a:t>Part Two </a:t>
            </a:r>
            <a:r>
              <a:rPr lang="zh-CN" altLang="en-US" b="1" dirty="0">
                <a:cs typeface="+mn-ea"/>
                <a:sym typeface="+mn-lt"/>
              </a:rPr>
              <a:t>数据分析</a:t>
            </a:r>
          </a:p>
          <a:p>
            <a:endParaRPr lang="zh-CN" altLang="en-US" dirty="0"/>
          </a:p>
        </p:txBody>
      </p:sp>
      <p:pic>
        <p:nvPicPr>
          <p:cNvPr id="3" name="chart"/>
          <p:cNvPicPr>
            <a:picLocks noChangeAspect="1"/>
          </p:cNvPicPr>
          <p:nvPr/>
        </p:nvPicPr>
        <p:blipFill rotWithShape="1">
          <a:blip r:embed="rId2"/>
          <a:srcRect l="199" t="1481" r="-119" b="1654"/>
          <a:stretch/>
        </p:blipFill>
        <p:spPr>
          <a:xfrm>
            <a:off x="1622323" y="1761977"/>
            <a:ext cx="8849032" cy="437335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44796" y="777639"/>
            <a:ext cx="555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是否</a:t>
            </a:r>
            <a:r>
              <a:rPr lang="zh-CN" altLang="en-US" sz="2800" dirty="0" smtClean="0"/>
              <a:t>下载</a:t>
            </a:r>
            <a:r>
              <a:rPr lang="en-US" altLang="zh-CN" sz="2800" dirty="0" smtClean="0"/>
              <a:t>APP</a:t>
            </a:r>
            <a:r>
              <a:rPr lang="zh-CN" altLang="en-US" sz="2800" dirty="0" smtClean="0"/>
              <a:t>情况下</a:t>
            </a:r>
            <a:r>
              <a:rPr lang="en-US" altLang="zh-CN" sz="2800" dirty="0" err="1" smtClean="0"/>
              <a:t>ip</a:t>
            </a:r>
            <a:r>
              <a:rPr lang="zh-CN" altLang="en-US" sz="2800" dirty="0" smtClean="0"/>
              <a:t>的分布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808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2">
      <a:dk1>
        <a:srgbClr val="000000"/>
      </a:dk1>
      <a:lt1>
        <a:srgbClr val="FFFFFF"/>
      </a:lt1>
      <a:dk2>
        <a:srgbClr val="010101"/>
      </a:dk2>
      <a:lt2>
        <a:srgbClr val="FFFFFF"/>
      </a:lt2>
      <a:accent1>
        <a:srgbClr val="FFC000"/>
      </a:accent1>
      <a:accent2>
        <a:srgbClr val="B2A32B"/>
      </a:accent2>
      <a:accent3>
        <a:srgbClr val="6EA8CC"/>
      </a:accent3>
      <a:accent4>
        <a:srgbClr val="BDE6FF"/>
      </a:accent4>
      <a:accent5>
        <a:srgbClr val="000000"/>
      </a:accent5>
      <a:accent6>
        <a:srgbClr val="FFE93D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696</Words>
  <Application>Microsoft Office PowerPoint</Application>
  <PresentationFormat>宽屏</PresentationFormat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microsoft yahei</vt:lpstr>
      <vt:lpstr>等线</vt:lpstr>
      <vt:lpstr>宋体</vt:lpstr>
      <vt:lpstr>微软雅黑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喻 博</cp:lastModifiedBy>
  <cp:revision>123</cp:revision>
  <dcterms:created xsi:type="dcterms:W3CDTF">2015-08-18T02:51:41Z</dcterms:created>
  <dcterms:modified xsi:type="dcterms:W3CDTF">2018-06-15T02:04:36Z</dcterms:modified>
  <cp:category/>
</cp:coreProperties>
</file>