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55" r:id="rId5"/>
    <p:sldId id="257" r:id="rId6"/>
    <p:sldId id="258" r:id="rId7"/>
    <p:sldId id="259" r:id="rId8"/>
    <p:sldId id="260" r:id="rId10"/>
    <p:sldId id="312" r:id="rId11"/>
    <p:sldId id="337" r:id="rId12"/>
    <p:sldId id="351" r:id="rId13"/>
    <p:sldId id="352" r:id="rId14"/>
    <p:sldId id="353" r:id="rId15"/>
    <p:sldId id="354" r:id="rId16"/>
    <p:sldId id="344" r:id="rId17"/>
    <p:sldId id="263" r:id="rId18"/>
    <p:sldId id="339" r:id="rId19"/>
    <p:sldId id="340" r:id="rId20"/>
    <p:sldId id="265" r:id="rId21"/>
    <p:sldId id="266" r:id="rId22"/>
    <p:sldId id="267" r:id="rId23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2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88415"/>
            <a:ext cx="7452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PID Namespace</a:t>
            </a:r>
            <a:endParaRPr lang="en-US" altLang="zh-CN"/>
          </a:p>
          <a:p>
            <a:r>
              <a:rPr lang="zh-CN" altLang="en-US"/>
              <a:t>隔离进程</a:t>
            </a:r>
            <a:r>
              <a:rPr lang="en-US" altLang="zh-CN"/>
              <a:t> ID</a:t>
            </a:r>
            <a:r>
              <a:rPr lang="zh-CN" altLang="en-US"/>
              <a:t>，使得每个容器内的进程只看到自己范围内的进程。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NET Namespace</a:t>
            </a:r>
            <a:endParaRPr lang="en-US" altLang="zh-CN"/>
          </a:p>
          <a:p>
            <a:r>
              <a:rPr lang="zh-CN" altLang="en-US"/>
              <a:t>隔离网络资源，例如网络接口、路由表、端口等。容器可以有自己的虚拟网络设备、</a:t>
            </a:r>
            <a:r>
              <a:rPr lang="en-US" altLang="zh-CN"/>
              <a:t>IP </a:t>
            </a:r>
            <a:r>
              <a:rPr lang="zh-CN" altLang="en-US"/>
              <a:t>地址和防火墙规则。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IPC Namespace</a:t>
            </a:r>
            <a:endParaRPr lang="en-US" altLang="zh-CN"/>
          </a:p>
          <a:p>
            <a:r>
              <a:rPr lang="zh-CN" altLang="en-US"/>
              <a:t>隔离进程间通信资源，例如信号量、消息队列和共享内存。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UTS Namespace</a:t>
            </a:r>
            <a:endParaRPr lang="en-US" altLang="zh-CN"/>
          </a:p>
          <a:p>
            <a:r>
              <a:rPr lang="zh-CN" altLang="en-US"/>
              <a:t>隔离主机名和域名，允许容器有自己的主机名。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Mount Namespace</a:t>
            </a:r>
            <a:endParaRPr lang="en-US" altLang="zh-CN"/>
          </a:p>
          <a:p>
            <a:r>
              <a:rPr lang="zh-CN" altLang="en-US"/>
              <a:t>隔离文件系统挂载点，使容器只能看到分配给它的文件系统。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User Namespace</a:t>
            </a:r>
            <a:endParaRPr lang="en-US" altLang="zh-CN"/>
          </a:p>
          <a:p>
            <a:r>
              <a:rPr lang="zh-CN" altLang="en-US"/>
              <a:t>隔离用户和权限，容器内的用户</a:t>
            </a:r>
            <a:r>
              <a:rPr lang="en-US" altLang="zh-CN"/>
              <a:t> ID </a:t>
            </a:r>
            <a:r>
              <a:rPr lang="zh-CN" altLang="en-US"/>
              <a:t>映射到宿主机的非特权用户。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412875"/>
            <a:ext cx="6458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Cgroups </a:t>
            </a:r>
            <a:r>
              <a:rPr lang="zh-CN" altLang="en-US"/>
              <a:t>就是</a:t>
            </a:r>
            <a:r>
              <a:rPr lang="en-US" altLang="zh-CN"/>
              <a:t> Linux </a:t>
            </a:r>
            <a:r>
              <a:rPr lang="zh-CN" altLang="en-US"/>
              <a:t>内核中</a:t>
            </a:r>
            <a:r>
              <a:rPr lang="zh-CN" altLang="en-US" b="1"/>
              <a:t>用来为进程设置资源限制</a:t>
            </a:r>
            <a:r>
              <a:rPr lang="zh-CN" altLang="en-US"/>
              <a:t>的一个重要功能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Cgroups </a:t>
            </a:r>
            <a:r>
              <a:rPr lang="zh-CN" altLang="en-US"/>
              <a:t>给用户</a:t>
            </a:r>
            <a:r>
              <a:rPr lang="zh-CN" altLang="en-US" b="1"/>
              <a:t>暴露出来的操作接口是文件系统</a:t>
            </a:r>
            <a:r>
              <a:rPr lang="zh-CN" altLang="en-US"/>
              <a:t>，即它以文件和目录的方式组织在操作系统的</a:t>
            </a:r>
            <a:r>
              <a:rPr lang="en-US" altLang="zh-CN"/>
              <a:t> /sys/fs/cgroup </a:t>
            </a:r>
            <a:r>
              <a:rPr lang="zh-CN" altLang="en-US"/>
              <a:t>路径下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3357245"/>
            <a:ext cx="5303520" cy="244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704020202020204" pitchFamily="34" charset="0"/>
            </a:pPr>
            <a:r>
              <a:rPr lang="zh-CN" altLang="en-US"/>
              <a:t>容器使用</a:t>
            </a:r>
            <a:r>
              <a:rPr lang="zh-CN" altLang="en-US"/>
              <a:t>的限制能力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cpu: </a:t>
            </a:r>
            <a:r>
              <a:rPr lang="zh-CN" altLang="en-US"/>
              <a:t>控制</a:t>
            </a:r>
            <a:r>
              <a:rPr lang="en-US" altLang="zh-CN"/>
              <a:t>cpu</a:t>
            </a:r>
            <a:r>
              <a:rPr lang="zh-CN" altLang="en-US"/>
              <a:t>使用率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cpuset:</a:t>
            </a:r>
            <a:r>
              <a:rPr lang="zh-CN" altLang="en-US"/>
              <a:t>为进程分配单独的</a:t>
            </a:r>
            <a:r>
              <a:rPr lang="en-US" altLang="zh-CN"/>
              <a:t> CPU </a:t>
            </a:r>
            <a:r>
              <a:rPr lang="zh-CN" altLang="en-US"/>
              <a:t>核和对应的内存节点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memory: </a:t>
            </a:r>
            <a:r>
              <a:rPr lang="zh-CN" altLang="en-US"/>
              <a:t>为进程设定内存使用的限制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blkio: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备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定</a:t>
            </a:r>
            <a:r>
              <a:rPr lang="en-US" altLang="zh-CN">
                <a:sym typeface="+mn-ea"/>
              </a:rPr>
              <a:t>​​​I/O </a:t>
            </a:r>
            <a:r>
              <a:rPr lang="zh-CN" altLang="en-US">
                <a:sym typeface="+mn-ea"/>
              </a:rPr>
              <a:t>限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制，一般用于磁盘等设备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进程根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547495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只是一个</a:t>
            </a:r>
            <a:r>
              <a:rPr lang="zh-CN" altLang="en-US" b="1"/>
              <a:t>操作系统所包含的文件、配置和目录，并不包括操作系统内核</a:t>
            </a:r>
            <a:r>
              <a:rPr lang="en-US" altLang="zh-CN"/>
              <a:t>。</a:t>
            </a:r>
            <a:r>
              <a:rPr lang="zh-CN" altLang="en-US"/>
              <a:t>而操作系统内核为容器</a:t>
            </a:r>
            <a:r>
              <a:rPr lang="zh-CN" altLang="en-US"/>
              <a:t>的“全局变量“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3750" y="2708910"/>
            <a:ext cx="580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里</a:t>
            </a:r>
            <a:r>
              <a:rPr lang="zh-CN" altLang="en-US" b="1"/>
              <a:t>打包的不只是应用，而是整个操作系统的文件和目录</a:t>
            </a:r>
            <a:r>
              <a:rPr lang="en-US" altLang="zh-CN"/>
              <a:t>（</a:t>
            </a:r>
            <a:r>
              <a:rPr lang="en-US" altLang="zh-CN"/>
              <a:t>ISO）</a:t>
            </a:r>
            <a:r>
              <a:rPr lang="zh-CN" altLang="en-US"/>
              <a:t>，也就意味着，应用以及它运行所需要的所有依赖，都被封装在了一起。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789045"/>
            <a:ext cx="46145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995680"/>
            <a:ext cx="1715135" cy="554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57020"/>
            <a:ext cx="765365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494093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7495" y="460883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持续集成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服务发现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扩容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负载均衡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72503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268730"/>
            <a:ext cx="6313805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文本框 15"/>
          <p:cNvSpPr/>
          <p:nvPr/>
        </p:nvSpPr>
        <p:spPr>
          <a:xfrm>
            <a:off x="5471795" y="4300538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31559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450913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交付单位的演进变化</a:t>
            </a:r>
            <a:r>
              <a:rPr lang="en-US" altLang="zh-CN"/>
              <a:t>：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物理机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虚拟机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 descr="image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72920"/>
            <a:ext cx="752348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08508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Docker</a:t>
            </a:r>
            <a:r>
              <a:rPr lang="zh-CN" altLang="en-US"/>
              <a:t>会火</a:t>
            </a:r>
            <a:r>
              <a:rPr lang="en-US" altLang="zh-CN"/>
              <a:t>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镜像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196975"/>
            <a:ext cx="6339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</a:t>
            </a:r>
            <a:r>
              <a:rPr lang="en-US" altLang="zh-CN"/>
              <a:t> (Image)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镜像是一个静态的、只读的模板，包含了运行容器所需的所有文件、依赖和配置。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类似于一个</a:t>
            </a:r>
            <a:r>
              <a:rPr lang="en-US" altLang="zh-CN"/>
              <a:t>“</a:t>
            </a:r>
            <a:r>
              <a:rPr lang="zh-CN" altLang="en-US"/>
              <a:t>快照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程序安装包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镜像不能直接运行，但可以用来启动容器。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/>
              <a:t>示例：一个包含了</a:t>
            </a:r>
            <a:r>
              <a:rPr lang="en-US" altLang="zh-CN"/>
              <a:t> Python </a:t>
            </a:r>
            <a:r>
              <a:rPr lang="zh-CN" altLang="en-US"/>
              <a:t>环境的镜像，可以用来运行</a:t>
            </a:r>
            <a:r>
              <a:rPr lang="en-US" altLang="zh-CN"/>
              <a:t> Python </a:t>
            </a:r>
            <a:r>
              <a:rPr lang="zh-CN" altLang="en-US"/>
              <a:t>程序。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/>
              <a:t>docker build -t flask-hello-world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695" y="3777615"/>
            <a:ext cx="62160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 (Container)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容器是镜像的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运行实例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容器是一种轻量级、独立的运行环境，它运行在宿主操作系统上，并通过镜像提供的模板来运行应用。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容器是动态的，可以运行、暂停、停止或销毁。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示例：从一个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镜像启动的容器，正在运行某个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应用。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>
                <a:sym typeface="+mn-ea"/>
              </a:rPr>
              <a:t>docker run -d -p 8080:8080 flask-hello-world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2" grpId="0"/>
      <p:bldP spid="35841" grpId="1"/>
      <p:bldP spid="2" grpId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557020"/>
            <a:ext cx="681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Namespace </a:t>
            </a:r>
            <a:r>
              <a:rPr lang="zh-CN" altLang="en-US"/>
              <a:t>技术实际上</a:t>
            </a:r>
            <a:r>
              <a:rPr lang="zh-CN" altLang="en-US" b="1"/>
              <a:t>修改了应用进程看待整个计算机</a:t>
            </a:r>
            <a:r>
              <a:rPr lang="en-US" altLang="zh-CN" b="1"/>
              <a:t>“</a:t>
            </a:r>
            <a:r>
              <a:rPr lang="zh-CN" altLang="en-US" b="1"/>
              <a:t>视图</a:t>
            </a:r>
            <a:r>
              <a:rPr lang="en-US" altLang="zh-CN" b="1"/>
              <a:t>”</a:t>
            </a:r>
            <a:r>
              <a:rPr lang="zh-CN" altLang="en-US"/>
              <a:t>，即它的</a:t>
            </a:r>
            <a:r>
              <a:rPr lang="en-US" altLang="zh-CN"/>
              <a:t>“</a:t>
            </a:r>
            <a:r>
              <a:rPr lang="zh-CN" altLang="en-US"/>
              <a:t>视线</a:t>
            </a:r>
            <a:r>
              <a:rPr lang="en-US" altLang="zh-CN"/>
              <a:t>”</a:t>
            </a:r>
            <a:r>
              <a:rPr lang="zh-CN" altLang="en-US"/>
              <a:t>被操作系统做了限制，只能</a:t>
            </a:r>
            <a:r>
              <a:rPr lang="en-US" altLang="zh-CN"/>
              <a:t>“</a:t>
            </a:r>
            <a:r>
              <a:rPr lang="zh-CN" altLang="en-US"/>
              <a:t>看到</a:t>
            </a:r>
            <a:r>
              <a:rPr lang="en-US" altLang="zh-CN"/>
              <a:t>”</a:t>
            </a:r>
            <a:r>
              <a:rPr lang="zh-CN" altLang="en-US"/>
              <a:t>某些指定的内容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305" y="2493010"/>
            <a:ext cx="618998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在屏幕上显示</PresentationFormat>
  <Paragraphs>199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Wingdings</vt:lpstr>
      <vt:lpstr>微软雅黑</vt:lpstr>
      <vt:lpstr>微软雅黑 Light</vt:lpstr>
      <vt:lpstr>Arial Bold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85</cp:revision>
  <dcterms:created xsi:type="dcterms:W3CDTF">2025-01-26T14:07:49Z</dcterms:created>
  <dcterms:modified xsi:type="dcterms:W3CDTF">2025-01-26T14:07:49Z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