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378" r:id="rId13"/>
    <p:sldId id="377" r:id="rId14"/>
    <p:sldId id="379" r:id="rId15"/>
    <p:sldId id="380" r:id="rId16"/>
    <p:sldId id="381" r:id="rId17"/>
    <p:sldId id="382" r:id="rId18"/>
    <p:sldId id="260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91" r:id="rId27"/>
    <p:sldId id="263" r:id="rId28"/>
    <p:sldId id="267" r:id="rId29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第二课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2、</a:t>
            </a:r>
            <a:r>
              <a:rPr lang="zh-CN" altLang="en-US" b="1"/>
              <a:t>凡是跟容器的</a:t>
            </a:r>
            <a:r>
              <a:rPr lang="en-US" altLang="zh-CN" b="1"/>
              <a:t> Linux Namespace </a:t>
            </a:r>
            <a:r>
              <a:rPr lang="zh-CN" altLang="en-US" b="1"/>
              <a:t>相关的属性，也一定是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76475"/>
            <a:ext cx="4039235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6395085" cy="1257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3、</a:t>
            </a:r>
            <a:r>
              <a:rPr lang="zh-CN" altLang="en-US" b="1"/>
              <a:t>以下相关都是</a:t>
            </a:r>
            <a:r>
              <a:rPr lang="zh-CN" altLang="en-US" b="1">
                <a:sym typeface="+mn-ea"/>
              </a:rPr>
              <a:t>都是</a:t>
            </a:r>
            <a:r>
              <a:rPr lang="en-US" altLang="zh-CN" b="1">
                <a:sym typeface="+mn-ea"/>
              </a:rPr>
              <a:t> Container </a:t>
            </a:r>
            <a:r>
              <a:rPr lang="zh-CN" altLang="en-US" b="1">
                <a:sym typeface="+mn-ea"/>
              </a:rPr>
              <a:t>的主要字段</a:t>
            </a:r>
            <a:endParaRPr lang="en-US" altLang="zh-CN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Image</a:t>
            </a:r>
            <a:r>
              <a:rPr lang="zh-CN" altLang="en-US" b="1"/>
              <a:t>（镜像）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Command</a:t>
            </a:r>
            <a:r>
              <a:rPr lang="zh-CN" altLang="en-US" b="1"/>
              <a:t>（启动命令）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workingDir</a:t>
            </a:r>
            <a:r>
              <a:rPr lang="zh-CN" altLang="en-US" b="1"/>
              <a:t>（容器的工作目录）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Ports</a:t>
            </a:r>
            <a:r>
              <a:rPr lang="zh-CN" altLang="en-US" b="1"/>
              <a:t>（容器要开发的端口）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volumeMounts</a:t>
            </a:r>
            <a:r>
              <a:rPr lang="zh-CN" altLang="en-US" b="1"/>
              <a:t>（容器要挂载的</a:t>
            </a:r>
            <a:r>
              <a:rPr lang="en-US" altLang="zh-CN" b="1"/>
              <a:t> Volume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42975" y="3572510"/>
            <a:ext cx="518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ImagePullPolicy：</a:t>
            </a:r>
            <a:r>
              <a:rPr lang="zh-CN" altLang="en-US"/>
              <a:t>它定义了镜像拉取的策略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Always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IfNotPresent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1490980"/>
            <a:ext cx="611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Lifecycle：</a:t>
            </a:r>
            <a:r>
              <a:rPr lang="zh-CN" altLang="en-US"/>
              <a:t>它定义的是</a:t>
            </a:r>
            <a:r>
              <a:rPr lang="en-US" altLang="zh-CN"/>
              <a:t> Container Lifecycle Hooks，</a:t>
            </a:r>
            <a:r>
              <a:rPr lang="zh-CN" altLang="en-US"/>
              <a:t>是在容器状态发生变化时触发一系列</a:t>
            </a:r>
            <a:r>
              <a:rPr lang="en-US" altLang="zh-CN"/>
              <a:t>“</a:t>
            </a:r>
            <a:r>
              <a:rPr lang="zh-CN" altLang="en-US"/>
              <a:t>钩子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postStart：</a:t>
            </a:r>
            <a:r>
              <a:rPr lang="zh-CN" altLang="en-US"/>
              <a:t>在容器启动后，立刻执行一个指定的操作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preStop：</a:t>
            </a:r>
            <a:r>
              <a:rPr lang="zh-CN" altLang="en-US"/>
              <a:t>则是容器被杀死之前（收到了</a:t>
            </a:r>
            <a:r>
              <a:rPr lang="en-US" altLang="zh-CN"/>
              <a:t> SIGKILL </a:t>
            </a:r>
            <a:r>
              <a:rPr lang="zh-CN" altLang="en-US"/>
              <a:t>信号</a:t>
            </a:r>
            <a:r>
              <a:rPr lang="zh-CN" altLang="en-US"/>
              <a:t>之前）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3356610"/>
            <a:ext cx="79070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容器健康检查和恢复机制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28775"/>
            <a:ext cx="8174990" cy="282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4796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演示</a:t>
            </a:r>
            <a:r>
              <a:rPr lang="en-US" altLang="zh-CN"/>
              <a:t>。。。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的声明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周期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461135"/>
            <a:ext cx="5995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Pending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的</a:t>
            </a:r>
            <a:r>
              <a:rPr lang="en-US" altLang="zh-CN"/>
              <a:t> YAML </a:t>
            </a:r>
            <a:r>
              <a:rPr lang="zh-CN" altLang="en-US"/>
              <a:t>文件已经提交给了</a:t>
            </a:r>
            <a:r>
              <a:rPr lang="en-US" altLang="zh-CN"/>
              <a:t> Kubernetes</a:t>
            </a:r>
            <a:r>
              <a:rPr lang="zh-CN" altLang="en-US"/>
              <a:t>，</a:t>
            </a:r>
            <a:r>
              <a:rPr lang="en-US" altLang="zh-CN"/>
              <a:t>API </a:t>
            </a:r>
            <a:r>
              <a:rPr lang="zh-CN" altLang="en-US"/>
              <a:t>对象已经被创建并保存在</a:t>
            </a:r>
            <a:r>
              <a:rPr lang="en-US" altLang="zh-CN"/>
              <a:t> Etcd </a:t>
            </a:r>
            <a:r>
              <a:rPr lang="zh-CN" altLang="en-US"/>
              <a:t>当中。但是，这个</a:t>
            </a:r>
            <a:r>
              <a:rPr lang="en-US" altLang="zh-CN"/>
              <a:t> </a:t>
            </a:r>
            <a:r>
              <a:rPr lang="en-US" altLang="zh-CN" b="1">
                <a:highlight>
                  <a:srgbClr val="FFFF00"/>
                </a:highlight>
              </a:rPr>
              <a:t>Pod </a:t>
            </a:r>
            <a:r>
              <a:rPr lang="zh-CN" altLang="en-US" b="1">
                <a:highlight>
                  <a:srgbClr val="FFFF00"/>
                </a:highlight>
              </a:rPr>
              <a:t>里有些容器因为某种原因而不能被顺利创建</a:t>
            </a:r>
            <a:r>
              <a:rPr lang="zh-CN" altLang="en-US"/>
              <a:t>。比如，调度不成功。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Running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已经调度成功，跟一个具体的节点绑定。它包含的容器都已经创建成功，并且至少有一个正在运行中。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Succeeded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里的所有容器都正常运行完毕，并且已经退出了。这种情况在</a:t>
            </a:r>
            <a:r>
              <a:rPr lang="zh-CN" altLang="en-US">
                <a:highlight>
                  <a:srgbClr val="FFFF00"/>
                </a:highlight>
              </a:rPr>
              <a:t>运行一次性任务时最为常见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Failed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里至少有一个容器以不正常的状态（非</a:t>
            </a:r>
            <a:r>
              <a:rPr lang="en-US" altLang="zh-CN"/>
              <a:t> 0 </a:t>
            </a:r>
            <a:r>
              <a:rPr lang="zh-CN" altLang="en-US"/>
              <a:t>的返回码）退出。这个状态的出现，意味着你得想办法</a:t>
            </a:r>
            <a:r>
              <a:rPr lang="en-US" altLang="zh-CN"/>
              <a:t> Debug </a:t>
            </a:r>
            <a:r>
              <a:rPr lang="zh-CN" altLang="en-US"/>
              <a:t>这个容器的应用，比如查看</a:t>
            </a:r>
            <a:r>
              <a:rPr lang="en-US" altLang="zh-CN"/>
              <a:t> Pod </a:t>
            </a:r>
            <a:r>
              <a:rPr lang="zh-CN" altLang="en-US"/>
              <a:t>的</a:t>
            </a:r>
            <a:r>
              <a:rPr lang="en-US" altLang="zh-CN"/>
              <a:t> Events </a:t>
            </a:r>
            <a:r>
              <a:rPr lang="zh-CN" altLang="en-US"/>
              <a:t>和日志。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Unknown</a:t>
            </a:r>
            <a:r>
              <a:rPr lang="zh-CN" altLang="en-US"/>
              <a:t>。这是一个异常状态，意味着</a:t>
            </a:r>
            <a:r>
              <a:rPr lang="en-US" altLang="zh-CN"/>
              <a:t> Pod </a:t>
            </a:r>
            <a:r>
              <a:rPr lang="zh-CN" altLang="en-US"/>
              <a:t>的状态不能持续地被</a:t>
            </a:r>
            <a:r>
              <a:rPr lang="en-US" altLang="zh-CN"/>
              <a:t> kubelet </a:t>
            </a:r>
            <a:r>
              <a:rPr lang="zh-CN" altLang="en-US"/>
              <a:t>汇报给</a:t>
            </a:r>
            <a:r>
              <a:rPr lang="en-US" altLang="zh-CN"/>
              <a:t> kube-apiserver</a:t>
            </a:r>
            <a:r>
              <a:rPr lang="zh-CN" altLang="en-US"/>
              <a:t>，这很有可能是主从节点（</a:t>
            </a:r>
            <a:r>
              <a:rPr lang="en-US" altLang="zh-CN"/>
              <a:t>Master </a:t>
            </a:r>
            <a:r>
              <a:rPr lang="zh-CN" altLang="en-US"/>
              <a:t>和</a:t>
            </a:r>
            <a:r>
              <a:rPr lang="en-US" altLang="zh-CN"/>
              <a:t> Kubelet</a:t>
            </a:r>
            <a:r>
              <a:rPr lang="zh-CN" altLang="en-US"/>
              <a:t>）间的通信出现了问题。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440372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控制器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3068320"/>
            <a:ext cx="4431665" cy="1679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15563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1410" y="25641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控制器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060575"/>
            <a:ext cx="3733800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无状态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1772285"/>
            <a:ext cx="4305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</a:t>
            </a:r>
            <a:r>
              <a:rPr lang="zh-CN" altLang="en-US">
                <a:sym typeface="+mn-ea"/>
              </a:rPr>
              <a:t>水平伸缩</a:t>
            </a:r>
            <a:r>
              <a:rPr lang="en-US" altLang="zh-CN">
                <a:sym typeface="+mn-ea"/>
              </a:rPr>
              <a:t>：horizontal scaling out/in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滚动升级</a:t>
            </a:r>
            <a:r>
              <a:rPr lang="en-US" altLang="zh-CN"/>
              <a:t>：rolling update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3、</a:t>
            </a:r>
            <a:r>
              <a:rPr lang="zh-CN" altLang="en-US"/>
              <a:t>回滚</a:t>
            </a:r>
            <a:r>
              <a:rPr lang="en-US" altLang="zh-CN"/>
              <a:t>：</a:t>
            </a:r>
            <a:r>
              <a:rPr lang="en-US" altLang="zh-CN"/>
              <a:t>rollback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水平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伸缩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477010"/>
            <a:ext cx="3822700" cy="485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7945" y="3716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r>
              <a:rPr lang="en-US" altLang="zh-CN"/>
              <a:t>Pod</a:t>
            </a:r>
            <a:r>
              <a:rPr lang="zh-CN" altLang="en-US"/>
              <a:t>的个数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800" y="184467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暴露的声明式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控制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zh-CN" altLang="en-US"/>
              <a:t>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平滑升级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&amp;&amp;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回滚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844675"/>
            <a:ext cx="3746500" cy="392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090" y="2636520"/>
            <a:ext cx="2830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控制</a:t>
            </a:r>
            <a:r>
              <a:rPr lang="en-US" altLang="zh-CN"/>
              <a:t>RS</a:t>
            </a:r>
            <a:r>
              <a:rPr lang="zh-CN" altLang="en-US"/>
              <a:t>的</a:t>
            </a:r>
            <a:r>
              <a:rPr lang="zh-CN" altLang="en-US"/>
              <a:t>生命周期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能力控制个数完成平滑</a:t>
            </a:r>
            <a:r>
              <a:rPr lang="zh-CN" altLang="en-US"/>
              <a:t>升级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StatefulSet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有状态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1628775"/>
            <a:ext cx="3048000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状态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拓扑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存储</a:t>
            </a:r>
            <a:r>
              <a:rPr lang="zh-CN" altLang="en-US"/>
              <a:t>状态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4509135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首先，</a:t>
            </a:r>
            <a:r>
              <a:rPr lang="en-US" altLang="zh-CN"/>
              <a:t>StatefulSet </a:t>
            </a:r>
            <a:r>
              <a:rPr lang="zh-CN" altLang="en-US"/>
              <a:t>的控制器直接管理的是</a:t>
            </a:r>
            <a:r>
              <a:rPr lang="en-US" altLang="zh-CN"/>
              <a:t> Pod。</a:t>
            </a:r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其次，</a:t>
            </a:r>
            <a:r>
              <a:rPr lang="en-US" altLang="zh-CN"/>
              <a:t>Kubernetes </a:t>
            </a:r>
            <a:r>
              <a:rPr lang="zh-CN" altLang="en-US"/>
              <a:t>通过</a:t>
            </a:r>
            <a:r>
              <a:rPr lang="en-US" altLang="zh-CN"/>
              <a:t> Headless Service</a:t>
            </a:r>
            <a:r>
              <a:rPr lang="zh-CN" altLang="en-US"/>
              <a:t>，为这些有编号的</a:t>
            </a:r>
            <a:r>
              <a:rPr lang="en-US" altLang="zh-CN"/>
              <a:t> Pod</a:t>
            </a:r>
            <a:r>
              <a:rPr lang="zh-CN" altLang="en-US"/>
              <a:t>，在</a:t>
            </a:r>
            <a:r>
              <a:rPr lang="en-US" altLang="zh-CN"/>
              <a:t> DNS </a:t>
            </a:r>
            <a:r>
              <a:rPr lang="zh-CN" altLang="en-US"/>
              <a:t>服务器中生成带有同样编号的</a:t>
            </a:r>
            <a:r>
              <a:rPr lang="en-US" altLang="zh-CN"/>
              <a:t> DNS </a:t>
            </a:r>
            <a:r>
              <a:rPr lang="zh-CN" altLang="en-US"/>
              <a:t>记录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最后，</a:t>
            </a:r>
            <a:r>
              <a:rPr lang="en-US" altLang="zh-CN"/>
              <a:t>StatefulSet </a:t>
            </a:r>
            <a:r>
              <a:rPr lang="zh-CN" altLang="en-US"/>
              <a:t>还为每一个</a:t>
            </a:r>
            <a:r>
              <a:rPr lang="en-US" altLang="zh-CN"/>
              <a:t> Pod </a:t>
            </a:r>
            <a:r>
              <a:rPr lang="zh-CN" altLang="en-US"/>
              <a:t>分配并创建一个同样编号的</a:t>
            </a:r>
            <a:r>
              <a:rPr lang="en-US" altLang="zh-CN"/>
              <a:t> PVC。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611505"/>
            <a:ext cx="2787650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DaemonSet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守护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进程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</a:t>
            </a:r>
            <a:r>
              <a:rPr lang="zh-CN" altLang="en-US"/>
              <a:t>这个</a:t>
            </a:r>
            <a:r>
              <a:rPr lang="en-US" altLang="zh-CN"/>
              <a:t> Pod </a:t>
            </a:r>
            <a:r>
              <a:rPr lang="zh-CN" altLang="en-US"/>
              <a:t>运行在</a:t>
            </a:r>
            <a:r>
              <a:rPr lang="en-US" altLang="zh-CN"/>
              <a:t> Kubernetes </a:t>
            </a:r>
            <a:r>
              <a:rPr lang="zh-CN" altLang="en-US"/>
              <a:t>集群里的每一个节点（</a:t>
            </a:r>
            <a:r>
              <a:rPr lang="en-US" altLang="zh-CN"/>
              <a:t>Node</a:t>
            </a:r>
            <a:r>
              <a:rPr lang="zh-CN" altLang="en-US"/>
              <a:t>）上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每个节点上只有一个这样的</a:t>
            </a:r>
            <a:r>
              <a:rPr lang="en-US" altLang="zh-CN"/>
              <a:t> Pod 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当有新的节点加入</a:t>
            </a:r>
            <a:r>
              <a:rPr lang="en-US" altLang="zh-CN"/>
              <a:t> Kubernetes </a:t>
            </a:r>
            <a:r>
              <a:rPr lang="zh-CN" altLang="en-US"/>
              <a:t>集群后，该</a:t>
            </a:r>
            <a:r>
              <a:rPr lang="en-US" altLang="zh-CN"/>
              <a:t> Pod </a:t>
            </a:r>
            <a:r>
              <a:rPr lang="zh-CN" altLang="en-US"/>
              <a:t>会自动地在新节点上被创建出来；而当旧节点被删除后，它上面的</a:t>
            </a:r>
            <a:r>
              <a:rPr lang="en-US" altLang="zh-CN"/>
              <a:t> Pod </a:t>
            </a:r>
            <a:r>
              <a:rPr lang="zh-CN" altLang="en-US"/>
              <a:t>也相应地会被回收掉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924810"/>
            <a:ext cx="3380740" cy="367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Job &amp;&amp; CronJob</a:t>
            </a:r>
            <a:endParaRPr 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1、Pod</a:t>
            </a:r>
            <a:r>
              <a:rPr lang="zh-CN" altLang="en-US"/>
              <a:t>完成会进入</a:t>
            </a:r>
            <a:r>
              <a:rPr lang="en-US" altLang="zh-CN"/>
              <a:t>Completed</a:t>
            </a:r>
            <a:r>
              <a:rPr lang="zh-CN" altLang="en-US"/>
              <a:t>状态</a:t>
            </a:r>
            <a:r>
              <a:rPr lang="en-US" altLang="zh-CN"/>
              <a:t> （restartPolicy=Never）</a:t>
            </a:r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执行失败会尝试重新创建直到</a:t>
            </a:r>
            <a:r>
              <a:rPr lang="en-US" altLang="zh-CN">
                <a:sym typeface="+mn-ea"/>
              </a:rPr>
              <a:t>spec.backoffLimit</a:t>
            </a:r>
            <a:r>
              <a:rPr lang="zh-CN" altLang="en-US">
                <a:sym typeface="+mn-ea"/>
              </a:rPr>
              <a:t>定义的数量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3、spec.activeDeadlineSeconds</a:t>
            </a:r>
            <a:r>
              <a:rPr lang="zh-CN" altLang="en-US"/>
              <a:t>可限制运行的最大</a:t>
            </a:r>
            <a:r>
              <a:rPr lang="zh-CN" altLang="en-US"/>
              <a:t>时长</a:t>
            </a:r>
            <a:endParaRPr lang="zh-CN" altLang="en-US"/>
          </a:p>
          <a:p>
            <a:r>
              <a:rPr lang="en-US" altLang="zh-CN"/>
              <a:t>4、</a:t>
            </a:r>
            <a:r>
              <a:rPr lang="zh-CN" altLang="en-US"/>
              <a:t>并行计算</a:t>
            </a:r>
            <a:r>
              <a:rPr lang="en-US" altLang="zh-CN"/>
              <a:t>：spec.parallelism（</a:t>
            </a:r>
            <a:r>
              <a:rPr lang="zh-CN" altLang="en-US"/>
              <a:t>并行量</a:t>
            </a:r>
            <a:r>
              <a:rPr lang="en-US" altLang="zh-CN"/>
              <a:t>）spec.completions（</a:t>
            </a:r>
            <a:r>
              <a:rPr lang="zh-CN" altLang="en-US"/>
              <a:t>完成数</a:t>
            </a:r>
            <a:r>
              <a:rPr lang="en-US" altLang="zh-CN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Cron</a:t>
            </a:r>
            <a:r>
              <a:rPr lang="en-US" altLang="zh-CN"/>
              <a:t>Job：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Job</a:t>
            </a:r>
            <a:r>
              <a:rPr lang="zh-CN" altLang="en-US"/>
              <a:t>基础上新增</a:t>
            </a:r>
            <a:r>
              <a:rPr lang="en-US" altLang="zh-CN"/>
              <a:t>Cron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3165475"/>
            <a:ext cx="4819015" cy="239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Operator （</a:t>
            </a:r>
            <a:r>
              <a:rPr 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Allocation）</a:t>
            </a:r>
            <a:endParaRPr 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264731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36461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练习第二课课后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实验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四章节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454275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1、</a:t>
            </a:r>
            <a:r>
              <a:rPr lang="zh-CN" altLang="en-US" b="1"/>
              <a:t>凡是调度、网络、存储，以及安全相关的属性，基本上是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r>
              <a:rPr lang="en-US" altLang="zh-CN" b="1"/>
              <a:t>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NodeSelector</a:t>
            </a:r>
            <a:r>
              <a:rPr lang="zh-CN" altLang="en-US">
                <a:sym typeface="+mn-ea"/>
              </a:rPr>
              <a:t>：是一个供用户将</a:t>
            </a:r>
            <a:r>
              <a:rPr lang="en-US" altLang="zh-CN">
                <a:sym typeface="+mn-ea"/>
              </a:rPr>
              <a:t> Pod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Node </a:t>
            </a:r>
            <a:r>
              <a:rPr lang="zh-CN" altLang="en-US">
                <a:sym typeface="+mn-ea"/>
              </a:rPr>
              <a:t>进行绑定的字段，用法如下所示：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150050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932555"/>
            <a:ext cx="6801485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085080"/>
            <a:ext cx="690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NodeName</a:t>
            </a:r>
            <a:r>
              <a:rPr lang="zh-CN" altLang="en-US"/>
              <a:t>：一旦</a:t>
            </a:r>
            <a:r>
              <a:rPr lang="en-US" altLang="zh-CN"/>
              <a:t> Pod </a:t>
            </a:r>
            <a:r>
              <a:rPr lang="zh-CN" altLang="en-US"/>
              <a:t>的这个字段被赋值，</a:t>
            </a:r>
            <a:r>
              <a:rPr lang="en-US" altLang="zh-CN"/>
              <a:t>Kubernetes </a:t>
            </a:r>
            <a:r>
              <a:rPr lang="zh-CN" altLang="en-US"/>
              <a:t>项目就会被认为这个</a:t>
            </a:r>
            <a:r>
              <a:rPr lang="en-US" altLang="zh-CN"/>
              <a:t> Pod </a:t>
            </a:r>
            <a:r>
              <a:rPr lang="zh-CN" altLang="en-US"/>
              <a:t>已经经过了调度，调度的结果就是赋值的节点名字。所以，这个字段一般由调度器负责设置，但用户也可以设置它来</a:t>
            </a:r>
            <a:r>
              <a:rPr lang="en-US" altLang="zh-CN"/>
              <a:t>“</a:t>
            </a:r>
            <a:r>
              <a:rPr lang="zh-CN" altLang="en-US"/>
              <a:t>骗过</a:t>
            </a:r>
            <a:r>
              <a:rPr lang="en-US" altLang="zh-CN"/>
              <a:t>”</a:t>
            </a:r>
            <a:r>
              <a:rPr lang="zh-CN" altLang="en-US"/>
              <a:t>调度器，当然这个做法一般是在测试或者调试的时候才会用到。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84630"/>
            <a:ext cx="7248525" cy="476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WPS 演示</Application>
  <PresentationFormat>在屏幕上显示</PresentationFormat>
  <Paragraphs>228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Arial Bold</vt:lpstr>
      <vt:lpstr>微软雅黑</vt:lpstr>
      <vt:lpstr>宋体</vt:lpstr>
      <vt:lpstr>Arial Unicode MS</vt:lpstr>
      <vt:lpstr>Wingdings</vt:lpstr>
      <vt:lpstr>微软雅黑</vt:lpstr>
      <vt:lpstr>微软雅黑 Light</vt:lpstr>
      <vt:lpstr>Menlo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187</cp:revision>
  <dcterms:created xsi:type="dcterms:W3CDTF">2025-01-27T12:41:09Z</dcterms:created>
  <dcterms:modified xsi:type="dcterms:W3CDTF">2025-01-27T12:41:09Z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