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62" r:id="rId4"/>
    <p:sldId id="373" r:id="rId5"/>
    <p:sldId id="396" r:id="rId6"/>
    <p:sldId id="397" r:id="rId7"/>
    <p:sldId id="257" r:id="rId8"/>
    <p:sldId id="258" r:id="rId9"/>
    <p:sldId id="259" r:id="rId10"/>
    <p:sldId id="398" r:id="rId12"/>
    <p:sldId id="399" r:id="rId13"/>
    <p:sldId id="400" r:id="rId14"/>
    <p:sldId id="401" r:id="rId15"/>
    <p:sldId id="260" r:id="rId16"/>
    <p:sldId id="383" r:id="rId17"/>
    <p:sldId id="402" r:id="rId18"/>
    <p:sldId id="403" r:id="rId19"/>
    <p:sldId id="404" r:id="rId20"/>
    <p:sldId id="405" r:id="rId21"/>
    <p:sldId id="263" r:id="rId22"/>
    <p:sldId id="267" r:id="rId23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0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第三课</a:t>
            </a: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持久化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获取元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数据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940" y="3932555"/>
            <a:ext cx="48279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的名称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IP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所在的命名空间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运</a:t>
            </a:r>
            <a:r>
              <a:rPr lang="en-US" altLang="en-US"/>
              <a:t>⾏</a:t>
            </a:r>
            <a:r>
              <a:rPr lang="zh-CN" altLang="en-US"/>
              <a:t>节点的名称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运</a:t>
            </a:r>
            <a:r>
              <a:rPr lang="en-US" altLang="en-US"/>
              <a:t>⾏</a:t>
            </a:r>
            <a:r>
              <a:rPr lang="zh-CN" altLang="en-US"/>
              <a:t>所归属的服务账户的名称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每个容器请求的</a:t>
            </a:r>
            <a:r>
              <a:rPr lang="en-US" altLang="zh-CN"/>
              <a:t>CPU</a:t>
            </a:r>
            <a:r>
              <a:rPr lang="zh-CN" altLang="en-US"/>
              <a:t>和内存的使</a:t>
            </a:r>
            <a:r>
              <a:rPr lang="en-US" altLang="en-US"/>
              <a:t>⽤</a:t>
            </a:r>
            <a:r>
              <a:rPr lang="zh-CN" altLang="en-US"/>
              <a:t>量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每个容器可以使</a:t>
            </a:r>
            <a:r>
              <a:rPr lang="en-US" altLang="en-US"/>
              <a:t>⽤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和内存的限制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的标签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的注解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85" y="1268730"/>
            <a:ext cx="4626610" cy="266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访问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服务器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840" y="1556385"/>
            <a:ext cx="4631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1、</a:t>
            </a:r>
            <a:r>
              <a:rPr lang="zh-CN" altLang="en-US"/>
              <a:t>使用</a:t>
            </a:r>
            <a:r>
              <a:rPr lang="en-US" altLang="zh-CN"/>
              <a:t>serviceaccount</a:t>
            </a:r>
            <a:r>
              <a:rPr lang="zh-CN" altLang="en-US"/>
              <a:t>配置好</a:t>
            </a:r>
            <a:r>
              <a:rPr lang="zh-CN" altLang="en-US"/>
              <a:t>权限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2、volumes</a:t>
            </a:r>
            <a:r>
              <a:rPr lang="zh-CN" altLang="en-US"/>
              <a:t>将访问密钥挂载至</a:t>
            </a:r>
            <a:r>
              <a:rPr lang="en-US" altLang="zh-CN"/>
              <a:t>pod</a:t>
            </a:r>
            <a:r>
              <a:rPr lang="zh-CN" altLang="en-US"/>
              <a:t>内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通过</a:t>
            </a:r>
            <a:r>
              <a:rPr lang="en-US" altLang="zh-CN"/>
              <a:t>sdk kube client go</a:t>
            </a:r>
            <a:r>
              <a:rPr lang="zh-CN" altLang="en-US"/>
              <a:t>访问</a:t>
            </a: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1595" y="35775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</a:t>
            </a:r>
            <a:r>
              <a:rPr lang="en-US" altLang="zh-CN"/>
              <a:t>kube proxy demo </a:t>
            </a:r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emptydir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容器间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共享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20" y="1557020"/>
            <a:ext cx="3516630" cy="464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hostpath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主机间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共享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1692275"/>
            <a:ext cx="6978650" cy="372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pv, pvc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30" y="2780665"/>
            <a:ext cx="7037070" cy="3523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230" y="1340485"/>
            <a:ext cx="6392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PV:   PersistentVolume </a:t>
            </a:r>
            <a:r>
              <a:rPr lang="zh-CN" altLang="en-US"/>
              <a:t>真实的持久化存储</a:t>
            </a:r>
            <a:endParaRPr lang="zh-CN" altLang="en-US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altLang="en-US"/>
              <a:t>回收策略</a:t>
            </a:r>
            <a:r>
              <a:rPr lang="en-US" altLang="zh-CN"/>
              <a:t>：Retain</a:t>
            </a:r>
            <a:r>
              <a:rPr lang="zh-CN" altLang="en-US"/>
              <a:t>保留</a:t>
            </a:r>
            <a:r>
              <a:rPr lang="en-US" altLang="zh-CN"/>
              <a:t> / Delete</a:t>
            </a:r>
            <a:r>
              <a:rPr lang="zh-CN" altLang="en-US"/>
              <a:t>删除</a:t>
            </a:r>
            <a:r>
              <a:rPr lang="en-US" altLang="zh-CN"/>
              <a:t>/Recycle</a:t>
            </a:r>
            <a:r>
              <a:rPr lang="zh-CN" altLang="en-US"/>
              <a:t>循环使用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altLang="en-US"/>
              <a:t>状态</a:t>
            </a:r>
            <a:r>
              <a:rPr lang="en-US" altLang="zh-CN"/>
              <a:t>：Available / Bound / Released / </a:t>
            </a:r>
            <a:r>
              <a:rPr lang="en-US" altLang="zh-CN"/>
              <a:t>Failed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PVC:  PersistentVolumeClaim </a:t>
            </a:r>
            <a:r>
              <a:rPr lang="zh-CN" altLang="en-US"/>
              <a:t>申请容量和访问方式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sc: storageclass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自助申请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pv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484630"/>
            <a:ext cx="7301865" cy="4426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csi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插件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1268730"/>
            <a:ext cx="5337810" cy="4164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8130" y="5589270"/>
            <a:ext cx="512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1、provision：sc</a:t>
            </a:r>
            <a:r>
              <a:rPr lang="zh-CN" altLang="en-US"/>
              <a:t>请求存储后端创建</a:t>
            </a:r>
            <a:r>
              <a:rPr lang="en-US" altLang="zh-CN"/>
              <a:t>pv</a:t>
            </a:r>
            <a:r>
              <a:rPr lang="zh-CN" altLang="en-US"/>
              <a:t>与</a:t>
            </a:r>
            <a:r>
              <a:rPr lang="en-US" altLang="zh-CN"/>
              <a:t>pvc</a:t>
            </a:r>
            <a:r>
              <a:rPr lang="zh-CN" altLang="en-US"/>
              <a:t>绑定</a:t>
            </a:r>
            <a:endParaRPr lang="en-US" altLang="zh-CN"/>
          </a:p>
          <a:p>
            <a:r>
              <a:rPr lang="en-US" altLang="zh-CN"/>
              <a:t>2、attach：</a:t>
            </a:r>
            <a:r>
              <a:rPr lang="zh-CN" altLang="en-US"/>
              <a:t>调度</a:t>
            </a:r>
            <a:r>
              <a:rPr lang="en-US" altLang="zh-CN"/>
              <a:t>pod，</a:t>
            </a:r>
            <a:r>
              <a:rPr lang="zh-CN" altLang="en-US"/>
              <a:t>存储卷附加至节点上</a:t>
            </a:r>
            <a:endParaRPr lang="en-US" altLang="zh-CN"/>
          </a:p>
          <a:p>
            <a:r>
              <a:rPr lang="en-US" altLang="zh-CN"/>
              <a:t>3、mount：</a:t>
            </a:r>
            <a:r>
              <a:rPr lang="zh-CN" altLang="en-US"/>
              <a:t>挂载至</a:t>
            </a:r>
            <a:r>
              <a:rPr lang="en-US" altLang="zh-CN"/>
              <a:t>pod</a:t>
            </a:r>
            <a:r>
              <a:rPr lang="zh-CN" altLang="en-US"/>
              <a:t>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264731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5125085" cy="55848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练习第二课课后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实验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第六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七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八章节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3140710"/>
            <a:ext cx="2372360" cy="1708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第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二课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回顾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980440"/>
            <a:ext cx="5861050" cy="5364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声明式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840" y="1340485"/>
            <a:ext cx="4890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所谓</a:t>
            </a:r>
            <a:r>
              <a:rPr lang="en-US" altLang="zh-CN"/>
              <a:t>“</a:t>
            </a:r>
            <a:r>
              <a:rPr lang="zh-CN" altLang="en-US"/>
              <a:t>声明式</a:t>
            </a:r>
            <a:r>
              <a:rPr lang="en-US" altLang="zh-CN"/>
              <a:t>”</a:t>
            </a:r>
            <a:r>
              <a:rPr lang="zh-CN" altLang="en-US"/>
              <a:t>，指的就是我只需要提交一个定义好的</a:t>
            </a:r>
            <a:r>
              <a:rPr lang="en-US" altLang="zh-CN"/>
              <a:t> API </a:t>
            </a:r>
            <a:r>
              <a:rPr lang="zh-CN" altLang="en-US"/>
              <a:t>对象来</a:t>
            </a:r>
            <a:r>
              <a:rPr lang="en-US" altLang="zh-CN"/>
              <a:t>“</a:t>
            </a:r>
            <a:r>
              <a:rPr lang="zh-CN" altLang="en-US"/>
              <a:t>声明</a:t>
            </a:r>
            <a:r>
              <a:rPr lang="en-US" altLang="zh-CN"/>
              <a:t>”</a:t>
            </a:r>
            <a:r>
              <a:rPr lang="zh-CN" altLang="en-US"/>
              <a:t>，我所期望的</a:t>
            </a:r>
            <a:r>
              <a:rPr lang="zh-CN" altLang="en-US"/>
              <a:t>最终状态是什么样子。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1595" y="2636520"/>
            <a:ext cx="4471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乐观锁机制保证</a:t>
            </a:r>
            <a:r>
              <a:rPr lang="en-US" altLang="zh-CN"/>
              <a:t>API</a:t>
            </a:r>
            <a:r>
              <a:rPr lang="zh-CN" altLang="en-US"/>
              <a:t>对象并发的</a:t>
            </a:r>
            <a:r>
              <a:rPr lang="zh-CN" altLang="en-US"/>
              <a:t>一致性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3429000"/>
            <a:ext cx="4424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控制器基于对</a:t>
            </a:r>
            <a:r>
              <a:rPr lang="en-US" altLang="zh-CN"/>
              <a:t> API </a:t>
            </a:r>
            <a:r>
              <a:rPr lang="zh-CN" altLang="en-US"/>
              <a:t>对象的增、删、改、查，在完全无需外界干预的情况下，完成对</a:t>
            </a:r>
            <a:r>
              <a:rPr lang="en-US" altLang="zh-CN"/>
              <a:t>“</a:t>
            </a:r>
            <a:r>
              <a:rPr lang="zh-CN" altLang="en-US"/>
              <a:t>实际状态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期望状态</a:t>
            </a:r>
            <a:r>
              <a:rPr lang="en-US" altLang="zh-CN"/>
              <a:t>”</a:t>
            </a:r>
            <a:r>
              <a:rPr lang="zh-CN" altLang="en-US"/>
              <a:t>的调谐（</a:t>
            </a:r>
            <a:r>
              <a:rPr lang="en-US" altLang="zh-CN"/>
              <a:t>Reconcile</a:t>
            </a:r>
            <a:r>
              <a:rPr lang="zh-CN" altLang="en-US"/>
              <a:t>）过程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3" name="TextBox 1"/>
          <p:cNvSpPr/>
          <p:nvPr/>
        </p:nvSpPr>
        <p:spPr>
          <a:xfrm>
            <a:off x="467360" y="332740"/>
            <a:ext cx="56172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Fwaas - allocation （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资源控制器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）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2564765"/>
            <a:ext cx="2821305" cy="241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7495" y="5244465"/>
            <a:ext cx="5616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数据面服务高效通信只能在</a:t>
            </a:r>
            <a:r>
              <a:rPr lang="zh-CN" altLang="en-US"/>
              <a:t>单节点</a:t>
            </a:r>
            <a:r>
              <a:rPr lang="zh-CN" altLang="en-US"/>
              <a:t>上互通</a:t>
            </a:r>
            <a:r>
              <a:rPr lang="en-US" altLang="zh-CN"/>
              <a:t>（</a:t>
            </a:r>
            <a:r>
              <a:rPr lang="en-US" altLang="zh-CN"/>
              <a:t>ring）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单节点热预备空闲资源以快速响应未来</a:t>
            </a:r>
            <a:r>
              <a:rPr lang="zh-CN" altLang="en-US"/>
              <a:t>突增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服务之间的资源绑定关系</a:t>
            </a:r>
            <a:r>
              <a:rPr lang="en-US" altLang="zh-CN"/>
              <a:t>（</a:t>
            </a:r>
            <a:r>
              <a:rPr lang="zh-CN" altLang="en-US"/>
              <a:t>无限制</a:t>
            </a:r>
            <a:r>
              <a:rPr lang="en-US" altLang="zh-CN"/>
              <a:t>，1:1，1:</a:t>
            </a:r>
            <a:r>
              <a:rPr lang="en-US" altLang="zh-CN"/>
              <a:t>CPU）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" y="1340485"/>
            <a:ext cx="4454525" cy="18980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91640" y="8826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</a:t>
            </a:r>
            <a:r>
              <a:rPr lang="zh-CN" altLang="en-US"/>
              <a:t>微服务</a:t>
            </a:r>
            <a:r>
              <a:rPr lang="zh-CN" altLang="en-US"/>
              <a:t>化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99835" y="2080895"/>
            <a:ext cx="125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</a:t>
            </a:r>
            <a:r>
              <a:rPr lang="zh-CN" altLang="en-US"/>
              <a:t>编排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412432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存储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48348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4075113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5"/>
          <p:cNvSpPr/>
          <p:nvPr/>
        </p:nvSpPr>
        <p:spPr>
          <a:xfrm>
            <a:off x="5436235" y="249237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configmap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文件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1461135"/>
            <a:ext cx="4610735" cy="3121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64030" y="4940935"/>
            <a:ext cx="4862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两种方式</a:t>
            </a:r>
            <a:r>
              <a:rPr lang="en-US" altLang="zh-CN"/>
              <a:t>：</a:t>
            </a:r>
            <a:r>
              <a:rPr lang="zh-CN" altLang="en-US"/>
              <a:t>环境变量</a:t>
            </a:r>
            <a:r>
              <a:rPr lang="en-US" altLang="zh-CN"/>
              <a:t> &amp;&amp; 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不能跨命名空间</a:t>
            </a:r>
            <a:r>
              <a:rPr lang="zh-CN" altLang="en-US"/>
              <a:t>使用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配置</a:t>
            </a:r>
            <a:r>
              <a:rPr lang="zh-CN" altLang="en-US"/>
              <a:t>如何热更新</a:t>
            </a:r>
            <a:r>
              <a:rPr lang="en-US" altLang="zh-CN"/>
              <a:t>？？？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configmap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热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更新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461135"/>
            <a:ext cx="6504305" cy="3262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3940" y="5113020"/>
            <a:ext cx="6151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pod</a:t>
            </a:r>
            <a:r>
              <a:rPr lang="zh-CN" altLang="en-US"/>
              <a:t>内的配置通过软连接所有容器同时</a:t>
            </a:r>
            <a:r>
              <a:rPr lang="zh-CN" altLang="en-US"/>
              <a:t>更新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不同</a:t>
            </a:r>
            <a:r>
              <a:rPr lang="en-US" altLang="zh-CN"/>
              <a:t>pod</a:t>
            </a:r>
            <a:r>
              <a:rPr lang="zh-CN" altLang="en-US"/>
              <a:t>之间则是异步</a:t>
            </a:r>
            <a:r>
              <a:rPr lang="en-US" altLang="zh-CN"/>
              <a:t>，1</a:t>
            </a:r>
            <a:r>
              <a:rPr lang="zh-CN" altLang="en-US"/>
              <a:t>分钟内存在短暂不一致的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secret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敏感数据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保护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740" y="1340485"/>
            <a:ext cx="5095240" cy="5297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两种方式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环境变量</a:t>
            </a:r>
            <a:r>
              <a:rPr lang="en-US" altLang="zh-CN">
                <a:sym typeface="+mn-ea"/>
              </a:rPr>
              <a:t> &amp;&amp; 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安全性的体现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默认以</a:t>
            </a:r>
            <a:r>
              <a:rPr lang="en-US" altLang="zh-CN">
                <a:sym typeface="+mn-ea"/>
              </a:rPr>
              <a:t>base64</a:t>
            </a:r>
            <a:r>
              <a:rPr lang="zh-CN" altLang="en-US">
                <a:sym typeface="+mn-ea"/>
              </a:rPr>
              <a:t>编码存储</a:t>
            </a:r>
            <a:r>
              <a:rPr lang="en-US" altLang="zh-CN">
                <a:sym typeface="+mn-ea"/>
              </a:rPr>
              <a:t> （</a:t>
            </a:r>
            <a:r>
              <a:rPr lang="zh-CN" altLang="en-US">
                <a:sym typeface="+mn-ea"/>
              </a:rPr>
              <a:t>非明文</a:t>
            </a:r>
            <a:r>
              <a:rPr lang="en-US" altLang="zh-CN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容器内不</a:t>
            </a:r>
            <a:r>
              <a:rPr lang="zh-CN" altLang="en-US">
                <a:sym typeface="+mn-ea"/>
              </a:rPr>
              <a:t>落盘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secret</a:t>
            </a:r>
            <a:r>
              <a:rPr lang="zh-CN" altLang="en-US"/>
              <a:t>可单独配置</a:t>
            </a:r>
            <a:r>
              <a:rPr lang="en-US" altLang="zh-CN"/>
              <a:t>RBAC</a:t>
            </a:r>
            <a:r>
              <a:rPr lang="zh-CN" altLang="en-US"/>
              <a:t>规则</a:t>
            </a:r>
            <a:r>
              <a:rPr lang="en-US" altLang="zh-CN"/>
              <a:t>，</a:t>
            </a:r>
            <a:r>
              <a:rPr lang="zh-CN" altLang="en-US"/>
              <a:t>只允许少部分用户</a:t>
            </a:r>
            <a:r>
              <a:rPr lang="zh-CN" altLang="en-US"/>
              <a:t>访问</a:t>
            </a:r>
            <a:endParaRPr lang="zh-CN" altLang="en-US"/>
          </a:p>
          <a:p>
            <a:pPr marL="742950" lvl="1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lvl="0">
              <a:buFont typeface="Arial" panose="020B0704020202020204" pitchFamily="34" charset="0"/>
            </a:pPr>
            <a:r>
              <a:rPr lang="en-US" altLang="zh-CN"/>
              <a:t>3. </a:t>
            </a:r>
            <a:r>
              <a:rPr lang="zh-CN" altLang="en-US"/>
              <a:t>生产</a:t>
            </a:r>
            <a:r>
              <a:rPr lang="zh-CN" altLang="en-US"/>
              <a:t>级安全</a:t>
            </a:r>
            <a:endParaRPr lang="zh-CN" altLang="en-US"/>
          </a:p>
          <a:p>
            <a:pPr marL="742950" lvl="1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r>
              <a:rPr lang="zh-CN" altLang="en-US"/>
              <a:t>存储开启静态</a:t>
            </a:r>
            <a:r>
              <a:rPr lang="zh-CN" altLang="en-US"/>
              <a:t>加密</a:t>
            </a:r>
            <a:endParaRPr lang="zh-CN" altLang="en-US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altLang="en-US"/>
              <a:t>外部</a:t>
            </a:r>
            <a:r>
              <a:rPr lang="en-US" altLang="zh-CN"/>
              <a:t>secret</a:t>
            </a:r>
            <a:r>
              <a:rPr lang="zh-CN" altLang="en-US"/>
              <a:t>云</a:t>
            </a:r>
            <a:r>
              <a:rPr lang="zh-CN" altLang="en-US"/>
              <a:t>厂商</a:t>
            </a:r>
            <a:endParaRPr lang="zh-CN" altLang="en-US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https://kubernetes.io/zh-cn/docs/concepts/security/secrets-good-practices/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演示</Application>
  <PresentationFormat>在屏幕上显示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微软雅黑</vt:lpstr>
      <vt:lpstr>宋体</vt:lpstr>
      <vt:lpstr>Arial Unicode MS</vt:lpstr>
      <vt:lpstr>Arial Bold</vt:lpstr>
      <vt:lpstr>Wingdings</vt:lpstr>
      <vt:lpstr>微软雅黑</vt:lpstr>
      <vt:lpstr>微软雅黑 Light</vt:lpstr>
      <vt:lpstr>宋体-简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yubowen</cp:lastModifiedBy>
  <cp:revision>265</cp:revision>
  <dcterms:created xsi:type="dcterms:W3CDTF">2025-02-01T09:56:39Z</dcterms:created>
  <dcterms:modified xsi:type="dcterms:W3CDTF">2025-02-01T09:56:39Z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FC8DB15F5C2ECC09887C9D6792A89637_43</vt:lpwstr>
  </property>
</Properties>
</file>