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62" r:id="rId4"/>
    <p:sldId id="373" r:id="rId5"/>
    <p:sldId id="257" r:id="rId6"/>
    <p:sldId id="258" r:id="rId7"/>
    <p:sldId id="259" r:id="rId8"/>
    <p:sldId id="374" r:id="rId10"/>
    <p:sldId id="375" r:id="rId11"/>
    <p:sldId id="376" r:id="rId12"/>
    <p:sldId id="378" r:id="rId13"/>
    <p:sldId id="377" r:id="rId14"/>
    <p:sldId id="379" r:id="rId15"/>
    <p:sldId id="380" r:id="rId16"/>
    <p:sldId id="381" r:id="rId17"/>
    <p:sldId id="382" r:id="rId18"/>
    <p:sldId id="260" r:id="rId19"/>
    <p:sldId id="383" r:id="rId20"/>
    <p:sldId id="384" r:id="rId21"/>
    <p:sldId id="385" r:id="rId22"/>
    <p:sldId id="386" r:id="rId23"/>
    <p:sldId id="387" r:id="rId24"/>
    <p:sldId id="388" r:id="rId25"/>
    <p:sldId id="390" r:id="rId26"/>
    <p:sldId id="263" r:id="rId27"/>
    <p:sldId id="267" r:id="rId28"/>
  </p:sldIdLst>
  <p:sldSz cx="9144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704020202020204" pitchFamily="34" charset="0"/>
      <a:buNone/>
      <a:defRPr b="0" i="0" u="none" kern="1200" baseline="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02334466" name="Joyc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4099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fld id="{BB962C8B-B14F-4D97-AF65-F5344CB8AC3E}" type="datetimeFigureOut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fontAlgn="base"/>
            <a:endParaRPr lang="en-US" altLang="x-none" sz="1200" strike="noStrike" noProof="1" dirty="0"/>
          </a:p>
        </p:txBody>
      </p:sp>
      <p:sp>
        <p:nvSpPr>
          <p:cNvPr id="4103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幻灯片图像占位符 9217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9219" name="文本占位符 9218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 anchorCtr="0"/>
          <a:p>
            <a:pPr lvl="0"/>
            <a:r>
              <a:rPr lang="zh-CN" altLang="en-US" dirty="0">
                <a:cs typeface="Arial" panose="020B0704020202020204" pitchFamily="34" charset="0"/>
              </a:rPr>
              <a:t>4.26 熟悉SASE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熟悉SASE产品（）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学习SASE整体架构与组件 （）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熟悉fwaas CI流程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- 支持Fwaas流水线多feature分支出包特性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5.30  SASE部署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学习PoP点搭建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设计sase安装工程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构建popsprite工程CI/CD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pop控制器解决中间件问题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6.30  轻量化托管PoP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易部署工程化：对内解决环境不稳定，不够用的情况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pop场景支撑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节点扩展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pop 资源管理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poc集群，3+n生产集群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租户编排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验证2000租户下瓶颈点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磁盘IO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控制面扩展能力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	fwaas的控制线程 1 : 12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租户编排宏观诊断工具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至今 轻量化托管PoP标准化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场景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HCI：武汉轻量化pop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VMWare：塞柏特vmware轻量化pop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公有云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易部署工程化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支持公有云部署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对接中心端与升级平台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配置接入组件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监控与报警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磁盘IO 与 磁盘吞吐</a:t>
            </a:r>
            <a:endParaRPr lang="zh-CN" altLang="en-US" dirty="0">
              <a:cs typeface="Arial" panose="020B0704020202020204" pitchFamily="34" charset="0"/>
            </a:endParaRPr>
          </a:p>
          <a:p>
            <a:pPr lvl="0"/>
            <a:r>
              <a:rPr lang="zh-CN" altLang="en-US" dirty="0">
                <a:cs typeface="Arial" panose="020B0704020202020204" pitchFamily="34" charset="0"/>
              </a:rPr>
              <a:t>		控制面事件队列</a:t>
            </a:r>
            <a:endParaRPr lang="zh-CN" altLang="en-US" dirty="0">
              <a:ea typeface="Arial" panose="020B07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2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2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Calibri" pitchFamily="2" charset="0"/>
          <a:ea typeface="宋体" pitchFamily="2" charset="-122"/>
          <a:cs typeface="+mn-cs"/>
          <a:sym typeface="Calibri" pitchFamily="2" charset="0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6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fontAlgn="base" hangingPunct="1"/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7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7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704020202020204" pitchFamily="34" charset="0"/>
        <a:buNone/>
        <a:defRPr b="0" i="0" u="none" kern="1200" baseline="0">
          <a:solidFill>
            <a:schemeClr val="tx1"/>
          </a:solidFill>
          <a:latin typeface="Arial" panose="020B07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25" y="3581400"/>
            <a:ext cx="1598613" cy="1808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10" descr="ppt模板背景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占位符 18"/>
          <p:cNvSpPr>
            <a:spLocks noGrp="1"/>
          </p:cNvSpPr>
          <p:nvPr>
            <p:ph sz="quarter" idx="13"/>
          </p:nvPr>
        </p:nvSpPr>
        <p:spPr>
          <a:xfrm>
            <a:off x="3740150" y="2098675"/>
            <a:ext cx="4143375" cy="901700"/>
          </a:xfrm>
          <a:prstGeom prst="rect">
            <a:avLst/>
          </a:prstGeom>
          <a:noFill/>
          <a:ln w="9525" cap="flat" cmpd="sng" algn="ctr">
            <a:noFill/>
            <a:prstDash val="solid"/>
          </a:ln>
        </p:spPr>
        <p:txBody>
          <a:bodyPr/>
          <a:lstStyle>
            <a:lvl1pPr lvl="0">
              <a:buClrTx/>
              <a:buSzTx/>
              <a:buFont typeface="Arial" panose="020B0704020202020204" pitchFamily="34" charset="0"/>
              <a:defRPr sz="2400"/>
            </a:lvl1pPr>
            <a:lvl2pPr lvl="1">
              <a:buClrTx/>
              <a:buSzTx/>
              <a:buFont typeface="Arial" panose="020B0704020202020204" pitchFamily="34" charset="0"/>
              <a:defRPr sz="2000"/>
            </a:lvl2pPr>
            <a:lvl3pPr lvl="2">
              <a:buClrTx/>
              <a:buSzTx/>
              <a:buFont typeface="Arial" panose="020B0704020202020204" pitchFamily="34" charset="0"/>
              <a:defRPr sz="1800"/>
            </a:lvl3pPr>
            <a:lvl4pPr lvl="3">
              <a:buClrTx/>
              <a:buSzTx/>
              <a:buFont typeface="Arial" panose="020B0704020202020204" pitchFamily="34" charset="0"/>
              <a:defRPr sz="1600"/>
            </a:lvl4pPr>
            <a:lvl5pPr lvl="4">
              <a:buClrTx/>
              <a:buSzTx/>
              <a:buFont typeface="Arial" panose="020B0704020202020204" pitchFamily="34" charset="0"/>
              <a:defRPr sz="1600"/>
            </a:lvl5pPr>
          </a:lstStyle>
          <a:p>
            <a:pPr marL="0" lvl="0" indent="0" algn="r" defTabSz="914400">
              <a:buNone/>
            </a:pP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从入门到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精通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0" lvl="0" indent="0" algn="r" defTabSz="914400">
              <a:buNone/>
            </a:pP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第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四课</a:t>
            </a:r>
            <a:r>
              <a:rPr lang="en-US" altLang="zh-CN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容器编排与作业</a:t>
            </a:r>
            <a:r>
              <a:rPr lang="zh-CN" altLang="en-US" sz="22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管理</a:t>
            </a:r>
            <a:endParaRPr lang="zh-CN" altLang="en-US" sz="22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125" name="文本占位符 20"/>
          <p:cNvSpPr>
            <a:spLocks noGrp="1"/>
          </p:cNvSpPr>
          <p:nvPr/>
        </p:nvSpPr>
        <p:spPr>
          <a:xfrm>
            <a:off x="4860925" y="3716338"/>
            <a:ext cx="3143250" cy="2921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txBody>
          <a:bodyPr vert="horz" lIns="86402" tIns="43201" rIns="86402" bIns="43201">
            <a:normAutofit fontScale="60000"/>
          </a:bodyPr>
          <a:p>
            <a:pPr fontAlgn="base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charset="-108"/>
                <a:ea typeface="微软雅黑" charset="-108"/>
                <a:cs typeface="+mn-cs"/>
                <a:sym typeface="Arial" panose="020B0704020202020204" pitchFamily="34" charset="0"/>
              </a:rPr>
              <a:t>讲师：于博文 29525</a:t>
            </a:r>
            <a:endParaRPr lang="zh-CN" altLang="en-US" sz="2000" strike="noStrike" noProof="1" dirty="0">
              <a:solidFill>
                <a:schemeClr val="bg1"/>
              </a:solidFill>
              <a:latin typeface="微软雅黑" charset="-108"/>
              <a:ea typeface="微软雅黑" charset="-108"/>
              <a:sym typeface="Arial" panose="020B0704020202020204" pitchFamily="34" charset="0"/>
            </a:endParaRPr>
          </a:p>
        </p:txBody>
      </p:sp>
      <p:pic>
        <p:nvPicPr>
          <p:cNvPr id="5126" name="图片 51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2、</a:t>
            </a:r>
            <a:r>
              <a:rPr lang="zh-CN" altLang="en-US" b="1"/>
              <a:t>凡是跟容器的</a:t>
            </a:r>
            <a:r>
              <a:rPr lang="en-US" altLang="zh-CN" b="1"/>
              <a:t> Linux Namespace </a:t>
            </a:r>
            <a:r>
              <a:rPr lang="zh-CN" altLang="en-US" b="1"/>
              <a:t>相关的属性，也一定是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endParaRPr lang="zh-CN" altLang="en-US" b="1"/>
          </a:p>
          <a:p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85" y="2276475"/>
            <a:ext cx="4039235" cy="379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1435100"/>
            <a:ext cx="6395085" cy="1257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3、</a:t>
            </a:r>
            <a:r>
              <a:rPr lang="zh-CN" altLang="en-US" b="1"/>
              <a:t>以下相关都是</a:t>
            </a:r>
            <a:r>
              <a:rPr lang="zh-CN" altLang="en-US" b="1">
                <a:sym typeface="+mn-ea"/>
              </a:rPr>
              <a:t>都是</a:t>
            </a:r>
            <a:r>
              <a:rPr lang="en-US" altLang="zh-CN" b="1">
                <a:sym typeface="+mn-ea"/>
              </a:rPr>
              <a:t> Container </a:t>
            </a:r>
            <a:r>
              <a:rPr lang="zh-CN" altLang="en-US" b="1">
                <a:sym typeface="+mn-ea"/>
              </a:rPr>
              <a:t>的主要字段</a:t>
            </a:r>
            <a:endParaRPr lang="en-US" altLang="zh-CN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Image</a:t>
            </a:r>
            <a:r>
              <a:rPr lang="zh-CN" altLang="en-US" b="1"/>
              <a:t>（镜像）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Command</a:t>
            </a:r>
            <a:r>
              <a:rPr lang="zh-CN" altLang="en-US" b="1"/>
              <a:t>（启动命令）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workingDir</a:t>
            </a:r>
            <a:r>
              <a:rPr lang="zh-CN" altLang="en-US" b="1"/>
              <a:t>（容器的工作目录）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Ports</a:t>
            </a:r>
            <a:r>
              <a:rPr lang="zh-CN" altLang="en-US" b="1"/>
              <a:t>（容器要开发的端口）</a:t>
            </a:r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b="1"/>
              <a:t>volumeMounts</a:t>
            </a:r>
            <a:r>
              <a:rPr lang="zh-CN" altLang="en-US" b="1"/>
              <a:t>（容器要挂载的</a:t>
            </a:r>
            <a:r>
              <a:rPr lang="en-US" altLang="zh-CN" b="1"/>
              <a:t> Volume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42975" y="3572510"/>
            <a:ext cx="5187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ImagePullPolicy：</a:t>
            </a:r>
            <a:r>
              <a:rPr lang="zh-CN" altLang="en-US"/>
              <a:t>它定义了镜像拉取的策略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Always：</a:t>
            </a:r>
            <a:r>
              <a:rPr lang="zh-CN" altLang="en-US"/>
              <a:t>先用镜像库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IfNotPresent：</a:t>
            </a:r>
            <a:r>
              <a:rPr lang="zh-CN" altLang="en-US"/>
              <a:t>先用本地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Nerver：</a:t>
            </a:r>
            <a:r>
              <a:rPr lang="zh-CN" altLang="en-US"/>
              <a:t>只用</a:t>
            </a:r>
            <a:r>
              <a:rPr lang="zh-CN" altLang="en-US"/>
              <a:t>本地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1490980"/>
            <a:ext cx="61169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Lifecycle：</a:t>
            </a:r>
            <a:r>
              <a:rPr lang="zh-CN" altLang="en-US"/>
              <a:t>它定义的是</a:t>
            </a:r>
            <a:r>
              <a:rPr lang="en-US" altLang="zh-CN"/>
              <a:t> Container Lifecycle Hooks，</a:t>
            </a:r>
            <a:r>
              <a:rPr lang="zh-CN" altLang="en-US"/>
              <a:t>是在容器状态发生变化时触发一系列</a:t>
            </a:r>
            <a:r>
              <a:rPr lang="en-US" altLang="zh-CN"/>
              <a:t>“</a:t>
            </a:r>
            <a:r>
              <a:rPr lang="zh-CN" altLang="en-US"/>
              <a:t>钩子</a:t>
            </a:r>
            <a:r>
              <a:rPr lang="en-US" altLang="zh-CN"/>
              <a:t>”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postStart：</a:t>
            </a:r>
            <a:r>
              <a:rPr lang="zh-CN" altLang="en-US"/>
              <a:t>在容器启动后，立刻执行一个指定的操作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preStop：</a:t>
            </a:r>
            <a:r>
              <a:rPr lang="zh-CN" altLang="en-US"/>
              <a:t>则是容器被杀死之前（收到了</a:t>
            </a:r>
            <a:r>
              <a:rPr lang="en-US" altLang="zh-CN"/>
              <a:t> SIGKILL </a:t>
            </a:r>
            <a:r>
              <a:rPr lang="zh-CN" altLang="en-US"/>
              <a:t>信号</a:t>
            </a:r>
            <a:r>
              <a:rPr lang="zh-CN" altLang="en-US"/>
              <a:t>之前）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5" y="3356610"/>
            <a:ext cx="7907020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容器健康检查和恢复机制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750" y="47967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Demo</a:t>
            </a:r>
            <a:r>
              <a:rPr lang="zh-CN" altLang="en-US"/>
              <a:t>演示</a:t>
            </a:r>
            <a:r>
              <a:rPr lang="en-US" altLang="zh-CN"/>
              <a:t>。。。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1340485"/>
            <a:ext cx="5379720" cy="409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的声明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周期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1461135"/>
            <a:ext cx="599567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Pending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的</a:t>
            </a:r>
            <a:r>
              <a:rPr lang="en-US" altLang="zh-CN"/>
              <a:t> YAML </a:t>
            </a:r>
            <a:r>
              <a:rPr lang="zh-CN" altLang="en-US"/>
              <a:t>文件已经提交给了</a:t>
            </a:r>
            <a:r>
              <a:rPr lang="en-US" altLang="zh-CN"/>
              <a:t> Kubernetes</a:t>
            </a:r>
            <a:r>
              <a:rPr lang="zh-CN" altLang="en-US"/>
              <a:t>，</a:t>
            </a:r>
            <a:r>
              <a:rPr lang="en-US" altLang="zh-CN"/>
              <a:t>API </a:t>
            </a:r>
            <a:r>
              <a:rPr lang="zh-CN" altLang="en-US"/>
              <a:t>对象已经被创建并保存在</a:t>
            </a:r>
            <a:r>
              <a:rPr lang="en-US" altLang="zh-CN"/>
              <a:t> Etcd </a:t>
            </a:r>
            <a:r>
              <a:rPr lang="zh-CN" altLang="en-US"/>
              <a:t>当中。但是，这个</a:t>
            </a:r>
            <a:r>
              <a:rPr lang="en-US" altLang="zh-CN"/>
              <a:t> </a:t>
            </a:r>
            <a:r>
              <a:rPr lang="en-US" altLang="zh-CN" b="1">
                <a:highlight>
                  <a:srgbClr val="FFFF00"/>
                </a:highlight>
              </a:rPr>
              <a:t>Pod </a:t>
            </a:r>
            <a:r>
              <a:rPr lang="zh-CN" altLang="en-US" b="1">
                <a:highlight>
                  <a:srgbClr val="FFFF00"/>
                </a:highlight>
              </a:rPr>
              <a:t>里有些容器因为某种原因而不能被顺利创建</a:t>
            </a:r>
            <a:r>
              <a:rPr lang="zh-CN" altLang="en-US"/>
              <a:t>。比如，调度不成功。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Running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已经调度成功，跟一个具体的节点绑定。它包含的容器都已经创建成功，并且至少有一个正在运行中。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Succeeded</a:t>
            </a:r>
            <a:r>
              <a:rPr lang="zh-CN" altLang="en-US"/>
              <a:t>。这个状态意味着，</a:t>
            </a:r>
            <a:r>
              <a:rPr lang="en-US" altLang="zh-CN"/>
              <a:t>Pod </a:t>
            </a:r>
            <a:r>
              <a:rPr lang="zh-CN" altLang="en-US"/>
              <a:t>里的所有容器都正常运行完毕，并且已经退出了。这种情况在</a:t>
            </a:r>
            <a:r>
              <a:rPr lang="zh-CN" altLang="en-US">
                <a:highlight>
                  <a:srgbClr val="FFFF00"/>
                </a:highlight>
              </a:rPr>
              <a:t>运行一次性任务时最为常见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Failed</a:t>
            </a:r>
            <a:r>
              <a:rPr lang="zh-CN" altLang="en-US"/>
              <a:t>。这个状态下，</a:t>
            </a:r>
            <a:r>
              <a:rPr lang="en-US" altLang="zh-CN"/>
              <a:t>Pod </a:t>
            </a:r>
            <a:r>
              <a:rPr lang="zh-CN" altLang="en-US"/>
              <a:t>里至少有一个容器以不正常的状态（非</a:t>
            </a:r>
            <a:r>
              <a:rPr lang="en-US" altLang="zh-CN"/>
              <a:t> 0 </a:t>
            </a:r>
            <a:r>
              <a:rPr lang="zh-CN" altLang="en-US"/>
              <a:t>的返回码）退出。这个状态的出现，意味着你得想办法</a:t>
            </a:r>
            <a:r>
              <a:rPr lang="en-US" altLang="zh-CN"/>
              <a:t> Debug </a:t>
            </a:r>
            <a:r>
              <a:rPr lang="zh-CN" altLang="en-US"/>
              <a:t>这个容器的应用，比如查看</a:t>
            </a:r>
            <a:r>
              <a:rPr lang="en-US" altLang="zh-CN"/>
              <a:t> Pod </a:t>
            </a:r>
            <a:r>
              <a:rPr lang="zh-CN" altLang="en-US"/>
              <a:t>的</a:t>
            </a:r>
            <a:r>
              <a:rPr lang="en-US" altLang="zh-CN"/>
              <a:t> Events </a:t>
            </a:r>
            <a:r>
              <a:rPr lang="zh-CN" altLang="en-US"/>
              <a:t>和日志。</a:t>
            </a:r>
            <a:endParaRPr lang="zh-CN" altLang="en-US"/>
          </a:p>
          <a:p>
            <a:r>
              <a:rPr lang="en-US" altLang="zh-CN"/>
              <a:t>5. </a:t>
            </a:r>
            <a:r>
              <a:rPr lang="en-US" altLang="zh-CN" b="1">
                <a:highlight>
                  <a:srgbClr val="FFFF00"/>
                </a:highlight>
                <a:latin typeface="Arial Bold" panose="020B0704020202020204" charset="0"/>
                <a:cs typeface="Arial Bold" panose="020B0704020202020204" charset="0"/>
              </a:rPr>
              <a:t>Unknown</a:t>
            </a:r>
            <a:r>
              <a:rPr lang="zh-CN" altLang="en-US"/>
              <a:t>。这是一个异常状态，意味着</a:t>
            </a:r>
            <a:r>
              <a:rPr lang="en-US" altLang="zh-CN"/>
              <a:t> Pod </a:t>
            </a:r>
            <a:r>
              <a:rPr lang="zh-CN" altLang="en-US"/>
              <a:t>的状态不能持续地被</a:t>
            </a:r>
            <a:r>
              <a:rPr lang="en-US" altLang="zh-CN"/>
              <a:t> kubelet </a:t>
            </a:r>
            <a:r>
              <a:rPr lang="zh-CN" altLang="en-US"/>
              <a:t>汇报给</a:t>
            </a:r>
            <a:r>
              <a:rPr lang="en-US" altLang="zh-CN"/>
              <a:t> kube-apiserver</a:t>
            </a:r>
            <a:r>
              <a:rPr lang="zh-CN" altLang="en-US"/>
              <a:t>，这很有可能是主从节点（</a:t>
            </a:r>
            <a:r>
              <a:rPr lang="en-US" altLang="zh-CN"/>
              <a:t>Master </a:t>
            </a:r>
            <a:r>
              <a:rPr lang="zh-CN" altLang="en-US"/>
              <a:t>和</a:t>
            </a:r>
            <a:r>
              <a:rPr lang="en-US" altLang="zh-CN"/>
              <a:t> Kubelet</a:t>
            </a:r>
            <a:r>
              <a:rPr lang="zh-CN" altLang="en-US"/>
              <a:t>）间的通信出现了问题。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10242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3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7" name="TextBox 23"/>
          <p:cNvSpPr/>
          <p:nvPr/>
        </p:nvSpPr>
        <p:spPr>
          <a:xfrm>
            <a:off x="4351338" y="2778125"/>
            <a:ext cx="440372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2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Kubernetes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10248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249" name="图片 10249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控制器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3068320"/>
            <a:ext cx="4431665" cy="1679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750" y="15563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31410" y="25641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Deployment </a:t>
            </a:r>
            <a:r>
              <a:rPr lang="zh-CN" altLang="en-US"/>
              <a:t>控制器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060575"/>
            <a:ext cx="3733800" cy="363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无状态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5740" y="1772285"/>
            <a:ext cx="43059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1、</a:t>
            </a:r>
            <a:r>
              <a:rPr lang="zh-CN" altLang="en-US">
                <a:sym typeface="+mn-ea"/>
              </a:rPr>
              <a:t>水平伸缩</a:t>
            </a:r>
            <a:r>
              <a:rPr lang="en-US" altLang="zh-CN">
                <a:sym typeface="+mn-ea"/>
              </a:rPr>
              <a:t>：horizontal scaling out/in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滚动升级</a:t>
            </a:r>
            <a:r>
              <a:rPr lang="en-US" altLang="zh-CN"/>
              <a:t>：rolling update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3、</a:t>
            </a:r>
            <a:r>
              <a:rPr lang="zh-CN" altLang="en-US"/>
              <a:t>回滚</a:t>
            </a:r>
            <a:r>
              <a:rPr lang="en-US" altLang="zh-CN"/>
              <a:t>：</a:t>
            </a:r>
            <a:r>
              <a:rPr lang="en-US" altLang="zh-CN"/>
              <a:t>rollback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水平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伸缩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1477010"/>
            <a:ext cx="3822700" cy="4851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7945" y="3716655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</a:t>
            </a:r>
            <a:r>
              <a:rPr lang="en-US" altLang="zh-CN"/>
              <a:t>Pod</a:t>
            </a:r>
            <a:r>
              <a:rPr lang="zh-CN" altLang="en-US"/>
              <a:t>的个数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03800" y="184467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暴露的声明式</a:t>
            </a:r>
            <a:r>
              <a:rPr lang="en-US" altLang="zh-CN"/>
              <a:t>API</a:t>
            </a:r>
            <a:endParaRPr lang="en-US" altLang="zh-CN"/>
          </a:p>
          <a:p>
            <a:r>
              <a:rPr lang="zh-CN" altLang="en-US"/>
              <a:t>控制</a:t>
            </a:r>
            <a:r>
              <a:rPr lang="en-US" altLang="zh-CN"/>
              <a:t>Pod</a:t>
            </a:r>
            <a:r>
              <a:rPr lang="zh-CN" altLang="en-US"/>
              <a:t>的</a:t>
            </a:r>
            <a:r>
              <a:rPr lang="zh-CN" altLang="en-US"/>
              <a:t>个数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Deployment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平滑升级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&amp;&amp;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回滚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1844675"/>
            <a:ext cx="3746500" cy="3924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2090" y="2636520"/>
            <a:ext cx="2830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控制</a:t>
            </a:r>
            <a:r>
              <a:rPr lang="en-US" altLang="zh-CN"/>
              <a:t>RS</a:t>
            </a:r>
            <a:r>
              <a:rPr lang="zh-CN" altLang="en-US"/>
              <a:t>的</a:t>
            </a:r>
            <a:r>
              <a:rPr lang="zh-CN" altLang="en-US"/>
              <a:t>生命周期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通过</a:t>
            </a:r>
            <a:r>
              <a:rPr lang="en-US" altLang="zh-CN"/>
              <a:t>RS</a:t>
            </a:r>
            <a:r>
              <a:rPr lang="zh-CN" altLang="en-US"/>
              <a:t>能力控制个数完成平滑</a:t>
            </a:r>
            <a:r>
              <a:rPr lang="zh-CN" altLang="en-US"/>
              <a:t>升级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341120"/>
            <a:ext cx="7669530" cy="4519930"/>
          </a:xfrm>
          <a:prstGeom prst="rect">
            <a:avLst/>
          </a:prstGeom>
        </p:spPr>
      </p:pic>
      <p:sp>
        <p:nvSpPr>
          <p:cNvPr id="8193" name="TextBox 1"/>
          <p:cNvSpPr/>
          <p:nvPr/>
        </p:nvSpPr>
        <p:spPr>
          <a:xfrm>
            <a:off x="467360" y="33242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第一课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回顾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StatefulSet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有状态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应用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895" y="1628775"/>
            <a:ext cx="3048000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状态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拓扑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存储</a:t>
            </a:r>
            <a:r>
              <a:rPr lang="zh-CN" altLang="en-US"/>
              <a:t>状态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4509135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实现</a:t>
            </a:r>
            <a:r>
              <a:rPr lang="en-US" altLang="zh-CN"/>
              <a:t>：</a:t>
            </a:r>
            <a:endParaRPr lang="en-US" altLang="zh-CN"/>
          </a:p>
          <a:p>
            <a:r>
              <a:rPr lang="en-US" altLang="zh-CN"/>
              <a:t>1、</a:t>
            </a:r>
            <a:r>
              <a:rPr lang="zh-CN" altLang="en-US"/>
              <a:t>首先，</a:t>
            </a:r>
            <a:r>
              <a:rPr lang="en-US" altLang="zh-CN"/>
              <a:t>StatefulSet </a:t>
            </a:r>
            <a:r>
              <a:rPr lang="zh-CN" altLang="en-US"/>
              <a:t>的控制器直接管理的是</a:t>
            </a:r>
            <a:r>
              <a:rPr lang="en-US" altLang="zh-CN"/>
              <a:t> Pod。</a:t>
            </a:r>
            <a:endParaRPr lang="en-US" altLang="zh-CN"/>
          </a:p>
          <a:p>
            <a:r>
              <a:rPr lang="en-US" altLang="zh-CN"/>
              <a:t>2、</a:t>
            </a:r>
            <a:r>
              <a:rPr lang="zh-CN" altLang="en-US"/>
              <a:t>其次，</a:t>
            </a:r>
            <a:r>
              <a:rPr lang="en-US" altLang="zh-CN"/>
              <a:t>Kubernetes </a:t>
            </a:r>
            <a:r>
              <a:rPr lang="zh-CN" altLang="en-US"/>
              <a:t>通过</a:t>
            </a:r>
            <a:r>
              <a:rPr lang="en-US" altLang="zh-CN"/>
              <a:t> Headless Service</a:t>
            </a:r>
            <a:r>
              <a:rPr lang="zh-CN" altLang="en-US"/>
              <a:t>，为这些有编号的</a:t>
            </a:r>
            <a:r>
              <a:rPr lang="en-US" altLang="zh-CN"/>
              <a:t> Pod</a:t>
            </a:r>
            <a:r>
              <a:rPr lang="zh-CN" altLang="en-US"/>
              <a:t>，在</a:t>
            </a:r>
            <a:r>
              <a:rPr lang="en-US" altLang="zh-CN"/>
              <a:t> DNS </a:t>
            </a:r>
            <a:r>
              <a:rPr lang="zh-CN" altLang="en-US"/>
              <a:t>服务器中生成带有同样编号的</a:t>
            </a:r>
            <a:r>
              <a:rPr lang="en-US" altLang="zh-CN"/>
              <a:t> DNS </a:t>
            </a:r>
            <a:r>
              <a:rPr lang="zh-CN" altLang="en-US"/>
              <a:t>记录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最后，</a:t>
            </a:r>
            <a:r>
              <a:rPr lang="en-US" altLang="zh-CN"/>
              <a:t>StatefulSet </a:t>
            </a:r>
            <a:r>
              <a:rPr lang="zh-CN" altLang="en-US"/>
              <a:t>还为每一个</a:t>
            </a:r>
            <a:r>
              <a:rPr lang="en-US" altLang="zh-CN"/>
              <a:t> Pod </a:t>
            </a:r>
            <a:r>
              <a:rPr lang="zh-CN" altLang="en-US"/>
              <a:t>分配并创建一个同样编号的</a:t>
            </a:r>
            <a:r>
              <a:rPr lang="en-US" altLang="zh-CN"/>
              <a:t> PVC。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665" y="611505"/>
            <a:ext cx="2787650" cy="399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DaemonSet 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守护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进程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412240"/>
            <a:ext cx="6234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1、</a:t>
            </a:r>
            <a:r>
              <a:rPr lang="zh-CN" altLang="en-US"/>
              <a:t>这个</a:t>
            </a:r>
            <a:r>
              <a:rPr lang="en-US" altLang="zh-CN"/>
              <a:t> Pod </a:t>
            </a:r>
            <a:r>
              <a:rPr lang="zh-CN" altLang="en-US"/>
              <a:t>运行在</a:t>
            </a:r>
            <a:r>
              <a:rPr lang="en-US" altLang="zh-CN"/>
              <a:t> Kubernetes </a:t>
            </a:r>
            <a:r>
              <a:rPr lang="zh-CN" altLang="en-US"/>
              <a:t>集群里的每一个节点（</a:t>
            </a:r>
            <a:r>
              <a:rPr lang="en-US" altLang="zh-CN"/>
              <a:t>Node</a:t>
            </a:r>
            <a:r>
              <a:rPr lang="zh-CN" altLang="en-US"/>
              <a:t>）上</a:t>
            </a:r>
            <a:endParaRPr lang="zh-CN" altLang="en-US"/>
          </a:p>
          <a:p>
            <a:r>
              <a:rPr lang="en-US" altLang="zh-CN"/>
              <a:t>2、</a:t>
            </a:r>
            <a:r>
              <a:rPr lang="zh-CN" altLang="en-US"/>
              <a:t>每个节点上只有一个这样的</a:t>
            </a:r>
            <a:r>
              <a:rPr lang="en-US" altLang="zh-CN"/>
              <a:t> Pod 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en-US" altLang="zh-CN"/>
              <a:t>3、</a:t>
            </a:r>
            <a:r>
              <a:rPr lang="zh-CN" altLang="en-US"/>
              <a:t>当有新的节点加入</a:t>
            </a:r>
            <a:r>
              <a:rPr lang="en-US" altLang="zh-CN"/>
              <a:t> Kubernetes </a:t>
            </a:r>
            <a:r>
              <a:rPr lang="zh-CN" altLang="en-US"/>
              <a:t>集群后，该</a:t>
            </a:r>
            <a:r>
              <a:rPr lang="en-US" altLang="zh-CN"/>
              <a:t> Pod </a:t>
            </a:r>
            <a:r>
              <a:rPr lang="zh-CN" altLang="en-US"/>
              <a:t>会自动地在新节点上被创建出来；而当旧节点被删除后，它上面的</a:t>
            </a:r>
            <a:r>
              <a:rPr lang="en-US" altLang="zh-CN"/>
              <a:t> Pod </a:t>
            </a:r>
            <a:r>
              <a:rPr lang="zh-CN" altLang="en-US"/>
              <a:t>也相应地会被回收掉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2924810"/>
            <a:ext cx="3380740" cy="3677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Job &amp;&amp; CronJob</a:t>
            </a:r>
            <a:endParaRPr 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1412240"/>
            <a:ext cx="62344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1、Pod</a:t>
            </a:r>
            <a:r>
              <a:rPr lang="zh-CN" altLang="en-US"/>
              <a:t>完成会进入</a:t>
            </a:r>
            <a:r>
              <a:rPr lang="en-US" altLang="zh-CN"/>
              <a:t>Completed</a:t>
            </a:r>
            <a:r>
              <a:rPr lang="zh-CN" altLang="en-US"/>
              <a:t>状态</a:t>
            </a:r>
            <a:r>
              <a:rPr lang="en-US" altLang="zh-CN"/>
              <a:t> （restartPolicy=Never）</a:t>
            </a:r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执行失败会尝试重新创建直到</a:t>
            </a:r>
            <a:r>
              <a:rPr lang="en-US" altLang="zh-CN">
                <a:sym typeface="+mn-ea"/>
              </a:rPr>
              <a:t>spec.backoffLimit</a:t>
            </a:r>
            <a:r>
              <a:rPr lang="zh-CN" altLang="en-US">
                <a:sym typeface="+mn-ea"/>
              </a:rPr>
              <a:t>定义的数量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3、spec.activeDeadlineSeconds</a:t>
            </a:r>
            <a:r>
              <a:rPr lang="zh-CN" altLang="en-US"/>
              <a:t>可限制运行的最大</a:t>
            </a:r>
            <a:r>
              <a:rPr lang="zh-CN" altLang="en-US"/>
              <a:t>时长</a:t>
            </a:r>
            <a:endParaRPr lang="zh-CN" altLang="en-US"/>
          </a:p>
          <a:p>
            <a:r>
              <a:rPr lang="en-US" altLang="zh-CN"/>
              <a:t>4、</a:t>
            </a:r>
            <a:r>
              <a:rPr lang="zh-CN" altLang="en-US"/>
              <a:t>并行计算</a:t>
            </a:r>
            <a:r>
              <a:rPr lang="en-US" altLang="zh-CN"/>
              <a:t>：spec.parallelism（</a:t>
            </a:r>
            <a:r>
              <a:rPr lang="zh-CN" altLang="en-US"/>
              <a:t>并行量</a:t>
            </a:r>
            <a:r>
              <a:rPr lang="en-US" altLang="zh-CN"/>
              <a:t>）spec.completions（</a:t>
            </a:r>
            <a:r>
              <a:rPr lang="zh-CN" altLang="en-US"/>
              <a:t>完成数</a:t>
            </a:r>
            <a:r>
              <a:rPr lang="en-US" altLang="zh-CN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Cron</a:t>
            </a:r>
            <a:r>
              <a:rPr lang="en-US" altLang="zh-CN"/>
              <a:t>Job：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Job</a:t>
            </a:r>
            <a:r>
              <a:rPr lang="zh-CN" altLang="en-US"/>
              <a:t>基础上新增</a:t>
            </a:r>
            <a:r>
              <a:rPr lang="en-US" altLang="zh-CN"/>
              <a:t>Cron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3165475"/>
            <a:ext cx="4819015" cy="239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34818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348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3" name="TextBox 23"/>
          <p:cNvSpPr/>
          <p:nvPr/>
        </p:nvSpPr>
        <p:spPr>
          <a:xfrm>
            <a:off x="4351338" y="2778125"/>
            <a:ext cx="2647315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3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4824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4825" name="图片 34825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6"/>
          <p:cNvSpPr/>
          <p:nvPr/>
        </p:nvSpPr>
        <p:spPr>
          <a:xfrm>
            <a:off x="3429000" y="2971800"/>
            <a:ext cx="3086100" cy="815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4400" b="1">
                <a:solidFill>
                  <a:schemeClr val="bg1"/>
                </a:solidFill>
                <a:latin typeface="微软雅黑" charset="-108"/>
                <a:ea typeface="微软雅黑" charset="-108"/>
                <a:sym typeface="微软雅黑" charset="-108"/>
              </a:rPr>
              <a:t>谢谢，请提问！</a:t>
            </a:r>
            <a:endParaRPr lang="zh-CN" altLang="en-US" sz="4400" b="1">
              <a:solidFill>
                <a:schemeClr val="bg1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3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9" name="PA-矩形 4"/>
          <p:cNvSpPr/>
          <p:nvPr/>
        </p:nvSpPr>
        <p:spPr>
          <a:xfrm>
            <a:off x="2051368" y="1412558"/>
            <a:ext cx="4666615" cy="36461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课后</a:t>
            </a:r>
            <a:r>
              <a:rPr lang="zh-CN" altLang="en-US" sz="51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作业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必修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练习第二课课后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实验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>
              <a:buFont typeface="Arial" panose="020B0704020202020204" pitchFamily="34" charset="0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选修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：</a:t>
            </a: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阅读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 In Action 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第三</a:t>
            </a:r>
            <a:r>
              <a:rPr lang="en-US" altLang="zh-CN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、</a:t>
            </a:r>
            <a:r>
              <a:rPr lang="zh-CN" altLang="en-US" sz="1800" b="1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四章节</a:t>
            </a: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zh-CN" altLang="en-US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marL="285750" indent="-285750" eaLnBrk="0" hangingPunct="0">
              <a:buFont typeface="Arial" panose="020B0704020202020204" pitchFamily="34" charset="0"/>
              <a:buChar char="•"/>
            </a:pPr>
            <a:endParaRPr lang="en-US" altLang="zh-CN" sz="1800" b="1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39940" name="图片 39940" descr="sangfor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850" y="5492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/>
          <p:nvPr/>
        </p:nvSpPr>
        <p:spPr>
          <a:xfrm>
            <a:off x="7278688" y="5668963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6147" name="文本框 15"/>
          <p:cNvSpPr/>
          <p:nvPr/>
        </p:nvSpPr>
        <p:spPr>
          <a:xfrm>
            <a:off x="5471795" y="412432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Kubernetes</a:t>
            </a:r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编排</a:t>
            </a:r>
            <a:endParaRPr lang="zh-CN" altLang="en-US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8" name="矩形 17"/>
          <p:cNvSpPr/>
          <p:nvPr/>
        </p:nvSpPr>
        <p:spPr>
          <a:xfrm>
            <a:off x="2327275" y="3040063"/>
            <a:ext cx="1069975" cy="836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500" b="1" dirty="0">
                <a:solidFill>
                  <a:srgbClr val="000000"/>
                </a:solidFill>
                <a:latin typeface="微软雅黑" charset="-108"/>
                <a:ea typeface="微软雅黑" charset="-108"/>
                <a:sym typeface="微软雅黑" charset="-108"/>
              </a:rPr>
              <a:t>目录</a:t>
            </a:r>
            <a:endParaRPr lang="zh-CN" altLang="en-US" sz="4500" b="1" dirty="0">
              <a:solidFill>
                <a:srgbClr val="00000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6149" name="文本框 18"/>
          <p:cNvSpPr/>
          <p:nvPr/>
        </p:nvSpPr>
        <p:spPr>
          <a:xfrm>
            <a:off x="4903788" y="2483485"/>
            <a:ext cx="296862" cy="8810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1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6150" name="文本框 23"/>
          <p:cNvSpPr/>
          <p:nvPr/>
        </p:nvSpPr>
        <p:spPr>
          <a:xfrm>
            <a:off x="4903788" y="4075113"/>
            <a:ext cx="296862" cy="879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2</a:t>
            </a:r>
            <a:endParaRPr lang="en-US" altLang="zh-CN" sz="2400" b="1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  <a:p>
            <a:pPr eaLnBrk="0" hangingPunct="0"/>
            <a:endParaRPr lang="zh-CN" altLang="en-US" sz="2400" dirty="0">
              <a:solidFill>
                <a:srgbClr val="366AB5"/>
              </a:solidFill>
              <a:latin typeface="Calibri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6151" name="图片 6151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15"/>
          <p:cNvSpPr/>
          <p:nvPr/>
        </p:nvSpPr>
        <p:spPr>
          <a:xfrm>
            <a:off x="5436235" y="2492375"/>
            <a:ext cx="2473325" cy="433705"/>
          </a:xfrm>
          <a:prstGeom prst="rect">
            <a:avLst/>
          </a:prstGeom>
          <a:noFill/>
          <a:ln w="9525">
            <a:noFill/>
          </a:ln>
        </p:spPr>
        <p:txBody>
          <a:bodyPr wrap="square" lIns="64802" tIns="32401" rIns="64802" bIns="32401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/>
          <p:nvPr/>
        </p:nvSpPr>
        <p:spPr>
          <a:xfrm>
            <a:off x="7308850" y="6337300"/>
            <a:ext cx="1552575" cy="301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endParaRPr lang="zh-CN" sz="1100" i="1">
              <a:solidFill>
                <a:srgbClr val="7F7F7F"/>
              </a:solidFill>
              <a:latin typeface="微软雅黑" charset="-108"/>
              <a:ea typeface="微软雅黑" charset="-108"/>
              <a:sym typeface="宋体" pitchFamily="2" charset="-122"/>
            </a:endParaRPr>
          </a:p>
        </p:txBody>
      </p:sp>
      <p:sp>
        <p:nvSpPr>
          <p:cNvPr id="7170" name="文本框 6"/>
          <p:cNvSpPr/>
          <p:nvPr/>
        </p:nvSpPr>
        <p:spPr>
          <a:xfrm>
            <a:off x="7258050" y="6488113"/>
            <a:ext cx="1825625" cy="2778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1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深信服科技培训发展中心系列课程</a:t>
            </a:r>
            <a:endParaRPr lang="zh-CN" altLang="en-US" sz="11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1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文本框 9"/>
          <p:cNvSpPr/>
          <p:nvPr/>
        </p:nvSpPr>
        <p:spPr>
          <a:xfrm>
            <a:off x="6896100" y="6305550"/>
            <a:ext cx="1506538" cy="265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>
                <a:solidFill>
                  <a:srgbClr val="000000"/>
                </a:solidFill>
                <a:latin typeface="微软雅黑 Light" pitchFamily="2" charset="-122"/>
                <a:ea typeface="微软雅黑 Light" pitchFamily="2" charset="-122"/>
                <a:sym typeface="微软雅黑 Light" pitchFamily="2" charset="-122"/>
              </a:rPr>
              <a:t>信锐测试部专业能力精品课程</a:t>
            </a:r>
            <a:endParaRPr lang="zh-CN" altLang="en-US" sz="1000">
              <a:solidFill>
                <a:srgbClr val="000000"/>
              </a:solidFill>
              <a:latin typeface="微软雅黑 Light" pitchFamily="2" charset="-122"/>
              <a:ea typeface="微软雅黑 Light" pitchFamily="2" charset="-122"/>
              <a:sym typeface="微软雅黑 Light" pitchFamily="2" charset="-122"/>
            </a:endParaRPr>
          </a:p>
        </p:txBody>
      </p:sp>
      <p:pic>
        <p:nvPicPr>
          <p:cNvPr id="717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38" y="495300"/>
            <a:ext cx="1390650" cy="806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TextBox 23"/>
          <p:cNvSpPr/>
          <p:nvPr/>
        </p:nvSpPr>
        <p:spPr>
          <a:xfrm>
            <a:off x="4351338" y="2778125"/>
            <a:ext cx="4108450" cy="680085"/>
          </a:xfrm>
          <a:prstGeom prst="rect">
            <a:avLst/>
          </a:prstGeom>
          <a:noFill/>
          <a:ln w="9525">
            <a:noFill/>
          </a:ln>
        </p:spPr>
        <p:txBody>
          <a:bodyPr wrap="none" lIns="64802" tIns="32401" rIns="64802" bIns="32401" anchor="t" anchorCtr="0">
            <a:spAutoFit/>
          </a:bodyPr>
          <a:p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1 </a:t>
            </a:r>
            <a:r>
              <a:rPr lang="zh-CN" altLang="en-US" sz="4000" b="1" dirty="0"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4000" b="1" dirty="0"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4000" b="1" dirty="0"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7176" name="直线连接符 6"/>
          <p:cNvSpPr/>
          <p:nvPr/>
        </p:nvSpPr>
        <p:spPr>
          <a:xfrm flipV="1">
            <a:off x="4513263" y="3594100"/>
            <a:ext cx="3876675" cy="1588"/>
          </a:xfrm>
          <a:prstGeom prst="line">
            <a:avLst/>
          </a:prstGeom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7177" name="图片 7177" descr="sangfor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81150" y="1844675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容器代表了单进程模型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容器的</a:t>
            </a:r>
            <a:r>
              <a:rPr lang="en-US" altLang="zh-CN"/>
              <a:t>“</a:t>
            </a:r>
            <a:r>
              <a:rPr lang="zh-CN" altLang="en-US"/>
              <a:t>单进程模型</a:t>
            </a:r>
            <a:r>
              <a:rPr lang="en-US" altLang="zh-CN"/>
              <a:t>”</a:t>
            </a:r>
            <a:r>
              <a:rPr lang="zh-CN" altLang="en-US"/>
              <a:t>，并不是指容器里只能运行</a:t>
            </a:r>
            <a:r>
              <a:rPr lang="en-US" altLang="zh-CN"/>
              <a:t>“</a:t>
            </a:r>
            <a:r>
              <a:rPr lang="zh-CN" altLang="en-US"/>
              <a:t>一个</a:t>
            </a:r>
            <a:r>
              <a:rPr lang="en-US" altLang="zh-CN"/>
              <a:t>”</a:t>
            </a:r>
            <a:r>
              <a:rPr lang="zh-CN" altLang="en-US"/>
              <a:t>进程，而是指容器没有管理多个进程的能力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排障基于容器维度设计的</a:t>
            </a:r>
            <a:endParaRPr lang="zh-CN" altLang="en-US"/>
          </a:p>
          <a:p>
            <a:pPr>
              <a:buFont typeface="Arial" panose="020B0704020202020204" pitchFamily="34" charset="0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自恢复机制按照容器维度设计的</a:t>
            </a:r>
            <a:endParaRPr lang="zh-CN" altLang="en-US"/>
          </a:p>
        </p:txBody>
      </p:sp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容器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模型</a:t>
            </a:r>
            <a:endParaRPr lang="zh-CN" altLang="en-US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495" y="1700530"/>
            <a:ext cx="448310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Pod</a:t>
            </a:r>
            <a:r>
              <a:rPr lang="zh-CN" altLang="en-US" b="1"/>
              <a:t>代表了进程组模型</a:t>
            </a:r>
            <a:endParaRPr lang="zh-CN" altLang="en-US" b="1"/>
          </a:p>
          <a:p>
            <a:endParaRPr lang="zh-CN" altLang="en-US" b="1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应用服务往往是多进程模型，他们往往需要本地通信</a:t>
            </a:r>
            <a:r>
              <a:rPr lang="en-US" altLang="zh-CN"/>
              <a:t>，</a:t>
            </a:r>
            <a:r>
              <a:rPr lang="zh-CN" altLang="en-US"/>
              <a:t>共享目录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</a:t>
            </a:r>
            <a:r>
              <a:rPr lang="zh-CN" altLang="en-US"/>
              <a:t>是一种容器设计模式</a:t>
            </a:r>
            <a:r>
              <a:rPr lang="en-US" altLang="zh-CN"/>
              <a:t>，</a:t>
            </a:r>
            <a:r>
              <a:rPr lang="zh-CN" altLang="en-US"/>
              <a:t>如</a:t>
            </a:r>
            <a:r>
              <a:rPr lang="en-US" altLang="zh-CN"/>
              <a:t>Sidecar</a:t>
            </a:r>
            <a:r>
              <a:rPr lang="zh-CN" altLang="en-US"/>
              <a:t>模式</a:t>
            </a:r>
            <a:r>
              <a:rPr lang="en-US" altLang="zh-CN"/>
              <a:t>。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Pod </a:t>
            </a:r>
            <a:r>
              <a:rPr lang="zh-CN" altLang="en-US"/>
              <a:t>扮演的是传统部署环境里</a:t>
            </a:r>
            <a:r>
              <a:rPr lang="en-US" altLang="zh-CN"/>
              <a:t>“</a:t>
            </a:r>
            <a:r>
              <a:rPr lang="zh-CN" altLang="en-US"/>
              <a:t>虚拟机</a:t>
            </a:r>
            <a:r>
              <a:rPr lang="en-US" altLang="zh-CN"/>
              <a:t>”</a:t>
            </a:r>
            <a:r>
              <a:rPr lang="zh-CN" altLang="en-US"/>
              <a:t>的角色。这样的设计，是为了使用户从传统环境（虚拟机环境）向</a:t>
            </a:r>
            <a:r>
              <a:rPr lang="en-US" altLang="zh-CN"/>
              <a:t> Kubernetes</a:t>
            </a:r>
            <a:r>
              <a:rPr lang="zh-CN" altLang="en-US"/>
              <a:t>（容器环境）的迁移，更加平滑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什么是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Pod？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2" name="图片 1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700530"/>
            <a:ext cx="2732405" cy="3710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7810" y="1700530"/>
            <a:ext cx="3475990" cy="1503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1、</a:t>
            </a:r>
            <a:r>
              <a:rPr lang="zh-CN" altLang="en-US"/>
              <a:t>首先</a:t>
            </a:r>
            <a:r>
              <a:rPr lang="en-US" altLang="zh-CN"/>
              <a:t>Pod</a:t>
            </a:r>
            <a:r>
              <a:rPr lang="zh-CN" altLang="en-US"/>
              <a:t>是一个逻辑概念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2、Pod</a:t>
            </a:r>
            <a:r>
              <a:rPr lang="zh-CN" altLang="en-US"/>
              <a:t>内的</a:t>
            </a:r>
            <a:r>
              <a:rPr lang="zh-CN" altLang="en-US"/>
              <a:t>业务容器是平等关系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3、Pod</a:t>
            </a:r>
            <a:r>
              <a:rPr lang="zh-CN" altLang="en-US"/>
              <a:t>不是容器是</a:t>
            </a:r>
            <a:r>
              <a:rPr lang="en-US" altLang="zh-CN"/>
              <a:t>Kubernetes </a:t>
            </a:r>
            <a:r>
              <a:rPr lang="zh-CN" altLang="en-US"/>
              <a:t>项目中的最小编排单位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95" y="2454275"/>
            <a:ext cx="5292090" cy="866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1、</a:t>
            </a:r>
            <a:r>
              <a:rPr lang="zh-CN" altLang="en-US" b="1"/>
              <a:t>凡是调度、网络、存储，以及安全相关的属性，基本上是</a:t>
            </a:r>
            <a:r>
              <a:rPr lang="en-US" altLang="zh-CN" b="1"/>
              <a:t> Pod </a:t>
            </a:r>
            <a:r>
              <a:rPr lang="zh-CN" altLang="en-US" b="1"/>
              <a:t>级别的</a:t>
            </a:r>
            <a:r>
              <a:rPr lang="en-US" altLang="zh-CN" b="1"/>
              <a:t>。</a:t>
            </a:r>
            <a:endParaRPr lang="en-US" altLang="zh-CN" b="1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NodeSelector</a:t>
            </a:r>
            <a:r>
              <a:rPr lang="zh-CN" altLang="en-US">
                <a:sym typeface="+mn-ea"/>
              </a:rPr>
              <a:t>：是一个供用户将</a:t>
            </a:r>
            <a:r>
              <a:rPr lang="en-US" altLang="zh-CN">
                <a:sym typeface="+mn-ea"/>
              </a:rPr>
              <a:t> Pod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Node </a:t>
            </a:r>
            <a:r>
              <a:rPr lang="zh-CN" altLang="en-US">
                <a:sym typeface="+mn-ea"/>
              </a:rPr>
              <a:t>进行绑定的字段，用法如下所示：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3940" y="1500505"/>
            <a:ext cx="3895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到底哪些属性属于</a:t>
            </a:r>
            <a:r>
              <a:rPr lang="en-US" altLang="zh-CN"/>
              <a:t> Pod </a:t>
            </a:r>
            <a:r>
              <a:rPr lang="zh-CN" altLang="en-US"/>
              <a:t>对象</a:t>
            </a:r>
            <a:r>
              <a:rPr lang="en-US" altLang="zh-CN"/>
              <a:t>？</a:t>
            </a:r>
            <a:endParaRPr lang="zh-CN" altLang="en-US"/>
          </a:p>
          <a:p>
            <a:r>
              <a:rPr lang="zh-CN" altLang="en-US"/>
              <a:t>而又有哪些属性属于</a:t>
            </a:r>
            <a:r>
              <a:rPr lang="en-US" altLang="zh-CN"/>
              <a:t> Container </a:t>
            </a:r>
            <a:r>
              <a:rPr lang="zh-CN" altLang="en-US"/>
              <a:t>呢？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3932555"/>
            <a:ext cx="6801485" cy="988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87450" y="5085080"/>
            <a:ext cx="6906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NodeName</a:t>
            </a:r>
            <a:r>
              <a:rPr lang="zh-CN" altLang="en-US"/>
              <a:t>：一旦</a:t>
            </a:r>
            <a:r>
              <a:rPr lang="en-US" altLang="zh-CN"/>
              <a:t> Pod </a:t>
            </a:r>
            <a:r>
              <a:rPr lang="zh-CN" altLang="en-US"/>
              <a:t>的这个字段被赋值，</a:t>
            </a:r>
            <a:r>
              <a:rPr lang="en-US" altLang="zh-CN"/>
              <a:t>Kubernetes </a:t>
            </a:r>
            <a:r>
              <a:rPr lang="zh-CN" altLang="en-US"/>
              <a:t>项目就会被认为这个</a:t>
            </a:r>
            <a:r>
              <a:rPr lang="en-US" altLang="zh-CN"/>
              <a:t> Pod </a:t>
            </a:r>
            <a:r>
              <a:rPr lang="zh-CN" altLang="en-US"/>
              <a:t>已经经过了调度，调度的结果就是赋值的节点名字。所以，这个字段一般由调度器负责设置，但用户也可以设置它来</a:t>
            </a:r>
            <a:r>
              <a:rPr lang="en-US" altLang="zh-CN"/>
              <a:t>“</a:t>
            </a:r>
            <a:r>
              <a:rPr lang="zh-CN" altLang="en-US"/>
              <a:t>骗过</a:t>
            </a:r>
            <a:r>
              <a:rPr lang="en-US" altLang="zh-CN"/>
              <a:t>”</a:t>
            </a:r>
            <a:r>
              <a:rPr lang="zh-CN" altLang="en-US"/>
              <a:t>调度器，当然这个做法一般是在测试或者调试的时候才会用到。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1"/>
          <p:cNvSpPr/>
          <p:nvPr/>
        </p:nvSpPr>
        <p:spPr>
          <a:xfrm>
            <a:off x="228600" y="15081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为什么需要</a:t>
            </a:r>
            <a:r>
              <a:rPr lang="en-US" altLang="zh-CN" sz="2400" b="1" dirty="0">
                <a:solidFill>
                  <a:srgbClr val="0070C0"/>
                </a:solidFill>
                <a:latin typeface="微软雅黑" charset="-108"/>
                <a:ea typeface="微软雅黑" charset="-108"/>
                <a:sym typeface="微软雅黑" charset="-108"/>
              </a:rPr>
              <a:t>Pod</a:t>
            </a:r>
            <a:endParaRPr lang="en-US" altLang="zh-CN" sz="2400" b="1" dirty="0">
              <a:solidFill>
                <a:srgbClr val="0070C0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8194" name="图片 8194" descr="sangfor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775" y="473075"/>
            <a:ext cx="1320800" cy="606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1" name="文本框 35841"/>
          <p:cNvSpPr txBox="1"/>
          <p:nvPr/>
        </p:nvSpPr>
        <p:spPr>
          <a:xfrm>
            <a:off x="323850" y="836930"/>
            <a:ext cx="580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Pod </a:t>
            </a:r>
            <a:r>
              <a:rPr lang="en-US" altLang="zh-CN" sz="2000" dirty="0">
                <a:solidFill>
                  <a:srgbClr val="184199"/>
                </a:solidFill>
                <a:latin typeface="微软雅黑" charset="-108"/>
                <a:ea typeface="微软雅黑" charset="-108"/>
                <a:sym typeface="微软雅黑" charset="-108"/>
              </a:rPr>
              <a:t>API</a:t>
            </a:r>
            <a:endParaRPr lang="en-US" altLang="zh-CN" sz="2000" dirty="0">
              <a:solidFill>
                <a:srgbClr val="184199"/>
              </a:solidFill>
              <a:latin typeface="微软雅黑" charset="-108"/>
              <a:ea typeface="微软雅黑" charset="-108"/>
              <a:sym typeface="微软雅黑" charset="-10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484630"/>
            <a:ext cx="7248525" cy="4766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2576</Words>
  <Application>WPS 演示</Application>
  <PresentationFormat>在屏幕上显示</PresentationFormat>
  <Paragraphs>225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汉仪书宋二KW</vt:lpstr>
      <vt:lpstr>Calibri</vt:lpstr>
      <vt:lpstr>Helvetica Neue</vt:lpstr>
      <vt:lpstr>微软雅黑</vt:lpstr>
      <vt:lpstr>汉仪旗黑</vt:lpstr>
      <vt:lpstr>微软雅黑 Light</vt:lpstr>
      <vt:lpstr>汉仪中黑KW</vt:lpstr>
      <vt:lpstr>微软雅黑</vt:lpstr>
      <vt:lpstr>宋体</vt:lpstr>
      <vt:lpstr>Arial Unicode MS</vt:lpstr>
      <vt:lpstr>Arial Bold</vt:lpstr>
      <vt:lpstr>Wingdings</vt:lpstr>
      <vt:lpstr>微软雅黑</vt:lpstr>
      <vt:lpstr>微软雅黑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yubowen</cp:lastModifiedBy>
  <cp:revision>192</cp:revision>
  <dcterms:created xsi:type="dcterms:W3CDTF">2025-02-01T09:56:37Z</dcterms:created>
  <dcterms:modified xsi:type="dcterms:W3CDTF">2025-02-01T09:56:37Z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FC8DB15F5C2ECC09887C9D6792A89637_43</vt:lpwstr>
  </property>
</Properties>
</file>