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62" r:id="rId4"/>
    <p:sldId id="257" r:id="rId5"/>
    <p:sldId id="258" r:id="rId6"/>
    <p:sldId id="259" r:id="rId7"/>
    <p:sldId id="260" r:id="rId9"/>
    <p:sldId id="312" r:id="rId10"/>
    <p:sldId id="337" r:id="rId11"/>
    <p:sldId id="351" r:id="rId12"/>
    <p:sldId id="352" r:id="rId13"/>
    <p:sldId id="353" r:id="rId14"/>
    <p:sldId id="354" r:id="rId15"/>
    <p:sldId id="344" r:id="rId16"/>
    <p:sldId id="263" r:id="rId17"/>
    <p:sldId id="339" r:id="rId18"/>
    <p:sldId id="340" r:id="rId19"/>
    <p:sldId id="265" r:id="rId20"/>
    <p:sldId id="266" r:id="rId21"/>
    <p:sldId id="267" r:id="rId22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02334466" name="Joyc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1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幻灯片图像占位符 3891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38915" name="文本占位符 3891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ea typeface="宋体" pitchFamily="2" charset="-122"/>
              </a:rPr>
              <a:t>把</a:t>
            </a:r>
            <a:r>
              <a:rPr lang="zh-CN" altLang="en-US" dirty="0">
                <a:ea typeface="宋体" pitchFamily="2" charset="-122"/>
              </a:rPr>
              <a:t>k8s</a:t>
            </a:r>
            <a:r>
              <a:rPr lang="zh-CN" altLang="en-US" dirty="0">
                <a:ea typeface="宋体" pitchFamily="2" charset="-122"/>
              </a:rPr>
              <a:t>控制面</a:t>
            </a:r>
            <a:r>
              <a:rPr lang="zh-CN" altLang="en-US" dirty="0">
                <a:ea typeface="宋体" pitchFamily="2" charset="-122"/>
              </a:rPr>
              <a:t>提</a:t>
            </a:r>
            <a:r>
              <a:rPr lang="zh-CN" altLang="en-US" dirty="0">
                <a:ea typeface="宋体" pitchFamily="2" charset="-122"/>
              </a:rPr>
              <a:t>到</a:t>
            </a:r>
            <a:r>
              <a:rPr lang="zh-CN" altLang="en-US" dirty="0">
                <a:ea typeface="宋体" pitchFamily="2" charset="-122"/>
              </a:rPr>
              <a:t>云，</a:t>
            </a:r>
            <a:r>
              <a:rPr lang="zh-CN" altLang="en-US" dirty="0">
                <a:ea typeface="宋体" pitchFamily="2" charset="-122"/>
              </a:rPr>
              <a:t>优化</a:t>
            </a:r>
            <a:r>
              <a:rPr lang="zh-CN" altLang="en-US" dirty="0">
                <a:ea typeface="宋体" pitchFamily="2" charset="-122"/>
              </a:rPr>
              <a:t>k8s </a:t>
            </a:r>
            <a:r>
              <a:rPr lang="zh-CN" altLang="en-US" dirty="0">
                <a:ea typeface="宋体" pitchFamily="2" charset="-122"/>
              </a:rPr>
              <a:t>云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zh-CN" altLang="en-US" dirty="0">
                <a:ea typeface="宋体" pitchFamily="2" charset="-122"/>
              </a:rPr>
              <a:t>worker</a:t>
            </a:r>
            <a:r>
              <a:rPr lang="zh-CN" altLang="en-US" dirty="0">
                <a:ea typeface="宋体" pitchFamily="2" charset="-122"/>
              </a:rPr>
              <a:t>边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>
                <a:ea typeface="宋体" pitchFamily="2" charset="-122"/>
              </a:rPr>
              <a:t>连接</a:t>
            </a:r>
            <a:r>
              <a:rPr lang="zh-CN" altLang="en-US" dirty="0">
                <a:ea typeface="宋体" pitchFamily="2" charset="-122"/>
              </a:rPr>
              <a:t>优化，</a:t>
            </a:r>
            <a:r>
              <a:rPr lang="zh-CN" altLang="en-US" dirty="0">
                <a:ea typeface="宋体" pitchFamily="2" charset="-122"/>
              </a:rPr>
              <a:t>网络</a:t>
            </a:r>
            <a:r>
              <a:rPr lang="zh-CN" altLang="en-US" dirty="0">
                <a:ea typeface="宋体" pitchFamily="2" charset="-122"/>
              </a:rPr>
              <a:t>中断</a:t>
            </a:r>
            <a:r>
              <a:rPr lang="zh-CN" altLang="en-US" dirty="0">
                <a:ea typeface="宋体" pitchFamily="2" charset="-122"/>
              </a:rPr>
              <a:t>可以</a:t>
            </a:r>
            <a:r>
              <a:rPr lang="zh-CN" altLang="en-US" dirty="0">
                <a:ea typeface="宋体" pitchFamily="2" charset="-122"/>
              </a:rPr>
              <a:t>自</a:t>
            </a:r>
            <a:r>
              <a:rPr lang="zh-CN" altLang="en-US" dirty="0">
                <a:ea typeface="宋体" pitchFamily="2" charset="-122"/>
              </a:rPr>
              <a:t>治</a:t>
            </a:r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3.xml"/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4.xml"/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第一课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0" y="1412875"/>
            <a:ext cx="6458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Linux Cgroups </a:t>
            </a:r>
            <a:r>
              <a:rPr lang="zh-CN" altLang="en-US"/>
              <a:t>就是</a:t>
            </a:r>
            <a:r>
              <a:rPr lang="en-US" altLang="zh-CN"/>
              <a:t> Linux </a:t>
            </a:r>
            <a:r>
              <a:rPr lang="zh-CN" altLang="en-US"/>
              <a:t>内核中</a:t>
            </a:r>
            <a:r>
              <a:rPr lang="zh-CN" altLang="en-US" b="1"/>
              <a:t>用来为进程设置资源限制</a:t>
            </a:r>
            <a:r>
              <a:rPr lang="zh-CN" altLang="en-US"/>
              <a:t>的一个重要功能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Cgroups </a:t>
            </a:r>
            <a:r>
              <a:rPr lang="zh-CN" altLang="en-US"/>
              <a:t>给用户</a:t>
            </a:r>
            <a:r>
              <a:rPr lang="zh-CN" altLang="en-US" b="1"/>
              <a:t>暴露出来的操作接口是文件系统</a:t>
            </a:r>
            <a:r>
              <a:rPr lang="zh-CN" altLang="en-US"/>
              <a:t>，即它以文件和目录的方式组织在操作系统的</a:t>
            </a:r>
            <a:r>
              <a:rPr lang="en-US" altLang="zh-CN"/>
              <a:t> /sys/fs/cgroup </a:t>
            </a:r>
            <a:r>
              <a:rPr lang="zh-CN" altLang="en-US"/>
              <a:t>路径下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305" y="3357245"/>
            <a:ext cx="5303520" cy="2449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Arial" panose="020B0704020202020204" pitchFamily="34" charset="0"/>
            </a:pPr>
            <a:r>
              <a:rPr lang="zh-CN" altLang="en-US"/>
              <a:t>容器使用</a:t>
            </a:r>
            <a:r>
              <a:rPr lang="zh-CN" altLang="en-US"/>
              <a:t>的限制能力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cpu: </a:t>
            </a:r>
            <a:r>
              <a:rPr lang="zh-CN" altLang="en-US"/>
              <a:t>控制</a:t>
            </a:r>
            <a:r>
              <a:rPr lang="en-US" altLang="zh-CN"/>
              <a:t>cpu</a:t>
            </a:r>
            <a:r>
              <a:rPr lang="zh-CN" altLang="en-US"/>
              <a:t>使用率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cpuset:</a:t>
            </a:r>
            <a:r>
              <a:rPr lang="zh-CN" altLang="en-US"/>
              <a:t>为进程分配单独的</a:t>
            </a:r>
            <a:r>
              <a:rPr lang="en-US" altLang="zh-CN"/>
              <a:t> CPU </a:t>
            </a:r>
            <a:r>
              <a:rPr lang="zh-CN" altLang="en-US"/>
              <a:t>核和对应的内存节点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memory: </a:t>
            </a:r>
            <a:r>
              <a:rPr lang="zh-CN" altLang="en-US"/>
              <a:t>为进程设定内存使用的限制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blkio: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块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备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定</a:t>
            </a:r>
            <a:r>
              <a:rPr lang="en-US" altLang="zh-CN">
                <a:sym typeface="+mn-ea"/>
              </a:rPr>
              <a:t>​​​I/O </a:t>
            </a:r>
            <a:r>
              <a:rPr lang="zh-CN" altLang="en-US">
                <a:sym typeface="+mn-ea"/>
              </a:rPr>
              <a:t>限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制，一般用于磁盘等设备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进程根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50" y="1547495"/>
            <a:ext cx="5845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rootfs </a:t>
            </a:r>
            <a:r>
              <a:rPr lang="zh-CN" altLang="en-US"/>
              <a:t>只是一个</a:t>
            </a:r>
            <a:r>
              <a:rPr lang="zh-CN" altLang="en-US" b="1"/>
              <a:t>操作系统所包含的文件、配置和目录，并不包括操作系统内核</a:t>
            </a:r>
            <a:r>
              <a:rPr lang="en-US" altLang="zh-CN"/>
              <a:t>。</a:t>
            </a:r>
            <a:r>
              <a:rPr lang="zh-CN" altLang="en-US"/>
              <a:t>而操作系统内核为容器</a:t>
            </a:r>
            <a:r>
              <a:rPr lang="zh-CN" altLang="en-US"/>
              <a:t>的“全局变量“</a:t>
            </a:r>
            <a:r>
              <a:rPr lang="en-US" altLang="zh-CN"/>
              <a:t>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93750" y="2708910"/>
            <a:ext cx="5807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rootfs </a:t>
            </a:r>
            <a:r>
              <a:rPr lang="zh-CN" altLang="en-US"/>
              <a:t>里</a:t>
            </a:r>
            <a:r>
              <a:rPr lang="zh-CN" altLang="en-US" b="1"/>
              <a:t>打包的不只是应用，而是整个操作系统的文件和目录</a:t>
            </a:r>
            <a:r>
              <a:rPr lang="en-US" altLang="zh-CN"/>
              <a:t>（</a:t>
            </a:r>
            <a:r>
              <a:rPr lang="en-US" altLang="zh-CN"/>
              <a:t>ISO）</a:t>
            </a:r>
            <a:r>
              <a:rPr lang="zh-CN" altLang="en-US"/>
              <a:t>，也就意味着，应用以及它运行所需要的所有依赖，都被封装在了一起。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3789045"/>
            <a:ext cx="4614545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995680"/>
            <a:ext cx="1715135" cy="554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日常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排障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557020"/>
            <a:ext cx="765365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338645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85900"/>
            <a:ext cx="7470140" cy="2936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1595" y="4940935"/>
            <a:ext cx="6275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Dev：</a:t>
            </a:r>
            <a:r>
              <a:rPr lang="zh-CN" altLang="en-US"/>
              <a:t>描述应用需要哪些资源</a:t>
            </a:r>
            <a:r>
              <a:rPr lang="en-US" altLang="zh-CN"/>
              <a:t>，</a:t>
            </a:r>
            <a:r>
              <a:rPr lang="zh-CN" altLang="en-US"/>
              <a:t>部署位置</a:t>
            </a:r>
            <a:r>
              <a:rPr lang="en-US" altLang="zh-CN"/>
              <a:t>，</a:t>
            </a:r>
            <a:r>
              <a:rPr lang="zh-CN" altLang="en-US"/>
              <a:t>以及依赖关系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Ops：</a:t>
            </a:r>
            <a:r>
              <a:rPr lang="zh-CN" altLang="en-US"/>
              <a:t>维护集群给开发者提供一个</a:t>
            </a:r>
            <a:r>
              <a:rPr lang="zh-CN" altLang="en-US"/>
              <a:t>资源平台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7495" y="4608830"/>
            <a:ext cx="62757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持续集成</a:t>
            </a:r>
            <a:r>
              <a:rPr lang="zh-CN" altLang="en-US"/>
              <a:t>部署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服务发现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扩容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负载均衡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自恢复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imag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052830"/>
            <a:ext cx="7141845" cy="288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305" y="4653280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控制面板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服务器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Controller </a:t>
            </a:r>
            <a:r>
              <a:rPr lang="en-US" altLang="zh-CN"/>
              <a:t>Manager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Scheduler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Etcd</a:t>
            </a:r>
            <a:endParaRPr lang="en-US" altLang="zh-CN"/>
          </a:p>
          <a:p>
            <a:pPr>
              <a:buFont typeface="Arial" panose="020B0704020202020204" pitchFamily="34" charset="0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0290" y="4725035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工作节点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Kubelet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Kube-proxy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容器运行时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6866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1" name="TextBox 23"/>
          <p:cNvSpPr/>
          <p:nvPr/>
        </p:nvSpPr>
        <p:spPr>
          <a:xfrm>
            <a:off x="4351338" y="2778125"/>
            <a:ext cx="262890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4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K8S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6872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6873" name="图片 36873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Box 1"/>
          <p:cNvSpPr/>
          <p:nvPr/>
        </p:nvSpPr>
        <p:spPr>
          <a:xfrm>
            <a:off x="358775" y="54610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-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POP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405" y="5236845"/>
            <a:ext cx="2747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poc：</a:t>
            </a:r>
            <a:endParaRPr lang="en-US" altLang="zh-CN"/>
          </a:p>
          <a:p>
            <a:r>
              <a:rPr lang="en-US" altLang="zh-CN"/>
              <a:t>XAAS OS </a:t>
            </a:r>
            <a:r>
              <a:rPr lang="en-US" altLang="zh-CN"/>
              <a:t>master1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1283335"/>
            <a:ext cx="8561070" cy="3676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3845" y="5181600"/>
            <a:ext cx="3048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高可用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r>
              <a:rPr lang="en-US" altLang="zh-CN">
                <a:sym typeface="+mn-ea"/>
              </a:rPr>
              <a:t>XAAS OS master1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worker...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4666615" cy="41998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docker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部署一个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集群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可选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第一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二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Borg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论文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297624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33997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2998788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2" name="文本框 15"/>
          <p:cNvSpPr/>
          <p:nvPr/>
        </p:nvSpPr>
        <p:spPr>
          <a:xfrm>
            <a:off x="5471795" y="4300538"/>
            <a:ext cx="2436813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53" name="文本框 25"/>
          <p:cNvSpPr/>
          <p:nvPr/>
        </p:nvSpPr>
        <p:spPr>
          <a:xfrm>
            <a:off x="4878388" y="4297363"/>
            <a:ext cx="293687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4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4" name="文本框 15"/>
          <p:cNvSpPr/>
          <p:nvPr/>
        </p:nvSpPr>
        <p:spPr>
          <a:xfrm>
            <a:off x="5471795" y="3638550"/>
            <a:ext cx="2436813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55" name="文本框 25"/>
          <p:cNvSpPr/>
          <p:nvPr/>
        </p:nvSpPr>
        <p:spPr>
          <a:xfrm>
            <a:off x="4878388" y="3635375"/>
            <a:ext cx="293687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3</a:t>
            </a:r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" name="文本框 15"/>
          <p:cNvSpPr/>
          <p:nvPr/>
        </p:nvSpPr>
        <p:spPr>
          <a:xfrm>
            <a:off x="5436235" y="234886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315595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云计算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历史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28040" y="4509135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交付单位的演进变化</a:t>
            </a:r>
            <a:r>
              <a:rPr lang="en-US" altLang="zh-CN"/>
              <a:t>：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物理机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虚拟机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4" name="图片 3" descr="image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1772920"/>
            <a:ext cx="7523480" cy="2091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163004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kubetens前世今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844040"/>
            <a:ext cx="8906510" cy="2761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830" y="508508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</a:t>
            </a:r>
            <a:r>
              <a:rPr lang="en-US" altLang="zh-CN"/>
              <a:t>Docker</a:t>
            </a:r>
            <a:r>
              <a:rPr lang="zh-CN" altLang="en-US"/>
              <a:t>会火</a:t>
            </a:r>
            <a:r>
              <a:rPr lang="en-US" altLang="zh-CN"/>
              <a:t>？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为什么</a:t>
            </a:r>
            <a:r>
              <a:rPr lang="en-US" altLang="zh-CN"/>
              <a:t>Kubernetes</a:t>
            </a:r>
            <a:r>
              <a:rPr lang="zh-CN" altLang="en-US"/>
              <a:t>最终胜利</a:t>
            </a:r>
            <a:r>
              <a:rPr lang="en-US" altLang="zh-CN"/>
              <a:t>？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镜像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95" y="1196975"/>
            <a:ext cx="63392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镜像</a:t>
            </a:r>
            <a:r>
              <a:rPr lang="en-US" altLang="zh-CN"/>
              <a:t> (Image)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镜像是一个静态的、只读的模板，包含了运行容器所需的所有文件、依赖和配置。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类似于一个</a:t>
            </a:r>
            <a:r>
              <a:rPr lang="en-US" altLang="zh-CN"/>
              <a:t>“</a:t>
            </a:r>
            <a:r>
              <a:rPr lang="zh-CN" altLang="en-US"/>
              <a:t>快照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程序安装包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镜像不能直接运行，但可以用来启动容器。</a:t>
            </a:r>
            <a:endParaRPr lang="zh-CN" altLang="en-US"/>
          </a:p>
          <a:p>
            <a:pPr>
              <a:buFont typeface="Arial" panose="020B0704020202020204" pitchFamily="34" charset="0"/>
            </a:pP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zh-CN" altLang="en-US"/>
              <a:t>示例：一个包含了</a:t>
            </a:r>
            <a:r>
              <a:rPr lang="en-US" altLang="zh-CN"/>
              <a:t> Python </a:t>
            </a:r>
            <a:r>
              <a:rPr lang="zh-CN" altLang="en-US"/>
              <a:t>环境的镜像，可以用来运行</a:t>
            </a:r>
            <a:r>
              <a:rPr lang="en-US" altLang="zh-CN"/>
              <a:t> Python </a:t>
            </a:r>
            <a:r>
              <a:rPr lang="zh-CN" altLang="en-US"/>
              <a:t>程序。</a:t>
            </a: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en-US" altLang="zh-CN"/>
              <a:t>docker build -t flask-hello-world 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15695" y="3777615"/>
            <a:ext cx="62160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容器</a:t>
            </a:r>
            <a:r>
              <a:rPr lang="en-US" altLang="zh-CN">
                <a:sym typeface="+mn-ea"/>
              </a:rPr>
              <a:t> (Container)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容器是镜像的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运行实例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容器是一种轻量级、独立的运行环境，它运行在宿主操作系统上，并通过镜像提供的模板来运行应用。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容器是动态的，可以运行、暂停、停止或销毁。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示例：从一个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镜像启动的容器，正在运行某个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应用。</a:t>
            </a: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en-US" altLang="zh-CN">
                <a:sym typeface="+mn-ea"/>
              </a:rPr>
              <a:t>docker run -d -p 8080:8080 flask-hello-world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2" grpId="0"/>
      <p:bldP spid="35841" grpId="1"/>
      <p:bldP spid="2" grpId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345" y="1557020"/>
            <a:ext cx="681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Namespace </a:t>
            </a:r>
            <a:r>
              <a:rPr lang="zh-CN" altLang="en-US"/>
              <a:t>技术实际上</a:t>
            </a:r>
            <a:r>
              <a:rPr lang="zh-CN" altLang="en-US" b="1"/>
              <a:t>修改了应用进程看待整个计算机</a:t>
            </a:r>
            <a:r>
              <a:rPr lang="en-US" altLang="zh-CN" b="1"/>
              <a:t>“</a:t>
            </a:r>
            <a:r>
              <a:rPr lang="zh-CN" altLang="en-US" b="1"/>
              <a:t>视图</a:t>
            </a:r>
            <a:r>
              <a:rPr lang="en-US" altLang="zh-CN" b="1"/>
              <a:t>”</a:t>
            </a:r>
            <a:r>
              <a:rPr lang="zh-CN" altLang="en-US"/>
              <a:t>，即它的</a:t>
            </a:r>
            <a:r>
              <a:rPr lang="en-US" altLang="zh-CN"/>
              <a:t>“</a:t>
            </a:r>
            <a:r>
              <a:rPr lang="zh-CN" altLang="en-US"/>
              <a:t>视线</a:t>
            </a:r>
            <a:r>
              <a:rPr lang="en-US" altLang="zh-CN"/>
              <a:t>”</a:t>
            </a:r>
            <a:r>
              <a:rPr lang="zh-CN" altLang="en-US"/>
              <a:t>被操作系统做了限制，只能</a:t>
            </a:r>
            <a:r>
              <a:rPr lang="en-US" altLang="zh-CN"/>
              <a:t>“</a:t>
            </a:r>
            <a:r>
              <a:rPr lang="zh-CN" altLang="en-US"/>
              <a:t>看到</a:t>
            </a:r>
            <a:r>
              <a:rPr lang="en-US" altLang="zh-CN"/>
              <a:t>”</a:t>
            </a:r>
            <a:r>
              <a:rPr lang="zh-CN" altLang="en-US"/>
              <a:t>某些指定的内容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305" y="2493010"/>
            <a:ext cx="6189980" cy="296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288415"/>
            <a:ext cx="74523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PID Namespace</a:t>
            </a:r>
            <a:endParaRPr lang="en-US" altLang="zh-CN"/>
          </a:p>
          <a:p>
            <a:r>
              <a:rPr lang="zh-CN" altLang="en-US"/>
              <a:t>隔离进程</a:t>
            </a:r>
            <a:r>
              <a:rPr lang="en-US" altLang="zh-CN"/>
              <a:t> ID</a:t>
            </a:r>
            <a:r>
              <a:rPr lang="zh-CN" altLang="en-US"/>
              <a:t>，使得每个容器内的进程只看到自己范围内的进程。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NET Namespace</a:t>
            </a:r>
            <a:endParaRPr lang="en-US" altLang="zh-CN"/>
          </a:p>
          <a:p>
            <a:r>
              <a:rPr lang="zh-CN" altLang="en-US"/>
              <a:t>隔离网络资源，例如网络接口、路由表、端口等。容器可以有自己的虚拟网络设备、</a:t>
            </a:r>
            <a:r>
              <a:rPr lang="en-US" altLang="zh-CN"/>
              <a:t>IP </a:t>
            </a:r>
            <a:r>
              <a:rPr lang="zh-CN" altLang="en-US"/>
              <a:t>地址和防火墙规则。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IPC Namespace</a:t>
            </a:r>
            <a:endParaRPr lang="en-US" altLang="zh-CN"/>
          </a:p>
          <a:p>
            <a:r>
              <a:rPr lang="zh-CN" altLang="en-US"/>
              <a:t>隔离进程间通信资源，例如信号量、消息队列和共享内存。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UTS Namespace</a:t>
            </a:r>
            <a:endParaRPr lang="en-US" altLang="zh-CN"/>
          </a:p>
          <a:p>
            <a:r>
              <a:rPr lang="zh-CN" altLang="en-US"/>
              <a:t>隔离主机名和域名，允许容器有自己的主机名。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Mount Namespace</a:t>
            </a:r>
            <a:endParaRPr lang="en-US" altLang="zh-CN"/>
          </a:p>
          <a:p>
            <a:r>
              <a:rPr lang="zh-CN" altLang="en-US"/>
              <a:t>隔离文件系统挂载点，使容器只能看到分配给它的文件系统。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User Namespace</a:t>
            </a:r>
            <a:endParaRPr lang="en-US" altLang="zh-CN"/>
          </a:p>
          <a:p>
            <a:r>
              <a:rPr lang="zh-CN" altLang="en-US"/>
              <a:t>隔离用户和权限，容器内的用户</a:t>
            </a:r>
            <a:r>
              <a:rPr lang="en-US" altLang="zh-CN"/>
              <a:t> ID </a:t>
            </a:r>
            <a:r>
              <a:rPr lang="zh-CN" altLang="en-US"/>
              <a:t>映射到宿主机的非特权用户。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WPS 演示</Application>
  <PresentationFormat>在屏幕上显示</PresentationFormat>
  <Paragraphs>199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微软雅黑</vt:lpstr>
      <vt:lpstr>宋体</vt:lpstr>
      <vt:lpstr>Arial Unicode MS</vt:lpstr>
      <vt:lpstr>Wingdings</vt:lpstr>
      <vt:lpstr>微软雅黑</vt:lpstr>
      <vt:lpstr>微软雅黑 Light</vt:lpstr>
      <vt:lpstr>Arial Bold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Joyce</cp:lastModifiedBy>
  <cp:revision>82</cp:revision>
  <dcterms:created xsi:type="dcterms:W3CDTF">2025-01-26T12:26:13Z</dcterms:created>
  <dcterms:modified xsi:type="dcterms:W3CDTF">2025-01-26T12:26:13Z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4C6A103227560EAF8A1A9367D542679F_43</vt:lpwstr>
  </property>
</Properties>
</file>