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62" r:id="rId4"/>
    <p:sldId id="257" r:id="rId5"/>
    <p:sldId id="258" r:id="rId6"/>
    <p:sldId id="259" r:id="rId7"/>
    <p:sldId id="260" r:id="rId9"/>
    <p:sldId id="312" r:id="rId10"/>
    <p:sldId id="337" r:id="rId11"/>
    <p:sldId id="351" r:id="rId12"/>
    <p:sldId id="352" r:id="rId13"/>
    <p:sldId id="353" r:id="rId14"/>
    <p:sldId id="354" r:id="rId15"/>
    <p:sldId id="344" r:id="rId16"/>
    <p:sldId id="263" r:id="rId17"/>
    <p:sldId id="339" r:id="rId18"/>
    <p:sldId id="340" r:id="rId19"/>
    <p:sldId id="265" r:id="rId20"/>
    <p:sldId id="266" r:id="rId21"/>
    <p:sldId id="267" r:id="rId22"/>
  </p:sldIdLst>
  <p:sldSz cx="9144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02334466" name="Joyc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15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02334466" dt="2025-01-26T17:42:10.065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02334466" dt="2025-01-26T17:42:10.065" idx="1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02334466" dt="2025-01-26T17:42:10.065" idx="1">
    <p:pos x="10" y="1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02334466" dt="2025-01-26T17:42:10.065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4099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fld id="{BB962C8B-B14F-4D97-AF65-F5344CB8AC3E}" type="datetimeFigureOut">
              <a:rPr lang="zh-CN" altLang="en-US" sz="1200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  <p:sp>
        <p:nvSpPr>
          <p:cNvPr id="4100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fontAlgn="base"/>
            <a:endParaRPr lang="en-US" altLang="x-none" sz="1200" strike="noStrike" noProof="1" dirty="0"/>
          </a:p>
        </p:txBody>
      </p:sp>
      <p:sp>
        <p:nvSpPr>
          <p:cNvPr id="4103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幻灯片图像占位符 3891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38915" name="文本占位符 3891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ea typeface="宋体" pitchFamily="2" charset="-122"/>
              </a:rPr>
              <a:t>把</a:t>
            </a:r>
            <a:r>
              <a:rPr lang="zh-CN" altLang="en-US" dirty="0">
                <a:ea typeface="宋体" pitchFamily="2" charset="-122"/>
              </a:rPr>
              <a:t>k8s</a:t>
            </a:r>
            <a:r>
              <a:rPr lang="zh-CN" altLang="en-US" dirty="0">
                <a:ea typeface="宋体" pitchFamily="2" charset="-122"/>
              </a:rPr>
              <a:t>控制面</a:t>
            </a:r>
            <a:r>
              <a:rPr lang="zh-CN" altLang="en-US" dirty="0">
                <a:ea typeface="宋体" pitchFamily="2" charset="-122"/>
              </a:rPr>
              <a:t>提</a:t>
            </a:r>
            <a:r>
              <a:rPr lang="zh-CN" altLang="en-US" dirty="0">
                <a:ea typeface="宋体" pitchFamily="2" charset="-122"/>
              </a:rPr>
              <a:t>到</a:t>
            </a:r>
            <a:r>
              <a:rPr lang="zh-CN" altLang="en-US" dirty="0">
                <a:ea typeface="宋体" pitchFamily="2" charset="-122"/>
              </a:rPr>
              <a:t>云，</a:t>
            </a:r>
            <a:r>
              <a:rPr lang="zh-CN" altLang="en-US" dirty="0">
                <a:ea typeface="宋体" pitchFamily="2" charset="-122"/>
              </a:rPr>
              <a:t>优化</a:t>
            </a:r>
            <a:r>
              <a:rPr lang="zh-CN" altLang="en-US" dirty="0">
                <a:ea typeface="宋体" pitchFamily="2" charset="-122"/>
              </a:rPr>
              <a:t>k8s </a:t>
            </a:r>
            <a:r>
              <a:rPr lang="zh-CN" altLang="en-US" dirty="0">
                <a:ea typeface="宋体" pitchFamily="2" charset="-122"/>
              </a:rPr>
              <a:t>云</a:t>
            </a:r>
            <a:r>
              <a:rPr lang="zh-CN" altLang="en-US" dirty="0">
                <a:ea typeface="宋体" pitchFamily="2" charset="-122"/>
              </a:rPr>
              <a:t>与</a:t>
            </a:r>
            <a:r>
              <a:rPr lang="zh-CN" altLang="en-US" dirty="0">
                <a:ea typeface="宋体" pitchFamily="2" charset="-122"/>
              </a:rPr>
              <a:t>worker</a:t>
            </a:r>
            <a:r>
              <a:rPr lang="zh-CN" altLang="en-US" dirty="0">
                <a:ea typeface="宋体" pitchFamily="2" charset="-122"/>
              </a:rPr>
              <a:t>边</a:t>
            </a:r>
            <a:r>
              <a:rPr lang="zh-CN" altLang="en-US" dirty="0">
                <a:ea typeface="宋体" pitchFamily="2" charset="-122"/>
              </a:rPr>
              <a:t>的</a:t>
            </a:r>
            <a:r>
              <a:rPr lang="zh-CN" altLang="en-US" dirty="0">
                <a:ea typeface="宋体" pitchFamily="2" charset="-122"/>
              </a:rPr>
              <a:t>连接</a:t>
            </a:r>
            <a:r>
              <a:rPr lang="zh-CN" altLang="en-US" dirty="0">
                <a:ea typeface="宋体" pitchFamily="2" charset="-122"/>
              </a:rPr>
              <a:t>优化，</a:t>
            </a:r>
            <a:r>
              <a:rPr lang="zh-CN" altLang="en-US" dirty="0">
                <a:ea typeface="宋体" pitchFamily="2" charset="-122"/>
              </a:rPr>
              <a:t>网络</a:t>
            </a:r>
            <a:r>
              <a:rPr lang="zh-CN" altLang="en-US" dirty="0">
                <a:ea typeface="宋体" pitchFamily="2" charset="-122"/>
              </a:rPr>
              <a:t>中断</a:t>
            </a:r>
            <a:r>
              <a:rPr lang="zh-CN" altLang="en-US" dirty="0">
                <a:ea typeface="宋体" pitchFamily="2" charset="-122"/>
              </a:rPr>
              <a:t>可以</a:t>
            </a:r>
            <a:r>
              <a:rPr lang="zh-CN" altLang="en-US" dirty="0">
                <a:ea typeface="宋体" pitchFamily="2" charset="-122"/>
              </a:rPr>
              <a:t>自</a:t>
            </a:r>
            <a:r>
              <a:rPr lang="zh-CN" altLang="en-US" dirty="0">
                <a:ea typeface="宋体" pitchFamily="2" charset="-122"/>
              </a:rPr>
              <a:t>治</a:t>
            </a:r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r>
              <a:rPr lang="zh-CN" altLang="en-US"/>
              <a:t>在这个对比图里，我们应该把</a:t>
            </a:r>
            <a:r>
              <a:rPr lang="en-US" altLang="zh-CN"/>
              <a:t> Docker </a:t>
            </a:r>
            <a:r>
              <a:rPr lang="zh-CN" altLang="en-US"/>
              <a:t>画在跟应用同级别并且靠边的位置。这意味着，用户运行在容器里的应用进程，跟宿主机上的其他进程一样，都由宿主机操作系统统一管理，只不过这些被隔离的进程拥有额外设置过的</a:t>
            </a:r>
            <a:r>
              <a:rPr lang="en-US" altLang="zh-CN"/>
              <a:t> Namespace </a:t>
            </a:r>
            <a:r>
              <a:rPr lang="zh-CN" altLang="en-US"/>
              <a:t>参数。而</a:t>
            </a:r>
            <a:r>
              <a:rPr lang="en-US" altLang="zh-CN"/>
              <a:t> Docker </a:t>
            </a:r>
            <a:r>
              <a:rPr lang="zh-CN" altLang="en-US"/>
              <a:t>项目在这里扮演的角色，更多的是旁路式的辅助和管理工作。</a:t>
            </a:r>
            <a:endParaRPr lang="zh-CN" altLang="en-US"/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r>
              <a:rPr lang="zh-CN" altLang="en-US"/>
              <a:t>在这个对比图里，我们应该把</a:t>
            </a:r>
            <a:r>
              <a:rPr lang="en-US" altLang="zh-CN"/>
              <a:t> Docker </a:t>
            </a:r>
            <a:r>
              <a:rPr lang="zh-CN" altLang="en-US"/>
              <a:t>画在跟应用同级别并且靠边的位置。这意味着，用户运行在容器里的应用进程，跟宿主机上的其他进程一样，都由宿主机操作系统统一管理，只不过这些被隔离的进程拥有额外设置过的</a:t>
            </a:r>
            <a:r>
              <a:rPr lang="en-US" altLang="zh-CN"/>
              <a:t> Namespace </a:t>
            </a:r>
            <a:r>
              <a:rPr lang="zh-CN" altLang="en-US"/>
              <a:t>参数。而</a:t>
            </a:r>
            <a:r>
              <a:rPr lang="en-US" altLang="zh-CN"/>
              <a:t> Docker </a:t>
            </a:r>
            <a:r>
              <a:rPr lang="zh-CN" altLang="en-US"/>
              <a:t>项目在这里扮演的角色，更多的是旁路式的辅助和管理工作。</a:t>
            </a:r>
            <a:endParaRPr lang="zh-CN" altLang="en-US"/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r>
              <a:rPr lang="zh-CN" altLang="en-US"/>
              <a:t>在这个对比图里，我们应该把</a:t>
            </a:r>
            <a:r>
              <a:rPr lang="en-US" altLang="zh-CN"/>
              <a:t> Docker </a:t>
            </a:r>
            <a:r>
              <a:rPr lang="zh-CN" altLang="en-US"/>
              <a:t>画在跟应用同级别并且靠边的位置。这意味着，用户运行在容器里的应用进程，跟宿主机上的其他进程一样，都由宿主机操作系统统一管理，只不过这些被隔离的进程拥有额外设置过的</a:t>
            </a:r>
            <a:r>
              <a:rPr lang="en-US" altLang="zh-CN"/>
              <a:t> Namespace </a:t>
            </a:r>
            <a:r>
              <a:rPr lang="zh-CN" altLang="en-US"/>
              <a:t>参数。而</a:t>
            </a:r>
            <a:r>
              <a:rPr lang="en-US" altLang="zh-CN"/>
              <a:t> Docker </a:t>
            </a:r>
            <a:r>
              <a:rPr lang="zh-CN" altLang="en-US"/>
              <a:t>项目在这里扮演的角色，更多的是旁路式的辅助和管理工作。</a:t>
            </a:r>
            <a:endParaRPr lang="zh-CN" altLang="en-US"/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2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2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–"/>
        <a:defRPr sz="28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–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077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3.xml"/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4.xml"/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12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25" y="3581400"/>
            <a:ext cx="1598613" cy="1808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10" descr="ppt模板背景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文本占位符 18"/>
          <p:cNvSpPr>
            <a:spLocks noGrp="1"/>
          </p:cNvSpPr>
          <p:nvPr>
            <p:ph sz="quarter" idx="13"/>
          </p:nvPr>
        </p:nvSpPr>
        <p:spPr>
          <a:xfrm>
            <a:off x="3740150" y="2098675"/>
            <a:ext cx="4143375" cy="901700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/>
          <a:lstStyle>
            <a:lvl1pPr lvl="0">
              <a:buClrTx/>
              <a:buSzTx/>
              <a:buFont typeface="Arial" panose="020B0704020202020204" pitchFamily="34" charset="0"/>
              <a:defRPr sz="2400"/>
            </a:lvl1pPr>
            <a:lvl2pPr lvl="1">
              <a:buClrTx/>
              <a:buSzTx/>
              <a:buFont typeface="Arial" panose="020B0704020202020204" pitchFamily="34" charset="0"/>
              <a:defRPr sz="2000"/>
            </a:lvl2pPr>
            <a:lvl3pPr lvl="2">
              <a:buClrTx/>
              <a:buSzTx/>
              <a:buFont typeface="Arial" panose="020B0704020202020204" pitchFamily="34" charset="0"/>
              <a:defRPr sz="1800"/>
            </a:lvl3pPr>
            <a:lvl4pPr lvl="3">
              <a:buClrTx/>
              <a:buSzTx/>
              <a:buFont typeface="Arial" panose="020B0704020202020204" pitchFamily="34" charset="0"/>
              <a:defRPr sz="1600"/>
            </a:lvl4pPr>
            <a:lvl5pPr lvl="4">
              <a:buClrTx/>
              <a:buSzTx/>
              <a:buFont typeface="Arial" panose="020B0704020202020204" pitchFamily="34" charset="0"/>
              <a:defRPr sz="1600"/>
            </a:lvl5pPr>
          </a:lstStyle>
          <a:p>
            <a:pPr marL="0" lvl="0" indent="0" algn="r" defTabSz="914400">
              <a:buNone/>
            </a:pPr>
            <a:r>
              <a:rPr lang="en-US" altLang="zh-CN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从入门到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精通</a:t>
            </a:r>
            <a:endParaRPr lang="zh-CN" altLang="en-US" sz="22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0" lvl="0" indent="0" algn="r" defTabSz="914400">
              <a:buNone/>
            </a:pP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第一课</a:t>
            </a:r>
            <a:endParaRPr lang="zh-CN" altLang="en-US" sz="22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5125" name="文本占位符 20"/>
          <p:cNvSpPr>
            <a:spLocks noGrp="1"/>
          </p:cNvSpPr>
          <p:nvPr/>
        </p:nvSpPr>
        <p:spPr>
          <a:xfrm>
            <a:off x="4860925" y="3716338"/>
            <a:ext cx="3143250" cy="2921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vert="horz" lIns="86402" tIns="43201" rIns="86402" bIns="43201">
            <a:normAutofit fontScale="60000"/>
          </a:bodyPr>
          <a:p>
            <a:pPr fontAlgn="base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000" strike="noStrike" noProof="1" dirty="0">
                <a:solidFill>
                  <a:schemeClr val="bg1"/>
                </a:solidFill>
                <a:latin typeface="微软雅黑" charset="-108"/>
                <a:ea typeface="微软雅黑" charset="-108"/>
                <a:cs typeface="+mn-cs"/>
                <a:sym typeface="Arial" panose="020B0704020202020204" pitchFamily="34" charset="0"/>
              </a:rPr>
              <a:t>讲师：于博文 29525</a:t>
            </a:r>
            <a:endParaRPr lang="zh-CN" altLang="en-US" sz="2000" strike="noStrike" noProof="1" dirty="0">
              <a:solidFill>
                <a:schemeClr val="bg1"/>
              </a:solidFill>
              <a:latin typeface="微软雅黑" charset="-108"/>
              <a:ea typeface="微软雅黑" charset="-108"/>
              <a:sym typeface="Arial" panose="020B0704020202020204" pitchFamily="34" charset="0"/>
            </a:endParaRPr>
          </a:p>
        </p:txBody>
      </p:sp>
      <p:pic>
        <p:nvPicPr>
          <p:cNvPr id="5126" name="图片 5125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隔离资源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 &amp;&amp; 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限制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资源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550" y="1412875"/>
            <a:ext cx="64585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Linux Cgroups </a:t>
            </a:r>
            <a:r>
              <a:rPr lang="zh-CN" altLang="en-US"/>
              <a:t>就是</a:t>
            </a:r>
            <a:r>
              <a:rPr lang="en-US" altLang="zh-CN"/>
              <a:t> Linux </a:t>
            </a:r>
            <a:r>
              <a:rPr lang="zh-CN" altLang="en-US"/>
              <a:t>内核中</a:t>
            </a:r>
            <a:r>
              <a:rPr lang="zh-CN" altLang="en-US" b="1"/>
              <a:t>用来为进程设置资源限制</a:t>
            </a:r>
            <a:r>
              <a:rPr lang="zh-CN" altLang="en-US"/>
              <a:t>的一个重要功能</a:t>
            </a:r>
            <a:r>
              <a:rPr lang="en-US" altLang="zh-CN"/>
              <a:t>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Cgroups </a:t>
            </a:r>
            <a:r>
              <a:rPr lang="zh-CN" altLang="en-US"/>
              <a:t>给用户</a:t>
            </a:r>
            <a:r>
              <a:rPr lang="zh-CN" altLang="en-US" b="1"/>
              <a:t>暴露出来的操作接口是文件系统</a:t>
            </a:r>
            <a:r>
              <a:rPr lang="zh-CN" altLang="en-US"/>
              <a:t>，即它以文件和目录的方式组织在操作系统的</a:t>
            </a:r>
            <a:r>
              <a:rPr lang="en-US" altLang="zh-CN"/>
              <a:t> /sys/fs/cgroup </a:t>
            </a:r>
            <a:r>
              <a:rPr lang="zh-CN" altLang="en-US"/>
              <a:t>路径下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3305" y="3357245"/>
            <a:ext cx="5303520" cy="2449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Arial" panose="020B0704020202020204" pitchFamily="34" charset="0"/>
            </a:pPr>
            <a:r>
              <a:rPr lang="zh-CN" altLang="en-US"/>
              <a:t>容器使用</a:t>
            </a:r>
            <a:r>
              <a:rPr lang="zh-CN" altLang="en-US"/>
              <a:t>的限制能力</a:t>
            </a:r>
            <a:r>
              <a:rPr lang="en-US" altLang="zh-CN"/>
              <a:t>：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cpu: </a:t>
            </a:r>
            <a:r>
              <a:rPr lang="zh-CN" altLang="en-US"/>
              <a:t>控制</a:t>
            </a:r>
            <a:r>
              <a:rPr lang="en-US" altLang="zh-CN"/>
              <a:t>cpu</a:t>
            </a:r>
            <a:r>
              <a:rPr lang="zh-CN" altLang="en-US"/>
              <a:t>使用率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cpuset:</a:t>
            </a:r>
            <a:r>
              <a:rPr lang="zh-CN" altLang="en-US"/>
              <a:t>为进程分配单独的</a:t>
            </a:r>
            <a:r>
              <a:rPr lang="en-US" altLang="zh-CN"/>
              <a:t> CPU </a:t>
            </a:r>
            <a:r>
              <a:rPr lang="zh-CN" altLang="en-US"/>
              <a:t>核和对应的内存节点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memory: </a:t>
            </a:r>
            <a:r>
              <a:rPr lang="zh-CN" altLang="en-US"/>
              <a:t>为进程设定内存使用的限制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>
                <a:sym typeface="+mn-ea"/>
              </a:rPr>
              <a:t>blkio: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块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设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备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设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定</a:t>
            </a:r>
            <a:r>
              <a:rPr lang="en-US" altLang="zh-CN">
                <a:sym typeface="+mn-ea"/>
              </a:rPr>
              <a:t>​​​I/O </a:t>
            </a:r>
            <a:r>
              <a:rPr lang="zh-CN" altLang="en-US">
                <a:sym typeface="+mn-ea"/>
              </a:rPr>
              <a:t>限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制，一般用于磁盘等设备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切换进程的根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目录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650" y="1547495"/>
            <a:ext cx="5845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Arial Bold" panose="020B0704020202020204" charset="0"/>
                <a:cs typeface="Arial Bold" panose="020B0704020202020204" charset="0"/>
              </a:rPr>
              <a:t>rootfs </a:t>
            </a:r>
            <a:r>
              <a:rPr lang="zh-CN" altLang="en-US"/>
              <a:t>只是一个</a:t>
            </a:r>
            <a:r>
              <a:rPr lang="zh-CN" altLang="en-US" b="1"/>
              <a:t>操作系统所包含的文件、配置和目录，并不包括操作系统内核</a:t>
            </a:r>
            <a:r>
              <a:rPr lang="en-US" altLang="zh-CN"/>
              <a:t>。</a:t>
            </a:r>
            <a:r>
              <a:rPr lang="zh-CN" altLang="en-US"/>
              <a:t>而操作系统内核为容器</a:t>
            </a:r>
            <a:r>
              <a:rPr lang="zh-CN" altLang="en-US"/>
              <a:t>的“全局变量“</a:t>
            </a:r>
            <a:r>
              <a:rPr lang="en-US" altLang="zh-CN"/>
              <a:t>。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93750" y="2708910"/>
            <a:ext cx="5807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Arial Bold" panose="020B0704020202020204" charset="0"/>
                <a:cs typeface="Arial Bold" panose="020B0704020202020204" charset="0"/>
              </a:rPr>
              <a:t>rootfs </a:t>
            </a:r>
            <a:r>
              <a:rPr lang="zh-CN" altLang="en-US"/>
              <a:t>里</a:t>
            </a:r>
            <a:r>
              <a:rPr lang="zh-CN" altLang="en-US" b="1"/>
              <a:t>打包的不只是应用，而是整个操作系统的文件和目录</a:t>
            </a:r>
            <a:r>
              <a:rPr lang="en-US" altLang="zh-CN"/>
              <a:t>（</a:t>
            </a:r>
            <a:r>
              <a:rPr lang="en-US" altLang="zh-CN"/>
              <a:t>ISO）</a:t>
            </a:r>
            <a:r>
              <a:rPr lang="zh-CN" altLang="en-US"/>
              <a:t>，也就意味着，应用以及它运行所需要的所有依赖，都被封装在了一起。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40" y="3789045"/>
            <a:ext cx="4614545" cy="27628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995680"/>
            <a:ext cx="1715135" cy="5543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日常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排障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Wingdings" panose="05000000000000000000" pitchFamily="2" charset="2"/>
              <a:buChar char="Ø"/>
            </a:pPr>
            <a:endParaRPr lang="zh-CN" altLang="en-US" dirty="0">
              <a:latin typeface="Arial" panose="020B0704020202020204" pitchFamily="34" charset="0"/>
              <a:ea typeface="宋体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Ø"/>
            </a:pPr>
            <a:endParaRPr lang="zh-CN" altLang="en-US" dirty="0">
              <a:latin typeface="Arial" panose="020B0704020202020204" pitchFamily="34" charset="0"/>
              <a:ea typeface="宋体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Arial" panose="020B0704020202020204" pitchFamily="34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557020"/>
            <a:ext cx="7653655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34818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4819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482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3" name="TextBox 23"/>
          <p:cNvSpPr/>
          <p:nvPr/>
        </p:nvSpPr>
        <p:spPr>
          <a:xfrm>
            <a:off x="4351338" y="2778125"/>
            <a:ext cx="3386455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3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Kubernetes</a:t>
            </a:r>
            <a:endParaRPr lang="en-US" altLang="zh-CN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4824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4825" name="图片 34825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485900"/>
            <a:ext cx="7470140" cy="2936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31595" y="4940935"/>
            <a:ext cx="6275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Dev：</a:t>
            </a:r>
            <a:r>
              <a:rPr lang="zh-CN" altLang="en-US"/>
              <a:t>描述应用需要哪些资源</a:t>
            </a:r>
            <a:r>
              <a:rPr lang="en-US" altLang="zh-CN"/>
              <a:t>，</a:t>
            </a:r>
            <a:r>
              <a:rPr lang="zh-CN" altLang="en-US"/>
              <a:t>部署位置</a:t>
            </a:r>
            <a:r>
              <a:rPr lang="en-US" altLang="zh-CN"/>
              <a:t>，</a:t>
            </a:r>
            <a:r>
              <a:rPr lang="zh-CN" altLang="en-US"/>
              <a:t>以及依赖关系</a:t>
            </a:r>
            <a:r>
              <a:rPr lang="en-US" altLang="zh-CN"/>
              <a:t>  </a:t>
            </a:r>
            <a:endParaRPr lang="en-US" altLang="zh-CN"/>
          </a:p>
          <a:p>
            <a:r>
              <a:rPr lang="en-US" altLang="zh-CN"/>
              <a:t>Ops：</a:t>
            </a:r>
            <a:r>
              <a:rPr lang="zh-CN" altLang="en-US"/>
              <a:t>维护集群给开发者提供一个</a:t>
            </a:r>
            <a:r>
              <a:rPr lang="zh-CN" altLang="en-US"/>
              <a:t>资源平台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47495" y="4608830"/>
            <a:ext cx="62757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持续集成</a:t>
            </a:r>
            <a:r>
              <a:rPr lang="zh-CN" altLang="en-US"/>
              <a:t>部署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服务发现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扩容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负载均衡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自恢复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image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1052830"/>
            <a:ext cx="7141845" cy="28848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3305" y="4653280"/>
            <a:ext cx="3048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控制面板</a:t>
            </a:r>
            <a:r>
              <a:rPr lang="en-US" altLang="zh-CN"/>
              <a:t>：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API</a:t>
            </a:r>
            <a:r>
              <a:rPr lang="zh-CN" altLang="en-US"/>
              <a:t>服务器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Controller </a:t>
            </a:r>
            <a:r>
              <a:rPr lang="en-US" altLang="zh-CN"/>
              <a:t>Manager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Scheduler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Etcd</a:t>
            </a:r>
            <a:endParaRPr lang="en-US" altLang="zh-CN"/>
          </a:p>
          <a:p>
            <a:pPr>
              <a:buFont typeface="Arial" panose="020B0704020202020204" pitchFamily="34" charset="0"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60290" y="4725035"/>
            <a:ext cx="3048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Arial" panose="020B0704020202020204" pitchFamily="34" charset="0"/>
            </a:pPr>
            <a:r>
              <a:rPr lang="zh-CN" altLang="en-US">
                <a:sym typeface="+mn-ea"/>
              </a:rPr>
              <a:t>工作节点</a:t>
            </a:r>
            <a:r>
              <a:rPr lang="en-US" altLang="zh-CN">
                <a:sym typeface="+mn-ea"/>
              </a:rPr>
              <a:t>：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>
                <a:sym typeface="+mn-ea"/>
              </a:rPr>
              <a:t>Kubelet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>
                <a:sym typeface="+mn-ea"/>
              </a:rPr>
              <a:t>Kube-proxy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>
                <a:sym typeface="+mn-ea"/>
              </a:rPr>
              <a:t>容器运行时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36866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686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8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686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70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71" name="TextBox 23"/>
          <p:cNvSpPr/>
          <p:nvPr/>
        </p:nvSpPr>
        <p:spPr>
          <a:xfrm>
            <a:off x="4351338" y="2778125"/>
            <a:ext cx="2628900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4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K8S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安装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6872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6873" name="图片 36873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extBox 1"/>
          <p:cNvSpPr/>
          <p:nvPr/>
        </p:nvSpPr>
        <p:spPr>
          <a:xfrm>
            <a:off x="358775" y="54610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K8S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安装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-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POP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7405" y="5236845"/>
            <a:ext cx="2747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poc：</a:t>
            </a:r>
            <a:endParaRPr lang="en-US" altLang="zh-CN"/>
          </a:p>
          <a:p>
            <a:r>
              <a:rPr lang="en-US" altLang="zh-CN"/>
              <a:t>XAAS OS </a:t>
            </a:r>
            <a:r>
              <a:rPr lang="en-US" altLang="zh-CN"/>
              <a:t>master1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" y="1283335"/>
            <a:ext cx="8561070" cy="36766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3845" y="5181600"/>
            <a:ext cx="3048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高可用</a:t>
            </a:r>
            <a:r>
              <a:rPr lang="en-US" altLang="zh-CN">
                <a:sym typeface="+mn-ea"/>
              </a:rPr>
              <a:t>：</a:t>
            </a:r>
            <a:endParaRPr lang="en-US" altLang="zh-CN"/>
          </a:p>
          <a:p>
            <a:r>
              <a:rPr lang="en-US" altLang="zh-CN">
                <a:sym typeface="+mn-ea"/>
              </a:rPr>
              <a:t>XAAS OS master1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XAAS OS master2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XAAS OS master3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XAAS OS worker...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文本框 6"/>
          <p:cNvSpPr/>
          <p:nvPr/>
        </p:nvSpPr>
        <p:spPr>
          <a:xfrm>
            <a:off x="3429000" y="2971800"/>
            <a:ext cx="3086100" cy="815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4400" b="1">
                <a:solidFill>
                  <a:schemeClr val="bg1"/>
                </a:solidFill>
                <a:latin typeface="微软雅黑" charset="-108"/>
                <a:ea typeface="微软雅黑" charset="-108"/>
                <a:sym typeface="微软雅黑" charset="-108"/>
              </a:rPr>
              <a:t>谢谢，请提问！</a:t>
            </a:r>
            <a:endParaRPr lang="zh-CN" altLang="en-US" sz="4400" b="1">
              <a:solidFill>
                <a:schemeClr val="bg1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993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39" name="PA-矩形 4"/>
          <p:cNvSpPr/>
          <p:nvPr/>
        </p:nvSpPr>
        <p:spPr>
          <a:xfrm>
            <a:off x="2051368" y="1412558"/>
            <a:ext cx="4666615" cy="41998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51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课后</a:t>
            </a:r>
            <a:r>
              <a:rPr lang="zh-CN" altLang="en-US" sz="51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作业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必修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：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部署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docker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应用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部署一个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k8s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集群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可选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：</a:t>
            </a:r>
            <a:endParaRPr lang="en-US" altLang="zh-CN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阅读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In Action 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第一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、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二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章节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阅读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Borg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论文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en-US" altLang="zh-CN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9940" name="图片 39940" descr="sangfor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0" y="5492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/>
          <p:nvPr/>
        </p:nvSpPr>
        <p:spPr>
          <a:xfrm>
            <a:off x="7278688" y="5668963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6147" name="文本框 15"/>
          <p:cNvSpPr/>
          <p:nvPr/>
        </p:nvSpPr>
        <p:spPr>
          <a:xfrm>
            <a:off x="5471795" y="2976245"/>
            <a:ext cx="2473325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endParaRPr lang="zh-CN" altLang="en-US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48" name="矩形 17"/>
          <p:cNvSpPr/>
          <p:nvPr/>
        </p:nvSpPr>
        <p:spPr>
          <a:xfrm>
            <a:off x="2327275" y="3040063"/>
            <a:ext cx="1069975" cy="8366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4500" b="1" dirty="0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目录</a:t>
            </a:r>
            <a:endParaRPr lang="zh-CN" altLang="en-US" sz="4500" b="1" dirty="0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49" name="文本框 18"/>
          <p:cNvSpPr/>
          <p:nvPr/>
        </p:nvSpPr>
        <p:spPr>
          <a:xfrm>
            <a:off x="4903788" y="2339975"/>
            <a:ext cx="296862" cy="8810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1</a:t>
            </a:r>
            <a:endParaRPr lang="en-US" altLang="zh-CN" sz="24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/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50" name="文本框 23"/>
          <p:cNvSpPr/>
          <p:nvPr/>
        </p:nvSpPr>
        <p:spPr>
          <a:xfrm>
            <a:off x="4903788" y="2998788"/>
            <a:ext cx="296862" cy="879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2</a:t>
            </a:r>
            <a:endParaRPr lang="en-US" altLang="zh-CN" sz="24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/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pic>
        <p:nvPicPr>
          <p:cNvPr id="6151" name="图片 6151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2" name="文本框 15"/>
          <p:cNvSpPr/>
          <p:nvPr/>
        </p:nvSpPr>
        <p:spPr>
          <a:xfrm>
            <a:off x="5471795" y="4300538"/>
            <a:ext cx="2436813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en-US" altLang="zh-CN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k8s</a:t>
            </a:r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安装</a:t>
            </a:r>
            <a:endParaRPr lang="zh-CN" altLang="en-US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53" name="文本框 25"/>
          <p:cNvSpPr/>
          <p:nvPr/>
        </p:nvSpPr>
        <p:spPr>
          <a:xfrm>
            <a:off x="4878388" y="4297363"/>
            <a:ext cx="293687" cy="4841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4</a:t>
            </a:r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54" name="文本框 15"/>
          <p:cNvSpPr/>
          <p:nvPr/>
        </p:nvSpPr>
        <p:spPr>
          <a:xfrm>
            <a:off x="5471795" y="3638550"/>
            <a:ext cx="2436813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en-US" altLang="zh-CN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endParaRPr lang="en-US" altLang="zh-CN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55" name="文本框 25"/>
          <p:cNvSpPr/>
          <p:nvPr/>
        </p:nvSpPr>
        <p:spPr>
          <a:xfrm>
            <a:off x="4878388" y="3635375"/>
            <a:ext cx="293687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3</a:t>
            </a:r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" name="文本框 15"/>
          <p:cNvSpPr/>
          <p:nvPr/>
        </p:nvSpPr>
        <p:spPr>
          <a:xfrm>
            <a:off x="5436235" y="2348865"/>
            <a:ext cx="2473325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云计算</a:t>
            </a:r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历史</a:t>
            </a:r>
            <a:endParaRPr lang="zh-CN" altLang="en-US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7170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7171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717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TextBox 23"/>
          <p:cNvSpPr/>
          <p:nvPr/>
        </p:nvSpPr>
        <p:spPr>
          <a:xfrm>
            <a:off x="4351338" y="2778125"/>
            <a:ext cx="3155950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1 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云计算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历史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7176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7177" name="图片 7177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云计算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历史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28040" y="4509135"/>
            <a:ext cx="3048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交付单位的演进变化</a:t>
            </a:r>
            <a:r>
              <a:rPr lang="en-US" altLang="zh-CN"/>
              <a:t>：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物理机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虚拟机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容器</a:t>
            </a:r>
            <a:endParaRPr lang="zh-CN" altLang="en-US"/>
          </a:p>
        </p:txBody>
      </p:sp>
      <p:pic>
        <p:nvPicPr>
          <p:cNvPr id="4" name="图片 3" descr="image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1772920"/>
            <a:ext cx="7523480" cy="2091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10242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10243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1024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7" name="TextBox 23"/>
          <p:cNvSpPr/>
          <p:nvPr/>
        </p:nvSpPr>
        <p:spPr>
          <a:xfrm>
            <a:off x="4351338" y="2778125"/>
            <a:ext cx="1630045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2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10248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249" name="图片 10249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kubetens前世今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1844040"/>
            <a:ext cx="8906510" cy="27616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5830" y="530098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</a:t>
            </a:r>
            <a:r>
              <a:rPr lang="en-US" altLang="zh-CN"/>
              <a:t>Docker</a:t>
            </a:r>
            <a:r>
              <a:rPr lang="zh-CN" altLang="en-US"/>
              <a:t>开源</a:t>
            </a:r>
            <a:endParaRPr lang="zh-CN" altLang="en-US"/>
          </a:p>
          <a:p>
            <a:r>
              <a:rPr lang="zh-CN" altLang="en-US"/>
              <a:t>为什么</a:t>
            </a:r>
            <a:r>
              <a:rPr lang="en-US" altLang="zh-CN"/>
              <a:t>Kubernetes</a:t>
            </a:r>
            <a:r>
              <a:rPr lang="zh-CN" altLang="en-US"/>
              <a:t>最终胜利</a:t>
            </a:r>
            <a:r>
              <a:rPr lang="en-US" altLang="zh-CN"/>
              <a:t>？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镜像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 &amp;&amp; 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695" y="1196975"/>
            <a:ext cx="63392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镜像</a:t>
            </a:r>
            <a:r>
              <a:rPr lang="en-US" altLang="zh-CN"/>
              <a:t> (Image)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镜像是一个静态的、只读的模板，包含了运行容器所需的所有文件、依赖和配置。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类似于一个</a:t>
            </a:r>
            <a:r>
              <a:rPr lang="en-US" altLang="zh-CN"/>
              <a:t>“</a:t>
            </a:r>
            <a:r>
              <a:rPr lang="zh-CN" altLang="en-US"/>
              <a:t>快照</a:t>
            </a:r>
            <a:r>
              <a:rPr lang="en-US" altLang="zh-CN"/>
              <a:t>”</a:t>
            </a:r>
            <a:r>
              <a:rPr lang="zh-CN" altLang="en-US"/>
              <a:t>或</a:t>
            </a:r>
            <a:r>
              <a:rPr lang="en-US" altLang="zh-CN"/>
              <a:t>“</a:t>
            </a:r>
            <a:r>
              <a:rPr lang="zh-CN" altLang="en-US"/>
              <a:t>程序安装包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镜像不能直接运行，但可以用来启动容器。</a:t>
            </a:r>
            <a:endParaRPr lang="zh-CN" altLang="en-US"/>
          </a:p>
          <a:p>
            <a:pPr>
              <a:buFont typeface="Arial" panose="020B0704020202020204" pitchFamily="34" charset="0"/>
            </a:pPr>
            <a:endParaRPr lang="zh-CN" altLang="en-US"/>
          </a:p>
          <a:p>
            <a:pPr>
              <a:buFont typeface="Arial" panose="020B0704020202020204" pitchFamily="34" charset="0"/>
            </a:pPr>
            <a:r>
              <a:rPr lang="zh-CN" altLang="en-US"/>
              <a:t>示例：一个包含了</a:t>
            </a:r>
            <a:r>
              <a:rPr lang="en-US" altLang="zh-CN"/>
              <a:t> Python </a:t>
            </a:r>
            <a:r>
              <a:rPr lang="zh-CN" altLang="en-US"/>
              <a:t>环境的镜像，可以用来运行</a:t>
            </a:r>
            <a:r>
              <a:rPr lang="en-US" altLang="zh-CN"/>
              <a:t> Python </a:t>
            </a:r>
            <a:r>
              <a:rPr lang="zh-CN" altLang="en-US"/>
              <a:t>程序。</a:t>
            </a:r>
            <a:endParaRPr lang="zh-CN" altLang="en-US"/>
          </a:p>
          <a:p>
            <a:pPr>
              <a:buFont typeface="Arial" panose="020B0704020202020204" pitchFamily="34" charset="0"/>
            </a:pPr>
            <a:r>
              <a:rPr lang="en-US" altLang="zh-CN"/>
              <a:t>docker build -t flask-hello-world .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15695" y="3777615"/>
            <a:ext cx="62160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容器</a:t>
            </a:r>
            <a:r>
              <a:rPr lang="en-US" altLang="zh-CN">
                <a:sym typeface="+mn-ea"/>
              </a:rPr>
              <a:t> (Container)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>
                <a:sym typeface="+mn-ea"/>
              </a:rPr>
              <a:t>容器是镜像的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运行实例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>
                <a:sym typeface="+mn-ea"/>
              </a:rPr>
              <a:t>容器是一种轻量级、独立的运行环境，它运行在宿主操作系统上，并通过镜像提供的模板来运行应用。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>
                <a:sym typeface="+mn-ea"/>
              </a:rPr>
              <a:t>容器是动态的，可以运行、暂停、停止或销毁。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/>
          </a:p>
          <a:p>
            <a:pPr>
              <a:buFont typeface="Arial" panose="020B0704020202020204" pitchFamily="34" charset="0"/>
            </a:pPr>
            <a:r>
              <a:rPr lang="zh-CN" altLang="en-US">
                <a:sym typeface="+mn-ea"/>
              </a:rPr>
              <a:t>示例：从一个</a:t>
            </a:r>
            <a:r>
              <a:rPr lang="en-US" altLang="zh-CN">
                <a:sym typeface="+mn-ea"/>
              </a:rPr>
              <a:t> Python </a:t>
            </a:r>
            <a:r>
              <a:rPr lang="zh-CN" altLang="en-US">
                <a:sym typeface="+mn-ea"/>
              </a:rPr>
              <a:t>镜像启动的容器，正在运行某个</a:t>
            </a:r>
            <a:r>
              <a:rPr lang="en-US" altLang="zh-CN">
                <a:sym typeface="+mn-ea"/>
              </a:rPr>
              <a:t> Python </a:t>
            </a:r>
            <a:r>
              <a:rPr lang="zh-CN" altLang="en-US">
                <a:sym typeface="+mn-ea"/>
              </a:rPr>
              <a:t>应用。</a:t>
            </a:r>
            <a:endParaRPr lang="zh-CN" altLang="en-US"/>
          </a:p>
          <a:p>
            <a:pPr>
              <a:buFont typeface="Arial" panose="020B0704020202020204" pitchFamily="34" charset="0"/>
            </a:pPr>
            <a:r>
              <a:rPr lang="en-US" altLang="zh-CN">
                <a:sym typeface="+mn-ea"/>
              </a:rPr>
              <a:t>docker run -d -p 8080:8080 flask-hello-world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2" grpId="0"/>
      <p:bldP spid="35841" grpId="1"/>
      <p:bldP spid="2" grpId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隔离资源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 &amp;&amp; 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限制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资源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8345" y="1557020"/>
            <a:ext cx="6819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Arial Bold" panose="020B0704020202020204" charset="0"/>
                <a:cs typeface="Arial Bold" panose="020B0704020202020204" charset="0"/>
              </a:rPr>
              <a:t>Namespace </a:t>
            </a:r>
            <a:r>
              <a:rPr lang="zh-CN" altLang="en-US"/>
              <a:t>技术实际上</a:t>
            </a:r>
            <a:r>
              <a:rPr lang="zh-CN" altLang="en-US" b="1"/>
              <a:t>修改了应用进程看待整个计算机</a:t>
            </a:r>
            <a:r>
              <a:rPr lang="en-US" altLang="zh-CN" b="1"/>
              <a:t>“</a:t>
            </a:r>
            <a:r>
              <a:rPr lang="zh-CN" altLang="en-US" b="1"/>
              <a:t>视图</a:t>
            </a:r>
            <a:r>
              <a:rPr lang="en-US" altLang="zh-CN" b="1"/>
              <a:t>”</a:t>
            </a:r>
            <a:r>
              <a:rPr lang="zh-CN" altLang="en-US"/>
              <a:t>，即它的</a:t>
            </a:r>
            <a:r>
              <a:rPr lang="en-US" altLang="zh-CN"/>
              <a:t>“</a:t>
            </a:r>
            <a:r>
              <a:rPr lang="zh-CN" altLang="en-US"/>
              <a:t>视线</a:t>
            </a:r>
            <a:r>
              <a:rPr lang="en-US" altLang="zh-CN"/>
              <a:t>”</a:t>
            </a:r>
            <a:r>
              <a:rPr lang="zh-CN" altLang="en-US"/>
              <a:t>被操作系统做了限制，只能</a:t>
            </a:r>
            <a:r>
              <a:rPr lang="en-US" altLang="zh-CN"/>
              <a:t>“</a:t>
            </a:r>
            <a:r>
              <a:rPr lang="zh-CN" altLang="en-US"/>
              <a:t>看到</a:t>
            </a:r>
            <a:r>
              <a:rPr lang="en-US" altLang="zh-CN"/>
              <a:t>”</a:t>
            </a:r>
            <a:r>
              <a:rPr lang="zh-CN" altLang="en-US"/>
              <a:t>某些指定的内容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305" y="2493010"/>
            <a:ext cx="6189980" cy="2962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隔离资源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 &amp;&amp; 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限制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资源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1288415"/>
            <a:ext cx="74523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PID Namespace</a:t>
            </a:r>
            <a:endParaRPr lang="en-US" altLang="zh-CN"/>
          </a:p>
          <a:p>
            <a:r>
              <a:rPr lang="zh-CN" altLang="en-US"/>
              <a:t>隔离进程</a:t>
            </a:r>
            <a:r>
              <a:rPr lang="en-US" altLang="zh-CN"/>
              <a:t> ID</a:t>
            </a:r>
            <a:r>
              <a:rPr lang="zh-CN" altLang="en-US"/>
              <a:t>，使得每个容器内的进程只看到自己范围内的进程。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NET Namespace</a:t>
            </a:r>
            <a:endParaRPr lang="en-US" altLang="zh-CN"/>
          </a:p>
          <a:p>
            <a:r>
              <a:rPr lang="zh-CN" altLang="en-US"/>
              <a:t>隔离网络资源，例如网络接口、路由表、端口等。容器可以有自己的虚拟网络设备、</a:t>
            </a:r>
            <a:r>
              <a:rPr lang="en-US" altLang="zh-CN"/>
              <a:t>IP </a:t>
            </a:r>
            <a:r>
              <a:rPr lang="zh-CN" altLang="en-US"/>
              <a:t>地址和防火墙规则。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IPC Namespace</a:t>
            </a:r>
            <a:endParaRPr lang="en-US" altLang="zh-CN"/>
          </a:p>
          <a:p>
            <a:r>
              <a:rPr lang="zh-CN" altLang="en-US"/>
              <a:t>隔离进程间通信资源，例如信号量、消息队列和共享内存。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UTS Namespace</a:t>
            </a:r>
            <a:endParaRPr lang="en-US" altLang="zh-CN"/>
          </a:p>
          <a:p>
            <a:r>
              <a:rPr lang="zh-CN" altLang="en-US"/>
              <a:t>隔离主机名和域名，允许容器有自己的主机名。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Mount Namespace</a:t>
            </a:r>
            <a:endParaRPr lang="en-US" altLang="zh-CN"/>
          </a:p>
          <a:p>
            <a:r>
              <a:rPr lang="zh-CN" altLang="en-US"/>
              <a:t>隔离文件系统挂载点，使容器只能看到分配给它的文件系统。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User Namespace</a:t>
            </a:r>
            <a:endParaRPr lang="en-US" altLang="zh-CN"/>
          </a:p>
          <a:p>
            <a:r>
              <a:rPr lang="zh-CN" altLang="en-US"/>
              <a:t>隔离用户和权限，容器内的用户</a:t>
            </a:r>
            <a:r>
              <a:rPr lang="en-US" altLang="zh-CN"/>
              <a:t> ID </a:t>
            </a:r>
            <a:r>
              <a:rPr lang="zh-CN" altLang="en-US"/>
              <a:t>映射到宿主机的非特权用户。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1687</Words>
  <Application>WPS 演示</Application>
  <PresentationFormat>在屏幕上显示</PresentationFormat>
  <Paragraphs>198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微软雅黑 Light</vt:lpstr>
      <vt:lpstr>汉仪中黑KW</vt:lpstr>
      <vt:lpstr>微软雅黑</vt:lpstr>
      <vt:lpstr>宋体</vt:lpstr>
      <vt:lpstr>Arial Unicode MS</vt:lpstr>
      <vt:lpstr>Wingdings</vt:lpstr>
      <vt:lpstr>微软雅黑</vt:lpstr>
      <vt:lpstr>微软雅黑 Light</vt:lpstr>
      <vt:lpstr>Arial Bold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Joyce</cp:lastModifiedBy>
  <cp:revision>79</cp:revision>
  <dcterms:created xsi:type="dcterms:W3CDTF">2025-01-26T11:53:22Z</dcterms:created>
  <dcterms:modified xsi:type="dcterms:W3CDTF">2025-01-26T11:53:22Z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2052-6.14.0.8924</vt:lpwstr>
  </property>
  <property fmtid="{D5CDD505-2E9C-101B-9397-08002B2CF9AE}" pid="3" name="ICV">
    <vt:lpwstr>4C6A103227560EAF8A1A9367D542679F_43</vt:lpwstr>
  </property>
</Properties>
</file>