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62" r:id="rId4"/>
    <p:sldId id="373" r:id="rId5"/>
    <p:sldId id="257" r:id="rId6"/>
    <p:sldId id="258" r:id="rId7"/>
    <p:sldId id="259" r:id="rId8"/>
    <p:sldId id="374" r:id="rId10"/>
    <p:sldId id="375" r:id="rId11"/>
    <p:sldId id="376" r:id="rId12"/>
    <p:sldId id="378" r:id="rId13"/>
    <p:sldId id="377" r:id="rId14"/>
    <p:sldId id="379" r:id="rId15"/>
    <p:sldId id="380" r:id="rId16"/>
    <p:sldId id="381" r:id="rId17"/>
    <p:sldId id="382" r:id="rId18"/>
    <p:sldId id="260" r:id="rId19"/>
    <p:sldId id="383" r:id="rId20"/>
    <p:sldId id="384" r:id="rId21"/>
    <p:sldId id="385" r:id="rId22"/>
    <p:sldId id="386" r:id="rId23"/>
    <p:sldId id="387" r:id="rId24"/>
    <p:sldId id="388" r:id="rId25"/>
    <p:sldId id="263" r:id="rId26"/>
    <p:sldId id="267" r:id="rId27"/>
  </p:sldIdLst>
  <p:sldSz cx="9144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02334466" name="Joyc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1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4099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fld id="{BB962C8B-B14F-4D97-AF65-F5344CB8AC3E}" type="datetimeFigureOut">
              <a:rPr lang="zh-CN" altLang="en-US" sz="1200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  <p:sp>
        <p:nvSpPr>
          <p:cNvPr id="4100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fontAlgn="base"/>
            <a:endParaRPr lang="en-US" altLang="x-none" sz="1200" strike="noStrike" noProof="1" dirty="0"/>
          </a:p>
        </p:txBody>
      </p:sp>
      <p:sp>
        <p:nvSpPr>
          <p:cNvPr id="4103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2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2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–"/>
        <a:defRPr sz="28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–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077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12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25" y="3581400"/>
            <a:ext cx="1598613" cy="1808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10" descr="ppt模板背景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文本占位符 18"/>
          <p:cNvSpPr>
            <a:spLocks noGrp="1"/>
          </p:cNvSpPr>
          <p:nvPr>
            <p:ph sz="quarter" idx="13"/>
          </p:nvPr>
        </p:nvSpPr>
        <p:spPr>
          <a:xfrm>
            <a:off x="3740150" y="2098675"/>
            <a:ext cx="4143375" cy="901700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/>
          <a:lstStyle>
            <a:lvl1pPr lvl="0">
              <a:buClrTx/>
              <a:buSzTx/>
              <a:buFont typeface="Arial" panose="020B0704020202020204" pitchFamily="34" charset="0"/>
              <a:defRPr sz="2400"/>
            </a:lvl1pPr>
            <a:lvl2pPr lvl="1">
              <a:buClrTx/>
              <a:buSzTx/>
              <a:buFont typeface="Arial" panose="020B0704020202020204" pitchFamily="34" charset="0"/>
              <a:defRPr sz="2000"/>
            </a:lvl2pPr>
            <a:lvl3pPr lvl="2">
              <a:buClrTx/>
              <a:buSzTx/>
              <a:buFont typeface="Arial" panose="020B0704020202020204" pitchFamily="34" charset="0"/>
              <a:defRPr sz="1800"/>
            </a:lvl3pPr>
            <a:lvl4pPr lvl="3">
              <a:buClrTx/>
              <a:buSzTx/>
              <a:buFont typeface="Arial" panose="020B0704020202020204" pitchFamily="34" charset="0"/>
              <a:defRPr sz="1600"/>
            </a:lvl4pPr>
            <a:lvl5pPr lvl="4">
              <a:buClrTx/>
              <a:buSzTx/>
              <a:buFont typeface="Arial" panose="020B0704020202020204" pitchFamily="34" charset="0"/>
              <a:defRPr sz="1600"/>
            </a:lvl5pPr>
          </a:lstStyle>
          <a:p>
            <a:pPr marL="0" lvl="0" indent="0" algn="r" defTabSz="914400">
              <a:buNone/>
            </a:pPr>
            <a:r>
              <a:rPr lang="en-US" altLang="zh-CN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从入门到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精通</a:t>
            </a:r>
            <a:endParaRPr lang="zh-CN" altLang="en-US" sz="22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0" lvl="0" indent="0" algn="r" defTabSz="914400">
              <a:buNone/>
            </a:pP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第二课</a:t>
            </a:r>
            <a:r>
              <a:rPr lang="en-US" altLang="zh-CN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容器编排与作业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管理</a:t>
            </a:r>
            <a:endParaRPr lang="zh-CN" altLang="en-US" sz="22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5125" name="文本占位符 20"/>
          <p:cNvSpPr>
            <a:spLocks noGrp="1"/>
          </p:cNvSpPr>
          <p:nvPr/>
        </p:nvSpPr>
        <p:spPr>
          <a:xfrm>
            <a:off x="4860925" y="3716338"/>
            <a:ext cx="3143250" cy="2921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vert="horz" lIns="86402" tIns="43201" rIns="86402" bIns="43201">
            <a:normAutofit fontScale="60000"/>
          </a:bodyPr>
          <a:p>
            <a:pPr fontAlgn="base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000" strike="noStrike" noProof="1" dirty="0">
                <a:solidFill>
                  <a:schemeClr val="bg1"/>
                </a:solidFill>
                <a:latin typeface="微软雅黑" charset="-108"/>
                <a:ea typeface="微软雅黑" charset="-108"/>
                <a:cs typeface="+mn-cs"/>
                <a:sym typeface="Arial" panose="020B0704020202020204" pitchFamily="34" charset="0"/>
              </a:rPr>
              <a:t>讲师：于博文 29525</a:t>
            </a:r>
            <a:endParaRPr lang="zh-CN" altLang="en-US" sz="2000" strike="noStrike" noProof="1" dirty="0">
              <a:solidFill>
                <a:schemeClr val="bg1"/>
              </a:solidFill>
              <a:latin typeface="微软雅黑" charset="-108"/>
              <a:ea typeface="微软雅黑" charset="-108"/>
              <a:sym typeface="Arial" panose="020B0704020202020204" pitchFamily="34" charset="0"/>
            </a:endParaRPr>
          </a:p>
        </p:txBody>
      </p:sp>
      <p:pic>
        <p:nvPicPr>
          <p:cNvPr id="5126" name="图片 5125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405" y="1435100"/>
            <a:ext cx="5292090" cy="866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2、</a:t>
            </a:r>
            <a:r>
              <a:rPr lang="zh-CN" altLang="en-US" b="1"/>
              <a:t>凡是跟容器的</a:t>
            </a:r>
            <a:r>
              <a:rPr lang="en-US" altLang="zh-CN" b="1"/>
              <a:t> Linux Namespace </a:t>
            </a:r>
            <a:r>
              <a:rPr lang="zh-CN" altLang="en-US" b="1"/>
              <a:t>相关的属性，也一定是</a:t>
            </a:r>
            <a:r>
              <a:rPr lang="en-US" altLang="zh-CN" b="1"/>
              <a:t> Pod </a:t>
            </a:r>
            <a:r>
              <a:rPr lang="zh-CN" altLang="en-US" b="1"/>
              <a:t>级别的</a:t>
            </a:r>
            <a:endParaRPr lang="zh-CN" altLang="en-US" b="1"/>
          </a:p>
          <a:p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85" y="2276475"/>
            <a:ext cx="4039235" cy="3791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405" y="1435100"/>
            <a:ext cx="6395085" cy="1257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3、</a:t>
            </a:r>
            <a:r>
              <a:rPr lang="zh-CN" altLang="en-US" b="1"/>
              <a:t>以下相关都是</a:t>
            </a:r>
            <a:r>
              <a:rPr lang="zh-CN" altLang="en-US" b="1">
                <a:sym typeface="+mn-ea"/>
              </a:rPr>
              <a:t>都是</a:t>
            </a:r>
            <a:r>
              <a:rPr lang="en-US" altLang="zh-CN" b="1">
                <a:sym typeface="+mn-ea"/>
              </a:rPr>
              <a:t> Container </a:t>
            </a:r>
            <a:r>
              <a:rPr lang="zh-CN" altLang="en-US" b="1">
                <a:sym typeface="+mn-ea"/>
              </a:rPr>
              <a:t>的主要字段</a:t>
            </a:r>
            <a:endParaRPr lang="en-US" altLang="zh-CN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b="1"/>
              <a:t>Image</a:t>
            </a:r>
            <a:r>
              <a:rPr lang="zh-CN" altLang="en-US" b="1"/>
              <a:t>（镜像）</a:t>
            </a:r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b="1"/>
              <a:t>Command</a:t>
            </a:r>
            <a:r>
              <a:rPr lang="zh-CN" altLang="en-US" b="1"/>
              <a:t>（启动命令）</a:t>
            </a:r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b="1"/>
              <a:t>workingDir</a:t>
            </a:r>
            <a:r>
              <a:rPr lang="zh-CN" altLang="en-US" b="1"/>
              <a:t>（容器的工作目录）</a:t>
            </a:r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b="1"/>
              <a:t>Ports</a:t>
            </a:r>
            <a:r>
              <a:rPr lang="zh-CN" altLang="en-US" b="1"/>
              <a:t>（容器要开发的端口）</a:t>
            </a:r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b="1"/>
              <a:t>volumeMounts</a:t>
            </a:r>
            <a:r>
              <a:rPr lang="zh-CN" altLang="en-US" b="1"/>
              <a:t>（容器要挂载的</a:t>
            </a:r>
            <a:r>
              <a:rPr lang="en-US" altLang="zh-CN" b="1"/>
              <a:t> Volume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942975" y="3572510"/>
            <a:ext cx="5187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ImagePullPolicy：</a:t>
            </a:r>
            <a:r>
              <a:rPr lang="zh-CN" altLang="en-US"/>
              <a:t>它定义了镜像拉取的策略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Always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IfNotPresent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405" y="1490980"/>
            <a:ext cx="61169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Lifecycle：</a:t>
            </a:r>
            <a:r>
              <a:rPr lang="zh-CN" altLang="en-US"/>
              <a:t>它定义的是</a:t>
            </a:r>
            <a:r>
              <a:rPr lang="en-US" altLang="zh-CN"/>
              <a:t> Container Lifecycle Hooks，</a:t>
            </a:r>
            <a:r>
              <a:rPr lang="zh-CN" altLang="en-US"/>
              <a:t>是在容器状态发生变化时触发一系列</a:t>
            </a:r>
            <a:r>
              <a:rPr lang="en-US" altLang="zh-CN"/>
              <a:t>“</a:t>
            </a:r>
            <a:r>
              <a:rPr lang="zh-CN" altLang="en-US"/>
              <a:t>钩子</a:t>
            </a:r>
            <a:r>
              <a:rPr lang="en-US" altLang="zh-CN"/>
              <a:t>”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postStart：</a:t>
            </a:r>
            <a:r>
              <a:rPr lang="zh-CN" altLang="en-US"/>
              <a:t>在容器启动后，立刻执行一个指定的操作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preStop：</a:t>
            </a:r>
            <a:r>
              <a:rPr lang="zh-CN" altLang="en-US"/>
              <a:t>则是容器被杀死之前（收到了</a:t>
            </a:r>
            <a:r>
              <a:rPr lang="en-US" altLang="zh-CN"/>
              <a:t> SIGKILL </a:t>
            </a:r>
            <a:r>
              <a:rPr lang="zh-CN" altLang="en-US"/>
              <a:t>信号</a:t>
            </a:r>
            <a:r>
              <a:rPr lang="zh-CN" altLang="en-US"/>
              <a:t>之前）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35" y="3356610"/>
            <a:ext cx="7907020" cy="257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容器健康检查和恢复机制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628775"/>
            <a:ext cx="8174990" cy="2828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9750" y="479679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Demo</a:t>
            </a:r>
            <a:r>
              <a:rPr lang="zh-CN" altLang="en-US"/>
              <a:t>演示</a:t>
            </a:r>
            <a:r>
              <a:rPr lang="en-US" altLang="zh-CN"/>
              <a:t>。。。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的声明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周期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95" y="1461135"/>
            <a:ext cx="599567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en-US" altLang="zh-CN" b="1">
                <a:highlight>
                  <a:srgbClr val="FFFF00"/>
                </a:highlight>
                <a:latin typeface="Arial Bold" panose="020B0704020202020204" charset="0"/>
                <a:cs typeface="Arial Bold" panose="020B0704020202020204" charset="0"/>
              </a:rPr>
              <a:t>Pending</a:t>
            </a:r>
            <a:r>
              <a:rPr lang="zh-CN" altLang="en-US"/>
              <a:t>。这个状态意味着，</a:t>
            </a:r>
            <a:r>
              <a:rPr lang="en-US" altLang="zh-CN"/>
              <a:t>Pod </a:t>
            </a:r>
            <a:r>
              <a:rPr lang="zh-CN" altLang="en-US"/>
              <a:t>的</a:t>
            </a:r>
            <a:r>
              <a:rPr lang="en-US" altLang="zh-CN"/>
              <a:t> YAML </a:t>
            </a:r>
            <a:r>
              <a:rPr lang="zh-CN" altLang="en-US"/>
              <a:t>文件已经提交给了</a:t>
            </a:r>
            <a:r>
              <a:rPr lang="en-US" altLang="zh-CN"/>
              <a:t> Kubernetes</a:t>
            </a:r>
            <a:r>
              <a:rPr lang="zh-CN" altLang="en-US"/>
              <a:t>，</a:t>
            </a:r>
            <a:r>
              <a:rPr lang="en-US" altLang="zh-CN"/>
              <a:t>API </a:t>
            </a:r>
            <a:r>
              <a:rPr lang="zh-CN" altLang="en-US"/>
              <a:t>对象已经被创建并保存在</a:t>
            </a:r>
            <a:r>
              <a:rPr lang="en-US" altLang="zh-CN"/>
              <a:t> Etcd </a:t>
            </a:r>
            <a:r>
              <a:rPr lang="zh-CN" altLang="en-US"/>
              <a:t>当中。但是，这个</a:t>
            </a:r>
            <a:r>
              <a:rPr lang="en-US" altLang="zh-CN"/>
              <a:t> </a:t>
            </a:r>
            <a:r>
              <a:rPr lang="en-US" altLang="zh-CN" b="1">
                <a:highlight>
                  <a:srgbClr val="FFFF00"/>
                </a:highlight>
              </a:rPr>
              <a:t>Pod </a:t>
            </a:r>
            <a:r>
              <a:rPr lang="zh-CN" altLang="en-US" b="1">
                <a:highlight>
                  <a:srgbClr val="FFFF00"/>
                </a:highlight>
              </a:rPr>
              <a:t>里有些容器因为某种原因而不能被顺利创建</a:t>
            </a:r>
            <a:r>
              <a:rPr lang="zh-CN" altLang="en-US"/>
              <a:t>。比如，调度不成功。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en-US" altLang="zh-CN" b="1">
                <a:highlight>
                  <a:srgbClr val="FFFF00"/>
                </a:highlight>
                <a:latin typeface="Arial Bold" panose="020B0704020202020204" charset="0"/>
                <a:cs typeface="Arial Bold" panose="020B0704020202020204" charset="0"/>
              </a:rPr>
              <a:t>Running</a:t>
            </a:r>
            <a:r>
              <a:rPr lang="zh-CN" altLang="en-US"/>
              <a:t>。这个状态下，</a:t>
            </a:r>
            <a:r>
              <a:rPr lang="en-US" altLang="zh-CN"/>
              <a:t>Pod </a:t>
            </a:r>
            <a:r>
              <a:rPr lang="zh-CN" altLang="en-US"/>
              <a:t>已经调度成功，跟一个具体的节点绑定。它包含的容器都已经创建成功，并且至少有一个正在运行中。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en-US" altLang="zh-CN" b="1">
                <a:highlight>
                  <a:srgbClr val="FFFF00"/>
                </a:highlight>
                <a:latin typeface="Arial Bold" panose="020B0704020202020204" charset="0"/>
                <a:cs typeface="Arial Bold" panose="020B0704020202020204" charset="0"/>
              </a:rPr>
              <a:t>Succeeded</a:t>
            </a:r>
            <a:r>
              <a:rPr lang="zh-CN" altLang="en-US"/>
              <a:t>。这个状态意味着，</a:t>
            </a:r>
            <a:r>
              <a:rPr lang="en-US" altLang="zh-CN"/>
              <a:t>Pod </a:t>
            </a:r>
            <a:r>
              <a:rPr lang="zh-CN" altLang="en-US"/>
              <a:t>里的所有容器都正常运行完毕，并且已经退出了。这种情况在</a:t>
            </a:r>
            <a:r>
              <a:rPr lang="zh-CN" altLang="en-US">
                <a:highlight>
                  <a:srgbClr val="FFFF00"/>
                </a:highlight>
              </a:rPr>
              <a:t>运行一次性任务时最为常见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4. </a:t>
            </a:r>
            <a:r>
              <a:rPr lang="en-US" altLang="zh-CN" b="1">
                <a:highlight>
                  <a:srgbClr val="FFFF00"/>
                </a:highlight>
                <a:latin typeface="Arial Bold" panose="020B0704020202020204" charset="0"/>
                <a:cs typeface="Arial Bold" panose="020B0704020202020204" charset="0"/>
              </a:rPr>
              <a:t>Failed</a:t>
            </a:r>
            <a:r>
              <a:rPr lang="zh-CN" altLang="en-US"/>
              <a:t>。这个状态下，</a:t>
            </a:r>
            <a:r>
              <a:rPr lang="en-US" altLang="zh-CN"/>
              <a:t>Pod </a:t>
            </a:r>
            <a:r>
              <a:rPr lang="zh-CN" altLang="en-US"/>
              <a:t>里至少有一个容器以不正常的状态（非</a:t>
            </a:r>
            <a:r>
              <a:rPr lang="en-US" altLang="zh-CN"/>
              <a:t> 0 </a:t>
            </a:r>
            <a:r>
              <a:rPr lang="zh-CN" altLang="en-US"/>
              <a:t>的返回码）退出。这个状态的出现，意味着你得想办法</a:t>
            </a:r>
            <a:r>
              <a:rPr lang="en-US" altLang="zh-CN"/>
              <a:t> Debug </a:t>
            </a:r>
            <a:r>
              <a:rPr lang="zh-CN" altLang="en-US"/>
              <a:t>这个容器的应用，比如查看</a:t>
            </a:r>
            <a:r>
              <a:rPr lang="en-US" altLang="zh-CN"/>
              <a:t> Pod </a:t>
            </a:r>
            <a:r>
              <a:rPr lang="zh-CN" altLang="en-US"/>
              <a:t>的</a:t>
            </a:r>
            <a:r>
              <a:rPr lang="en-US" altLang="zh-CN"/>
              <a:t> Events </a:t>
            </a:r>
            <a:r>
              <a:rPr lang="zh-CN" altLang="en-US"/>
              <a:t>和日志。</a:t>
            </a:r>
            <a:endParaRPr lang="zh-CN" altLang="en-US"/>
          </a:p>
          <a:p>
            <a:r>
              <a:rPr lang="en-US" altLang="zh-CN"/>
              <a:t>5. </a:t>
            </a:r>
            <a:r>
              <a:rPr lang="en-US" altLang="zh-CN" b="1">
                <a:highlight>
                  <a:srgbClr val="FFFF00"/>
                </a:highlight>
                <a:latin typeface="Arial Bold" panose="020B0704020202020204" charset="0"/>
                <a:cs typeface="Arial Bold" panose="020B0704020202020204" charset="0"/>
              </a:rPr>
              <a:t>Unknown</a:t>
            </a:r>
            <a:r>
              <a:rPr lang="zh-CN" altLang="en-US"/>
              <a:t>。这是一个异常状态，意味着</a:t>
            </a:r>
            <a:r>
              <a:rPr lang="en-US" altLang="zh-CN"/>
              <a:t> Pod </a:t>
            </a:r>
            <a:r>
              <a:rPr lang="zh-CN" altLang="en-US"/>
              <a:t>的状态不能持续地被</a:t>
            </a:r>
            <a:r>
              <a:rPr lang="en-US" altLang="zh-CN"/>
              <a:t> kubelet </a:t>
            </a:r>
            <a:r>
              <a:rPr lang="zh-CN" altLang="en-US"/>
              <a:t>汇报给</a:t>
            </a:r>
            <a:r>
              <a:rPr lang="en-US" altLang="zh-CN"/>
              <a:t> kube-apiserver</a:t>
            </a:r>
            <a:r>
              <a:rPr lang="zh-CN" altLang="en-US"/>
              <a:t>，这很有可能是主从节点（</a:t>
            </a:r>
            <a:r>
              <a:rPr lang="en-US" altLang="zh-CN"/>
              <a:t>Master </a:t>
            </a:r>
            <a:r>
              <a:rPr lang="zh-CN" altLang="en-US"/>
              <a:t>和</a:t>
            </a:r>
            <a:r>
              <a:rPr lang="en-US" altLang="zh-CN"/>
              <a:t> Kubelet</a:t>
            </a:r>
            <a:r>
              <a:rPr lang="zh-CN" altLang="en-US"/>
              <a:t>）间的通信出现了问题。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10242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10243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1024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7" name="TextBox 23"/>
          <p:cNvSpPr/>
          <p:nvPr/>
        </p:nvSpPr>
        <p:spPr>
          <a:xfrm>
            <a:off x="4351338" y="2778125"/>
            <a:ext cx="4403725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2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Kubernetes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10248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249" name="图片 10249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控制器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模型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465" y="3068320"/>
            <a:ext cx="4431665" cy="1679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9750" y="155638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Deployment </a:t>
            </a:r>
            <a:r>
              <a:rPr lang="zh-CN" altLang="en-US"/>
              <a:t>描述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31410" y="256413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Deployment </a:t>
            </a:r>
            <a:r>
              <a:rPr lang="zh-CN" altLang="en-US"/>
              <a:t>控制器</a:t>
            </a:r>
            <a:r>
              <a:rPr lang="zh-CN" altLang="en-US"/>
              <a:t>实现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2060575"/>
            <a:ext cx="3733800" cy="363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Deployment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无状态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应用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5740" y="1772285"/>
            <a:ext cx="43059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1、</a:t>
            </a:r>
            <a:r>
              <a:rPr lang="zh-CN" altLang="en-US">
                <a:sym typeface="+mn-ea"/>
              </a:rPr>
              <a:t>水平伸缩</a:t>
            </a:r>
            <a:r>
              <a:rPr lang="en-US" altLang="zh-CN">
                <a:sym typeface="+mn-ea"/>
              </a:rPr>
              <a:t>：horizontal scaling out/in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2、</a:t>
            </a:r>
            <a:r>
              <a:rPr lang="zh-CN" altLang="en-US"/>
              <a:t>滚动升级</a:t>
            </a:r>
            <a:r>
              <a:rPr lang="en-US" altLang="zh-CN"/>
              <a:t>：rolling update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3、</a:t>
            </a:r>
            <a:r>
              <a:rPr lang="zh-CN" altLang="en-US"/>
              <a:t>回滚</a:t>
            </a:r>
            <a:r>
              <a:rPr lang="en-US" altLang="zh-CN"/>
              <a:t>：</a:t>
            </a:r>
            <a:r>
              <a:rPr lang="en-US" altLang="zh-CN"/>
              <a:t>rollback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Deployment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水平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伸缩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40" y="1477010"/>
            <a:ext cx="3822700" cy="4851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47945" y="3716655"/>
            <a:ext cx="199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</a:t>
            </a:r>
            <a:r>
              <a:rPr lang="en-US" altLang="zh-CN"/>
              <a:t>Pod</a:t>
            </a:r>
            <a:r>
              <a:rPr lang="zh-CN" altLang="en-US"/>
              <a:t>的个数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800" y="184467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RS</a:t>
            </a:r>
            <a:r>
              <a:rPr lang="zh-CN" altLang="en-US"/>
              <a:t>暴露的声明式</a:t>
            </a:r>
            <a:r>
              <a:rPr lang="en-US" altLang="zh-CN"/>
              <a:t>API</a:t>
            </a:r>
            <a:endParaRPr lang="en-US" altLang="zh-CN"/>
          </a:p>
          <a:p>
            <a:r>
              <a:rPr lang="zh-CN" altLang="en-US"/>
              <a:t>控制</a:t>
            </a:r>
            <a:r>
              <a:rPr lang="en-US" altLang="zh-CN"/>
              <a:t>Pod</a:t>
            </a:r>
            <a:r>
              <a:rPr lang="zh-CN" altLang="en-US"/>
              <a:t>的</a:t>
            </a:r>
            <a:r>
              <a:rPr lang="zh-CN" altLang="en-US"/>
              <a:t>个数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Deployment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平滑升级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&amp;&amp;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回滚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1844675"/>
            <a:ext cx="3746500" cy="3924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92090" y="2636520"/>
            <a:ext cx="28301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控制</a:t>
            </a:r>
            <a:r>
              <a:rPr lang="en-US" altLang="zh-CN"/>
              <a:t>RS</a:t>
            </a:r>
            <a:r>
              <a:rPr lang="zh-CN" altLang="en-US"/>
              <a:t>的</a:t>
            </a:r>
            <a:r>
              <a:rPr lang="zh-CN" altLang="en-US"/>
              <a:t>生命周期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通过</a:t>
            </a:r>
            <a:r>
              <a:rPr lang="en-US" altLang="zh-CN"/>
              <a:t>RS</a:t>
            </a:r>
            <a:r>
              <a:rPr lang="zh-CN" altLang="en-US"/>
              <a:t>能力控制个数完成平滑</a:t>
            </a:r>
            <a:r>
              <a:rPr lang="zh-CN" altLang="en-US"/>
              <a:t>升级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/>
          <p:nvPr/>
        </p:nvSpPr>
        <p:spPr>
          <a:xfrm>
            <a:off x="7278688" y="5668963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pic>
        <p:nvPicPr>
          <p:cNvPr id="6151" name="图片 6151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1341120"/>
            <a:ext cx="7669530" cy="4519930"/>
          </a:xfrm>
          <a:prstGeom prst="rect">
            <a:avLst/>
          </a:prstGeom>
        </p:spPr>
      </p:pic>
      <p:sp>
        <p:nvSpPr>
          <p:cNvPr id="8193" name="TextBox 1"/>
          <p:cNvSpPr/>
          <p:nvPr/>
        </p:nvSpPr>
        <p:spPr>
          <a:xfrm>
            <a:off x="467360" y="33242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第一课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回顾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StatefulSet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有状态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应用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895" y="1628775"/>
            <a:ext cx="3048000" cy="1070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状态</a:t>
            </a:r>
            <a:r>
              <a:rPr lang="en-US" altLang="zh-CN"/>
              <a:t>：</a:t>
            </a:r>
            <a:endParaRPr lang="en-US" altLang="zh-CN"/>
          </a:p>
          <a:p>
            <a:r>
              <a:rPr lang="en-US" altLang="zh-CN"/>
              <a:t>1、</a:t>
            </a:r>
            <a:r>
              <a:rPr lang="zh-CN" altLang="en-US"/>
              <a:t>拓扑</a:t>
            </a:r>
            <a:r>
              <a:rPr lang="zh-CN" altLang="en-US"/>
              <a:t>状态</a:t>
            </a:r>
            <a:endParaRPr lang="zh-CN" altLang="en-US"/>
          </a:p>
          <a:p>
            <a:r>
              <a:rPr lang="en-US" altLang="zh-CN"/>
              <a:t>2、</a:t>
            </a:r>
            <a:r>
              <a:rPr lang="zh-CN" altLang="en-US"/>
              <a:t>存储</a:t>
            </a:r>
            <a:r>
              <a:rPr lang="zh-CN" altLang="en-US"/>
              <a:t>状态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5650" y="3572510"/>
            <a:ext cx="6234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</a:t>
            </a:r>
            <a:r>
              <a:rPr lang="en-US" altLang="zh-CN"/>
              <a:t>：</a:t>
            </a:r>
            <a:endParaRPr lang="en-US" altLang="zh-CN"/>
          </a:p>
          <a:p>
            <a:r>
              <a:rPr lang="en-US" altLang="zh-CN"/>
              <a:t>1、</a:t>
            </a:r>
            <a:r>
              <a:rPr lang="zh-CN" altLang="en-US"/>
              <a:t>首先，</a:t>
            </a:r>
            <a:r>
              <a:rPr lang="en-US" altLang="zh-CN"/>
              <a:t>StatefulSet </a:t>
            </a:r>
            <a:r>
              <a:rPr lang="zh-CN" altLang="en-US"/>
              <a:t>的控制器直接管理的是</a:t>
            </a:r>
            <a:r>
              <a:rPr lang="en-US" altLang="zh-CN"/>
              <a:t> Pod。</a:t>
            </a:r>
            <a:endParaRPr lang="en-US" altLang="zh-CN"/>
          </a:p>
          <a:p>
            <a:r>
              <a:rPr lang="en-US" altLang="zh-CN"/>
              <a:t>2、</a:t>
            </a:r>
            <a:r>
              <a:rPr lang="zh-CN" altLang="en-US"/>
              <a:t>其次，</a:t>
            </a:r>
            <a:r>
              <a:rPr lang="en-US" altLang="zh-CN"/>
              <a:t>Kubernetes </a:t>
            </a:r>
            <a:r>
              <a:rPr lang="zh-CN" altLang="en-US"/>
              <a:t>通过</a:t>
            </a:r>
            <a:r>
              <a:rPr lang="en-US" altLang="zh-CN"/>
              <a:t> Headless Service</a:t>
            </a:r>
            <a:r>
              <a:rPr lang="zh-CN" altLang="en-US"/>
              <a:t>，为这些有编号的</a:t>
            </a:r>
            <a:r>
              <a:rPr lang="en-US" altLang="zh-CN"/>
              <a:t> Pod</a:t>
            </a:r>
            <a:r>
              <a:rPr lang="zh-CN" altLang="en-US"/>
              <a:t>，在</a:t>
            </a:r>
            <a:r>
              <a:rPr lang="en-US" altLang="zh-CN"/>
              <a:t> DNS </a:t>
            </a:r>
            <a:r>
              <a:rPr lang="zh-CN" altLang="en-US"/>
              <a:t>服务器中生成带有同样编号的</a:t>
            </a:r>
            <a:r>
              <a:rPr lang="en-US" altLang="zh-CN"/>
              <a:t> DNS </a:t>
            </a:r>
            <a:r>
              <a:rPr lang="zh-CN" altLang="en-US"/>
              <a:t>记录</a:t>
            </a:r>
            <a:endParaRPr lang="zh-CN" altLang="en-US"/>
          </a:p>
          <a:p>
            <a:r>
              <a:rPr lang="en-US" altLang="zh-CN"/>
              <a:t>3、</a:t>
            </a:r>
            <a:r>
              <a:rPr lang="zh-CN" altLang="en-US"/>
              <a:t>最后，</a:t>
            </a:r>
            <a:r>
              <a:rPr lang="en-US" altLang="zh-CN"/>
              <a:t>StatefulSet </a:t>
            </a:r>
            <a:r>
              <a:rPr lang="zh-CN" altLang="en-US"/>
              <a:t>还为每一个</a:t>
            </a:r>
            <a:r>
              <a:rPr lang="en-US" altLang="zh-CN"/>
              <a:t> Pod </a:t>
            </a:r>
            <a:r>
              <a:rPr lang="zh-CN" altLang="en-US"/>
              <a:t>分配并创建一个同样编号的</a:t>
            </a:r>
            <a:r>
              <a:rPr lang="en-US" altLang="zh-CN"/>
              <a:t> PVC。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DaemonSet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守护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进程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05" y="1412240"/>
            <a:ext cx="6234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1、</a:t>
            </a:r>
            <a:r>
              <a:rPr lang="zh-CN" altLang="en-US"/>
              <a:t>这个</a:t>
            </a:r>
            <a:r>
              <a:rPr lang="en-US" altLang="zh-CN"/>
              <a:t> Pod </a:t>
            </a:r>
            <a:r>
              <a:rPr lang="zh-CN" altLang="en-US"/>
              <a:t>运行在</a:t>
            </a:r>
            <a:r>
              <a:rPr lang="en-US" altLang="zh-CN"/>
              <a:t> Kubernetes </a:t>
            </a:r>
            <a:r>
              <a:rPr lang="zh-CN" altLang="en-US"/>
              <a:t>集群里的每一个节点（</a:t>
            </a:r>
            <a:r>
              <a:rPr lang="en-US" altLang="zh-CN"/>
              <a:t>Node</a:t>
            </a:r>
            <a:r>
              <a:rPr lang="zh-CN" altLang="en-US"/>
              <a:t>）上</a:t>
            </a:r>
            <a:endParaRPr lang="zh-CN" altLang="en-US"/>
          </a:p>
          <a:p>
            <a:r>
              <a:rPr lang="en-US" altLang="zh-CN"/>
              <a:t>2、</a:t>
            </a:r>
            <a:r>
              <a:rPr lang="zh-CN" altLang="en-US"/>
              <a:t>每个节点上只有一个这样的</a:t>
            </a:r>
            <a:r>
              <a:rPr lang="en-US" altLang="zh-CN"/>
              <a:t> Pod </a:t>
            </a:r>
            <a:r>
              <a:rPr lang="zh-CN" altLang="en-US"/>
              <a:t>实例</a:t>
            </a:r>
            <a:endParaRPr lang="zh-CN" altLang="en-US"/>
          </a:p>
          <a:p>
            <a:r>
              <a:rPr lang="en-US" altLang="zh-CN"/>
              <a:t>3、</a:t>
            </a:r>
            <a:r>
              <a:rPr lang="zh-CN" altLang="en-US"/>
              <a:t>当有新的节点加入</a:t>
            </a:r>
            <a:r>
              <a:rPr lang="en-US" altLang="zh-CN"/>
              <a:t> Kubernetes </a:t>
            </a:r>
            <a:r>
              <a:rPr lang="zh-CN" altLang="en-US"/>
              <a:t>集群后，该</a:t>
            </a:r>
            <a:r>
              <a:rPr lang="en-US" altLang="zh-CN"/>
              <a:t> Pod </a:t>
            </a:r>
            <a:r>
              <a:rPr lang="zh-CN" altLang="en-US"/>
              <a:t>会自动地在新节点上被创建出来；而当旧节点被删除后，它上面的</a:t>
            </a:r>
            <a:r>
              <a:rPr lang="en-US" altLang="zh-CN"/>
              <a:t> Pod </a:t>
            </a:r>
            <a:r>
              <a:rPr lang="zh-CN" altLang="en-US"/>
              <a:t>也相应地会被回收掉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10" y="2924810"/>
            <a:ext cx="3380740" cy="3677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34818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4819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482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3" name="TextBox 23"/>
          <p:cNvSpPr/>
          <p:nvPr/>
        </p:nvSpPr>
        <p:spPr>
          <a:xfrm>
            <a:off x="4351338" y="2778125"/>
            <a:ext cx="2647315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3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课后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作业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4824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4825" name="图片 34825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文本框 6"/>
          <p:cNvSpPr/>
          <p:nvPr/>
        </p:nvSpPr>
        <p:spPr>
          <a:xfrm>
            <a:off x="3429000" y="2971800"/>
            <a:ext cx="3086100" cy="815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4400" b="1">
                <a:solidFill>
                  <a:schemeClr val="bg1"/>
                </a:solidFill>
                <a:latin typeface="微软雅黑" charset="-108"/>
                <a:ea typeface="微软雅黑" charset="-108"/>
                <a:sym typeface="微软雅黑" charset="-108"/>
              </a:rPr>
              <a:t>谢谢，请提问！</a:t>
            </a:r>
            <a:endParaRPr lang="zh-CN" altLang="en-US" sz="4400" b="1">
              <a:solidFill>
                <a:schemeClr val="bg1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993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39" name="PA-矩形 4"/>
          <p:cNvSpPr/>
          <p:nvPr/>
        </p:nvSpPr>
        <p:spPr>
          <a:xfrm>
            <a:off x="2051368" y="1412558"/>
            <a:ext cx="4666615" cy="36461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51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课后</a:t>
            </a:r>
            <a:r>
              <a:rPr lang="zh-CN" altLang="en-US" sz="51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作业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必修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：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练习第二课课后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实验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选修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：</a:t>
            </a:r>
            <a:endParaRPr lang="en-US" altLang="zh-CN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阅读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In Action 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第三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、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四章节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en-US" altLang="zh-CN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9940" name="图片 39940" descr="sangfor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0" y="5492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/>
          <p:nvPr/>
        </p:nvSpPr>
        <p:spPr>
          <a:xfrm>
            <a:off x="7278688" y="5668963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6147" name="文本框 15"/>
          <p:cNvSpPr/>
          <p:nvPr/>
        </p:nvSpPr>
        <p:spPr>
          <a:xfrm>
            <a:off x="5471795" y="4124325"/>
            <a:ext cx="2473325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en-US" altLang="zh-CN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48" name="矩形 17"/>
          <p:cNvSpPr/>
          <p:nvPr/>
        </p:nvSpPr>
        <p:spPr>
          <a:xfrm>
            <a:off x="2327275" y="3040063"/>
            <a:ext cx="1069975" cy="8366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4500" b="1" dirty="0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目录</a:t>
            </a:r>
            <a:endParaRPr lang="zh-CN" altLang="en-US" sz="4500" b="1" dirty="0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49" name="文本框 18"/>
          <p:cNvSpPr/>
          <p:nvPr/>
        </p:nvSpPr>
        <p:spPr>
          <a:xfrm>
            <a:off x="4903788" y="2483485"/>
            <a:ext cx="296862" cy="8810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1</a:t>
            </a:r>
            <a:endParaRPr lang="en-US" altLang="zh-CN" sz="24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/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50" name="文本框 23"/>
          <p:cNvSpPr/>
          <p:nvPr/>
        </p:nvSpPr>
        <p:spPr>
          <a:xfrm>
            <a:off x="4903788" y="4075113"/>
            <a:ext cx="296862" cy="879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2</a:t>
            </a:r>
            <a:endParaRPr lang="en-US" altLang="zh-CN" sz="24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/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pic>
        <p:nvPicPr>
          <p:cNvPr id="6151" name="图片 6151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15"/>
          <p:cNvSpPr/>
          <p:nvPr/>
        </p:nvSpPr>
        <p:spPr>
          <a:xfrm>
            <a:off x="5436235" y="2492375"/>
            <a:ext cx="2473325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7170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7171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717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TextBox 23"/>
          <p:cNvSpPr/>
          <p:nvPr/>
        </p:nvSpPr>
        <p:spPr>
          <a:xfrm>
            <a:off x="4351338" y="2778125"/>
            <a:ext cx="4108450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1 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7176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7177" name="图片 7177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581150" y="1844675"/>
            <a:ext cx="4483100" cy="1503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容器代表了单进程模型</a:t>
            </a:r>
            <a:endParaRPr lang="zh-CN" altLang="en-US" b="1"/>
          </a:p>
          <a:p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容器的</a:t>
            </a:r>
            <a:r>
              <a:rPr lang="en-US" altLang="zh-CN"/>
              <a:t>“</a:t>
            </a:r>
            <a:r>
              <a:rPr lang="zh-CN" altLang="en-US"/>
              <a:t>单进程模型</a:t>
            </a:r>
            <a:r>
              <a:rPr lang="en-US" altLang="zh-CN"/>
              <a:t>”</a:t>
            </a:r>
            <a:r>
              <a:rPr lang="zh-CN" altLang="en-US"/>
              <a:t>，并不是指容器里只能运行</a:t>
            </a:r>
            <a:r>
              <a:rPr lang="en-US" altLang="zh-CN"/>
              <a:t>“</a:t>
            </a:r>
            <a:r>
              <a:rPr lang="zh-CN" altLang="en-US"/>
              <a:t>一个</a:t>
            </a:r>
            <a:r>
              <a:rPr lang="en-US" altLang="zh-CN"/>
              <a:t>”</a:t>
            </a:r>
            <a:r>
              <a:rPr lang="zh-CN" altLang="en-US"/>
              <a:t>进程，而是指容器没有管理多个进程的能力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排障基于容器维度设计的</a:t>
            </a:r>
            <a:endParaRPr lang="zh-CN" altLang="en-US"/>
          </a:p>
          <a:p>
            <a:pPr>
              <a:buFont typeface="Arial" panose="020B0704020202020204" pitchFamily="34" charset="0"/>
            </a:pP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自恢复机制按照容器维度设计的</a:t>
            </a:r>
            <a:endParaRPr lang="zh-CN" altLang="en-US"/>
          </a:p>
        </p:txBody>
      </p:sp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容器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模型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模型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7495" y="1700530"/>
            <a:ext cx="4483100" cy="1503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Pod</a:t>
            </a:r>
            <a:r>
              <a:rPr lang="zh-CN" altLang="en-US" b="1"/>
              <a:t>代表了进程组模型</a:t>
            </a:r>
            <a:endParaRPr lang="zh-CN" altLang="en-US" b="1"/>
          </a:p>
          <a:p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应用服务往往是多进程模型，他们往往需要本地通信</a:t>
            </a:r>
            <a:r>
              <a:rPr lang="en-US" altLang="zh-CN"/>
              <a:t>，</a:t>
            </a:r>
            <a:r>
              <a:rPr lang="zh-CN" altLang="en-US"/>
              <a:t>共享目录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Pod</a:t>
            </a:r>
            <a:r>
              <a:rPr lang="zh-CN" altLang="en-US"/>
              <a:t>是一种容器设计模式</a:t>
            </a:r>
            <a:r>
              <a:rPr lang="en-US" altLang="zh-CN"/>
              <a:t>，</a:t>
            </a:r>
            <a:r>
              <a:rPr lang="zh-CN" altLang="en-US"/>
              <a:t>如</a:t>
            </a:r>
            <a:r>
              <a:rPr lang="en-US" altLang="zh-CN"/>
              <a:t>Sidecar</a:t>
            </a:r>
            <a:r>
              <a:rPr lang="zh-CN" altLang="en-US"/>
              <a:t>模式</a:t>
            </a:r>
            <a:r>
              <a:rPr lang="en-US" altLang="zh-CN"/>
              <a:t>。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Pod </a:t>
            </a:r>
            <a:r>
              <a:rPr lang="zh-CN" altLang="en-US"/>
              <a:t>扮演的是传统部署环境里</a:t>
            </a:r>
            <a:r>
              <a:rPr lang="en-US" altLang="zh-CN"/>
              <a:t>“</a:t>
            </a:r>
            <a:r>
              <a:rPr lang="zh-CN" altLang="en-US"/>
              <a:t>虚拟机</a:t>
            </a:r>
            <a:r>
              <a:rPr lang="en-US" altLang="zh-CN"/>
              <a:t>”</a:t>
            </a:r>
            <a:r>
              <a:rPr lang="zh-CN" altLang="en-US"/>
              <a:t>的角色。这样的设计，是为了使用户从传统环境（虚拟机环境）向</a:t>
            </a:r>
            <a:r>
              <a:rPr lang="en-US" altLang="zh-CN"/>
              <a:t> Kubernetes</a:t>
            </a:r>
            <a:r>
              <a:rPr lang="zh-CN" altLang="en-US"/>
              <a:t>（容器环境）的迁移，更加平滑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什么是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Pod？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" name="图片 1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1700530"/>
            <a:ext cx="2732405" cy="37109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67810" y="1700530"/>
            <a:ext cx="3475990" cy="1503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1、</a:t>
            </a:r>
            <a:r>
              <a:rPr lang="zh-CN" altLang="en-US"/>
              <a:t>首先</a:t>
            </a:r>
            <a:r>
              <a:rPr lang="en-US" altLang="zh-CN"/>
              <a:t>Pod</a:t>
            </a:r>
            <a:r>
              <a:rPr lang="zh-CN" altLang="en-US"/>
              <a:t>是一个逻辑概念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2、Pod</a:t>
            </a:r>
            <a:r>
              <a:rPr lang="zh-CN" altLang="en-US"/>
              <a:t>内的</a:t>
            </a:r>
            <a:r>
              <a:rPr lang="zh-CN" altLang="en-US"/>
              <a:t>业务容器是平等关系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3、Pod</a:t>
            </a:r>
            <a:r>
              <a:rPr lang="zh-CN" altLang="en-US"/>
              <a:t>不是容器是</a:t>
            </a:r>
            <a:r>
              <a:rPr lang="en-US" altLang="zh-CN"/>
              <a:t>Kubernetes </a:t>
            </a:r>
            <a:r>
              <a:rPr lang="zh-CN" altLang="en-US"/>
              <a:t>项目中的最小编排单位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95" y="2454275"/>
            <a:ext cx="5292090" cy="866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1、</a:t>
            </a:r>
            <a:r>
              <a:rPr lang="zh-CN" altLang="en-US" b="1"/>
              <a:t>凡是调度、网络、存储，以及安全相关的属性，基本上是</a:t>
            </a:r>
            <a:r>
              <a:rPr lang="en-US" altLang="zh-CN" b="1"/>
              <a:t> Pod </a:t>
            </a:r>
            <a:r>
              <a:rPr lang="zh-CN" altLang="en-US" b="1"/>
              <a:t>级别的</a:t>
            </a:r>
            <a:r>
              <a:rPr lang="en-US" altLang="zh-CN" b="1"/>
              <a:t>。</a:t>
            </a:r>
            <a:endParaRPr lang="en-US" altLang="zh-CN" b="1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NodeSelector</a:t>
            </a:r>
            <a:r>
              <a:rPr lang="zh-CN" altLang="en-US">
                <a:sym typeface="+mn-ea"/>
              </a:rPr>
              <a:t>：是一个供用户将</a:t>
            </a:r>
            <a:r>
              <a:rPr lang="en-US" altLang="zh-CN">
                <a:sym typeface="+mn-ea"/>
              </a:rPr>
              <a:t> Pod 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 Node </a:t>
            </a:r>
            <a:r>
              <a:rPr lang="zh-CN" altLang="en-US">
                <a:sym typeface="+mn-ea"/>
              </a:rPr>
              <a:t>进行绑定的字段，用法如下所示：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3940" y="1500505"/>
            <a:ext cx="3895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到底哪些属性属于</a:t>
            </a:r>
            <a:r>
              <a:rPr lang="en-US" altLang="zh-CN"/>
              <a:t> Pod </a:t>
            </a:r>
            <a:r>
              <a:rPr lang="zh-CN" altLang="en-US"/>
              <a:t>对象</a:t>
            </a:r>
            <a:r>
              <a:rPr lang="en-US" altLang="zh-CN"/>
              <a:t>？</a:t>
            </a:r>
            <a:endParaRPr lang="zh-CN" altLang="en-US"/>
          </a:p>
          <a:p>
            <a:r>
              <a:rPr lang="zh-CN" altLang="en-US"/>
              <a:t>而又有哪些属性属于</a:t>
            </a:r>
            <a:r>
              <a:rPr lang="en-US" altLang="zh-CN"/>
              <a:t> Container </a:t>
            </a:r>
            <a:r>
              <a:rPr lang="zh-CN" altLang="en-US"/>
              <a:t>呢？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3932555"/>
            <a:ext cx="6801485" cy="9880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87450" y="5085080"/>
            <a:ext cx="69068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NodeName</a:t>
            </a:r>
            <a:r>
              <a:rPr lang="zh-CN" altLang="en-US"/>
              <a:t>：一旦</a:t>
            </a:r>
            <a:r>
              <a:rPr lang="en-US" altLang="zh-CN"/>
              <a:t> Pod </a:t>
            </a:r>
            <a:r>
              <a:rPr lang="zh-CN" altLang="en-US"/>
              <a:t>的这个字段被赋值，</a:t>
            </a:r>
            <a:r>
              <a:rPr lang="en-US" altLang="zh-CN"/>
              <a:t>Kubernetes </a:t>
            </a:r>
            <a:r>
              <a:rPr lang="zh-CN" altLang="en-US"/>
              <a:t>项目就会被认为这个</a:t>
            </a:r>
            <a:r>
              <a:rPr lang="en-US" altLang="zh-CN"/>
              <a:t> Pod </a:t>
            </a:r>
            <a:r>
              <a:rPr lang="zh-CN" altLang="en-US"/>
              <a:t>已经经过了调度，调度的结果就是赋值的节点名字。所以，这个字段一般由调度器负责设置，但用户也可以设置它来</a:t>
            </a:r>
            <a:r>
              <a:rPr lang="en-US" altLang="zh-CN"/>
              <a:t>“</a:t>
            </a:r>
            <a:r>
              <a:rPr lang="zh-CN" altLang="en-US"/>
              <a:t>骗过</a:t>
            </a:r>
            <a:r>
              <a:rPr lang="en-US" altLang="zh-CN"/>
              <a:t>”</a:t>
            </a:r>
            <a:r>
              <a:rPr lang="zh-CN" altLang="en-US"/>
              <a:t>调度器，当然这个做法一般是在测试或者调试的时候才会用到。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1484630"/>
            <a:ext cx="7248525" cy="4766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2335</Words>
  <Application>WPS 演示</Application>
  <PresentationFormat>在屏幕上显示</PresentationFormat>
  <Paragraphs>212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微软雅黑 Light</vt:lpstr>
      <vt:lpstr>汉仪中黑KW</vt:lpstr>
      <vt:lpstr>Arial Bold</vt:lpstr>
      <vt:lpstr>微软雅黑</vt:lpstr>
      <vt:lpstr>宋体</vt:lpstr>
      <vt:lpstr>Arial Unicode MS</vt:lpstr>
      <vt:lpstr>Wingdings</vt:lpstr>
      <vt:lpstr>微软雅黑</vt:lpstr>
      <vt:lpstr>微软雅黑 Light</vt:lpstr>
      <vt:lpstr>Menlo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Joyce</cp:lastModifiedBy>
  <cp:revision>182</cp:revision>
  <dcterms:created xsi:type="dcterms:W3CDTF">2025-01-27T12:32:10Z</dcterms:created>
  <dcterms:modified xsi:type="dcterms:W3CDTF">2025-01-27T12:32:10Z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2052-6.14.0.8924</vt:lpwstr>
  </property>
  <property fmtid="{D5CDD505-2E9C-101B-9397-08002B2CF9AE}" pid="3" name="ICV">
    <vt:lpwstr>4C6A103227560EAF8A1A9367D542679F_43</vt:lpwstr>
  </property>
</Properties>
</file>