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373" r:id="rId5"/>
    <p:sldId id="257" r:id="rId6"/>
    <p:sldId id="258" r:id="rId7"/>
    <p:sldId id="259" r:id="rId8"/>
    <p:sldId id="374" r:id="rId10"/>
    <p:sldId id="375" r:id="rId11"/>
    <p:sldId id="376" r:id="rId12"/>
    <p:sldId id="378" r:id="rId13"/>
    <p:sldId id="377" r:id="rId14"/>
    <p:sldId id="379" r:id="rId15"/>
    <p:sldId id="380" r:id="rId16"/>
    <p:sldId id="381" r:id="rId17"/>
    <p:sldId id="382" r:id="rId18"/>
    <p:sldId id="260" r:id="rId19"/>
    <p:sldId id="312" r:id="rId20"/>
    <p:sldId id="337" r:id="rId21"/>
    <p:sldId id="351" r:id="rId22"/>
    <p:sldId id="352" r:id="rId23"/>
    <p:sldId id="353" r:id="rId24"/>
    <p:sldId id="354" r:id="rId25"/>
    <p:sldId id="344" r:id="rId26"/>
    <p:sldId id="263" r:id="rId27"/>
    <p:sldId id="339" r:id="rId28"/>
    <p:sldId id="340" r:id="rId29"/>
    <p:sldId id="265" r:id="rId30"/>
    <p:sldId id="266" r:id="rId31"/>
    <p:sldId id="267" r:id="rId32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02334466" dt="2025-01-26T17:42:10.06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r>
              <a:rPr lang="zh-CN" altLang="en-US"/>
              <a:t>在这个对比图里，我们应该把</a:t>
            </a:r>
            <a:r>
              <a:rPr lang="en-US" altLang="zh-CN"/>
              <a:t> Docker </a:t>
            </a:r>
            <a:r>
              <a:rPr lang="zh-CN" altLang="en-US"/>
              <a:t>画在跟应用同级别并且靠边的位置。这意味着，用户运行在容器里的应用进程，跟宿主机上的其他进程一样，都由宿主机操作系统统一管理，只不过这些被隔离的进程拥有额外设置过的</a:t>
            </a:r>
            <a:r>
              <a:rPr lang="en-US" altLang="zh-CN"/>
              <a:t> Namespace </a:t>
            </a:r>
            <a:r>
              <a:rPr lang="zh-CN" altLang="en-US"/>
              <a:t>参数。而</a:t>
            </a:r>
            <a:r>
              <a:rPr lang="en-US" altLang="zh-CN"/>
              <a:t> Docker </a:t>
            </a:r>
            <a:r>
              <a:rPr lang="zh-CN" altLang="en-US"/>
              <a:t>项目在这里扮演的角色，更多的是旁路式的辅助和管理工作。</a:t>
            </a:r>
            <a:endParaRPr lang="zh-CN" altLang="en-US"/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幻灯片图像占位符 2355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23555" name="文本占位符 2355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幻灯片图像占位符 38913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38915" name="文本占位符 38914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ea typeface="宋体" pitchFamily="2" charset="-122"/>
              </a:rPr>
              <a:t>把</a:t>
            </a:r>
            <a:r>
              <a:rPr lang="zh-CN" altLang="en-US" dirty="0">
                <a:ea typeface="宋体" pitchFamily="2" charset="-122"/>
              </a:rPr>
              <a:t>k8s</a:t>
            </a:r>
            <a:r>
              <a:rPr lang="zh-CN" altLang="en-US" dirty="0">
                <a:ea typeface="宋体" pitchFamily="2" charset="-122"/>
              </a:rPr>
              <a:t>控制面</a:t>
            </a:r>
            <a:r>
              <a:rPr lang="zh-CN" altLang="en-US" dirty="0">
                <a:ea typeface="宋体" pitchFamily="2" charset="-122"/>
              </a:rPr>
              <a:t>提</a:t>
            </a:r>
            <a:r>
              <a:rPr lang="zh-CN" altLang="en-US" dirty="0">
                <a:ea typeface="宋体" pitchFamily="2" charset="-122"/>
              </a:rPr>
              <a:t>到</a:t>
            </a:r>
            <a:r>
              <a:rPr lang="zh-CN" altLang="en-US" dirty="0">
                <a:ea typeface="宋体" pitchFamily="2" charset="-122"/>
              </a:rPr>
              <a:t>云，</a:t>
            </a:r>
            <a:r>
              <a:rPr lang="zh-CN" altLang="en-US" dirty="0">
                <a:ea typeface="宋体" pitchFamily="2" charset="-122"/>
              </a:rPr>
              <a:t>优化</a:t>
            </a:r>
            <a:r>
              <a:rPr lang="zh-CN" altLang="en-US" dirty="0">
                <a:ea typeface="宋体" pitchFamily="2" charset="-122"/>
              </a:rPr>
              <a:t>k8s </a:t>
            </a:r>
            <a:r>
              <a:rPr lang="zh-CN" altLang="en-US" dirty="0">
                <a:ea typeface="宋体" pitchFamily="2" charset="-122"/>
              </a:rPr>
              <a:t>云</a:t>
            </a:r>
            <a:r>
              <a:rPr lang="zh-CN" altLang="en-US" dirty="0">
                <a:ea typeface="宋体" pitchFamily="2" charset="-122"/>
              </a:rPr>
              <a:t>与</a:t>
            </a:r>
            <a:r>
              <a:rPr lang="zh-CN" altLang="en-US" dirty="0">
                <a:ea typeface="宋体" pitchFamily="2" charset="-122"/>
              </a:rPr>
              <a:t>worker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连接</a:t>
            </a:r>
            <a:r>
              <a:rPr lang="zh-CN" altLang="en-US" dirty="0">
                <a:ea typeface="宋体" pitchFamily="2" charset="-122"/>
              </a:rPr>
              <a:t>优化，</a:t>
            </a:r>
            <a:r>
              <a:rPr lang="zh-CN" altLang="en-US" dirty="0">
                <a:ea typeface="宋体" pitchFamily="2" charset="-122"/>
              </a:rPr>
              <a:t>网络</a:t>
            </a:r>
            <a:r>
              <a:rPr lang="zh-CN" altLang="en-US" dirty="0">
                <a:ea typeface="宋体" pitchFamily="2" charset="-122"/>
              </a:rPr>
              <a:t>中断</a:t>
            </a:r>
            <a:r>
              <a:rPr lang="zh-CN" altLang="en-US" dirty="0">
                <a:ea typeface="宋体" pitchFamily="2" charset="-122"/>
              </a:rPr>
              <a:t>可以</a:t>
            </a:r>
            <a:r>
              <a:rPr lang="zh-CN" altLang="en-US" dirty="0">
                <a:ea typeface="宋体" pitchFamily="2" charset="-122"/>
              </a:rPr>
              <a:t>自</a:t>
            </a:r>
            <a:r>
              <a:rPr lang="zh-CN" altLang="en-US" dirty="0">
                <a:ea typeface="宋体" pitchFamily="2" charset="-122"/>
              </a:rPr>
              <a:t>治</a:t>
            </a:r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  <a:p>
            <a:pPr lvl="0"/>
            <a:endParaRPr lang="zh-CN" altLang="en-US" dirty="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第二课</a:t>
            </a: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容器编排与作业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管理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2、</a:t>
            </a:r>
            <a:r>
              <a:rPr lang="zh-CN" altLang="en-US" b="1"/>
              <a:t>凡是跟容器的</a:t>
            </a:r>
            <a:r>
              <a:rPr lang="en-US" altLang="zh-CN" b="1"/>
              <a:t> Linux Namespace </a:t>
            </a:r>
            <a:r>
              <a:rPr lang="zh-CN" altLang="en-US" b="1"/>
              <a:t>相关的属性，也一定是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276475"/>
            <a:ext cx="4039235" cy="37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6395085" cy="1257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3、</a:t>
            </a:r>
            <a:r>
              <a:rPr lang="zh-CN" altLang="en-US" b="1"/>
              <a:t>以下相关都是</a:t>
            </a:r>
            <a:r>
              <a:rPr lang="zh-CN" altLang="en-US" b="1">
                <a:sym typeface="+mn-ea"/>
              </a:rPr>
              <a:t>都是</a:t>
            </a:r>
            <a:r>
              <a:rPr lang="en-US" altLang="zh-CN" b="1">
                <a:sym typeface="+mn-ea"/>
              </a:rPr>
              <a:t> Container </a:t>
            </a:r>
            <a:r>
              <a:rPr lang="zh-CN" altLang="en-US" b="1">
                <a:sym typeface="+mn-ea"/>
              </a:rPr>
              <a:t>的主要字段</a:t>
            </a:r>
            <a:endParaRPr lang="en-US" altLang="zh-CN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Image</a:t>
            </a:r>
            <a:r>
              <a:rPr lang="zh-CN" altLang="en-US" b="1"/>
              <a:t>（镜像）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Command</a:t>
            </a:r>
            <a:r>
              <a:rPr lang="zh-CN" altLang="en-US" b="1"/>
              <a:t>（启动命令）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workingDir</a:t>
            </a:r>
            <a:r>
              <a:rPr lang="zh-CN" altLang="en-US" b="1"/>
              <a:t>（容器的工作目录）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Ports</a:t>
            </a:r>
            <a:r>
              <a:rPr lang="zh-CN" altLang="en-US" b="1"/>
              <a:t>（容器要开发的端口）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volumeMounts</a:t>
            </a:r>
            <a:r>
              <a:rPr lang="zh-CN" altLang="en-US" b="1"/>
              <a:t>（容器要挂载的</a:t>
            </a:r>
            <a:r>
              <a:rPr lang="en-US" altLang="zh-CN" b="1"/>
              <a:t> Volume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42975" y="3572510"/>
            <a:ext cx="5187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ImagePullPolicy：</a:t>
            </a:r>
            <a:r>
              <a:rPr lang="zh-CN" altLang="en-US"/>
              <a:t>它定义了镜像拉取的策略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Always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IfNotPresent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1490980"/>
            <a:ext cx="6116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Lifecycle：</a:t>
            </a:r>
            <a:r>
              <a:rPr lang="zh-CN" altLang="en-US"/>
              <a:t>它定义的是</a:t>
            </a:r>
            <a:r>
              <a:rPr lang="en-US" altLang="zh-CN"/>
              <a:t> Container Lifecycle Hooks，</a:t>
            </a:r>
            <a:r>
              <a:rPr lang="zh-CN" altLang="en-US"/>
              <a:t>是在容器状态发生变化时触发一系列</a:t>
            </a:r>
            <a:r>
              <a:rPr lang="en-US" altLang="zh-CN"/>
              <a:t>“</a:t>
            </a:r>
            <a:r>
              <a:rPr lang="zh-CN" altLang="en-US"/>
              <a:t>钩子</a:t>
            </a:r>
            <a:r>
              <a:rPr lang="en-US" altLang="zh-CN"/>
              <a:t>”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postStart：</a:t>
            </a:r>
            <a:r>
              <a:rPr lang="zh-CN" altLang="en-US"/>
              <a:t>在容器启动后，立刻执行一个指定的操作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preStop：</a:t>
            </a:r>
            <a:r>
              <a:rPr lang="zh-CN" altLang="en-US"/>
              <a:t>则是容器被杀死之前（收到了</a:t>
            </a:r>
            <a:r>
              <a:rPr lang="en-US" altLang="zh-CN"/>
              <a:t> SIGKILL </a:t>
            </a:r>
            <a:r>
              <a:rPr lang="zh-CN" altLang="en-US"/>
              <a:t>信号</a:t>
            </a:r>
            <a:r>
              <a:rPr lang="zh-CN" altLang="en-US"/>
              <a:t>之前）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3356610"/>
            <a:ext cx="790702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容器健康检查和恢复机制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28775"/>
            <a:ext cx="8174990" cy="2828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750" y="47967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Demo</a:t>
            </a:r>
            <a:r>
              <a:rPr lang="zh-CN" altLang="en-US"/>
              <a:t>演示</a:t>
            </a:r>
            <a:r>
              <a:rPr lang="en-US" altLang="zh-CN"/>
              <a:t>。。。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的声明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周期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461135"/>
            <a:ext cx="59956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Pending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的</a:t>
            </a:r>
            <a:r>
              <a:rPr lang="en-US" altLang="zh-CN"/>
              <a:t> YAML </a:t>
            </a:r>
            <a:r>
              <a:rPr lang="zh-CN" altLang="en-US"/>
              <a:t>文件已经提交给了</a:t>
            </a:r>
            <a:r>
              <a:rPr lang="en-US" altLang="zh-CN"/>
              <a:t> Kubernetes</a:t>
            </a:r>
            <a:r>
              <a:rPr lang="zh-CN" altLang="en-US"/>
              <a:t>，</a:t>
            </a:r>
            <a:r>
              <a:rPr lang="en-US" altLang="zh-CN"/>
              <a:t>API </a:t>
            </a:r>
            <a:r>
              <a:rPr lang="zh-CN" altLang="en-US"/>
              <a:t>对象已经被创建并保存在</a:t>
            </a:r>
            <a:r>
              <a:rPr lang="en-US" altLang="zh-CN"/>
              <a:t> Etcd </a:t>
            </a:r>
            <a:r>
              <a:rPr lang="zh-CN" altLang="en-US"/>
              <a:t>当中。但是，这个</a:t>
            </a:r>
            <a:r>
              <a:rPr lang="en-US" altLang="zh-CN"/>
              <a:t> </a:t>
            </a:r>
            <a:r>
              <a:rPr lang="en-US" altLang="zh-CN" b="1">
                <a:highlight>
                  <a:srgbClr val="FFFF00"/>
                </a:highlight>
              </a:rPr>
              <a:t>Pod </a:t>
            </a:r>
            <a:r>
              <a:rPr lang="zh-CN" altLang="en-US" b="1">
                <a:highlight>
                  <a:srgbClr val="FFFF00"/>
                </a:highlight>
              </a:rPr>
              <a:t>里有些容器因为某种原因而不能被顺利创建</a:t>
            </a:r>
            <a:r>
              <a:rPr lang="zh-CN" altLang="en-US"/>
              <a:t>。比如，调度不成功。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Running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已经调度成功，跟一个具体的节点绑定。它包含的容器都已经创建成功，并且至少有一个正在运行中。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Succeeded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里的所有容器都正常运行完毕，并且已经退出了。这种情况在</a:t>
            </a:r>
            <a:r>
              <a:rPr lang="zh-CN" altLang="en-US">
                <a:highlight>
                  <a:srgbClr val="FFFF00"/>
                </a:highlight>
              </a:rPr>
              <a:t>运行一次性任务时最为常见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Failed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里至少有一个容器以不正常的状态（非</a:t>
            </a:r>
            <a:r>
              <a:rPr lang="en-US" altLang="zh-CN"/>
              <a:t> 0 </a:t>
            </a:r>
            <a:r>
              <a:rPr lang="zh-CN" altLang="en-US"/>
              <a:t>的返回码）退出。这个状态的出现，意味着你得想办法</a:t>
            </a:r>
            <a:r>
              <a:rPr lang="en-US" altLang="zh-CN"/>
              <a:t> Debug </a:t>
            </a:r>
            <a:r>
              <a:rPr lang="zh-CN" altLang="en-US"/>
              <a:t>这个容器的应用，比如查看</a:t>
            </a:r>
            <a:r>
              <a:rPr lang="en-US" altLang="zh-CN"/>
              <a:t> Pod </a:t>
            </a:r>
            <a:r>
              <a:rPr lang="zh-CN" altLang="en-US"/>
              <a:t>的</a:t>
            </a:r>
            <a:r>
              <a:rPr lang="en-US" altLang="zh-CN"/>
              <a:t> Events </a:t>
            </a:r>
            <a:r>
              <a:rPr lang="zh-CN" altLang="en-US"/>
              <a:t>和日志。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Unknown</a:t>
            </a:r>
            <a:r>
              <a:rPr lang="zh-CN" altLang="en-US"/>
              <a:t>。这是一个异常状态，意味着</a:t>
            </a:r>
            <a:r>
              <a:rPr lang="en-US" altLang="zh-CN"/>
              <a:t> Pod </a:t>
            </a:r>
            <a:r>
              <a:rPr lang="zh-CN" altLang="en-US"/>
              <a:t>的状态不能持续地被</a:t>
            </a:r>
            <a:r>
              <a:rPr lang="en-US" altLang="zh-CN"/>
              <a:t> kubelet </a:t>
            </a:r>
            <a:r>
              <a:rPr lang="zh-CN" altLang="en-US"/>
              <a:t>汇报给</a:t>
            </a:r>
            <a:r>
              <a:rPr lang="en-US" altLang="zh-CN"/>
              <a:t> kube-apiserver</a:t>
            </a:r>
            <a:r>
              <a:rPr lang="zh-CN" altLang="en-US"/>
              <a:t>，这很有可能是主从节点（</a:t>
            </a:r>
            <a:r>
              <a:rPr lang="en-US" altLang="zh-CN"/>
              <a:t>Master </a:t>
            </a:r>
            <a:r>
              <a:rPr lang="zh-CN" altLang="en-US"/>
              <a:t>和</a:t>
            </a:r>
            <a:r>
              <a:rPr lang="en-US" altLang="zh-CN"/>
              <a:t> Kubelet</a:t>
            </a:r>
            <a:r>
              <a:rPr lang="zh-CN" altLang="en-US"/>
              <a:t>）间的通信出现了问题。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440372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kubetens前世今世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844040"/>
            <a:ext cx="8906510" cy="2761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95830" y="508508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</a:t>
            </a:r>
            <a:r>
              <a:rPr lang="en-US" altLang="zh-CN"/>
              <a:t>Docker</a:t>
            </a:r>
            <a:r>
              <a:rPr lang="zh-CN" altLang="en-US"/>
              <a:t>会火</a:t>
            </a:r>
            <a:r>
              <a:rPr lang="en-US" altLang="zh-CN"/>
              <a:t>？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为什么</a:t>
            </a:r>
            <a:r>
              <a:rPr lang="en-US" altLang="zh-CN"/>
              <a:t>Kubernetes</a:t>
            </a:r>
            <a:r>
              <a:rPr lang="zh-CN" altLang="en-US"/>
              <a:t>最终胜利</a:t>
            </a:r>
            <a:r>
              <a:rPr lang="en-US" altLang="zh-CN"/>
              <a:t>？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镜像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95" y="1196975"/>
            <a:ext cx="6339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镜像</a:t>
            </a:r>
            <a:r>
              <a:rPr lang="en-US" altLang="zh-CN"/>
              <a:t> (Image)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镜像是一个静态的、只读的模板，包含了运行容器所需的所有文件、依赖和配置。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类似于一个</a:t>
            </a:r>
            <a:r>
              <a:rPr lang="en-US" altLang="zh-CN"/>
              <a:t>“</a:t>
            </a:r>
            <a:r>
              <a:rPr lang="zh-CN" altLang="en-US"/>
              <a:t>快照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程序安装包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镜像不能直接运行，但可以用来启动容器。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/>
              <a:t>示例：一个包含了</a:t>
            </a:r>
            <a:r>
              <a:rPr lang="en-US" altLang="zh-CN"/>
              <a:t> Python </a:t>
            </a:r>
            <a:r>
              <a:rPr lang="zh-CN" altLang="en-US"/>
              <a:t>环境的镜像，可以用来运行</a:t>
            </a:r>
            <a:r>
              <a:rPr lang="en-US" altLang="zh-CN"/>
              <a:t> Python </a:t>
            </a:r>
            <a:r>
              <a:rPr lang="zh-CN" altLang="en-US"/>
              <a:t>程序。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/>
              <a:t>docker build -t flask-hello-world 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5695" y="3777615"/>
            <a:ext cx="62160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容器</a:t>
            </a:r>
            <a:r>
              <a:rPr lang="en-US" altLang="zh-CN">
                <a:sym typeface="+mn-ea"/>
              </a:rPr>
              <a:t> (Container)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容器是镜像的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运行实例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容器是一种轻量级、独立的运行环境，它运行在宿主操作系统上，并通过镜像提供的模板来运行应用。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容器是动态的，可以运行、暂停、停止或销毁。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示例：从一个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镜像启动的容器，正在运行某个</a:t>
            </a:r>
            <a:r>
              <a:rPr lang="en-US" altLang="zh-CN">
                <a:sym typeface="+mn-ea"/>
              </a:rPr>
              <a:t> Python </a:t>
            </a:r>
            <a:r>
              <a:rPr lang="zh-CN" altLang="en-US">
                <a:sym typeface="+mn-ea"/>
              </a:rPr>
              <a:t>应用。</a:t>
            </a:r>
            <a:endParaRPr lang="zh-CN" altLang="en-US"/>
          </a:p>
          <a:p>
            <a:pPr>
              <a:buFont typeface="Arial" panose="020B0704020202020204" pitchFamily="34" charset="0"/>
            </a:pPr>
            <a:r>
              <a:rPr lang="en-US" altLang="zh-CN">
                <a:sym typeface="+mn-ea"/>
              </a:rPr>
              <a:t>docker run -d -p 8080:8080 flask-hello-world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2" grpId="0"/>
      <p:bldP spid="35841" grpId="1"/>
      <p:bldP spid="2" grpId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1557020"/>
            <a:ext cx="6819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Namespace </a:t>
            </a:r>
            <a:r>
              <a:rPr lang="zh-CN" altLang="en-US"/>
              <a:t>技术实际上</a:t>
            </a:r>
            <a:r>
              <a:rPr lang="zh-CN" altLang="en-US" b="1"/>
              <a:t>修改了应用进程看待整个计算机</a:t>
            </a:r>
            <a:r>
              <a:rPr lang="en-US" altLang="zh-CN" b="1"/>
              <a:t>“</a:t>
            </a:r>
            <a:r>
              <a:rPr lang="zh-CN" altLang="en-US" b="1"/>
              <a:t>视图</a:t>
            </a:r>
            <a:r>
              <a:rPr lang="en-US" altLang="zh-CN" b="1"/>
              <a:t>”</a:t>
            </a:r>
            <a:r>
              <a:rPr lang="zh-CN" altLang="en-US"/>
              <a:t>，即它的</a:t>
            </a:r>
            <a:r>
              <a:rPr lang="en-US" altLang="zh-CN"/>
              <a:t>“</a:t>
            </a:r>
            <a:r>
              <a:rPr lang="zh-CN" altLang="en-US"/>
              <a:t>视线</a:t>
            </a:r>
            <a:r>
              <a:rPr lang="en-US" altLang="zh-CN"/>
              <a:t>”</a:t>
            </a:r>
            <a:r>
              <a:rPr lang="zh-CN" altLang="en-US"/>
              <a:t>被操作系统做了限制，只能</a:t>
            </a:r>
            <a:r>
              <a:rPr lang="en-US" altLang="zh-CN"/>
              <a:t>“</a:t>
            </a:r>
            <a:r>
              <a:rPr lang="zh-CN" altLang="en-US"/>
              <a:t>看到</a:t>
            </a:r>
            <a:r>
              <a:rPr lang="en-US" altLang="zh-CN"/>
              <a:t>”</a:t>
            </a:r>
            <a:r>
              <a:rPr lang="zh-CN" altLang="en-US"/>
              <a:t>某些指定的内容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305" y="2493010"/>
            <a:ext cx="6189980" cy="2962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1288415"/>
            <a:ext cx="74523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PID Namespace</a:t>
            </a:r>
            <a:endParaRPr lang="en-US" altLang="zh-CN"/>
          </a:p>
          <a:p>
            <a:r>
              <a:rPr lang="zh-CN" altLang="en-US"/>
              <a:t>隔离进程</a:t>
            </a:r>
            <a:r>
              <a:rPr lang="en-US" altLang="zh-CN"/>
              <a:t> ID</a:t>
            </a:r>
            <a:r>
              <a:rPr lang="zh-CN" altLang="en-US"/>
              <a:t>，使得每个容器内的进程只看到自己范围内的进程。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NET Namespace</a:t>
            </a:r>
            <a:endParaRPr lang="en-US" altLang="zh-CN"/>
          </a:p>
          <a:p>
            <a:r>
              <a:rPr lang="zh-CN" altLang="en-US"/>
              <a:t>隔离网络资源，例如网络接口、路由表、端口等。容器可以有自己的虚拟网络设备、</a:t>
            </a:r>
            <a:r>
              <a:rPr lang="en-US" altLang="zh-CN"/>
              <a:t>IP </a:t>
            </a:r>
            <a:r>
              <a:rPr lang="zh-CN" altLang="en-US"/>
              <a:t>地址和防火墙规则。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IPC Namespace</a:t>
            </a:r>
            <a:endParaRPr lang="en-US" altLang="zh-CN"/>
          </a:p>
          <a:p>
            <a:r>
              <a:rPr lang="zh-CN" altLang="en-US"/>
              <a:t>隔离进程间通信资源，例如信号量、消息队列和共享内存。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UTS Namespace</a:t>
            </a:r>
            <a:endParaRPr lang="en-US" altLang="zh-CN"/>
          </a:p>
          <a:p>
            <a:r>
              <a:rPr lang="zh-CN" altLang="en-US"/>
              <a:t>隔离主机名和域名，允许容器有自己的主机名。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Mount Namespace</a:t>
            </a:r>
            <a:endParaRPr lang="en-US" altLang="zh-CN"/>
          </a:p>
          <a:p>
            <a:r>
              <a:rPr lang="zh-CN" altLang="en-US"/>
              <a:t>隔离文件系统挂载点，使容器只能看到分配给它的文件系统。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User Namespace</a:t>
            </a:r>
            <a:endParaRPr lang="en-US" altLang="zh-CN"/>
          </a:p>
          <a:p>
            <a:r>
              <a:rPr lang="zh-CN" altLang="en-US"/>
              <a:t>隔离用户和权限，容器内的用户</a:t>
            </a:r>
            <a:r>
              <a:rPr lang="en-US" altLang="zh-CN"/>
              <a:t> ID </a:t>
            </a:r>
            <a:r>
              <a:rPr lang="zh-CN" altLang="en-US"/>
              <a:t>映射到宿主机的非特权用户。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341120"/>
            <a:ext cx="7669530" cy="4519930"/>
          </a:xfrm>
          <a:prstGeom prst="rect">
            <a:avLst/>
          </a:prstGeom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回顾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隔离资源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 &amp;&amp; 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限制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资源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1412875"/>
            <a:ext cx="6458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Linux Cgroups </a:t>
            </a:r>
            <a:r>
              <a:rPr lang="zh-CN" altLang="en-US"/>
              <a:t>就是</a:t>
            </a:r>
            <a:r>
              <a:rPr lang="en-US" altLang="zh-CN"/>
              <a:t> Linux </a:t>
            </a:r>
            <a:r>
              <a:rPr lang="zh-CN" altLang="en-US"/>
              <a:t>内核中</a:t>
            </a:r>
            <a:r>
              <a:rPr lang="zh-CN" altLang="en-US" b="1"/>
              <a:t>用来为进程设置资源限制</a:t>
            </a:r>
            <a:r>
              <a:rPr lang="zh-CN" altLang="en-US"/>
              <a:t>的一个重要功能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Cgroups </a:t>
            </a:r>
            <a:r>
              <a:rPr lang="zh-CN" altLang="en-US"/>
              <a:t>给用户</a:t>
            </a:r>
            <a:r>
              <a:rPr lang="zh-CN" altLang="en-US" b="1"/>
              <a:t>暴露出来的操作接口是文件系统</a:t>
            </a:r>
            <a:r>
              <a:rPr lang="zh-CN" altLang="en-US"/>
              <a:t>，即它以文件和目录的方式组织在操作系统的</a:t>
            </a:r>
            <a:r>
              <a:rPr lang="en-US" altLang="zh-CN"/>
              <a:t> /sys/fs/cgroup </a:t>
            </a:r>
            <a:r>
              <a:rPr lang="zh-CN" altLang="en-US"/>
              <a:t>路径下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3305" y="3357245"/>
            <a:ext cx="5303520" cy="2449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704020202020204" pitchFamily="34" charset="0"/>
            </a:pPr>
            <a:r>
              <a:rPr lang="zh-CN" altLang="en-US"/>
              <a:t>容器使用</a:t>
            </a:r>
            <a:r>
              <a:rPr lang="zh-CN" altLang="en-US"/>
              <a:t>的限制能力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cpu: </a:t>
            </a:r>
            <a:r>
              <a:rPr lang="zh-CN" altLang="en-US"/>
              <a:t>控制</a:t>
            </a:r>
            <a:r>
              <a:rPr lang="en-US" altLang="zh-CN"/>
              <a:t>cpu</a:t>
            </a:r>
            <a:r>
              <a:rPr lang="zh-CN" altLang="en-US"/>
              <a:t>使用率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cpuset:</a:t>
            </a:r>
            <a:r>
              <a:rPr lang="zh-CN" altLang="en-US"/>
              <a:t>为进程分配单独的</a:t>
            </a:r>
            <a:r>
              <a:rPr lang="en-US" altLang="zh-CN"/>
              <a:t> CPU </a:t>
            </a:r>
            <a:r>
              <a:rPr lang="zh-CN" altLang="en-US"/>
              <a:t>核和对应的内存节点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memory: </a:t>
            </a:r>
            <a:r>
              <a:rPr lang="zh-CN" altLang="en-US"/>
              <a:t>为进程设定内存使用的限制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blkio: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块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备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定</a:t>
            </a:r>
            <a:r>
              <a:rPr lang="en-US" altLang="zh-CN">
                <a:sym typeface="+mn-ea"/>
              </a:rPr>
              <a:t>​​​I/O </a:t>
            </a:r>
            <a:r>
              <a:rPr lang="zh-CN" altLang="en-US">
                <a:sym typeface="+mn-ea"/>
              </a:rPr>
              <a:t>限</a:t>
            </a:r>
            <a:r>
              <a:rPr lang="en-US" altLang="zh-CN">
                <a:sym typeface="+mn-ea"/>
              </a:rPr>
              <a:t>​​​</a:t>
            </a:r>
            <a:r>
              <a:rPr lang="zh-CN" altLang="en-US">
                <a:sym typeface="+mn-ea"/>
              </a:rPr>
              <a:t>制，一般用于磁盘等设备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进程根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0" y="1547495"/>
            <a:ext cx="5845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只是一个</a:t>
            </a:r>
            <a:r>
              <a:rPr lang="zh-CN" altLang="en-US" b="1"/>
              <a:t>操作系统所包含的文件、配置和目录，并不包括操作系统内核</a:t>
            </a:r>
            <a:r>
              <a:rPr lang="en-US" altLang="zh-CN"/>
              <a:t>。</a:t>
            </a:r>
            <a:r>
              <a:rPr lang="zh-CN" altLang="en-US"/>
              <a:t>而操作系统内核为容器</a:t>
            </a:r>
            <a:r>
              <a:rPr lang="zh-CN" altLang="en-US"/>
              <a:t>的“全局变量“</a:t>
            </a:r>
            <a:r>
              <a:rPr lang="en-US" altLang="zh-CN"/>
              <a:t>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93750" y="2708910"/>
            <a:ext cx="5807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 Bold" panose="020B0704020202020204" charset="0"/>
                <a:cs typeface="Arial Bold" panose="020B0704020202020204" charset="0"/>
              </a:rPr>
              <a:t>rootfs </a:t>
            </a:r>
            <a:r>
              <a:rPr lang="zh-CN" altLang="en-US"/>
              <a:t>里</a:t>
            </a:r>
            <a:r>
              <a:rPr lang="zh-CN" altLang="en-US" b="1"/>
              <a:t>打包的不只是应用，而是整个操作系统的文件和目录</a:t>
            </a:r>
            <a:r>
              <a:rPr lang="en-US" altLang="zh-CN"/>
              <a:t>（</a:t>
            </a:r>
            <a:r>
              <a:rPr lang="en-US" altLang="zh-CN"/>
              <a:t>ISO）</a:t>
            </a:r>
            <a:r>
              <a:rPr lang="zh-CN" altLang="en-US"/>
              <a:t>，也就意味着，应用以及它运行所需要的所有依赖，都被封装在了一起。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0" y="3789045"/>
            <a:ext cx="461454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容器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995680"/>
            <a:ext cx="1715135" cy="5543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日常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排障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Ø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  <a:p>
            <a:pPr eaLnBrk="0" hangingPunct="0">
              <a:buFont typeface="Wingdings" panose="05000000000000000000" pitchFamily="2" charset="2"/>
            </a:pPr>
            <a:endParaRPr lang="zh-CN" altLang="en-US" dirty="0">
              <a:latin typeface="Arial" panose="020B0704020202020204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57020"/>
            <a:ext cx="765365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338645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485900"/>
            <a:ext cx="7470140" cy="2936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595" y="4940935"/>
            <a:ext cx="6275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Dev：</a:t>
            </a:r>
            <a:r>
              <a:rPr lang="zh-CN" altLang="en-US"/>
              <a:t>描述应用需要哪些资源</a:t>
            </a:r>
            <a:r>
              <a:rPr lang="en-US" altLang="zh-CN"/>
              <a:t>，</a:t>
            </a:r>
            <a:r>
              <a:rPr lang="zh-CN" altLang="en-US"/>
              <a:t>部署位置</a:t>
            </a:r>
            <a:r>
              <a:rPr lang="en-US" altLang="zh-CN"/>
              <a:t>，</a:t>
            </a:r>
            <a:r>
              <a:rPr lang="zh-CN" altLang="en-US"/>
              <a:t>以及依赖关系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Ops：</a:t>
            </a:r>
            <a:r>
              <a:rPr lang="zh-CN" altLang="en-US"/>
              <a:t>维护集群给开发者提供一个</a:t>
            </a:r>
            <a:r>
              <a:rPr lang="zh-CN" altLang="en-US"/>
              <a:t>资源平台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7495" y="4608830"/>
            <a:ext cx="6275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持续集成</a:t>
            </a:r>
            <a:r>
              <a:rPr lang="zh-CN" altLang="en-US"/>
              <a:t>部署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服务发现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扩容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负载均衡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22530" name="TextBox 1"/>
          <p:cNvSpPr/>
          <p:nvPr/>
        </p:nvSpPr>
        <p:spPr>
          <a:xfrm>
            <a:off x="247650" y="32385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2532" name="图片 22532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imag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052830"/>
            <a:ext cx="714184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305" y="465328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控制面板</a:t>
            </a:r>
            <a:r>
              <a:rPr lang="en-US" altLang="zh-CN"/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服务器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Controller </a:t>
            </a:r>
            <a:r>
              <a:rPr lang="en-US" altLang="zh-CN"/>
              <a:t>Manager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Scheduler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Etcd</a:t>
            </a:r>
            <a:endParaRPr lang="en-US" altLang="zh-CN"/>
          </a:p>
          <a:p>
            <a:pPr>
              <a:buFont typeface="Arial" panose="020B0704020202020204" pitchFamily="34" charset="0"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60290" y="472503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Arial" panose="020B0704020202020204" pitchFamily="34" charset="0"/>
            </a:pPr>
            <a:r>
              <a:rPr lang="zh-CN" altLang="en-US">
                <a:sym typeface="+mn-ea"/>
              </a:rPr>
              <a:t>工作节点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Kubelet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>
                <a:sym typeface="+mn-ea"/>
              </a:rPr>
              <a:t>Kube-proxy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>
                <a:sym typeface="+mn-ea"/>
              </a:rPr>
              <a:t>容器运行时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6866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686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TextBox 23"/>
          <p:cNvSpPr/>
          <p:nvPr/>
        </p:nvSpPr>
        <p:spPr>
          <a:xfrm>
            <a:off x="4351338" y="2778125"/>
            <a:ext cx="262890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4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K8S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6872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6873" name="图片 36873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TextBox 1"/>
          <p:cNvSpPr/>
          <p:nvPr/>
        </p:nvSpPr>
        <p:spPr>
          <a:xfrm>
            <a:off x="358775" y="546100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安装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 - 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POP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7405" y="5236845"/>
            <a:ext cx="2747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poc：</a:t>
            </a:r>
            <a:endParaRPr lang="en-US" altLang="zh-CN"/>
          </a:p>
          <a:p>
            <a:r>
              <a:rPr lang="en-US" altLang="zh-CN"/>
              <a:t>XAAS OS </a:t>
            </a:r>
            <a:r>
              <a:rPr lang="en-US" altLang="zh-CN"/>
              <a:t>master1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1283335"/>
            <a:ext cx="8561070" cy="3676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3845" y="5181600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高可用</a:t>
            </a:r>
            <a:r>
              <a:rPr lang="en-US" altLang="zh-CN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XAAS OS master1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master3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XAAS OS worker...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41998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docker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部署一个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k8s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集群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第一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二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Borg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论文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412432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48348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4075113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5"/>
          <p:cNvSpPr/>
          <p:nvPr/>
        </p:nvSpPr>
        <p:spPr>
          <a:xfrm>
            <a:off x="5436235" y="249237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41084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81150" y="1844675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容器代表了单进程模型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容器的</a:t>
            </a:r>
            <a:r>
              <a:rPr lang="en-US" altLang="zh-CN"/>
              <a:t>“</a:t>
            </a:r>
            <a:r>
              <a:rPr lang="zh-CN" altLang="en-US"/>
              <a:t>单进程模型</a:t>
            </a:r>
            <a:r>
              <a:rPr lang="en-US" altLang="zh-CN"/>
              <a:t>”</a:t>
            </a:r>
            <a:r>
              <a:rPr lang="zh-CN" altLang="en-US"/>
              <a:t>，并不是指容器里只能运行</a:t>
            </a:r>
            <a:r>
              <a:rPr lang="en-US" altLang="zh-CN"/>
              <a:t>“</a:t>
            </a:r>
            <a:r>
              <a:rPr lang="zh-CN" altLang="en-US"/>
              <a:t>一个</a:t>
            </a:r>
            <a:r>
              <a:rPr lang="en-US" altLang="zh-CN"/>
              <a:t>”</a:t>
            </a:r>
            <a:r>
              <a:rPr lang="zh-CN" altLang="en-US"/>
              <a:t>进程，而是指容器没有管理多个进程的能力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排障基于容器维度设计的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自恢复机制按照容器维度设计的</a:t>
            </a:r>
            <a:endParaRPr lang="zh-CN" altLang="en-US"/>
          </a:p>
        </p:txBody>
      </p:sp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1700530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Pod</a:t>
            </a:r>
            <a:r>
              <a:rPr lang="zh-CN" altLang="en-US" b="1"/>
              <a:t>代表了进程组模型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应用服务往往是多进程模型，他们往往需要本地通信</a:t>
            </a:r>
            <a:r>
              <a:rPr lang="en-US" altLang="zh-CN"/>
              <a:t>，</a:t>
            </a:r>
            <a:r>
              <a:rPr lang="zh-CN" altLang="en-US"/>
              <a:t>共享目录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是一种容器设计模式</a:t>
            </a:r>
            <a:r>
              <a:rPr lang="en-US" altLang="zh-CN"/>
              <a:t>，</a:t>
            </a:r>
            <a:r>
              <a:rPr lang="zh-CN" altLang="en-US"/>
              <a:t>如</a:t>
            </a:r>
            <a:r>
              <a:rPr lang="en-US" altLang="zh-CN"/>
              <a:t>Sidecar</a:t>
            </a:r>
            <a:r>
              <a:rPr lang="zh-CN" altLang="en-US"/>
              <a:t>模式</a:t>
            </a:r>
            <a:r>
              <a:rPr lang="en-US" altLang="zh-CN"/>
              <a:t>。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 </a:t>
            </a:r>
            <a:r>
              <a:rPr lang="zh-CN" altLang="en-US"/>
              <a:t>扮演的是传统部署环境里</a:t>
            </a:r>
            <a:r>
              <a:rPr lang="en-US" altLang="zh-CN"/>
              <a:t>“</a:t>
            </a:r>
            <a:r>
              <a:rPr lang="zh-CN" altLang="en-US"/>
              <a:t>虚拟机</a:t>
            </a:r>
            <a:r>
              <a:rPr lang="en-US" altLang="zh-CN"/>
              <a:t>”</a:t>
            </a:r>
            <a:r>
              <a:rPr lang="zh-CN" altLang="en-US"/>
              <a:t>的角色。这样的设计，是为了使用户从传统环境（虚拟机环境）向</a:t>
            </a:r>
            <a:r>
              <a:rPr lang="en-US" altLang="zh-CN"/>
              <a:t> Kubernetes</a:t>
            </a:r>
            <a:r>
              <a:rPr lang="zh-CN" altLang="en-US"/>
              <a:t>（容器环境）的迁移，更加平滑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什么是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Pod？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700530"/>
            <a:ext cx="2732405" cy="3710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7810" y="1700530"/>
            <a:ext cx="347599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1、</a:t>
            </a:r>
            <a:r>
              <a:rPr lang="zh-CN" altLang="en-US"/>
              <a:t>首先</a:t>
            </a:r>
            <a:r>
              <a:rPr lang="en-US" altLang="zh-CN"/>
              <a:t>Pod</a:t>
            </a:r>
            <a:r>
              <a:rPr lang="zh-CN" altLang="en-US"/>
              <a:t>是一个逻辑概念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内的</a:t>
            </a:r>
            <a:r>
              <a:rPr lang="zh-CN" altLang="en-US"/>
              <a:t>业务容器是平等关系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3、Pod</a:t>
            </a:r>
            <a:r>
              <a:rPr lang="zh-CN" altLang="en-US"/>
              <a:t>不是容器是</a:t>
            </a:r>
            <a:r>
              <a:rPr lang="en-US" altLang="zh-CN"/>
              <a:t>Kubernetes </a:t>
            </a:r>
            <a:r>
              <a:rPr lang="zh-CN" altLang="en-US"/>
              <a:t>项目中的最小编排单位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2454275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1、</a:t>
            </a:r>
            <a:r>
              <a:rPr lang="zh-CN" altLang="en-US" b="1"/>
              <a:t>凡是调度、网络、存储，以及安全相关的属性，基本上是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r>
              <a:rPr lang="en-US" altLang="zh-CN" b="1"/>
              <a:t>。</a:t>
            </a:r>
            <a:endParaRPr lang="en-US" altLang="zh-CN" b="1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NodeSelector</a:t>
            </a:r>
            <a:r>
              <a:rPr lang="zh-CN" altLang="en-US">
                <a:sym typeface="+mn-ea"/>
              </a:rPr>
              <a:t>：是一个供用户将</a:t>
            </a:r>
            <a:r>
              <a:rPr lang="en-US" altLang="zh-CN">
                <a:sym typeface="+mn-ea"/>
              </a:rPr>
              <a:t> Pod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Node </a:t>
            </a:r>
            <a:r>
              <a:rPr lang="zh-CN" altLang="en-US">
                <a:sym typeface="+mn-ea"/>
              </a:rPr>
              <a:t>进行绑定的字段，用法如下所示：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940" y="1500505"/>
            <a:ext cx="389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到底哪些属性属于</a:t>
            </a:r>
            <a:r>
              <a:rPr lang="en-US" altLang="zh-CN"/>
              <a:t> Pod </a:t>
            </a:r>
            <a:r>
              <a:rPr lang="zh-CN" altLang="en-US"/>
              <a:t>对象</a:t>
            </a:r>
            <a:r>
              <a:rPr lang="en-US" altLang="zh-CN"/>
              <a:t>？</a:t>
            </a:r>
            <a:endParaRPr lang="zh-CN" altLang="en-US"/>
          </a:p>
          <a:p>
            <a:r>
              <a:rPr lang="zh-CN" altLang="en-US"/>
              <a:t>而又有哪些属性属于</a:t>
            </a:r>
            <a:r>
              <a:rPr lang="en-US" altLang="zh-CN"/>
              <a:t> Container </a:t>
            </a:r>
            <a:r>
              <a:rPr lang="zh-CN" altLang="en-US"/>
              <a:t>呢？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932555"/>
            <a:ext cx="6801485" cy="98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0" y="5085080"/>
            <a:ext cx="6906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NodeName</a:t>
            </a:r>
            <a:r>
              <a:rPr lang="zh-CN" altLang="en-US"/>
              <a:t>：一旦</a:t>
            </a:r>
            <a:r>
              <a:rPr lang="en-US" altLang="zh-CN"/>
              <a:t> Pod </a:t>
            </a:r>
            <a:r>
              <a:rPr lang="zh-CN" altLang="en-US"/>
              <a:t>的这个字段被赋值，</a:t>
            </a:r>
            <a:r>
              <a:rPr lang="en-US" altLang="zh-CN"/>
              <a:t>Kubernetes </a:t>
            </a:r>
            <a:r>
              <a:rPr lang="zh-CN" altLang="en-US"/>
              <a:t>项目就会被认为这个</a:t>
            </a:r>
            <a:r>
              <a:rPr lang="en-US" altLang="zh-CN"/>
              <a:t> Pod </a:t>
            </a:r>
            <a:r>
              <a:rPr lang="zh-CN" altLang="en-US"/>
              <a:t>已经经过了调度，调度的结果就是赋值的节点名字。所以，这个字段一般由调度器负责设置，但用户也可以设置它来</a:t>
            </a:r>
            <a:r>
              <a:rPr lang="en-US" altLang="zh-CN"/>
              <a:t>“</a:t>
            </a:r>
            <a:r>
              <a:rPr lang="zh-CN" altLang="en-US"/>
              <a:t>骗过</a:t>
            </a:r>
            <a:r>
              <a:rPr lang="en-US" altLang="zh-CN"/>
              <a:t>”</a:t>
            </a:r>
            <a:r>
              <a:rPr lang="zh-CN" altLang="en-US"/>
              <a:t>调度器，当然这个做法一般是在测试或者调试的时候才会用到。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484630"/>
            <a:ext cx="7248525" cy="476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3157</Words>
  <Application>WPS 演示</Application>
  <PresentationFormat>在屏幕上显示</PresentationFormat>
  <Paragraphs>287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8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Arial Bold</vt:lpstr>
      <vt:lpstr>微软雅黑</vt:lpstr>
      <vt:lpstr>宋体</vt:lpstr>
      <vt:lpstr>Arial Unicode MS</vt:lpstr>
      <vt:lpstr>Wingdings</vt:lpstr>
      <vt:lpstr>微软雅黑</vt:lpstr>
      <vt:lpstr>微软雅黑 Light</vt:lpstr>
      <vt:lpstr>Menlo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Joyce</cp:lastModifiedBy>
  <cp:revision>157</cp:revision>
  <dcterms:created xsi:type="dcterms:W3CDTF">2025-01-27T10:29:04Z</dcterms:created>
  <dcterms:modified xsi:type="dcterms:W3CDTF">2025-01-27T10:29:04Z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4C6A103227560EAF8A1A9367D542679F_43</vt:lpwstr>
  </property>
</Properties>
</file>