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4325600" cy="8051800"/>
  <p:notesSz cx="14325600" cy="8051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79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4420" y="2496058"/>
            <a:ext cx="12176760" cy="16908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7474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48840" y="4509008"/>
            <a:ext cx="10027920" cy="201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7474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162800" y="3200400"/>
            <a:ext cx="3886200" cy="1219200"/>
          </a:xfrm>
          <a:custGeom>
            <a:avLst/>
            <a:gdLst/>
            <a:ahLst/>
            <a:cxnLst/>
            <a:rect l="l" t="t" r="r" b="b"/>
            <a:pathLst>
              <a:path w="3886200" h="1219200">
                <a:moveTo>
                  <a:pt x="3276600" y="1219200"/>
                </a:moveTo>
                <a:lnTo>
                  <a:pt x="0" y="1219200"/>
                </a:lnTo>
                <a:lnTo>
                  <a:pt x="0" y="0"/>
                </a:lnTo>
                <a:lnTo>
                  <a:pt x="3276600" y="0"/>
                </a:lnTo>
                <a:lnTo>
                  <a:pt x="3276600" y="1219200"/>
                </a:lnTo>
                <a:close/>
              </a:path>
              <a:path w="3886200" h="1219200">
                <a:moveTo>
                  <a:pt x="3276600" y="1219200"/>
                </a:moveTo>
                <a:lnTo>
                  <a:pt x="3276600" y="0"/>
                </a:lnTo>
                <a:lnTo>
                  <a:pt x="3324240" y="1834"/>
                </a:lnTo>
                <a:lnTo>
                  <a:pt x="3370877" y="7245"/>
                </a:lnTo>
                <a:lnTo>
                  <a:pt x="3416375" y="16099"/>
                </a:lnTo>
                <a:lnTo>
                  <a:pt x="3460600" y="28260"/>
                </a:lnTo>
                <a:lnTo>
                  <a:pt x="3503416" y="43592"/>
                </a:lnTo>
                <a:lnTo>
                  <a:pt x="3544686" y="61960"/>
                </a:lnTo>
                <a:lnTo>
                  <a:pt x="3584277" y="83228"/>
                </a:lnTo>
                <a:lnTo>
                  <a:pt x="3622051" y="107260"/>
                </a:lnTo>
                <a:lnTo>
                  <a:pt x="3657873" y="133922"/>
                </a:lnTo>
                <a:lnTo>
                  <a:pt x="3691609" y="163077"/>
                </a:lnTo>
                <a:lnTo>
                  <a:pt x="3723122" y="194590"/>
                </a:lnTo>
                <a:lnTo>
                  <a:pt x="3752277" y="228326"/>
                </a:lnTo>
                <a:lnTo>
                  <a:pt x="3778939" y="264148"/>
                </a:lnTo>
                <a:lnTo>
                  <a:pt x="3802971" y="301923"/>
                </a:lnTo>
                <a:lnTo>
                  <a:pt x="3824239" y="341513"/>
                </a:lnTo>
                <a:lnTo>
                  <a:pt x="3842607" y="382783"/>
                </a:lnTo>
                <a:lnTo>
                  <a:pt x="3857939" y="425599"/>
                </a:lnTo>
                <a:lnTo>
                  <a:pt x="3870100" y="469824"/>
                </a:lnTo>
                <a:lnTo>
                  <a:pt x="3878954" y="515322"/>
                </a:lnTo>
                <a:lnTo>
                  <a:pt x="3884365" y="561960"/>
                </a:lnTo>
                <a:lnTo>
                  <a:pt x="3886200" y="609600"/>
                </a:lnTo>
                <a:lnTo>
                  <a:pt x="3884365" y="657239"/>
                </a:lnTo>
                <a:lnTo>
                  <a:pt x="3878954" y="703877"/>
                </a:lnTo>
                <a:lnTo>
                  <a:pt x="3870100" y="749375"/>
                </a:lnTo>
                <a:lnTo>
                  <a:pt x="3857939" y="793600"/>
                </a:lnTo>
                <a:lnTo>
                  <a:pt x="3842607" y="836416"/>
                </a:lnTo>
                <a:lnTo>
                  <a:pt x="3824239" y="877686"/>
                </a:lnTo>
                <a:lnTo>
                  <a:pt x="3802971" y="917276"/>
                </a:lnTo>
                <a:lnTo>
                  <a:pt x="3778939" y="955051"/>
                </a:lnTo>
                <a:lnTo>
                  <a:pt x="3752277" y="990873"/>
                </a:lnTo>
                <a:lnTo>
                  <a:pt x="3723122" y="1024609"/>
                </a:lnTo>
                <a:lnTo>
                  <a:pt x="3691609" y="1056122"/>
                </a:lnTo>
                <a:lnTo>
                  <a:pt x="3657873" y="1085277"/>
                </a:lnTo>
                <a:lnTo>
                  <a:pt x="3622051" y="1111939"/>
                </a:lnTo>
                <a:lnTo>
                  <a:pt x="3584276" y="1135971"/>
                </a:lnTo>
                <a:lnTo>
                  <a:pt x="3544686" y="1157239"/>
                </a:lnTo>
                <a:lnTo>
                  <a:pt x="3503416" y="1175607"/>
                </a:lnTo>
                <a:lnTo>
                  <a:pt x="3460600" y="1190939"/>
                </a:lnTo>
                <a:lnTo>
                  <a:pt x="3416375" y="1203100"/>
                </a:lnTo>
                <a:lnTo>
                  <a:pt x="3370877" y="1211954"/>
                </a:lnTo>
                <a:lnTo>
                  <a:pt x="3324239" y="1217365"/>
                </a:lnTo>
                <a:lnTo>
                  <a:pt x="3276600" y="1219200"/>
                </a:lnTo>
                <a:close/>
              </a:path>
            </a:pathLst>
          </a:custGeom>
          <a:solidFill>
            <a:srgbClr val="FFF2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733800" y="1676400"/>
            <a:ext cx="3429000" cy="1219200"/>
          </a:xfrm>
          <a:custGeom>
            <a:avLst/>
            <a:gdLst/>
            <a:ahLst/>
            <a:cxnLst/>
            <a:rect l="l" t="t" r="r" b="b"/>
            <a:pathLst>
              <a:path w="3429000" h="1219200">
                <a:moveTo>
                  <a:pt x="609600" y="1219200"/>
                </a:moveTo>
                <a:lnTo>
                  <a:pt x="561960" y="1217365"/>
                </a:lnTo>
                <a:lnTo>
                  <a:pt x="515322" y="1211954"/>
                </a:lnTo>
                <a:lnTo>
                  <a:pt x="469824" y="1203100"/>
                </a:lnTo>
                <a:lnTo>
                  <a:pt x="425599" y="1190939"/>
                </a:lnTo>
                <a:lnTo>
                  <a:pt x="382783" y="1175607"/>
                </a:lnTo>
                <a:lnTo>
                  <a:pt x="341513" y="1157239"/>
                </a:lnTo>
                <a:lnTo>
                  <a:pt x="301923" y="1135971"/>
                </a:lnTo>
                <a:lnTo>
                  <a:pt x="264148" y="1111939"/>
                </a:lnTo>
                <a:lnTo>
                  <a:pt x="228326" y="1085277"/>
                </a:lnTo>
                <a:lnTo>
                  <a:pt x="194590" y="1056122"/>
                </a:lnTo>
                <a:lnTo>
                  <a:pt x="163077" y="1024609"/>
                </a:lnTo>
                <a:lnTo>
                  <a:pt x="133922" y="990873"/>
                </a:lnTo>
                <a:lnTo>
                  <a:pt x="107260" y="955051"/>
                </a:lnTo>
                <a:lnTo>
                  <a:pt x="83228" y="917276"/>
                </a:lnTo>
                <a:lnTo>
                  <a:pt x="61960" y="877686"/>
                </a:lnTo>
                <a:lnTo>
                  <a:pt x="43592" y="836416"/>
                </a:lnTo>
                <a:lnTo>
                  <a:pt x="28260" y="793600"/>
                </a:lnTo>
                <a:lnTo>
                  <a:pt x="16099" y="749375"/>
                </a:lnTo>
                <a:lnTo>
                  <a:pt x="7245" y="703877"/>
                </a:lnTo>
                <a:lnTo>
                  <a:pt x="1834" y="657239"/>
                </a:lnTo>
                <a:lnTo>
                  <a:pt x="0" y="609600"/>
                </a:lnTo>
                <a:lnTo>
                  <a:pt x="1834" y="561960"/>
                </a:lnTo>
                <a:lnTo>
                  <a:pt x="7245" y="515322"/>
                </a:lnTo>
                <a:lnTo>
                  <a:pt x="16099" y="469824"/>
                </a:lnTo>
                <a:lnTo>
                  <a:pt x="28260" y="425599"/>
                </a:lnTo>
                <a:lnTo>
                  <a:pt x="43592" y="382783"/>
                </a:lnTo>
                <a:lnTo>
                  <a:pt x="61960" y="341513"/>
                </a:lnTo>
                <a:lnTo>
                  <a:pt x="83228" y="301923"/>
                </a:lnTo>
                <a:lnTo>
                  <a:pt x="107260" y="264148"/>
                </a:lnTo>
                <a:lnTo>
                  <a:pt x="133922" y="228326"/>
                </a:lnTo>
                <a:lnTo>
                  <a:pt x="163077" y="194590"/>
                </a:lnTo>
                <a:lnTo>
                  <a:pt x="194590" y="163077"/>
                </a:lnTo>
                <a:lnTo>
                  <a:pt x="228326" y="133922"/>
                </a:lnTo>
                <a:lnTo>
                  <a:pt x="264148" y="107260"/>
                </a:lnTo>
                <a:lnTo>
                  <a:pt x="301923" y="83228"/>
                </a:lnTo>
                <a:lnTo>
                  <a:pt x="341513" y="61960"/>
                </a:lnTo>
                <a:lnTo>
                  <a:pt x="382783" y="43592"/>
                </a:lnTo>
                <a:lnTo>
                  <a:pt x="425599" y="28260"/>
                </a:lnTo>
                <a:lnTo>
                  <a:pt x="469824" y="16099"/>
                </a:lnTo>
                <a:lnTo>
                  <a:pt x="515322" y="7245"/>
                </a:lnTo>
                <a:lnTo>
                  <a:pt x="561960" y="1834"/>
                </a:lnTo>
                <a:lnTo>
                  <a:pt x="609600" y="0"/>
                </a:lnTo>
                <a:lnTo>
                  <a:pt x="609600" y="1219200"/>
                </a:lnTo>
                <a:close/>
              </a:path>
              <a:path w="3429000" h="1219200">
                <a:moveTo>
                  <a:pt x="3429000" y="1219200"/>
                </a:moveTo>
                <a:lnTo>
                  <a:pt x="609600" y="1219200"/>
                </a:lnTo>
                <a:lnTo>
                  <a:pt x="609600" y="0"/>
                </a:lnTo>
                <a:lnTo>
                  <a:pt x="3429000" y="0"/>
                </a:lnTo>
                <a:lnTo>
                  <a:pt x="3429000" y="1219200"/>
                </a:lnTo>
                <a:close/>
              </a:path>
            </a:pathLst>
          </a:custGeom>
          <a:solidFill>
            <a:srgbClr val="FF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733800" y="4724400"/>
            <a:ext cx="3429000" cy="1219200"/>
          </a:xfrm>
          <a:custGeom>
            <a:avLst/>
            <a:gdLst/>
            <a:ahLst/>
            <a:cxnLst/>
            <a:rect l="l" t="t" r="r" b="b"/>
            <a:pathLst>
              <a:path w="3429000" h="1219200">
                <a:moveTo>
                  <a:pt x="609600" y="1219200"/>
                </a:moveTo>
                <a:lnTo>
                  <a:pt x="561960" y="1217365"/>
                </a:lnTo>
                <a:lnTo>
                  <a:pt x="515322" y="1211954"/>
                </a:lnTo>
                <a:lnTo>
                  <a:pt x="469824" y="1203100"/>
                </a:lnTo>
                <a:lnTo>
                  <a:pt x="425599" y="1190939"/>
                </a:lnTo>
                <a:lnTo>
                  <a:pt x="382783" y="1175607"/>
                </a:lnTo>
                <a:lnTo>
                  <a:pt x="341513" y="1157239"/>
                </a:lnTo>
                <a:lnTo>
                  <a:pt x="301923" y="1135971"/>
                </a:lnTo>
                <a:lnTo>
                  <a:pt x="264148" y="1111939"/>
                </a:lnTo>
                <a:lnTo>
                  <a:pt x="228326" y="1085277"/>
                </a:lnTo>
                <a:lnTo>
                  <a:pt x="194590" y="1056122"/>
                </a:lnTo>
                <a:lnTo>
                  <a:pt x="163077" y="1024609"/>
                </a:lnTo>
                <a:lnTo>
                  <a:pt x="133922" y="990873"/>
                </a:lnTo>
                <a:lnTo>
                  <a:pt x="107260" y="955051"/>
                </a:lnTo>
                <a:lnTo>
                  <a:pt x="83228" y="917276"/>
                </a:lnTo>
                <a:lnTo>
                  <a:pt x="61960" y="877686"/>
                </a:lnTo>
                <a:lnTo>
                  <a:pt x="43592" y="836416"/>
                </a:lnTo>
                <a:lnTo>
                  <a:pt x="28260" y="793600"/>
                </a:lnTo>
                <a:lnTo>
                  <a:pt x="16099" y="749375"/>
                </a:lnTo>
                <a:lnTo>
                  <a:pt x="7245" y="703877"/>
                </a:lnTo>
                <a:lnTo>
                  <a:pt x="1834" y="657239"/>
                </a:lnTo>
                <a:lnTo>
                  <a:pt x="0" y="609600"/>
                </a:lnTo>
                <a:lnTo>
                  <a:pt x="1834" y="561960"/>
                </a:lnTo>
                <a:lnTo>
                  <a:pt x="7245" y="515322"/>
                </a:lnTo>
                <a:lnTo>
                  <a:pt x="16099" y="469824"/>
                </a:lnTo>
                <a:lnTo>
                  <a:pt x="28260" y="425599"/>
                </a:lnTo>
                <a:lnTo>
                  <a:pt x="43592" y="382783"/>
                </a:lnTo>
                <a:lnTo>
                  <a:pt x="61960" y="341513"/>
                </a:lnTo>
                <a:lnTo>
                  <a:pt x="83228" y="301923"/>
                </a:lnTo>
                <a:lnTo>
                  <a:pt x="107260" y="264148"/>
                </a:lnTo>
                <a:lnTo>
                  <a:pt x="133922" y="228326"/>
                </a:lnTo>
                <a:lnTo>
                  <a:pt x="163077" y="194590"/>
                </a:lnTo>
                <a:lnTo>
                  <a:pt x="194590" y="163077"/>
                </a:lnTo>
                <a:lnTo>
                  <a:pt x="228326" y="133922"/>
                </a:lnTo>
                <a:lnTo>
                  <a:pt x="264148" y="107260"/>
                </a:lnTo>
                <a:lnTo>
                  <a:pt x="301923" y="83228"/>
                </a:lnTo>
                <a:lnTo>
                  <a:pt x="341513" y="61960"/>
                </a:lnTo>
                <a:lnTo>
                  <a:pt x="382783" y="43592"/>
                </a:lnTo>
                <a:lnTo>
                  <a:pt x="425599" y="28260"/>
                </a:lnTo>
                <a:lnTo>
                  <a:pt x="469824" y="16099"/>
                </a:lnTo>
                <a:lnTo>
                  <a:pt x="515322" y="7245"/>
                </a:lnTo>
                <a:lnTo>
                  <a:pt x="561960" y="1834"/>
                </a:lnTo>
                <a:lnTo>
                  <a:pt x="609600" y="0"/>
                </a:lnTo>
                <a:lnTo>
                  <a:pt x="609600" y="1219200"/>
                </a:lnTo>
                <a:close/>
              </a:path>
              <a:path w="3429000" h="1219200">
                <a:moveTo>
                  <a:pt x="3429000" y="1219200"/>
                </a:moveTo>
                <a:lnTo>
                  <a:pt x="609600" y="1219200"/>
                </a:lnTo>
                <a:lnTo>
                  <a:pt x="609600" y="0"/>
                </a:lnTo>
                <a:lnTo>
                  <a:pt x="3429000" y="0"/>
                </a:lnTo>
                <a:lnTo>
                  <a:pt x="3429000" y="1219200"/>
                </a:lnTo>
                <a:close/>
              </a:path>
            </a:pathLst>
          </a:custGeom>
          <a:solidFill>
            <a:srgbClr val="FFFA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7474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6280" y="1851914"/>
            <a:ext cx="6231636" cy="5314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77684" y="1851914"/>
            <a:ext cx="6231636" cy="5314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7474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6700" y="456356"/>
            <a:ext cx="5952997" cy="6119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7474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6280" y="1851914"/>
            <a:ext cx="12893040" cy="5314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70704" y="7488174"/>
            <a:ext cx="4584192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6280" y="7488174"/>
            <a:ext cx="3294888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14432" y="7488174"/>
            <a:ext cx="3294888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1089652"/>
            <a:ext cx="5952997" cy="611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000000"/>
                </a:solidFill>
                <a:latin typeface="Trebuchet MS"/>
                <a:cs typeface="Trebuchet MS"/>
              </a:rPr>
              <a:t>SHIFTING</a:t>
            </a:r>
            <a:r>
              <a:rPr sz="3400" spc="25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3400" spc="60" dirty="0">
                <a:solidFill>
                  <a:srgbClr val="000000"/>
                </a:solidFill>
                <a:latin typeface="Trebuchet MS"/>
                <a:cs typeface="Trebuchet MS"/>
              </a:rPr>
              <a:t>QUEUE</a:t>
            </a:r>
            <a:endParaRPr sz="3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6700" y="1997887"/>
            <a:ext cx="8022590" cy="1186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rebuchet MS"/>
                <a:cs typeface="Trebuchet MS"/>
              </a:rPr>
              <a:t>Introduction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to</a:t>
            </a:r>
            <a:r>
              <a:rPr sz="2000" spc="65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Queues</a:t>
            </a:r>
            <a:endParaRPr sz="2000" dirty="0">
              <a:latin typeface="Trebuchet MS"/>
              <a:cs typeface="Trebuchet MS"/>
            </a:endParaRPr>
          </a:p>
          <a:p>
            <a:pPr marL="622935" indent="-191135">
              <a:lnSpc>
                <a:spcPct val="100000"/>
              </a:lnSpc>
              <a:spcBef>
                <a:spcPts val="25"/>
              </a:spcBef>
              <a:buChar char="•"/>
              <a:tabLst>
                <a:tab pos="622935" algn="l"/>
              </a:tabLst>
            </a:pPr>
            <a:r>
              <a:rPr sz="1600" spc="-20" dirty="0">
                <a:latin typeface="Trebuchet MS"/>
                <a:cs typeface="Trebuchet MS"/>
              </a:rPr>
              <a:t>Definition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Queue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35" dirty="0">
                <a:latin typeface="Trebuchet MS"/>
                <a:cs typeface="Trebuchet MS"/>
              </a:rPr>
              <a:t>(FIFO: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First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80" dirty="0">
                <a:latin typeface="Trebuchet MS"/>
                <a:cs typeface="Trebuchet MS"/>
              </a:rPr>
              <a:t>In,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65" dirty="0">
                <a:latin typeface="Trebuchet MS"/>
                <a:cs typeface="Trebuchet MS"/>
              </a:rPr>
              <a:t>First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Out).</a:t>
            </a:r>
            <a:endParaRPr sz="1600" dirty="0">
              <a:latin typeface="Trebuchet MS"/>
              <a:cs typeface="Trebuchet MS"/>
            </a:endParaRPr>
          </a:p>
          <a:p>
            <a:pPr marL="622935" indent="-191135">
              <a:lnSpc>
                <a:spcPct val="100000"/>
              </a:lnSpc>
              <a:spcBef>
                <a:spcPts val="455"/>
              </a:spcBef>
              <a:buChar char="•"/>
              <a:tabLst>
                <a:tab pos="622935" algn="l"/>
              </a:tabLst>
            </a:pPr>
            <a:r>
              <a:rPr sz="1600" dirty="0">
                <a:latin typeface="Trebuchet MS"/>
                <a:cs typeface="Trebuchet MS"/>
              </a:rPr>
              <a:t>Examples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-10" dirty="0">
                <a:latin typeface="Trebuchet MS"/>
                <a:cs typeface="Trebuchet MS"/>
              </a:rPr>
              <a:t> </a:t>
            </a:r>
            <a:r>
              <a:rPr sz="1600" spc="-50" dirty="0">
                <a:latin typeface="Trebuchet MS"/>
                <a:cs typeface="Trebuchet MS"/>
              </a:rPr>
              <a:t>real-</a:t>
            </a:r>
            <a:r>
              <a:rPr sz="1600" spc="-20" dirty="0">
                <a:latin typeface="Trebuchet MS"/>
                <a:cs typeface="Trebuchet MS"/>
              </a:rPr>
              <a:t>life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queues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(ticket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counters,</a:t>
            </a:r>
            <a:r>
              <a:rPr sz="1600" dirty="0">
                <a:latin typeface="Trebuchet MS"/>
                <a:cs typeface="Trebuchet MS"/>
              </a:rPr>
              <a:t> bank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lines,</a:t>
            </a:r>
            <a:r>
              <a:rPr sz="1600" spc="-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etc.).</a:t>
            </a:r>
            <a:endParaRPr sz="1600" dirty="0">
              <a:latin typeface="Trebuchet MS"/>
              <a:cs typeface="Trebuchet MS"/>
            </a:endParaRPr>
          </a:p>
          <a:p>
            <a:pPr marL="622935" indent="-191135">
              <a:lnSpc>
                <a:spcPct val="100000"/>
              </a:lnSpc>
              <a:spcBef>
                <a:spcPts val="505"/>
              </a:spcBef>
              <a:buChar char="•"/>
              <a:tabLst>
                <a:tab pos="622935" algn="l"/>
              </a:tabLst>
            </a:pPr>
            <a:r>
              <a:rPr sz="1600" dirty="0">
                <a:latin typeface="Trebuchet MS"/>
                <a:cs typeface="Trebuchet MS"/>
              </a:rPr>
              <a:t>Types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queues:</a:t>
            </a:r>
            <a:r>
              <a:rPr sz="1600" spc="9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Linear,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Circular,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Circular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and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Double-Ended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Queues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(Deque).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6700" y="4114303"/>
            <a:ext cx="6797040" cy="1186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indent="-26479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77495" algn="l"/>
              </a:tabLst>
            </a:pPr>
            <a:r>
              <a:rPr sz="2000" dirty="0">
                <a:latin typeface="Trebuchet MS"/>
                <a:cs typeface="Trebuchet MS"/>
              </a:rPr>
              <a:t>What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is</a:t>
            </a:r>
            <a:r>
              <a:rPr sz="2000" spc="-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</a:t>
            </a:r>
            <a:r>
              <a:rPr sz="2000" spc="-3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Shifting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105" dirty="0">
                <a:latin typeface="Trebuchet MS"/>
                <a:cs typeface="Trebuchet MS"/>
              </a:rPr>
              <a:t>Queue?</a:t>
            </a:r>
            <a:endParaRPr sz="2000" dirty="0">
              <a:latin typeface="Trebuchet MS"/>
              <a:cs typeface="Trebuchet MS"/>
            </a:endParaRPr>
          </a:p>
          <a:p>
            <a:pPr marL="622935" lvl="1" indent="-191135">
              <a:lnSpc>
                <a:spcPct val="100000"/>
              </a:lnSpc>
              <a:buChar char="•"/>
              <a:tabLst>
                <a:tab pos="622935" algn="l"/>
              </a:tabLst>
            </a:pPr>
            <a:r>
              <a:rPr sz="1600" spc="-40" dirty="0">
                <a:latin typeface="Trebuchet MS"/>
                <a:cs typeface="Trebuchet MS"/>
              </a:rPr>
              <a:t>Definition: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A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queue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where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elements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45" dirty="0">
                <a:latin typeface="Trebuchet MS"/>
                <a:cs typeface="Trebuchet MS"/>
              </a:rPr>
              <a:t>shift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forward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after</a:t>
            </a:r>
            <a:r>
              <a:rPr sz="1600" spc="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dequeuing.</a:t>
            </a:r>
            <a:endParaRPr sz="1600" dirty="0">
              <a:latin typeface="Trebuchet MS"/>
              <a:cs typeface="Trebuchet MS"/>
            </a:endParaRPr>
          </a:p>
          <a:p>
            <a:pPr marL="622935" lvl="1" indent="-191135">
              <a:lnSpc>
                <a:spcPct val="100000"/>
              </a:lnSpc>
              <a:spcBef>
                <a:spcPts val="505"/>
              </a:spcBef>
              <a:buChar char="•"/>
              <a:tabLst>
                <a:tab pos="622935" algn="l"/>
              </a:tabLst>
            </a:pPr>
            <a:r>
              <a:rPr sz="1600" dirty="0">
                <a:latin typeface="Trebuchet MS"/>
                <a:cs typeface="Trebuchet MS"/>
              </a:rPr>
              <a:t>Works</a:t>
            </a:r>
            <a:r>
              <a:rPr sz="1600" spc="8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</a:t>
            </a:r>
            <a:r>
              <a:rPr sz="1600" spc="8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</a:t>
            </a:r>
            <a:r>
              <a:rPr sz="1600" spc="1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linear</a:t>
            </a:r>
            <a:r>
              <a:rPr sz="1600" spc="75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queue</a:t>
            </a:r>
            <a:r>
              <a:rPr sz="1600" spc="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(array-based)</a:t>
            </a:r>
            <a:r>
              <a:rPr sz="1600" spc="17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method.</a:t>
            </a:r>
            <a:endParaRPr sz="1600" dirty="0">
              <a:latin typeface="Trebuchet MS"/>
              <a:cs typeface="Trebuchet MS"/>
            </a:endParaRPr>
          </a:p>
          <a:p>
            <a:pPr marL="622935" lvl="1" indent="-191135">
              <a:lnSpc>
                <a:spcPct val="100000"/>
              </a:lnSpc>
              <a:spcBef>
                <a:spcPts val="480"/>
              </a:spcBef>
              <a:buChar char="•"/>
              <a:tabLst>
                <a:tab pos="622935" algn="l"/>
              </a:tabLst>
            </a:pP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front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is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reset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75" dirty="0">
                <a:latin typeface="Trebuchet MS"/>
                <a:cs typeface="Trebuchet MS"/>
              </a:rPr>
              <a:t>0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after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every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dequeue.++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7900" y="2036291"/>
            <a:ext cx="24161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An</a:t>
            </a:r>
            <a:r>
              <a:rPr sz="1500" spc="-6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element</a:t>
            </a:r>
            <a:r>
              <a:rPr sz="1500" spc="-6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is</a:t>
            </a:r>
            <a:r>
              <a:rPr sz="1500" spc="-6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removed</a:t>
            </a:r>
            <a:r>
              <a:rPr sz="1500" spc="-6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74747"/>
                </a:solidFill>
                <a:latin typeface="Roboto"/>
                <a:cs typeface="Roboto"/>
              </a:rPr>
              <a:t>from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the</a:t>
            </a:r>
            <a:r>
              <a:rPr sz="1500" spc="-6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queue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2665" y="2109688"/>
            <a:ext cx="21856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E55752"/>
                </a:solidFill>
                <a:latin typeface="Roboto"/>
                <a:cs typeface="Roboto"/>
              </a:rPr>
              <a:t>Dequeue</a:t>
            </a:r>
            <a:r>
              <a:rPr sz="2000" spc="-55" dirty="0">
                <a:solidFill>
                  <a:srgbClr val="E55752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E55752"/>
                </a:solidFill>
                <a:latin typeface="Roboto"/>
                <a:cs typeface="Roboto"/>
              </a:rPr>
              <a:t>Operation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7900" y="3633688"/>
            <a:ext cx="26517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E8431"/>
                </a:solidFill>
                <a:latin typeface="Roboto"/>
                <a:cs typeface="Roboto"/>
              </a:rPr>
              <a:t>Elements</a:t>
            </a:r>
            <a:r>
              <a:rPr sz="2000" spc="-120" dirty="0">
                <a:solidFill>
                  <a:srgbClr val="DE8431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DE8431"/>
                </a:solidFill>
                <a:latin typeface="Roboto"/>
                <a:cs typeface="Roboto"/>
              </a:rPr>
              <a:t>Shift</a:t>
            </a:r>
            <a:r>
              <a:rPr sz="2000" spc="-114" dirty="0">
                <a:solidFill>
                  <a:srgbClr val="DE8431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DE8431"/>
                </a:solidFill>
                <a:latin typeface="Roboto"/>
                <a:cs typeface="Roboto"/>
              </a:rPr>
              <a:t>Forward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15840" y="5157688"/>
            <a:ext cx="2190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FCB14"/>
                </a:solidFill>
                <a:latin typeface="Roboto"/>
                <a:cs typeface="Roboto"/>
              </a:rPr>
              <a:t>Front</a:t>
            </a:r>
            <a:r>
              <a:rPr sz="2000" spc="-85" dirty="0">
                <a:solidFill>
                  <a:srgbClr val="DFCB14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DFCB14"/>
                </a:solidFill>
                <a:latin typeface="Roboto"/>
                <a:cs typeface="Roboto"/>
              </a:rPr>
              <a:t>Reset</a:t>
            </a:r>
            <a:r>
              <a:rPr sz="2000" spc="-80" dirty="0">
                <a:solidFill>
                  <a:srgbClr val="DFCB14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DFCB14"/>
                </a:solidFill>
                <a:latin typeface="Roboto"/>
                <a:cs typeface="Roboto"/>
              </a:rPr>
              <a:t>to</a:t>
            </a:r>
            <a:r>
              <a:rPr sz="2000" spc="-80" dirty="0">
                <a:solidFill>
                  <a:srgbClr val="DFCB14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DFCB14"/>
                </a:solidFill>
                <a:latin typeface="Roboto"/>
                <a:cs typeface="Roboto"/>
              </a:rPr>
              <a:t>Zero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9988" y="3560291"/>
            <a:ext cx="22726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4659" marR="5080" indent="-442595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474747"/>
                </a:solidFill>
                <a:latin typeface="Roboto"/>
                <a:cs typeface="Roboto"/>
              </a:rPr>
              <a:t>Remaining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elements</a:t>
            </a:r>
            <a:r>
              <a:rPr sz="1500" spc="-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74747"/>
                </a:solidFill>
                <a:latin typeface="Roboto"/>
                <a:cs typeface="Roboto"/>
              </a:rPr>
              <a:t>move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forward</a:t>
            </a:r>
            <a:r>
              <a:rPr sz="150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to</a:t>
            </a:r>
            <a:r>
              <a:rPr sz="1500" spc="-4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fill</a:t>
            </a:r>
            <a:r>
              <a:rPr sz="150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the</a:t>
            </a:r>
            <a:r>
              <a:rPr sz="1500" spc="-4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Roboto"/>
                <a:cs typeface="Roboto"/>
              </a:rPr>
              <a:t>gap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4431" rIns="0" bIns="0" rtlCol="0">
            <a:spAutoFit/>
          </a:bodyPr>
          <a:lstStyle/>
          <a:p>
            <a:pPr marL="294576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Shifting</a:t>
            </a:r>
            <a:r>
              <a:rPr spc="-70" dirty="0"/>
              <a:t> </a:t>
            </a:r>
            <a:r>
              <a:rPr spc="-10" dirty="0"/>
              <a:t>Queue</a:t>
            </a:r>
            <a:r>
              <a:rPr spc="-70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27900" y="5084291"/>
            <a:ext cx="26358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The</a:t>
            </a:r>
            <a:r>
              <a:rPr sz="150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front</a:t>
            </a:r>
            <a:r>
              <a:rPr sz="1500" spc="-4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pointer</a:t>
            </a:r>
            <a:r>
              <a:rPr sz="150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is</a:t>
            </a:r>
            <a:r>
              <a:rPr sz="1500" spc="-4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reset</a:t>
            </a:r>
            <a:r>
              <a:rPr sz="150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to</a:t>
            </a:r>
            <a:r>
              <a:rPr sz="1500" spc="-4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Roboto"/>
                <a:cs typeface="Roboto"/>
              </a:rPr>
              <a:t>the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beginning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50100" y="3187700"/>
            <a:ext cx="3911600" cy="1244600"/>
            <a:chOff x="7150100" y="3187700"/>
            <a:chExt cx="3911600" cy="1244600"/>
          </a:xfrm>
        </p:grpSpPr>
        <p:sp>
          <p:nvSpPr>
            <p:cNvPr id="10" name="object 10"/>
            <p:cNvSpPr/>
            <p:nvPr/>
          </p:nvSpPr>
          <p:spPr>
            <a:xfrm>
              <a:off x="7162800" y="3200400"/>
              <a:ext cx="3886200" cy="1219200"/>
            </a:xfrm>
            <a:custGeom>
              <a:avLst/>
              <a:gdLst/>
              <a:ahLst/>
              <a:cxnLst/>
              <a:rect l="l" t="t" r="r" b="b"/>
              <a:pathLst>
                <a:path w="3886200" h="1219200">
                  <a:moveTo>
                    <a:pt x="3276600" y="1219200"/>
                  </a:moveTo>
                  <a:lnTo>
                    <a:pt x="0" y="1219200"/>
                  </a:lnTo>
                </a:path>
                <a:path w="3886200" h="1219200">
                  <a:moveTo>
                    <a:pt x="0" y="0"/>
                  </a:moveTo>
                  <a:lnTo>
                    <a:pt x="3276600" y="0"/>
                  </a:lnTo>
                </a:path>
                <a:path w="3886200" h="1219200">
                  <a:moveTo>
                    <a:pt x="3276600" y="0"/>
                  </a:moveTo>
                  <a:lnTo>
                    <a:pt x="3324239" y="1834"/>
                  </a:lnTo>
                  <a:lnTo>
                    <a:pt x="3370877" y="7245"/>
                  </a:lnTo>
                  <a:lnTo>
                    <a:pt x="3416375" y="16099"/>
                  </a:lnTo>
                  <a:lnTo>
                    <a:pt x="3460600" y="28260"/>
                  </a:lnTo>
                  <a:lnTo>
                    <a:pt x="3503416" y="43592"/>
                  </a:lnTo>
                  <a:lnTo>
                    <a:pt x="3544686" y="61960"/>
                  </a:lnTo>
                  <a:lnTo>
                    <a:pt x="3584276" y="83228"/>
                  </a:lnTo>
                  <a:lnTo>
                    <a:pt x="3622051" y="107260"/>
                  </a:lnTo>
                  <a:lnTo>
                    <a:pt x="3657873" y="133922"/>
                  </a:lnTo>
                  <a:lnTo>
                    <a:pt x="3691609" y="163077"/>
                  </a:lnTo>
                  <a:lnTo>
                    <a:pt x="3723122" y="194590"/>
                  </a:lnTo>
                  <a:lnTo>
                    <a:pt x="3752277" y="228326"/>
                  </a:lnTo>
                  <a:lnTo>
                    <a:pt x="3778939" y="264148"/>
                  </a:lnTo>
                  <a:lnTo>
                    <a:pt x="3802971" y="301923"/>
                  </a:lnTo>
                  <a:lnTo>
                    <a:pt x="3824239" y="341513"/>
                  </a:lnTo>
                  <a:lnTo>
                    <a:pt x="3842607" y="382783"/>
                  </a:lnTo>
                  <a:lnTo>
                    <a:pt x="3857939" y="425599"/>
                  </a:lnTo>
                  <a:lnTo>
                    <a:pt x="3870100" y="469824"/>
                  </a:lnTo>
                  <a:lnTo>
                    <a:pt x="3878954" y="515322"/>
                  </a:lnTo>
                  <a:lnTo>
                    <a:pt x="3884365" y="561960"/>
                  </a:lnTo>
                  <a:lnTo>
                    <a:pt x="3886200" y="609600"/>
                  </a:lnTo>
                  <a:lnTo>
                    <a:pt x="3884365" y="657239"/>
                  </a:lnTo>
                  <a:lnTo>
                    <a:pt x="3878954" y="703877"/>
                  </a:lnTo>
                  <a:lnTo>
                    <a:pt x="3870100" y="749375"/>
                  </a:lnTo>
                  <a:lnTo>
                    <a:pt x="3857939" y="793600"/>
                  </a:lnTo>
                  <a:lnTo>
                    <a:pt x="3842607" y="836416"/>
                  </a:lnTo>
                  <a:lnTo>
                    <a:pt x="3824239" y="877686"/>
                  </a:lnTo>
                  <a:lnTo>
                    <a:pt x="3802971" y="917276"/>
                  </a:lnTo>
                  <a:lnTo>
                    <a:pt x="3778939" y="955051"/>
                  </a:lnTo>
                  <a:lnTo>
                    <a:pt x="3752277" y="990873"/>
                  </a:lnTo>
                  <a:lnTo>
                    <a:pt x="3723122" y="1024609"/>
                  </a:lnTo>
                  <a:lnTo>
                    <a:pt x="3691609" y="1056122"/>
                  </a:lnTo>
                  <a:lnTo>
                    <a:pt x="3657873" y="1085277"/>
                  </a:lnTo>
                  <a:lnTo>
                    <a:pt x="3622051" y="1111939"/>
                  </a:lnTo>
                  <a:lnTo>
                    <a:pt x="3584276" y="1135971"/>
                  </a:lnTo>
                  <a:lnTo>
                    <a:pt x="3544686" y="1157239"/>
                  </a:lnTo>
                  <a:lnTo>
                    <a:pt x="3503416" y="1175607"/>
                  </a:lnTo>
                  <a:lnTo>
                    <a:pt x="3460600" y="1190939"/>
                  </a:lnTo>
                  <a:lnTo>
                    <a:pt x="3416375" y="1203100"/>
                  </a:lnTo>
                  <a:lnTo>
                    <a:pt x="3370877" y="1211954"/>
                  </a:lnTo>
                  <a:lnTo>
                    <a:pt x="3324239" y="1217365"/>
                  </a:lnTo>
                  <a:lnTo>
                    <a:pt x="3276600" y="1219200"/>
                  </a:lnTo>
                </a:path>
                <a:path w="3886200" h="1219200">
                  <a:moveTo>
                    <a:pt x="0" y="121920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DE84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27128" y="3597728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5" h="424814">
                  <a:moveTo>
                    <a:pt x="0" y="212271"/>
                  </a:moveTo>
                  <a:lnTo>
                    <a:pt x="5606" y="260943"/>
                  </a:lnTo>
                  <a:lnTo>
                    <a:pt x="21575" y="305623"/>
                  </a:lnTo>
                  <a:lnTo>
                    <a:pt x="46633" y="345036"/>
                  </a:lnTo>
                  <a:lnTo>
                    <a:pt x="79506" y="377909"/>
                  </a:lnTo>
                  <a:lnTo>
                    <a:pt x="118919" y="402967"/>
                  </a:lnTo>
                  <a:lnTo>
                    <a:pt x="163599" y="418936"/>
                  </a:lnTo>
                  <a:lnTo>
                    <a:pt x="212271" y="424542"/>
                  </a:lnTo>
                  <a:lnTo>
                    <a:pt x="260943" y="418936"/>
                  </a:lnTo>
                  <a:lnTo>
                    <a:pt x="305623" y="402967"/>
                  </a:lnTo>
                  <a:lnTo>
                    <a:pt x="345036" y="377909"/>
                  </a:lnTo>
                  <a:lnTo>
                    <a:pt x="377909" y="345036"/>
                  </a:lnTo>
                  <a:lnTo>
                    <a:pt x="402967" y="305623"/>
                  </a:lnTo>
                  <a:lnTo>
                    <a:pt x="418936" y="260943"/>
                  </a:lnTo>
                  <a:lnTo>
                    <a:pt x="424542" y="212271"/>
                  </a:lnTo>
                  <a:lnTo>
                    <a:pt x="418936" y="163599"/>
                  </a:lnTo>
                  <a:lnTo>
                    <a:pt x="402967" y="118919"/>
                  </a:lnTo>
                  <a:lnTo>
                    <a:pt x="377909" y="79506"/>
                  </a:lnTo>
                  <a:lnTo>
                    <a:pt x="345036" y="46633"/>
                  </a:lnTo>
                  <a:lnTo>
                    <a:pt x="305623" y="21575"/>
                  </a:lnTo>
                  <a:lnTo>
                    <a:pt x="260943" y="5606"/>
                  </a:lnTo>
                  <a:lnTo>
                    <a:pt x="212271" y="0"/>
                  </a:lnTo>
                  <a:lnTo>
                    <a:pt x="163599" y="5606"/>
                  </a:lnTo>
                  <a:lnTo>
                    <a:pt x="118919" y="21575"/>
                  </a:lnTo>
                  <a:lnTo>
                    <a:pt x="79506" y="46633"/>
                  </a:lnTo>
                  <a:lnTo>
                    <a:pt x="46633" y="79506"/>
                  </a:lnTo>
                  <a:lnTo>
                    <a:pt x="21575" y="118919"/>
                  </a:lnTo>
                  <a:lnTo>
                    <a:pt x="5606" y="163599"/>
                  </a:lnTo>
                  <a:lnTo>
                    <a:pt x="0" y="212271"/>
                  </a:lnTo>
                </a:path>
                <a:path w="424815" h="424814">
                  <a:moveTo>
                    <a:pt x="293914" y="146957"/>
                  </a:moveTo>
                  <a:lnTo>
                    <a:pt x="293914" y="277585"/>
                  </a:lnTo>
                </a:path>
                <a:path w="424815" h="424814">
                  <a:moveTo>
                    <a:pt x="130628" y="130628"/>
                  </a:moveTo>
                  <a:lnTo>
                    <a:pt x="228600" y="212271"/>
                  </a:lnTo>
                  <a:lnTo>
                    <a:pt x="130628" y="293914"/>
                  </a:lnTo>
                  <a:lnTo>
                    <a:pt x="130628" y="130628"/>
                  </a:lnTo>
                  <a:close/>
                </a:path>
              </a:pathLst>
            </a:custGeom>
            <a:ln w="25400">
              <a:solidFill>
                <a:srgbClr val="DE84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721100" y="1663700"/>
            <a:ext cx="3454400" cy="1244600"/>
            <a:chOff x="3721100" y="1663700"/>
            <a:chExt cx="3454400" cy="1244600"/>
          </a:xfrm>
        </p:grpSpPr>
        <p:sp>
          <p:nvSpPr>
            <p:cNvPr id="13" name="object 13"/>
            <p:cNvSpPr/>
            <p:nvPr/>
          </p:nvSpPr>
          <p:spPr>
            <a:xfrm>
              <a:off x="3733800" y="1676400"/>
              <a:ext cx="3429000" cy="1219200"/>
            </a:xfrm>
            <a:custGeom>
              <a:avLst/>
              <a:gdLst/>
              <a:ahLst/>
              <a:cxnLst/>
              <a:rect l="l" t="t" r="r" b="b"/>
              <a:pathLst>
                <a:path w="3429000" h="1219200">
                  <a:moveTo>
                    <a:pt x="609600" y="0"/>
                  </a:moveTo>
                  <a:lnTo>
                    <a:pt x="3429000" y="0"/>
                  </a:lnTo>
                </a:path>
                <a:path w="3429000" h="1219200">
                  <a:moveTo>
                    <a:pt x="3429000" y="1219200"/>
                  </a:moveTo>
                  <a:lnTo>
                    <a:pt x="609600" y="1219200"/>
                  </a:lnTo>
                </a:path>
                <a:path w="3429000" h="1219200">
                  <a:moveTo>
                    <a:pt x="609600" y="1219200"/>
                  </a:moveTo>
                  <a:lnTo>
                    <a:pt x="561960" y="1217365"/>
                  </a:lnTo>
                  <a:lnTo>
                    <a:pt x="515322" y="1211954"/>
                  </a:lnTo>
                  <a:lnTo>
                    <a:pt x="469824" y="1203100"/>
                  </a:lnTo>
                  <a:lnTo>
                    <a:pt x="425599" y="1190939"/>
                  </a:lnTo>
                  <a:lnTo>
                    <a:pt x="382783" y="1175607"/>
                  </a:lnTo>
                  <a:lnTo>
                    <a:pt x="341513" y="1157239"/>
                  </a:lnTo>
                  <a:lnTo>
                    <a:pt x="301923" y="1135971"/>
                  </a:lnTo>
                  <a:lnTo>
                    <a:pt x="264148" y="1111939"/>
                  </a:lnTo>
                  <a:lnTo>
                    <a:pt x="228326" y="1085277"/>
                  </a:lnTo>
                  <a:lnTo>
                    <a:pt x="194590" y="1056122"/>
                  </a:lnTo>
                  <a:lnTo>
                    <a:pt x="163077" y="1024609"/>
                  </a:lnTo>
                  <a:lnTo>
                    <a:pt x="133922" y="990873"/>
                  </a:lnTo>
                  <a:lnTo>
                    <a:pt x="107260" y="955051"/>
                  </a:lnTo>
                  <a:lnTo>
                    <a:pt x="83228" y="917276"/>
                  </a:lnTo>
                  <a:lnTo>
                    <a:pt x="61960" y="877686"/>
                  </a:lnTo>
                  <a:lnTo>
                    <a:pt x="43592" y="836416"/>
                  </a:lnTo>
                  <a:lnTo>
                    <a:pt x="28260" y="793600"/>
                  </a:lnTo>
                  <a:lnTo>
                    <a:pt x="16099" y="749375"/>
                  </a:lnTo>
                  <a:lnTo>
                    <a:pt x="7245" y="703877"/>
                  </a:lnTo>
                  <a:lnTo>
                    <a:pt x="1834" y="657239"/>
                  </a:lnTo>
                  <a:lnTo>
                    <a:pt x="0" y="609600"/>
                  </a:lnTo>
                  <a:lnTo>
                    <a:pt x="1834" y="561960"/>
                  </a:lnTo>
                  <a:lnTo>
                    <a:pt x="7245" y="515322"/>
                  </a:lnTo>
                  <a:lnTo>
                    <a:pt x="16099" y="469824"/>
                  </a:lnTo>
                  <a:lnTo>
                    <a:pt x="28260" y="425599"/>
                  </a:lnTo>
                  <a:lnTo>
                    <a:pt x="43592" y="382783"/>
                  </a:lnTo>
                  <a:lnTo>
                    <a:pt x="61960" y="341513"/>
                  </a:lnTo>
                  <a:lnTo>
                    <a:pt x="83228" y="301923"/>
                  </a:lnTo>
                  <a:lnTo>
                    <a:pt x="107260" y="264148"/>
                  </a:lnTo>
                  <a:lnTo>
                    <a:pt x="133922" y="228326"/>
                  </a:lnTo>
                  <a:lnTo>
                    <a:pt x="163077" y="194590"/>
                  </a:lnTo>
                  <a:lnTo>
                    <a:pt x="194590" y="163077"/>
                  </a:lnTo>
                  <a:lnTo>
                    <a:pt x="228326" y="133922"/>
                  </a:lnTo>
                  <a:lnTo>
                    <a:pt x="264148" y="107260"/>
                  </a:lnTo>
                  <a:lnTo>
                    <a:pt x="301923" y="83228"/>
                  </a:lnTo>
                  <a:lnTo>
                    <a:pt x="341513" y="61960"/>
                  </a:lnTo>
                  <a:lnTo>
                    <a:pt x="382783" y="43592"/>
                  </a:lnTo>
                  <a:lnTo>
                    <a:pt x="425599" y="28260"/>
                  </a:lnTo>
                  <a:lnTo>
                    <a:pt x="469824" y="16099"/>
                  </a:lnTo>
                  <a:lnTo>
                    <a:pt x="515322" y="7245"/>
                  </a:lnTo>
                  <a:lnTo>
                    <a:pt x="561960" y="1834"/>
                  </a:lnTo>
                  <a:lnTo>
                    <a:pt x="609600" y="0"/>
                  </a:lnTo>
                </a:path>
                <a:path w="3429000" h="1219200">
                  <a:moveTo>
                    <a:pt x="3429000" y="0"/>
                  </a:moveTo>
                  <a:lnTo>
                    <a:pt x="3429000" y="1219200"/>
                  </a:lnTo>
                </a:path>
              </a:pathLst>
            </a:custGeom>
            <a:ln w="25400">
              <a:solidFill>
                <a:srgbClr val="E55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81475" y="2124075"/>
              <a:ext cx="323850" cy="381000"/>
            </a:xfrm>
            <a:custGeom>
              <a:avLst/>
              <a:gdLst/>
              <a:ahLst/>
              <a:cxnLst/>
              <a:rect l="l" t="t" r="r" b="b"/>
              <a:pathLst>
                <a:path w="323850" h="381000">
                  <a:moveTo>
                    <a:pt x="323850" y="0"/>
                  </a:moveTo>
                  <a:lnTo>
                    <a:pt x="323850" y="361950"/>
                  </a:lnTo>
                  <a:lnTo>
                    <a:pt x="322352" y="369365"/>
                  </a:lnTo>
                  <a:lnTo>
                    <a:pt x="318270" y="375420"/>
                  </a:lnTo>
                  <a:lnTo>
                    <a:pt x="312215" y="379502"/>
                  </a:lnTo>
                  <a:lnTo>
                    <a:pt x="304800" y="381000"/>
                  </a:lnTo>
                  <a:lnTo>
                    <a:pt x="19050" y="381000"/>
                  </a:lnTo>
                  <a:lnTo>
                    <a:pt x="11634" y="379502"/>
                  </a:lnTo>
                  <a:lnTo>
                    <a:pt x="5579" y="375420"/>
                  </a:lnTo>
                  <a:lnTo>
                    <a:pt x="1497" y="369365"/>
                  </a:lnTo>
                  <a:lnTo>
                    <a:pt x="0" y="36195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E55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44975" y="2054225"/>
              <a:ext cx="196850" cy="825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124325" y="2124075"/>
              <a:ext cx="438150" cy="295275"/>
            </a:xfrm>
            <a:custGeom>
              <a:avLst/>
              <a:gdLst/>
              <a:ahLst/>
              <a:cxnLst/>
              <a:rect l="l" t="t" r="r" b="b"/>
              <a:pathLst>
                <a:path w="438150" h="295275">
                  <a:moveTo>
                    <a:pt x="0" y="0"/>
                  </a:moveTo>
                  <a:lnTo>
                    <a:pt x="438150" y="0"/>
                  </a:lnTo>
                </a:path>
                <a:path w="438150" h="295275">
                  <a:moveTo>
                    <a:pt x="133350" y="66675"/>
                  </a:moveTo>
                  <a:lnTo>
                    <a:pt x="133350" y="295275"/>
                  </a:lnTo>
                </a:path>
                <a:path w="438150" h="295275">
                  <a:moveTo>
                    <a:pt x="219075" y="66675"/>
                  </a:moveTo>
                  <a:lnTo>
                    <a:pt x="219075" y="295275"/>
                  </a:lnTo>
                </a:path>
                <a:path w="438150" h="295275">
                  <a:moveTo>
                    <a:pt x="304800" y="66675"/>
                  </a:moveTo>
                  <a:lnTo>
                    <a:pt x="304800" y="295275"/>
                  </a:lnTo>
                </a:path>
              </a:pathLst>
            </a:custGeom>
            <a:ln w="25400">
              <a:solidFill>
                <a:srgbClr val="E55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721100" y="4711700"/>
            <a:ext cx="3454400" cy="1244600"/>
            <a:chOff x="3721100" y="4711700"/>
            <a:chExt cx="3454400" cy="1244600"/>
          </a:xfrm>
        </p:grpSpPr>
        <p:sp>
          <p:nvSpPr>
            <p:cNvPr id="18" name="object 18"/>
            <p:cNvSpPr/>
            <p:nvPr/>
          </p:nvSpPr>
          <p:spPr>
            <a:xfrm>
              <a:off x="3733800" y="4724400"/>
              <a:ext cx="3429000" cy="1219200"/>
            </a:xfrm>
            <a:custGeom>
              <a:avLst/>
              <a:gdLst/>
              <a:ahLst/>
              <a:cxnLst/>
              <a:rect l="l" t="t" r="r" b="b"/>
              <a:pathLst>
                <a:path w="3429000" h="1219200">
                  <a:moveTo>
                    <a:pt x="609600" y="0"/>
                  </a:moveTo>
                  <a:lnTo>
                    <a:pt x="3429000" y="0"/>
                  </a:lnTo>
                </a:path>
                <a:path w="3429000" h="1219200">
                  <a:moveTo>
                    <a:pt x="3429000" y="1219200"/>
                  </a:moveTo>
                  <a:lnTo>
                    <a:pt x="609600" y="1219200"/>
                  </a:lnTo>
                </a:path>
                <a:path w="3429000" h="1219200">
                  <a:moveTo>
                    <a:pt x="609600" y="1219200"/>
                  </a:moveTo>
                  <a:lnTo>
                    <a:pt x="561960" y="1217365"/>
                  </a:lnTo>
                  <a:lnTo>
                    <a:pt x="515322" y="1211954"/>
                  </a:lnTo>
                  <a:lnTo>
                    <a:pt x="469824" y="1203100"/>
                  </a:lnTo>
                  <a:lnTo>
                    <a:pt x="425599" y="1190939"/>
                  </a:lnTo>
                  <a:lnTo>
                    <a:pt x="382783" y="1175607"/>
                  </a:lnTo>
                  <a:lnTo>
                    <a:pt x="341513" y="1157239"/>
                  </a:lnTo>
                  <a:lnTo>
                    <a:pt x="301923" y="1135971"/>
                  </a:lnTo>
                  <a:lnTo>
                    <a:pt x="264148" y="1111939"/>
                  </a:lnTo>
                  <a:lnTo>
                    <a:pt x="228326" y="1085277"/>
                  </a:lnTo>
                  <a:lnTo>
                    <a:pt x="194590" y="1056122"/>
                  </a:lnTo>
                  <a:lnTo>
                    <a:pt x="163077" y="1024609"/>
                  </a:lnTo>
                  <a:lnTo>
                    <a:pt x="133922" y="990873"/>
                  </a:lnTo>
                  <a:lnTo>
                    <a:pt x="107260" y="955051"/>
                  </a:lnTo>
                  <a:lnTo>
                    <a:pt x="83228" y="917276"/>
                  </a:lnTo>
                  <a:lnTo>
                    <a:pt x="61960" y="877686"/>
                  </a:lnTo>
                  <a:lnTo>
                    <a:pt x="43592" y="836416"/>
                  </a:lnTo>
                  <a:lnTo>
                    <a:pt x="28260" y="793600"/>
                  </a:lnTo>
                  <a:lnTo>
                    <a:pt x="16099" y="749375"/>
                  </a:lnTo>
                  <a:lnTo>
                    <a:pt x="7245" y="703877"/>
                  </a:lnTo>
                  <a:lnTo>
                    <a:pt x="1834" y="657239"/>
                  </a:lnTo>
                  <a:lnTo>
                    <a:pt x="0" y="609600"/>
                  </a:lnTo>
                  <a:lnTo>
                    <a:pt x="1834" y="561960"/>
                  </a:lnTo>
                  <a:lnTo>
                    <a:pt x="7245" y="515322"/>
                  </a:lnTo>
                  <a:lnTo>
                    <a:pt x="16099" y="469824"/>
                  </a:lnTo>
                  <a:lnTo>
                    <a:pt x="28260" y="425599"/>
                  </a:lnTo>
                  <a:lnTo>
                    <a:pt x="43592" y="382783"/>
                  </a:lnTo>
                  <a:lnTo>
                    <a:pt x="61960" y="341513"/>
                  </a:lnTo>
                  <a:lnTo>
                    <a:pt x="83228" y="301923"/>
                  </a:lnTo>
                  <a:lnTo>
                    <a:pt x="107260" y="264148"/>
                  </a:lnTo>
                  <a:lnTo>
                    <a:pt x="133922" y="228326"/>
                  </a:lnTo>
                  <a:lnTo>
                    <a:pt x="163077" y="194590"/>
                  </a:lnTo>
                  <a:lnTo>
                    <a:pt x="194590" y="163077"/>
                  </a:lnTo>
                  <a:lnTo>
                    <a:pt x="228326" y="133922"/>
                  </a:lnTo>
                  <a:lnTo>
                    <a:pt x="264148" y="107260"/>
                  </a:lnTo>
                  <a:lnTo>
                    <a:pt x="301923" y="83228"/>
                  </a:lnTo>
                  <a:lnTo>
                    <a:pt x="341513" y="61960"/>
                  </a:lnTo>
                  <a:lnTo>
                    <a:pt x="382783" y="43592"/>
                  </a:lnTo>
                  <a:lnTo>
                    <a:pt x="425599" y="28260"/>
                  </a:lnTo>
                  <a:lnTo>
                    <a:pt x="469824" y="16099"/>
                  </a:lnTo>
                  <a:lnTo>
                    <a:pt x="515322" y="7245"/>
                  </a:lnTo>
                  <a:lnTo>
                    <a:pt x="561960" y="1834"/>
                  </a:lnTo>
                  <a:lnTo>
                    <a:pt x="609600" y="0"/>
                  </a:lnTo>
                </a:path>
                <a:path w="3429000" h="1219200">
                  <a:moveTo>
                    <a:pt x="3429000" y="0"/>
                  </a:moveTo>
                  <a:lnTo>
                    <a:pt x="3429000" y="1219200"/>
                  </a:lnTo>
                </a:path>
              </a:pathLst>
            </a:custGeom>
            <a:ln w="25400">
              <a:solidFill>
                <a:srgbClr val="DFCB1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31128" y="5121728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4" h="424814">
                  <a:moveTo>
                    <a:pt x="212271" y="0"/>
                  </a:moveTo>
                  <a:lnTo>
                    <a:pt x="260943" y="5606"/>
                  </a:lnTo>
                  <a:lnTo>
                    <a:pt x="305623" y="21575"/>
                  </a:lnTo>
                  <a:lnTo>
                    <a:pt x="345036" y="46633"/>
                  </a:lnTo>
                  <a:lnTo>
                    <a:pt x="377909" y="79506"/>
                  </a:lnTo>
                  <a:lnTo>
                    <a:pt x="402967" y="118919"/>
                  </a:lnTo>
                  <a:lnTo>
                    <a:pt x="418936" y="163599"/>
                  </a:lnTo>
                  <a:lnTo>
                    <a:pt x="424542" y="212271"/>
                  </a:lnTo>
                  <a:lnTo>
                    <a:pt x="418936" y="260943"/>
                  </a:lnTo>
                  <a:lnTo>
                    <a:pt x="402967" y="305623"/>
                  </a:lnTo>
                  <a:lnTo>
                    <a:pt x="377909" y="345036"/>
                  </a:lnTo>
                  <a:lnTo>
                    <a:pt x="345036" y="377909"/>
                  </a:lnTo>
                  <a:lnTo>
                    <a:pt x="305623" y="402967"/>
                  </a:lnTo>
                  <a:lnTo>
                    <a:pt x="260943" y="418936"/>
                  </a:lnTo>
                  <a:lnTo>
                    <a:pt x="212271" y="424542"/>
                  </a:lnTo>
                  <a:lnTo>
                    <a:pt x="163599" y="418936"/>
                  </a:lnTo>
                  <a:lnTo>
                    <a:pt x="118919" y="402967"/>
                  </a:lnTo>
                  <a:lnTo>
                    <a:pt x="79506" y="377909"/>
                  </a:lnTo>
                  <a:lnTo>
                    <a:pt x="46633" y="345036"/>
                  </a:lnTo>
                  <a:lnTo>
                    <a:pt x="21575" y="305623"/>
                  </a:lnTo>
                  <a:lnTo>
                    <a:pt x="5606" y="260943"/>
                  </a:lnTo>
                  <a:lnTo>
                    <a:pt x="0" y="212271"/>
                  </a:lnTo>
                  <a:lnTo>
                    <a:pt x="4272" y="167290"/>
                  </a:lnTo>
                  <a:lnTo>
                    <a:pt x="16887" y="124320"/>
                  </a:lnTo>
                  <a:lnTo>
                    <a:pt x="37386" y="84505"/>
                  </a:lnTo>
                  <a:lnTo>
                    <a:pt x="65314" y="48985"/>
                  </a:lnTo>
                </a:path>
                <a:path w="424814" h="424814">
                  <a:moveTo>
                    <a:pt x="0" y="65314"/>
                  </a:moveTo>
                  <a:lnTo>
                    <a:pt x="65314" y="48985"/>
                  </a:lnTo>
                  <a:lnTo>
                    <a:pt x="81642" y="114300"/>
                  </a:lnTo>
                </a:path>
                <a:path w="424814" h="424814">
                  <a:moveTo>
                    <a:pt x="212271" y="97971"/>
                  </a:moveTo>
                  <a:lnTo>
                    <a:pt x="212271" y="228600"/>
                  </a:lnTo>
                  <a:lnTo>
                    <a:pt x="297180" y="271054"/>
                  </a:lnTo>
                </a:path>
              </a:pathLst>
            </a:custGeom>
            <a:ln w="25400">
              <a:solidFill>
                <a:srgbClr val="DFCB1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0CDAB4C-82E5-7832-1CC1-BC4E46F864AB}"/>
              </a:ext>
            </a:extLst>
          </p:cNvPr>
          <p:cNvSpPr txBox="1"/>
          <p:nvPr/>
        </p:nvSpPr>
        <p:spPr>
          <a:xfrm>
            <a:off x="1676400" y="596900"/>
            <a:ext cx="11430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rebuchet MS" panose="020B0603020202020204" pitchFamily="34" charset="0"/>
              </a:rPr>
              <a:t>Pros of Queues:</a:t>
            </a:r>
          </a:p>
          <a:p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Efficient Order Processing: Maintains a systematic way of handling tasks (e.g., printer queues, CPU scheduling).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Simple :  Implementation: Easy to use and implement using arrays or linked lists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Ensures Fairness: Every element gets processed in the order it arrives, preventing delays.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Memory Utilization (Circular Queues): Avoids wasted space by reusing empty slots.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Versatile Use Cases: Used in operating systems, networking (data packet handling), and real-time processing systems.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6748" y="548265"/>
            <a:ext cx="195072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Advantages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 of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Queues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4613" y="1745321"/>
            <a:ext cx="4636629" cy="45274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584790" y="4171566"/>
            <a:ext cx="1385570" cy="948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1500" b="1" spc="-10" dirty="0">
                <a:solidFill>
                  <a:srgbClr val="92BD39"/>
                </a:solidFill>
                <a:latin typeface="Roboto"/>
                <a:cs typeface="Roboto"/>
              </a:rPr>
              <a:t>Simple Implementation</a:t>
            </a:r>
            <a:endParaRPr sz="1500">
              <a:latin typeface="Roboto"/>
              <a:cs typeface="Roboto"/>
            </a:endParaRPr>
          </a:p>
          <a:p>
            <a:pPr marL="69850" marR="31750">
              <a:lnSpc>
                <a:spcPct val="102899"/>
              </a:lnSpc>
              <a:spcBef>
                <a:spcPts val="919"/>
              </a:spcBef>
            </a:pPr>
            <a:r>
              <a:rPr sz="1100" dirty="0">
                <a:solidFill>
                  <a:srgbClr val="474747"/>
                </a:solidFill>
                <a:latin typeface="Roboto"/>
                <a:cs typeface="Roboto"/>
              </a:rPr>
              <a:t>Easy</a:t>
            </a:r>
            <a:r>
              <a:rPr sz="1100" spc="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474747"/>
                </a:solidFill>
                <a:latin typeface="Roboto"/>
                <a:cs typeface="Roboto"/>
              </a:rPr>
              <a:t>to</a:t>
            </a:r>
            <a:r>
              <a:rPr sz="1100" spc="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474747"/>
                </a:solidFill>
                <a:latin typeface="Roboto"/>
                <a:cs typeface="Roboto"/>
              </a:rPr>
              <a:t>use</a:t>
            </a:r>
            <a:r>
              <a:rPr sz="1100" spc="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00" spc="-20" dirty="0">
                <a:solidFill>
                  <a:srgbClr val="474747"/>
                </a:solidFill>
                <a:latin typeface="Roboto"/>
                <a:cs typeface="Roboto"/>
              </a:rPr>
              <a:t>with </a:t>
            </a:r>
            <a:r>
              <a:rPr sz="1100" dirty="0">
                <a:solidFill>
                  <a:srgbClr val="474747"/>
                </a:solidFill>
                <a:latin typeface="Roboto"/>
                <a:cs typeface="Roboto"/>
              </a:rPr>
              <a:t>arrays</a:t>
            </a:r>
            <a:r>
              <a:rPr sz="1100" spc="-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474747"/>
                </a:solidFill>
                <a:latin typeface="Roboto"/>
                <a:cs typeface="Roboto"/>
              </a:rPr>
              <a:t>or linked </a:t>
            </a:r>
            <a:r>
              <a:rPr sz="1100" spc="-10" dirty="0">
                <a:solidFill>
                  <a:srgbClr val="474747"/>
                </a:solidFill>
                <a:latin typeface="Roboto"/>
                <a:cs typeface="Roboto"/>
              </a:rPr>
              <a:t>lists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82202" y="1353443"/>
            <a:ext cx="1277620" cy="948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1500" b="1" dirty="0">
                <a:solidFill>
                  <a:srgbClr val="3BC583"/>
                </a:solidFill>
                <a:latin typeface="Roboto"/>
                <a:cs typeface="Roboto"/>
              </a:rPr>
              <a:t>Efficient</a:t>
            </a:r>
            <a:r>
              <a:rPr sz="1500" b="1" spc="15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3BC583"/>
                </a:solidFill>
                <a:latin typeface="Roboto"/>
                <a:cs typeface="Roboto"/>
              </a:rPr>
              <a:t>Order Processing</a:t>
            </a:r>
            <a:endParaRPr sz="1500">
              <a:latin typeface="Roboto"/>
              <a:cs typeface="Roboto"/>
            </a:endParaRPr>
          </a:p>
          <a:p>
            <a:pPr marL="12700" marR="8255">
              <a:lnSpc>
                <a:spcPct val="102899"/>
              </a:lnSpc>
              <a:spcBef>
                <a:spcPts val="919"/>
              </a:spcBef>
            </a:pPr>
            <a:r>
              <a:rPr sz="1100" dirty="0">
                <a:solidFill>
                  <a:srgbClr val="474747"/>
                </a:solidFill>
                <a:latin typeface="Roboto"/>
                <a:cs typeface="Roboto"/>
              </a:rPr>
              <a:t>Ensures</a:t>
            </a:r>
            <a:r>
              <a:rPr sz="1100" spc="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474747"/>
                </a:solidFill>
                <a:latin typeface="Roboto"/>
                <a:cs typeface="Roboto"/>
              </a:rPr>
              <a:t>systematic </a:t>
            </a:r>
            <a:r>
              <a:rPr sz="1100" dirty="0">
                <a:solidFill>
                  <a:srgbClr val="474747"/>
                </a:solidFill>
                <a:latin typeface="Roboto"/>
                <a:cs typeface="Roboto"/>
              </a:rPr>
              <a:t>task</a:t>
            </a:r>
            <a:r>
              <a:rPr sz="1100" spc="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474747"/>
                </a:solidFill>
                <a:latin typeface="Roboto"/>
                <a:cs typeface="Roboto"/>
              </a:rPr>
              <a:t>handling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0260" y="1123392"/>
            <a:ext cx="1316990" cy="11493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0"/>
              </a:spcBef>
            </a:pPr>
            <a:r>
              <a:rPr sz="1500" b="1" dirty="0">
                <a:solidFill>
                  <a:srgbClr val="E55752"/>
                </a:solidFill>
                <a:latin typeface="Roboto"/>
                <a:cs typeface="Roboto"/>
              </a:rPr>
              <a:t>Versatile</a:t>
            </a:r>
            <a:r>
              <a:rPr sz="1500" b="1" spc="15" dirty="0">
                <a:solidFill>
                  <a:srgbClr val="E55752"/>
                </a:solidFill>
                <a:latin typeface="Roboto"/>
                <a:cs typeface="Roboto"/>
              </a:rPr>
              <a:t> </a:t>
            </a:r>
            <a:r>
              <a:rPr sz="1500" b="1" spc="-25" dirty="0">
                <a:solidFill>
                  <a:srgbClr val="E55752"/>
                </a:solidFill>
                <a:latin typeface="Roboto"/>
                <a:cs typeface="Roboto"/>
              </a:rPr>
              <a:t>Use</a:t>
            </a:r>
            <a:endParaRPr sz="1500">
              <a:latin typeface="Roboto"/>
              <a:cs typeface="Roboto"/>
            </a:endParaRPr>
          </a:p>
          <a:p>
            <a:pPr marR="7620" algn="r">
              <a:lnSpc>
                <a:spcPct val="100000"/>
              </a:lnSpc>
              <a:spcBef>
                <a:spcPts val="10"/>
              </a:spcBef>
            </a:pPr>
            <a:r>
              <a:rPr sz="1500" b="1" spc="-10" dirty="0">
                <a:solidFill>
                  <a:srgbClr val="E55752"/>
                </a:solidFill>
                <a:latin typeface="Roboto"/>
                <a:cs typeface="Roboto"/>
              </a:rPr>
              <a:t>Cases</a:t>
            </a:r>
            <a:endParaRPr sz="1500">
              <a:latin typeface="Roboto"/>
              <a:cs typeface="Roboto"/>
            </a:endParaRPr>
          </a:p>
          <a:p>
            <a:pPr marL="12700" marR="9525" indent="153035" algn="r">
              <a:lnSpc>
                <a:spcPct val="102899"/>
              </a:lnSpc>
              <a:spcBef>
                <a:spcPts val="1145"/>
              </a:spcBef>
            </a:pPr>
            <a:r>
              <a:rPr sz="1100" dirty="0">
                <a:solidFill>
                  <a:srgbClr val="474747"/>
                </a:solidFill>
                <a:latin typeface="Roboto"/>
                <a:cs typeface="Roboto"/>
              </a:rPr>
              <a:t>Applied</a:t>
            </a:r>
            <a:r>
              <a:rPr sz="1100" spc="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474747"/>
                </a:solidFill>
                <a:latin typeface="Roboto"/>
                <a:cs typeface="Roboto"/>
              </a:rPr>
              <a:t>in</a:t>
            </a:r>
            <a:r>
              <a:rPr sz="1100" spc="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474747"/>
                </a:solidFill>
                <a:latin typeface="Roboto"/>
                <a:cs typeface="Roboto"/>
              </a:rPr>
              <a:t>various </a:t>
            </a:r>
            <a:r>
              <a:rPr sz="1100" dirty="0">
                <a:solidFill>
                  <a:srgbClr val="474747"/>
                </a:solidFill>
                <a:latin typeface="Roboto"/>
                <a:cs typeface="Roboto"/>
              </a:rPr>
              <a:t>systems</a:t>
            </a:r>
            <a:r>
              <a:rPr sz="1100" spc="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474747"/>
                </a:solidFill>
                <a:latin typeface="Roboto"/>
                <a:cs typeface="Roboto"/>
              </a:rPr>
              <a:t>like</a:t>
            </a:r>
            <a:r>
              <a:rPr sz="1100" spc="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474747"/>
                </a:solidFill>
                <a:latin typeface="Roboto"/>
                <a:cs typeface="Roboto"/>
              </a:rPr>
              <a:t>OS</a:t>
            </a:r>
            <a:r>
              <a:rPr sz="1100" spc="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00" spc="-25" dirty="0">
                <a:solidFill>
                  <a:srgbClr val="474747"/>
                </a:solidFill>
                <a:latin typeface="Roboto"/>
                <a:cs typeface="Roboto"/>
              </a:rPr>
              <a:t>and</a:t>
            </a:r>
            <a:endParaRPr sz="1100">
              <a:latin typeface="Roboto"/>
              <a:cs typeface="Roboto"/>
            </a:endParaRPr>
          </a:p>
          <a:p>
            <a:pPr marR="8890" algn="r">
              <a:lnSpc>
                <a:spcPct val="100000"/>
              </a:lnSpc>
              <a:spcBef>
                <a:spcPts val="40"/>
              </a:spcBef>
            </a:pPr>
            <a:r>
              <a:rPr sz="1100" spc="-10" dirty="0">
                <a:solidFill>
                  <a:srgbClr val="474747"/>
                </a:solidFill>
                <a:latin typeface="Roboto"/>
                <a:cs typeface="Roboto"/>
              </a:rPr>
              <a:t>networking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90415" y="6472075"/>
            <a:ext cx="1320800" cy="948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100" marR="283845" indent="-1905" algn="ctr">
              <a:lnSpc>
                <a:spcPct val="100600"/>
              </a:lnSpc>
              <a:spcBef>
                <a:spcPts val="95"/>
              </a:spcBef>
            </a:pPr>
            <a:r>
              <a:rPr sz="1500" b="1" spc="-10" dirty="0">
                <a:solidFill>
                  <a:srgbClr val="DFCB14"/>
                </a:solidFill>
                <a:latin typeface="Roboto"/>
                <a:cs typeface="Roboto"/>
              </a:rPr>
              <a:t>Ensures Fairness</a:t>
            </a:r>
            <a:endParaRPr sz="1500">
              <a:latin typeface="Roboto"/>
              <a:cs typeface="Roboto"/>
            </a:endParaRPr>
          </a:p>
          <a:p>
            <a:pPr marL="12700" marR="5080" algn="ctr">
              <a:lnSpc>
                <a:spcPct val="102899"/>
              </a:lnSpc>
              <a:spcBef>
                <a:spcPts val="919"/>
              </a:spcBef>
            </a:pPr>
            <a:r>
              <a:rPr sz="1100" dirty="0">
                <a:solidFill>
                  <a:srgbClr val="474747"/>
                </a:solidFill>
                <a:latin typeface="Roboto"/>
                <a:cs typeface="Roboto"/>
              </a:rPr>
              <a:t>Processes</a:t>
            </a:r>
            <a:r>
              <a:rPr sz="1100" spc="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474747"/>
                </a:solidFill>
                <a:latin typeface="Roboto"/>
                <a:cs typeface="Roboto"/>
              </a:rPr>
              <a:t>elements </a:t>
            </a:r>
            <a:r>
              <a:rPr sz="1100" dirty="0">
                <a:solidFill>
                  <a:srgbClr val="474747"/>
                </a:solidFill>
                <a:latin typeface="Roboto"/>
                <a:cs typeface="Roboto"/>
              </a:rPr>
              <a:t>in</a:t>
            </a:r>
            <a:r>
              <a:rPr sz="1100" spc="-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474747"/>
                </a:solidFill>
                <a:latin typeface="Roboto"/>
                <a:cs typeface="Roboto"/>
              </a:rPr>
              <a:t>arrival</a:t>
            </a:r>
            <a:r>
              <a:rPr sz="1100" spc="-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474747"/>
                </a:solidFill>
                <a:latin typeface="Roboto"/>
                <a:cs typeface="Roboto"/>
              </a:rPr>
              <a:t>order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7159" y="4171566"/>
            <a:ext cx="1277620" cy="948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7985" marR="6350" indent="160655">
              <a:lnSpc>
                <a:spcPct val="100600"/>
              </a:lnSpc>
              <a:spcBef>
                <a:spcPts val="95"/>
              </a:spcBef>
            </a:pPr>
            <a:r>
              <a:rPr sz="1500" b="1" spc="-10" dirty="0">
                <a:solidFill>
                  <a:srgbClr val="DE8431"/>
                </a:solidFill>
                <a:latin typeface="Roboto"/>
                <a:cs typeface="Roboto"/>
              </a:rPr>
              <a:t>Memory Utilization</a:t>
            </a:r>
            <a:endParaRPr sz="1500">
              <a:latin typeface="Roboto"/>
              <a:cs typeface="Roboto"/>
            </a:endParaRPr>
          </a:p>
          <a:p>
            <a:pPr marL="336550" marR="5080" indent="-324485">
              <a:lnSpc>
                <a:spcPct val="102899"/>
              </a:lnSpc>
              <a:spcBef>
                <a:spcPts val="919"/>
              </a:spcBef>
            </a:pPr>
            <a:r>
              <a:rPr sz="1100" dirty="0">
                <a:solidFill>
                  <a:srgbClr val="474747"/>
                </a:solidFill>
                <a:latin typeface="Roboto"/>
                <a:cs typeface="Roboto"/>
              </a:rPr>
              <a:t>Reuses</a:t>
            </a:r>
            <a:r>
              <a:rPr sz="1100" spc="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474747"/>
                </a:solidFill>
                <a:latin typeface="Roboto"/>
                <a:cs typeface="Roboto"/>
              </a:rPr>
              <a:t>empty</a:t>
            </a:r>
            <a:r>
              <a:rPr sz="1100" spc="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474747"/>
                </a:solidFill>
                <a:latin typeface="Roboto"/>
                <a:cs typeface="Roboto"/>
              </a:rPr>
              <a:t>slots </a:t>
            </a:r>
            <a:r>
              <a:rPr sz="1100" dirty="0">
                <a:solidFill>
                  <a:srgbClr val="474747"/>
                </a:solidFill>
                <a:latin typeface="Roboto"/>
                <a:cs typeface="Roboto"/>
              </a:rPr>
              <a:t>to</a:t>
            </a:r>
            <a:r>
              <a:rPr sz="1100" spc="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474747"/>
                </a:solidFill>
                <a:latin typeface="Roboto"/>
                <a:cs typeface="Roboto"/>
              </a:rPr>
              <a:t>avoid</a:t>
            </a:r>
            <a:r>
              <a:rPr sz="1100" spc="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474747"/>
                </a:solidFill>
                <a:latin typeface="Roboto"/>
                <a:cs typeface="Roboto"/>
              </a:rPr>
              <a:t>waste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9635" y="901700"/>
            <a:ext cx="3750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Trebuchet MS"/>
                <a:cs typeface="Trebuchet MS"/>
              </a:rPr>
              <a:t>Problems</a:t>
            </a:r>
            <a:r>
              <a:rPr spc="3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000000"/>
                </a:solidFill>
                <a:latin typeface="Trebuchet MS"/>
                <a:cs typeface="Trebuchet MS"/>
              </a:rPr>
              <a:t>with</a:t>
            </a:r>
            <a:r>
              <a:rPr spc="2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000000"/>
                </a:solidFill>
                <a:latin typeface="Trebuchet MS"/>
                <a:cs typeface="Trebuchet MS"/>
              </a:rPr>
              <a:t>Shifting</a:t>
            </a:r>
            <a:r>
              <a:rPr spc="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pc="75" dirty="0">
                <a:solidFill>
                  <a:srgbClr val="000000"/>
                </a:solidFill>
                <a:latin typeface="Trebuchet MS"/>
                <a:cs typeface="Trebuchet MS"/>
              </a:rPr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1400" y="1435100"/>
            <a:ext cx="6988809" cy="15747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03835" indent="-191135">
              <a:lnSpc>
                <a:spcPct val="100000"/>
              </a:lnSpc>
              <a:spcBef>
                <a:spcPts val="580"/>
              </a:spcBef>
              <a:buChar char="•"/>
              <a:tabLst>
                <a:tab pos="203835" algn="l"/>
              </a:tabLst>
            </a:pPr>
            <a:r>
              <a:rPr sz="1600" dirty="0">
                <a:latin typeface="Trebuchet MS"/>
                <a:cs typeface="Trebuchet MS"/>
              </a:rPr>
              <a:t>Time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Complexity:</a:t>
            </a:r>
            <a:r>
              <a:rPr sz="1600" spc="10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Shifting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elements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takes</a:t>
            </a:r>
            <a:r>
              <a:rPr sz="1600" spc="10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O(n)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time</a:t>
            </a:r>
            <a:r>
              <a:rPr sz="1600" spc="95" dirty="0">
                <a:latin typeface="Trebuchet MS"/>
                <a:cs typeface="Trebuchet MS"/>
              </a:rPr>
              <a:t> </a:t>
            </a:r>
            <a:r>
              <a:rPr sz="1600" spc="-40" dirty="0">
                <a:latin typeface="Trebuchet MS"/>
                <a:cs typeface="Trebuchet MS"/>
              </a:rPr>
              <a:t>after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each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dequeue.</a:t>
            </a:r>
            <a:endParaRPr lang="en-US" sz="1600" spc="-10" dirty="0">
              <a:latin typeface="Trebuchet MS"/>
              <a:cs typeface="Trebuchet MS"/>
            </a:endParaRPr>
          </a:p>
          <a:p>
            <a:pPr marL="203835" indent="-191135">
              <a:lnSpc>
                <a:spcPct val="100000"/>
              </a:lnSpc>
              <a:spcBef>
                <a:spcPts val="580"/>
              </a:spcBef>
              <a:buChar char="•"/>
              <a:tabLst>
                <a:tab pos="203835" algn="l"/>
              </a:tabLst>
            </a:pPr>
            <a:endParaRPr sz="1600" dirty="0">
              <a:latin typeface="Trebuchet MS"/>
              <a:cs typeface="Trebuchet MS"/>
            </a:endParaRPr>
          </a:p>
          <a:p>
            <a:pPr marL="203835" indent="-191135">
              <a:lnSpc>
                <a:spcPct val="100000"/>
              </a:lnSpc>
              <a:spcBef>
                <a:spcPts val="480"/>
              </a:spcBef>
              <a:buChar char="•"/>
              <a:tabLst>
                <a:tab pos="203835" algn="l"/>
              </a:tabLst>
            </a:pPr>
            <a:r>
              <a:rPr sz="1600" dirty="0">
                <a:latin typeface="Trebuchet MS"/>
                <a:cs typeface="Trebuchet MS"/>
              </a:rPr>
              <a:t>Performance</a:t>
            </a:r>
            <a:r>
              <a:rPr sz="1600" spc="5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Issues:</a:t>
            </a:r>
            <a:r>
              <a:rPr sz="1600" spc="14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Not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-30" dirty="0">
                <a:latin typeface="Trebuchet MS"/>
                <a:cs typeface="Trebuchet MS"/>
              </a:rPr>
              <a:t>efficient</a:t>
            </a:r>
            <a:r>
              <a:rPr sz="1600" spc="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for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large-scale</a:t>
            </a:r>
            <a:r>
              <a:rPr sz="1600" spc="7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data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handling.</a:t>
            </a:r>
            <a:endParaRPr lang="en-US" sz="1600" spc="-10" dirty="0">
              <a:latin typeface="Trebuchet MS"/>
              <a:cs typeface="Trebuchet MS"/>
            </a:endParaRPr>
          </a:p>
          <a:p>
            <a:pPr marL="203835" indent="-191135">
              <a:lnSpc>
                <a:spcPct val="100000"/>
              </a:lnSpc>
              <a:spcBef>
                <a:spcPts val="480"/>
              </a:spcBef>
              <a:buChar char="•"/>
              <a:tabLst>
                <a:tab pos="203835" algn="l"/>
              </a:tabLst>
            </a:pPr>
            <a:endParaRPr sz="1600" dirty="0">
              <a:latin typeface="Trebuchet MS"/>
              <a:cs typeface="Trebuchet MS"/>
            </a:endParaRPr>
          </a:p>
          <a:p>
            <a:pPr marL="203835" indent="-191135">
              <a:lnSpc>
                <a:spcPct val="100000"/>
              </a:lnSpc>
              <a:spcBef>
                <a:spcPts val="480"/>
              </a:spcBef>
              <a:buChar char="•"/>
              <a:tabLst>
                <a:tab pos="203835" algn="l"/>
              </a:tabLst>
            </a:pPr>
            <a:r>
              <a:rPr sz="1600" spc="65" dirty="0">
                <a:latin typeface="Trebuchet MS"/>
                <a:cs typeface="Trebuchet MS"/>
              </a:rPr>
              <a:t>Wastage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of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Computation:</a:t>
            </a:r>
            <a:r>
              <a:rPr sz="1600" spc="1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Frequent</a:t>
            </a:r>
            <a:r>
              <a:rPr sz="1600" spc="7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shifting</a:t>
            </a:r>
            <a:r>
              <a:rPr sz="1600" spc="7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slows</a:t>
            </a:r>
            <a:r>
              <a:rPr sz="1600" spc="60" dirty="0">
                <a:latin typeface="Trebuchet MS"/>
                <a:cs typeface="Trebuchet MS"/>
              </a:rPr>
              <a:t> </a:t>
            </a:r>
            <a:r>
              <a:rPr sz="1600" spc="95" dirty="0">
                <a:latin typeface="Trebuchet MS"/>
                <a:cs typeface="Trebuchet MS"/>
              </a:rPr>
              <a:t>down</a:t>
            </a:r>
            <a:r>
              <a:rPr sz="1600" spc="6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operations.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3452" y="1358900"/>
            <a:ext cx="3555104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Challenges</a:t>
            </a:r>
            <a:r>
              <a:rPr sz="2000" spc="-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of</a:t>
            </a:r>
            <a:r>
              <a:rPr sz="2000" spc="-2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Shifting</a:t>
            </a:r>
            <a:r>
              <a:rPr sz="2000" spc="-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Queue</a:t>
            </a:r>
            <a:endParaRPr sz="2000" dirty="0">
              <a:latin typeface="Roboto"/>
              <a:cs typeface="Roboto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2B9A3A-C239-B500-E4C0-B7E52AF8EDEB}"/>
              </a:ext>
            </a:extLst>
          </p:cNvPr>
          <p:cNvGrpSpPr/>
          <p:nvPr/>
        </p:nvGrpSpPr>
        <p:grpSpPr>
          <a:xfrm>
            <a:off x="4114800" y="2383284"/>
            <a:ext cx="6679651" cy="3581540"/>
            <a:chOff x="2680249" y="1331760"/>
            <a:chExt cx="9746826" cy="5704698"/>
          </a:xfrm>
        </p:grpSpPr>
        <p:sp>
          <p:nvSpPr>
            <p:cNvPr id="3" name="object 3"/>
            <p:cNvSpPr txBox="1"/>
            <p:nvPr/>
          </p:nvSpPr>
          <p:spPr>
            <a:xfrm>
              <a:off x="2680249" y="1520692"/>
              <a:ext cx="2001578" cy="193231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7620" algn="r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-10" dirty="0">
                  <a:solidFill>
                    <a:srgbClr val="92BD39"/>
                  </a:solidFill>
                  <a:latin typeface="Roboto"/>
                  <a:cs typeface="Roboto"/>
                </a:rPr>
                <a:t>Computation</a:t>
              </a:r>
              <a:endParaRPr sz="1600" dirty="0">
                <a:latin typeface="Roboto"/>
                <a:cs typeface="Roboto"/>
              </a:endParaRPr>
            </a:p>
            <a:p>
              <a:pPr marR="5080" algn="r">
                <a:lnSpc>
                  <a:spcPct val="100000"/>
                </a:lnSpc>
              </a:pPr>
              <a:r>
                <a:rPr sz="1600" b="1" spc="-10" dirty="0">
                  <a:solidFill>
                    <a:srgbClr val="92BD39"/>
                  </a:solidFill>
                  <a:latin typeface="Roboto"/>
                  <a:cs typeface="Roboto"/>
                </a:rPr>
                <a:t>Wastage</a:t>
              </a:r>
              <a:endParaRPr sz="1600" dirty="0">
                <a:latin typeface="Roboto"/>
                <a:cs typeface="Roboto"/>
              </a:endParaRPr>
            </a:p>
            <a:p>
              <a:pPr marL="387985" marR="6350" indent="-341630" algn="l">
                <a:lnSpc>
                  <a:spcPct val="100000"/>
                </a:lnSpc>
                <a:spcBef>
                  <a:spcPts val="1220"/>
                </a:spcBef>
              </a:pPr>
              <a:r>
                <a:rPr sz="1200" spc="-10" dirty="0">
                  <a:solidFill>
                    <a:srgbClr val="474747"/>
                  </a:solidFill>
                  <a:latin typeface="Roboto"/>
                  <a:cs typeface="Roboto"/>
                </a:rPr>
                <a:t>Frequent</a:t>
              </a:r>
              <a:r>
                <a:rPr sz="1200" spc="-60" dirty="0">
                  <a:solidFill>
                    <a:srgbClr val="474747"/>
                  </a:solidFill>
                  <a:latin typeface="Roboto"/>
                  <a:cs typeface="Roboto"/>
                </a:rPr>
                <a:t> </a:t>
              </a:r>
              <a:r>
                <a:rPr sz="1200" spc="-10" dirty="0">
                  <a:solidFill>
                    <a:srgbClr val="474747"/>
                  </a:solidFill>
                  <a:latin typeface="Roboto"/>
                  <a:cs typeface="Roboto"/>
                </a:rPr>
                <a:t>shi</a:t>
              </a:r>
              <a:r>
                <a:rPr lang="en-US" sz="1200" spc="-10" dirty="0">
                  <a:solidFill>
                    <a:srgbClr val="474747"/>
                  </a:solidFill>
                  <a:latin typeface="Roboto"/>
                  <a:cs typeface="Roboto"/>
                </a:rPr>
                <a:t>fting </a:t>
              </a:r>
              <a:r>
                <a:rPr sz="1200" spc="-10" dirty="0">
                  <a:solidFill>
                    <a:srgbClr val="474747"/>
                  </a:solidFill>
                  <a:latin typeface="Roboto"/>
                  <a:cs typeface="Roboto"/>
                </a:rPr>
                <a:t>slows</a:t>
              </a:r>
              <a:r>
                <a:rPr sz="1200" spc="-40" dirty="0">
                  <a:solidFill>
                    <a:srgbClr val="474747"/>
                  </a:solidFill>
                  <a:latin typeface="Roboto"/>
                  <a:cs typeface="Roboto"/>
                </a:rPr>
                <a:t> </a:t>
              </a:r>
              <a:r>
                <a:rPr sz="1200" spc="-20" dirty="0">
                  <a:solidFill>
                    <a:srgbClr val="474747"/>
                  </a:solidFill>
                  <a:latin typeface="Roboto"/>
                  <a:cs typeface="Roboto"/>
                </a:rPr>
                <a:t>down </a:t>
              </a:r>
              <a:r>
                <a:rPr sz="1200" spc="-10" dirty="0">
                  <a:solidFill>
                    <a:srgbClr val="474747"/>
                  </a:solidFill>
                  <a:latin typeface="Roboto"/>
                  <a:cs typeface="Roboto"/>
                </a:rPr>
                <a:t>operations</a:t>
              </a:r>
              <a:endParaRPr sz="1200" dirty="0">
                <a:latin typeface="Roboto"/>
                <a:cs typeface="Roboto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5812282" y="6254193"/>
              <a:ext cx="2624514" cy="78226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 algn="ctr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-10" dirty="0">
                  <a:solidFill>
                    <a:srgbClr val="DFCB14"/>
                  </a:solidFill>
                  <a:latin typeface="Roboto"/>
                  <a:cs typeface="Roboto"/>
                </a:rPr>
                <a:t>Performance Issues</a:t>
              </a:r>
              <a:endParaRPr sz="1600" dirty="0">
                <a:latin typeface="Roboto"/>
                <a:cs typeface="Roboto"/>
              </a:endParaRPr>
            </a:p>
            <a:p>
              <a:pPr marL="76200" marR="54610" indent="10795" algn="ctr">
                <a:lnSpc>
                  <a:spcPct val="100000"/>
                </a:lnSpc>
                <a:spcBef>
                  <a:spcPts val="1220"/>
                </a:spcBef>
              </a:pPr>
              <a:r>
                <a:rPr sz="1200" dirty="0">
                  <a:solidFill>
                    <a:srgbClr val="474747"/>
                  </a:solidFill>
                  <a:latin typeface="Roboto"/>
                  <a:cs typeface="Roboto"/>
                </a:rPr>
                <a:t>Not</a:t>
              </a:r>
              <a:r>
                <a:rPr sz="1200" spc="-40" dirty="0">
                  <a:solidFill>
                    <a:srgbClr val="474747"/>
                  </a:solidFill>
                  <a:latin typeface="Roboto"/>
                  <a:cs typeface="Roboto"/>
                </a:rPr>
                <a:t> </a:t>
              </a:r>
              <a:r>
                <a:rPr sz="1200" dirty="0">
                  <a:solidFill>
                    <a:srgbClr val="474747"/>
                  </a:solidFill>
                  <a:latin typeface="Roboto"/>
                  <a:cs typeface="Roboto"/>
                </a:rPr>
                <a:t>efficient</a:t>
              </a:r>
              <a:r>
                <a:rPr sz="1200" spc="-40" dirty="0">
                  <a:solidFill>
                    <a:srgbClr val="474747"/>
                  </a:solidFill>
                  <a:latin typeface="Roboto"/>
                  <a:cs typeface="Roboto"/>
                </a:rPr>
                <a:t> </a:t>
              </a:r>
              <a:r>
                <a:rPr sz="1200" spc="-25" dirty="0">
                  <a:solidFill>
                    <a:srgbClr val="474747"/>
                  </a:solidFill>
                  <a:latin typeface="Roboto"/>
                  <a:cs typeface="Roboto"/>
                </a:rPr>
                <a:t>for </a:t>
              </a:r>
              <a:r>
                <a:rPr sz="1200" spc="-40" dirty="0">
                  <a:solidFill>
                    <a:srgbClr val="474747"/>
                  </a:solidFill>
                  <a:latin typeface="Roboto"/>
                  <a:cs typeface="Roboto"/>
                </a:rPr>
                <a:t>large-</a:t>
              </a:r>
              <a:r>
                <a:rPr sz="1200" spc="-25" dirty="0">
                  <a:solidFill>
                    <a:srgbClr val="474747"/>
                  </a:solidFill>
                  <a:latin typeface="Roboto"/>
                  <a:cs typeface="Roboto"/>
                </a:rPr>
                <a:t>scale</a:t>
              </a:r>
              <a:r>
                <a:rPr sz="1200" spc="5" dirty="0">
                  <a:solidFill>
                    <a:srgbClr val="474747"/>
                  </a:solidFill>
                  <a:latin typeface="Roboto"/>
                  <a:cs typeface="Roboto"/>
                </a:rPr>
                <a:t> </a:t>
              </a:r>
              <a:r>
                <a:rPr sz="1200" spc="-20" dirty="0">
                  <a:solidFill>
                    <a:srgbClr val="474747"/>
                  </a:solidFill>
                  <a:latin typeface="Roboto"/>
                  <a:cs typeface="Roboto"/>
                </a:rPr>
                <a:t>data </a:t>
              </a:r>
              <a:r>
                <a:rPr sz="1200" spc="-10" dirty="0">
                  <a:solidFill>
                    <a:srgbClr val="474747"/>
                  </a:solidFill>
                  <a:latin typeface="Roboto"/>
                  <a:cs typeface="Roboto"/>
                </a:rPr>
                <a:t>handling</a:t>
              </a:r>
              <a:endParaRPr sz="1200" dirty="0">
                <a:latin typeface="Roboto"/>
                <a:cs typeface="Roboto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4475" y="1331760"/>
              <a:ext cx="4827398" cy="4713658"/>
            </a:xfrm>
            <a:prstGeom prst="rect">
              <a:avLst/>
            </a:prstGeom>
          </p:spPr>
        </p:pic>
        <p:sp>
          <p:nvSpPr>
            <p:cNvPr id="6" name="object 6"/>
            <p:cNvSpPr txBox="1"/>
            <p:nvPr/>
          </p:nvSpPr>
          <p:spPr>
            <a:xfrm>
              <a:off x="9907577" y="1481901"/>
              <a:ext cx="2519498" cy="193231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73660" marR="309880">
                <a:lnSpc>
                  <a:spcPct val="100000"/>
                </a:lnSpc>
                <a:spcBef>
                  <a:spcPts val="100"/>
                </a:spcBef>
              </a:pPr>
              <a:r>
                <a:rPr sz="1600" b="1" spc="-20" dirty="0">
                  <a:solidFill>
                    <a:srgbClr val="DE8431"/>
                  </a:solidFill>
                  <a:latin typeface="Roboto"/>
                  <a:cs typeface="Roboto"/>
                </a:rPr>
                <a:t>Time </a:t>
              </a:r>
              <a:r>
                <a:rPr sz="1600" b="1" spc="-10" dirty="0">
                  <a:solidFill>
                    <a:srgbClr val="DE8431"/>
                  </a:solidFill>
                  <a:latin typeface="Roboto"/>
                  <a:cs typeface="Roboto"/>
                </a:rPr>
                <a:t>Complexity</a:t>
              </a:r>
              <a:endParaRPr sz="1600" dirty="0">
                <a:latin typeface="Roboto"/>
                <a:cs typeface="Roboto"/>
              </a:endParaRPr>
            </a:p>
            <a:p>
              <a:pPr marL="12700" marR="5080">
                <a:lnSpc>
                  <a:spcPct val="100000"/>
                </a:lnSpc>
                <a:spcBef>
                  <a:spcPts val="1165"/>
                </a:spcBef>
              </a:pPr>
              <a:r>
                <a:rPr sz="1200" spc="-10" dirty="0">
                  <a:solidFill>
                    <a:srgbClr val="474747"/>
                  </a:solidFill>
                  <a:latin typeface="Roboto"/>
                  <a:cs typeface="Roboto"/>
                </a:rPr>
                <a:t>Shifting</a:t>
              </a:r>
              <a:r>
                <a:rPr sz="1200" spc="-55" dirty="0">
                  <a:solidFill>
                    <a:srgbClr val="474747"/>
                  </a:solidFill>
                  <a:latin typeface="Roboto"/>
                  <a:cs typeface="Roboto"/>
                </a:rPr>
                <a:t> </a:t>
              </a:r>
              <a:r>
                <a:rPr sz="1200" spc="-10" dirty="0">
                  <a:solidFill>
                    <a:srgbClr val="474747"/>
                  </a:solidFill>
                  <a:latin typeface="Roboto"/>
                  <a:cs typeface="Roboto"/>
                </a:rPr>
                <a:t>elements </a:t>
              </a:r>
              <a:r>
                <a:rPr sz="1200" dirty="0">
                  <a:solidFill>
                    <a:srgbClr val="474747"/>
                  </a:solidFill>
                  <a:latin typeface="Roboto"/>
                  <a:cs typeface="Roboto"/>
                </a:rPr>
                <a:t>takes</a:t>
              </a:r>
              <a:r>
                <a:rPr sz="1200" spc="-40" dirty="0">
                  <a:solidFill>
                    <a:srgbClr val="474747"/>
                  </a:solidFill>
                  <a:latin typeface="Roboto"/>
                  <a:cs typeface="Roboto"/>
                </a:rPr>
                <a:t> </a:t>
              </a:r>
              <a:r>
                <a:rPr sz="1200" dirty="0">
                  <a:solidFill>
                    <a:srgbClr val="474747"/>
                  </a:solidFill>
                  <a:latin typeface="Roboto"/>
                  <a:cs typeface="Roboto"/>
                </a:rPr>
                <a:t>O(n)</a:t>
              </a:r>
              <a:r>
                <a:rPr sz="1200" spc="-40" dirty="0">
                  <a:solidFill>
                    <a:srgbClr val="474747"/>
                  </a:solidFill>
                  <a:latin typeface="Roboto"/>
                  <a:cs typeface="Roboto"/>
                </a:rPr>
                <a:t> </a:t>
              </a:r>
              <a:r>
                <a:rPr sz="1200" dirty="0">
                  <a:solidFill>
                    <a:srgbClr val="474747"/>
                  </a:solidFill>
                  <a:latin typeface="Roboto"/>
                  <a:cs typeface="Roboto"/>
                </a:rPr>
                <a:t>time</a:t>
              </a:r>
              <a:r>
                <a:rPr sz="1200" spc="-40" dirty="0">
                  <a:solidFill>
                    <a:srgbClr val="474747"/>
                  </a:solidFill>
                  <a:latin typeface="Roboto"/>
                  <a:cs typeface="Roboto"/>
                </a:rPr>
                <a:t> </a:t>
              </a:r>
              <a:r>
                <a:rPr sz="1200" spc="-10" dirty="0">
                  <a:solidFill>
                    <a:srgbClr val="474747"/>
                  </a:solidFill>
                  <a:latin typeface="Roboto"/>
                  <a:cs typeface="Roboto"/>
                </a:rPr>
                <a:t>after </a:t>
              </a:r>
              <a:r>
                <a:rPr sz="1200" dirty="0">
                  <a:solidFill>
                    <a:srgbClr val="474747"/>
                  </a:solidFill>
                  <a:latin typeface="Roboto"/>
                  <a:cs typeface="Roboto"/>
                </a:rPr>
                <a:t>each</a:t>
              </a:r>
              <a:r>
                <a:rPr sz="1200" spc="-50" dirty="0">
                  <a:solidFill>
                    <a:srgbClr val="474747"/>
                  </a:solidFill>
                  <a:latin typeface="Roboto"/>
                  <a:cs typeface="Roboto"/>
                </a:rPr>
                <a:t> </a:t>
              </a:r>
              <a:r>
                <a:rPr sz="1200" spc="-10" dirty="0">
                  <a:solidFill>
                    <a:srgbClr val="474747"/>
                  </a:solidFill>
                  <a:latin typeface="Roboto"/>
                  <a:cs typeface="Roboto"/>
                </a:rPr>
                <a:t>dequeue</a:t>
              </a:r>
              <a:endParaRPr sz="1200" dirty="0">
                <a:latin typeface="Roboto"/>
                <a:cs typeface="Robo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94100" y="2362199"/>
            <a:ext cx="2438400" cy="2895600"/>
          </a:xfrm>
          <a:custGeom>
            <a:avLst/>
            <a:gdLst/>
            <a:ahLst/>
            <a:cxnLst/>
            <a:rect l="l" t="t" r="r" b="b"/>
            <a:pathLst>
              <a:path w="2438400" h="2895600">
                <a:moveTo>
                  <a:pt x="2438400" y="304800"/>
                </a:moveTo>
                <a:lnTo>
                  <a:pt x="2434399" y="255371"/>
                </a:lnTo>
                <a:lnTo>
                  <a:pt x="2422855" y="208470"/>
                </a:lnTo>
                <a:lnTo>
                  <a:pt x="2404376" y="164731"/>
                </a:lnTo>
                <a:lnTo>
                  <a:pt x="2379586" y="124790"/>
                </a:lnTo>
                <a:lnTo>
                  <a:pt x="2349119" y="89281"/>
                </a:lnTo>
                <a:lnTo>
                  <a:pt x="2313609" y="58813"/>
                </a:lnTo>
                <a:lnTo>
                  <a:pt x="2286000" y="41681"/>
                </a:lnTo>
                <a:lnTo>
                  <a:pt x="2286000" y="304800"/>
                </a:lnTo>
                <a:lnTo>
                  <a:pt x="2286000" y="1371600"/>
                </a:lnTo>
                <a:lnTo>
                  <a:pt x="2278227" y="1419771"/>
                </a:lnTo>
                <a:lnTo>
                  <a:pt x="2256586" y="1461617"/>
                </a:lnTo>
                <a:lnTo>
                  <a:pt x="2223605" y="1494599"/>
                </a:lnTo>
                <a:lnTo>
                  <a:pt x="2181758" y="1516240"/>
                </a:lnTo>
                <a:lnTo>
                  <a:pt x="2133600" y="1524000"/>
                </a:lnTo>
                <a:lnTo>
                  <a:pt x="1371600" y="1524000"/>
                </a:lnTo>
                <a:lnTo>
                  <a:pt x="1255115" y="1640484"/>
                </a:lnTo>
                <a:lnTo>
                  <a:pt x="1238313" y="1651647"/>
                </a:lnTo>
                <a:lnTo>
                  <a:pt x="1219200" y="1655368"/>
                </a:lnTo>
                <a:lnTo>
                  <a:pt x="1200073" y="1651647"/>
                </a:lnTo>
                <a:lnTo>
                  <a:pt x="1183271" y="1640484"/>
                </a:lnTo>
                <a:lnTo>
                  <a:pt x="1066800" y="1524000"/>
                </a:lnTo>
                <a:lnTo>
                  <a:pt x="304800" y="1524000"/>
                </a:lnTo>
                <a:lnTo>
                  <a:pt x="256628" y="1516240"/>
                </a:lnTo>
                <a:lnTo>
                  <a:pt x="214782" y="1494599"/>
                </a:lnTo>
                <a:lnTo>
                  <a:pt x="181800" y="1461617"/>
                </a:lnTo>
                <a:lnTo>
                  <a:pt x="160159" y="1419771"/>
                </a:lnTo>
                <a:lnTo>
                  <a:pt x="152400" y="1371600"/>
                </a:lnTo>
                <a:lnTo>
                  <a:pt x="152400" y="304800"/>
                </a:lnTo>
                <a:lnTo>
                  <a:pt x="160159" y="256641"/>
                </a:lnTo>
                <a:lnTo>
                  <a:pt x="181800" y="214795"/>
                </a:lnTo>
                <a:lnTo>
                  <a:pt x="214782" y="181813"/>
                </a:lnTo>
                <a:lnTo>
                  <a:pt x="256628" y="160172"/>
                </a:lnTo>
                <a:lnTo>
                  <a:pt x="304800" y="152400"/>
                </a:lnTo>
                <a:lnTo>
                  <a:pt x="2133600" y="152400"/>
                </a:lnTo>
                <a:lnTo>
                  <a:pt x="2181758" y="160172"/>
                </a:lnTo>
                <a:lnTo>
                  <a:pt x="2223605" y="181813"/>
                </a:lnTo>
                <a:lnTo>
                  <a:pt x="2256586" y="214795"/>
                </a:lnTo>
                <a:lnTo>
                  <a:pt x="2278227" y="256641"/>
                </a:lnTo>
                <a:lnTo>
                  <a:pt x="2286000" y="304800"/>
                </a:lnTo>
                <a:lnTo>
                  <a:pt x="2286000" y="41681"/>
                </a:lnTo>
                <a:lnTo>
                  <a:pt x="2273668" y="34023"/>
                </a:lnTo>
                <a:lnTo>
                  <a:pt x="2229929" y="15544"/>
                </a:lnTo>
                <a:lnTo>
                  <a:pt x="2183028" y="4000"/>
                </a:lnTo>
                <a:lnTo>
                  <a:pt x="2133600" y="0"/>
                </a:lnTo>
                <a:lnTo>
                  <a:pt x="304800" y="0"/>
                </a:lnTo>
                <a:lnTo>
                  <a:pt x="255358" y="4000"/>
                </a:lnTo>
                <a:lnTo>
                  <a:pt x="208457" y="15544"/>
                </a:lnTo>
                <a:lnTo>
                  <a:pt x="164719" y="34023"/>
                </a:lnTo>
                <a:lnTo>
                  <a:pt x="124777" y="58813"/>
                </a:lnTo>
                <a:lnTo>
                  <a:pt x="89268" y="89281"/>
                </a:lnTo>
                <a:lnTo>
                  <a:pt x="58801" y="124790"/>
                </a:lnTo>
                <a:lnTo>
                  <a:pt x="34010" y="164731"/>
                </a:lnTo>
                <a:lnTo>
                  <a:pt x="15532" y="208470"/>
                </a:lnTo>
                <a:lnTo>
                  <a:pt x="3987" y="255371"/>
                </a:lnTo>
                <a:lnTo>
                  <a:pt x="3886" y="256641"/>
                </a:lnTo>
                <a:lnTo>
                  <a:pt x="0" y="304800"/>
                </a:lnTo>
                <a:lnTo>
                  <a:pt x="0" y="1676400"/>
                </a:lnTo>
                <a:lnTo>
                  <a:pt x="0" y="2590800"/>
                </a:lnTo>
                <a:lnTo>
                  <a:pt x="3987" y="2640241"/>
                </a:lnTo>
                <a:lnTo>
                  <a:pt x="15532" y="2687142"/>
                </a:lnTo>
                <a:lnTo>
                  <a:pt x="34010" y="2730881"/>
                </a:lnTo>
                <a:lnTo>
                  <a:pt x="58801" y="2770822"/>
                </a:lnTo>
                <a:lnTo>
                  <a:pt x="89268" y="2806331"/>
                </a:lnTo>
                <a:lnTo>
                  <a:pt x="124777" y="2836799"/>
                </a:lnTo>
                <a:lnTo>
                  <a:pt x="164719" y="2861589"/>
                </a:lnTo>
                <a:lnTo>
                  <a:pt x="208457" y="2880068"/>
                </a:lnTo>
                <a:lnTo>
                  <a:pt x="255358" y="2891612"/>
                </a:lnTo>
                <a:lnTo>
                  <a:pt x="304800" y="2895600"/>
                </a:lnTo>
                <a:lnTo>
                  <a:pt x="2133600" y="2895600"/>
                </a:lnTo>
                <a:lnTo>
                  <a:pt x="2183028" y="2891612"/>
                </a:lnTo>
                <a:lnTo>
                  <a:pt x="2229929" y="2880068"/>
                </a:lnTo>
                <a:lnTo>
                  <a:pt x="2273668" y="2861589"/>
                </a:lnTo>
                <a:lnTo>
                  <a:pt x="2313609" y="2836799"/>
                </a:lnTo>
                <a:lnTo>
                  <a:pt x="2349119" y="2806331"/>
                </a:lnTo>
                <a:lnTo>
                  <a:pt x="2379586" y="2770822"/>
                </a:lnTo>
                <a:lnTo>
                  <a:pt x="2404376" y="2730881"/>
                </a:lnTo>
                <a:lnTo>
                  <a:pt x="2422855" y="2687142"/>
                </a:lnTo>
                <a:lnTo>
                  <a:pt x="2434399" y="2640241"/>
                </a:lnTo>
                <a:lnTo>
                  <a:pt x="2438400" y="2590800"/>
                </a:lnTo>
                <a:lnTo>
                  <a:pt x="2438400" y="1676400"/>
                </a:lnTo>
                <a:lnTo>
                  <a:pt x="2438400" y="304800"/>
                </a:lnTo>
                <a:close/>
              </a:path>
            </a:pathLst>
          </a:custGeom>
          <a:solidFill>
            <a:srgbClr val="FFFA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37300" y="2362199"/>
            <a:ext cx="2438400" cy="3200400"/>
          </a:xfrm>
          <a:custGeom>
            <a:avLst/>
            <a:gdLst/>
            <a:ahLst/>
            <a:cxnLst/>
            <a:rect l="l" t="t" r="r" b="b"/>
            <a:pathLst>
              <a:path w="2438400" h="3200400">
                <a:moveTo>
                  <a:pt x="2438400" y="304800"/>
                </a:moveTo>
                <a:lnTo>
                  <a:pt x="2434399" y="255371"/>
                </a:lnTo>
                <a:lnTo>
                  <a:pt x="2422855" y="208470"/>
                </a:lnTo>
                <a:lnTo>
                  <a:pt x="2404376" y="164731"/>
                </a:lnTo>
                <a:lnTo>
                  <a:pt x="2379586" y="124790"/>
                </a:lnTo>
                <a:lnTo>
                  <a:pt x="2349119" y="89281"/>
                </a:lnTo>
                <a:lnTo>
                  <a:pt x="2313609" y="58813"/>
                </a:lnTo>
                <a:lnTo>
                  <a:pt x="2286000" y="41681"/>
                </a:lnTo>
                <a:lnTo>
                  <a:pt x="2286000" y="304800"/>
                </a:lnTo>
                <a:lnTo>
                  <a:pt x="2286000" y="1676400"/>
                </a:lnTo>
                <a:lnTo>
                  <a:pt x="2278227" y="1724571"/>
                </a:lnTo>
                <a:lnTo>
                  <a:pt x="2256586" y="1766417"/>
                </a:lnTo>
                <a:lnTo>
                  <a:pt x="2223605" y="1799399"/>
                </a:lnTo>
                <a:lnTo>
                  <a:pt x="2181758" y="1821040"/>
                </a:lnTo>
                <a:lnTo>
                  <a:pt x="2133600" y="1828800"/>
                </a:lnTo>
                <a:lnTo>
                  <a:pt x="1371600" y="1828800"/>
                </a:lnTo>
                <a:lnTo>
                  <a:pt x="1255115" y="1945284"/>
                </a:lnTo>
                <a:lnTo>
                  <a:pt x="1238313" y="1956447"/>
                </a:lnTo>
                <a:lnTo>
                  <a:pt x="1219200" y="1960168"/>
                </a:lnTo>
                <a:lnTo>
                  <a:pt x="1200073" y="1956447"/>
                </a:lnTo>
                <a:lnTo>
                  <a:pt x="1183271" y="1945284"/>
                </a:lnTo>
                <a:lnTo>
                  <a:pt x="1066800" y="1828800"/>
                </a:lnTo>
                <a:lnTo>
                  <a:pt x="304800" y="1828800"/>
                </a:lnTo>
                <a:lnTo>
                  <a:pt x="256628" y="1821040"/>
                </a:lnTo>
                <a:lnTo>
                  <a:pt x="214782" y="1799399"/>
                </a:lnTo>
                <a:lnTo>
                  <a:pt x="181800" y="1766417"/>
                </a:lnTo>
                <a:lnTo>
                  <a:pt x="160159" y="1724571"/>
                </a:lnTo>
                <a:lnTo>
                  <a:pt x="152400" y="1676400"/>
                </a:lnTo>
                <a:lnTo>
                  <a:pt x="152400" y="304800"/>
                </a:lnTo>
                <a:lnTo>
                  <a:pt x="160159" y="256641"/>
                </a:lnTo>
                <a:lnTo>
                  <a:pt x="181800" y="214795"/>
                </a:lnTo>
                <a:lnTo>
                  <a:pt x="214782" y="181813"/>
                </a:lnTo>
                <a:lnTo>
                  <a:pt x="256628" y="160172"/>
                </a:lnTo>
                <a:lnTo>
                  <a:pt x="304800" y="152400"/>
                </a:lnTo>
                <a:lnTo>
                  <a:pt x="2133600" y="152400"/>
                </a:lnTo>
                <a:lnTo>
                  <a:pt x="2181758" y="160172"/>
                </a:lnTo>
                <a:lnTo>
                  <a:pt x="2223605" y="181813"/>
                </a:lnTo>
                <a:lnTo>
                  <a:pt x="2256586" y="214795"/>
                </a:lnTo>
                <a:lnTo>
                  <a:pt x="2278227" y="256641"/>
                </a:lnTo>
                <a:lnTo>
                  <a:pt x="2286000" y="304800"/>
                </a:lnTo>
                <a:lnTo>
                  <a:pt x="2286000" y="41681"/>
                </a:lnTo>
                <a:lnTo>
                  <a:pt x="2273668" y="34023"/>
                </a:lnTo>
                <a:lnTo>
                  <a:pt x="2229929" y="15544"/>
                </a:lnTo>
                <a:lnTo>
                  <a:pt x="2183028" y="4000"/>
                </a:lnTo>
                <a:lnTo>
                  <a:pt x="2133600" y="0"/>
                </a:lnTo>
                <a:lnTo>
                  <a:pt x="304800" y="0"/>
                </a:lnTo>
                <a:lnTo>
                  <a:pt x="255358" y="4000"/>
                </a:lnTo>
                <a:lnTo>
                  <a:pt x="208457" y="15544"/>
                </a:lnTo>
                <a:lnTo>
                  <a:pt x="164719" y="34023"/>
                </a:lnTo>
                <a:lnTo>
                  <a:pt x="124777" y="58813"/>
                </a:lnTo>
                <a:lnTo>
                  <a:pt x="89268" y="89281"/>
                </a:lnTo>
                <a:lnTo>
                  <a:pt x="58801" y="124790"/>
                </a:lnTo>
                <a:lnTo>
                  <a:pt x="34010" y="164731"/>
                </a:lnTo>
                <a:lnTo>
                  <a:pt x="15532" y="208470"/>
                </a:lnTo>
                <a:lnTo>
                  <a:pt x="3987" y="255371"/>
                </a:lnTo>
                <a:lnTo>
                  <a:pt x="3886" y="256641"/>
                </a:lnTo>
                <a:lnTo>
                  <a:pt x="0" y="304800"/>
                </a:lnTo>
                <a:lnTo>
                  <a:pt x="0" y="1981200"/>
                </a:lnTo>
                <a:lnTo>
                  <a:pt x="0" y="2895600"/>
                </a:lnTo>
                <a:lnTo>
                  <a:pt x="3987" y="2945041"/>
                </a:lnTo>
                <a:lnTo>
                  <a:pt x="15532" y="2991942"/>
                </a:lnTo>
                <a:lnTo>
                  <a:pt x="34010" y="3035681"/>
                </a:lnTo>
                <a:lnTo>
                  <a:pt x="58801" y="3075622"/>
                </a:lnTo>
                <a:lnTo>
                  <a:pt x="89268" y="3111131"/>
                </a:lnTo>
                <a:lnTo>
                  <a:pt x="124777" y="3141599"/>
                </a:lnTo>
                <a:lnTo>
                  <a:pt x="164719" y="3166389"/>
                </a:lnTo>
                <a:lnTo>
                  <a:pt x="208457" y="3184868"/>
                </a:lnTo>
                <a:lnTo>
                  <a:pt x="255358" y="3196412"/>
                </a:lnTo>
                <a:lnTo>
                  <a:pt x="304800" y="3200400"/>
                </a:lnTo>
                <a:lnTo>
                  <a:pt x="2133600" y="3200400"/>
                </a:lnTo>
                <a:lnTo>
                  <a:pt x="2183028" y="3196412"/>
                </a:lnTo>
                <a:lnTo>
                  <a:pt x="2229929" y="3184868"/>
                </a:lnTo>
                <a:lnTo>
                  <a:pt x="2273668" y="3166389"/>
                </a:lnTo>
                <a:lnTo>
                  <a:pt x="2313609" y="3141599"/>
                </a:lnTo>
                <a:lnTo>
                  <a:pt x="2349119" y="3111131"/>
                </a:lnTo>
                <a:lnTo>
                  <a:pt x="2379586" y="3075622"/>
                </a:lnTo>
                <a:lnTo>
                  <a:pt x="2404376" y="3035681"/>
                </a:lnTo>
                <a:lnTo>
                  <a:pt x="2422855" y="2991942"/>
                </a:lnTo>
                <a:lnTo>
                  <a:pt x="2434399" y="2945041"/>
                </a:lnTo>
                <a:lnTo>
                  <a:pt x="2438400" y="2895600"/>
                </a:lnTo>
                <a:lnTo>
                  <a:pt x="2438400" y="1981200"/>
                </a:lnTo>
                <a:lnTo>
                  <a:pt x="2438400" y="304800"/>
                </a:lnTo>
                <a:close/>
              </a:path>
            </a:pathLst>
          </a:custGeom>
          <a:solidFill>
            <a:srgbClr val="F3FF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80500" y="2362199"/>
            <a:ext cx="2438400" cy="2895600"/>
          </a:xfrm>
          <a:custGeom>
            <a:avLst/>
            <a:gdLst/>
            <a:ahLst/>
            <a:cxnLst/>
            <a:rect l="l" t="t" r="r" b="b"/>
            <a:pathLst>
              <a:path w="2438400" h="2895600">
                <a:moveTo>
                  <a:pt x="2438400" y="304800"/>
                </a:moveTo>
                <a:lnTo>
                  <a:pt x="2434399" y="255371"/>
                </a:lnTo>
                <a:lnTo>
                  <a:pt x="2422855" y="208470"/>
                </a:lnTo>
                <a:lnTo>
                  <a:pt x="2404376" y="164731"/>
                </a:lnTo>
                <a:lnTo>
                  <a:pt x="2379586" y="124790"/>
                </a:lnTo>
                <a:lnTo>
                  <a:pt x="2349119" y="89281"/>
                </a:lnTo>
                <a:lnTo>
                  <a:pt x="2313609" y="58813"/>
                </a:lnTo>
                <a:lnTo>
                  <a:pt x="2286000" y="41681"/>
                </a:lnTo>
                <a:lnTo>
                  <a:pt x="2286000" y="304800"/>
                </a:lnTo>
                <a:lnTo>
                  <a:pt x="2286000" y="1371600"/>
                </a:lnTo>
                <a:lnTo>
                  <a:pt x="2278227" y="1419771"/>
                </a:lnTo>
                <a:lnTo>
                  <a:pt x="2256586" y="1461617"/>
                </a:lnTo>
                <a:lnTo>
                  <a:pt x="2223605" y="1494599"/>
                </a:lnTo>
                <a:lnTo>
                  <a:pt x="2181758" y="1516240"/>
                </a:lnTo>
                <a:lnTo>
                  <a:pt x="2133600" y="1524000"/>
                </a:lnTo>
                <a:lnTo>
                  <a:pt x="1371600" y="1524000"/>
                </a:lnTo>
                <a:lnTo>
                  <a:pt x="1255115" y="1640484"/>
                </a:lnTo>
                <a:lnTo>
                  <a:pt x="1238313" y="1651647"/>
                </a:lnTo>
                <a:lnTo>
                  <a:pt x="1219200" y="1655368"/>
                </a:lnTo>
                <a:lnTo>
                  <a:pt x="1200073" y="1651647"/>
                </a:lnTo>
                <a:lnTo>
                  <a:pt x="1183271" y="1640484"/>
                </a:lnTo>
                <a:lnTo>
                  <a:pt x="1066800" y="1524000"/>
                </a:lnTo>
                <a:lnTo>
                  <a:pt x="304800" y="1524000"/>
                </a:lnTo>
                <a:lnTo>
                  <a:pt x="256628" y="1516240"/>
                </a:lnTo>
                <a:lnTo>
                  <a:pt x="214782" y="1494599"/>
                </a:lnTo>
                <a:lnTo>
                  <a:pt x="181800" y="1461617"/>
                </a:lnTo>
                <a:lnTo>
                  <a:pt x="160159" y="1419771"/>
                </a:lnTo>
                <a:lnTo>
                  <a:pt x="152400" y="1371600"/>
                </a:lnTo>
                <a:lnTo>
                  <a:pt x="152400" y="304800"/>
                </a:lnTo>
                <a:lnTo>
                  <a:pt x="160159" y="256641"/>
                </a:lnTo>
                <a:lnTo>
                  <a:pt x="181800" y="214795"/>
                </a:lnTo>
                <a:lnTo>
                  <a:pt x="214782" y="181813"/>
                </a:lnTo>
                <a:lnTo>
                  <a:pt x="256628" y="160172"/>
                </a:lnTo>
                <a:lnTo>
                  <a:pt x="304800" y="152400"/>
                </a:lnTo>
                <a:lnTo>
                  <a:pt x="2133600" y="152400"/>
                </a:lnTo>
                <a:lnTo>
                  <a:pt x="2181758" y="160172"/>
                </a:lnTo>
                <a:lnTo>
                  <a:pt x="2223605" y="181813"/>
                </a:lnTo>
                <a:lnTo>
                  <a:pt x="2256586" y="214795"/>
                </a:lnTo>
                <a:lnTo>
                  <a:pt x="2278227" y="256641"/>
                </a:lnTo>
                <a:lnTo>
                  <a:pt x="2286000" y="304800"/>
                </a:lnTo>
                <a:lnTo>
                  <a:pt x="2286000" y="41681"/>
                </a:lnTo>
                <a:lnTo>
                  <a:pt x="2273668" y="34023"/>
                </a:lnTo>
                <a:lnTo>
                  <a:pt x="2229929" y="15544"/>
                </a:lnTo>
                <a:lnTo>
                  <a:pt x="2183028" y="4000"/>
                </a:lnTo>
                <a:lnTo>
                  <a:pt x="2133600" y="0"/>
                </a:lnTo>
                <a:lnTo>
                  <a:pt x="304800" y="0"/>
                </a:lnTo>
                <a:lnTo>
                  <a:pt x="255358" y="4000"/>
                </a:lnTo>
                <a:lnTo>
                  <a:pt x="208457" y="15544"/>
                </a:lnTo>
                <a:lnTo>
                  <a:pt x="164719" y="34023"/>
                </a:lnTo>
                <a:lnTo>
                  <a:pt x="124777" y="58813"/>
                </a:lnTo>
                <a:lnTo>
                  <a:pt x="89268" y="89281"/>
                </a:lnTo>
                <a:lnTo>
                  <a:pt x="58801" y="124790"/>
                </a:lnTo>
                <a:lnTo>
                  <a:pt x="34010" y="164731"/>
                </a:lnTo>
                <a:lnTo>
                  <a:pt x="15532" y="208470"/>
                </a:lnTo>
                <a:lnTo>
                  <a:pt x="3987" y="255371"/>
                </a:lnTo>
                <a:lnTo>
                  <a:pt x="3886" y="256641"/>
                </a:lnTo>
                <a:lnTo>
                  <a:pt x="0" y="304800"/>
                </a:lnTo>
                <a:lnTo>
                  <a:pt x="0" y="1676400"/>
                </a:lnTo>
                <a:lnTo>
                  <a:pt x="0" y="2590800"/>
                </a:lnTo>
                <a:lnTo>
                  <a:pt x="3987" y="2640241"/>
                </a:lnTo>
                <a:lnTo>
                  <a:pt x="15532" y="2687142"/>
                </a:lnTo>
                <a:lnTo>
                  <a:pt x="34010" y="2730881"/>
                </a:lnTo>
                <a:lnTo>
                  <a:pt x="58801" y="2770822"/>
                </a:lnTo>
                <a:lnTo>
                  <a:pt x="89268" y="2806331"/>
                </a:lnTo>
                <a:lnTo>
                  <a:pt x="124777" y="2836799"/>
                </a:lnTo>
                <a:lnTo>
                  <a:pt x="164719" y="2861589"/>
                </a:lnTo>
                <a:lnTo>
                  <a:pt x="208457" y="2880068"/>
                </a:lnTo>
                <a:lnTo>
                  <a:pt x="255358" y="2891612"/>
                </a:lnTo>
                <a:lnTo>
                  <a:pt x="304800" y="2895600"/>
                </a:lnTo>
                <a:lnTo>
                  <a:pt x="2133600" y="2895600"/>
                </a:lnTo>
                <a:lnTo>
                  <a:pt x="2183028" y="2891612"/>
                </a:lnTo>
                <a:lnTo>
                  <a:pt x="2229929" y="2880068"/>
                </a:lnTo>
                <a:lnTo>
                  <a:pt x="2273668" y="2861589"/>
                </a:lnTo>
                <a:lnTo>
                  <a:pt x="2313609" y="2836799"/>
                </a:lnTo>
                <a:lnTo>
                  <a:pt x="2349119" y="2806331"/>
                </a:lnTo>
                <a:lnTo>
                  <a:pt x="2379586" y="2770822"/>
                </a:lnTo>
                <a:lnTo>
                  <a:pt x="2404376" y="2730881"/>
                </a:lnTo>
                <a:lnTo>
                  <a:pt x="2422855" y="2687142"/>
                </a:lnTo>
                <a:lnTo>
                  <a:pt x="2434399" y="2640241"/>
                </a:lnTo>
                <a:lnTo>
                  <a:pt x="2438400" y="2590800"/>
                </a:lnTo>
                <a:lnTo>
                  <a:pt x="2438400" y="1676400"/>
                </a:lnTo>
                <a:lnTo>
                  <a:pt x="2438400" y="304800"/>
                </a:lnTo>
                <a:close/>
              </a:path>
            </a:pathLst>
          </a:custGeom>
          <a:solidFill>
            <a:srgbClr val="E3FF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90075" y="3405088"/>
            <a:ext cx="16224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BC583"/>
                </a:solidFill>
                <a:latin typeface="Roboto"/>
                <a:cs typeface="Roboto"/>
              </a:rPr>
              <a:t>Cafeteria</a:t>
            </a:r>
            <a:r>
              <a:rPr sz="2000" b="1" spc="35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2000" b="1" spc="-20" dirty="0">
                <a:solidFill>
                  <a:srgbClr val="3BC583"/>
                </a:solidFill>
                <a:latin typeface="Roboto"/>
                <a:cs typeface="Roboto"/>
              </a:rPr>
              <a:t>Line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84244" y="3405088"/>
            <a:ext cx="16560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DFCB14"/>
                </a:solidFill>
                <a:latin typeface="Roboto"/>
                <a:cs typeface="Roboto"/>
              </a:rPr>
              <a:t>Checkout</a:t>
            </a:r>
            <a:r>
              <a:rPr sz="2000" b="1" spc="-40" dirty="0">
                <a:solidFill>
                  <a:srgbClr val="DFCB14"/>
                </a:solidFill>
                <a:latin typeface="Roboto"/>
                <a:cs typeface="Roboto"/>
              </a:rPr>
              <a:t> </a:t>
            </a:r>
            <a:r>
              <a:rPr sz="2000" b="1" spc="-20" dirty="0">
                <a:solidFill>
                  <a:srgbClr val="DFCB14"/>
                </a:solidFill>
                <a:latin typeface="Roboto"/>
                <a:cs typeface="Roboto"/>
              </a:rPr>
              <a:t>Line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23538" y="4199482"/>
            <a:ext cx="175831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4445" algn="ctr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DFCB14"/>
                </a:solidFill>
                <a:latin typeface="Roboto"/>
                <a:cs typeface="Roboto"/>
              </a:rPr>
              <a:t>Describes movement</a:t>
            </a:r>
            <a:r>
              <a:rPr sz="1500" spc="-35" dirty="0">
                <a:solidFill>
                  <a:srgbClr val="DFCB14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DFCB14"/>
                </a:solidFill>
                <a:latin typeface="Roboto"/>
                <a:cs typeface="Roboto"/>
              </a:rPr>
              <a:t>in</a:t>
            </a:r>
            <a:r>
              <a:rPr sz="1500" spc="-35" dirty="0">
                <a:solidFill>
                  <a:srgbClr val="DFCB14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DFCB14"/>
                </a:solidFill>
                <a:latin typeface="Roboto"/>
                <a:cs typeface="Roboto"/>
              </a:rPr>
              <a:t>a</a:t>
            </a:r>
            <a:r>
              <a:rPr sz="1500" spc="-30" dirty="0">
                <a:solidFill>
                  <a:srgbClr val="DFCB1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DFCB14"/>
                </a:solidFill>
                <a:latin typeface="Roboto"/>
                <a:cs typeface="Roboto"/>
              </a:rPr>
              <a:t>store queue.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91268" y="4199482"/>
            <a:ext cx="179323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3175" algn="ctr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3BC583"/>
                </a:solidFill>
                <a:latin typeface="Roboto"/>
                <a:cs typeface="Roboto"/>
              </a:rPr>
              <a:t>Details</a:t>
            </a:r>
            <a:r>
              <a:rPr sz="1500" spc="-60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3BC583"/>
                </a:solidFill>
                <a:latin typeface="Roboto"/>
                <a:cs typeface="Roboto"/>
              </a:rPr>
              <a:t>how </a:t>
            </a:r>
            <a:r>
              <a:rPr sz="1500" spc="-10" dirty="0">
                <a:solidFill>
                  <a:srgbClr val="3BC583"/>
                </a:solidFill>
                <a:latin typeface="Roboto"/>
                <a:cs typeface="Roboto"/>
              </a:rPr>
              <a:t>customers</a:t>
            </a:r>
            <a:r>
              <a:rPr sz="1500" spc="-45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3BC583"/>
                </a:solidFill>
                <a:latin typeface="Roboto"/>
                <a:cs typeface="Roboto"/>
              </a:rPr>
              <a:t>move</a:t>
            </a:r>
            <a:r>
              <a:rPr sz="1500" spc="-45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3BC583"/>
                </a:solidFill>
                <a:latin typeface="Roboto"/>
                <a:cs typeface="Roboto"/>
              </a:rPr>
              <a:t>in</a:t>
            </a:r>
            <a:r>
              <a:rPr sz="1500" spc="-45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3BC583"/>
                </a:solidFill>
                <a:latin typeface="Roboto"/>
                <a:cs typeface="Roboto"/>
              </a:rPr>
              <a:t>a </a:t>
            </a:r>
            <a:r>
              <a:rPr sz="1500" dirty="0">
                <a:solidFill>
                  <a:srgbClr val="3BC583"/>
                </a:solidFill>
                <a:latin typeface="Roboto"/>
                <a:cs typeface="Roboto"/>
              </a:rPr>
              <a:t>food</a:t>
            </a:r>
            <a:r>
              <a:rPr sz="1500" spc="10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BC583"/>
                </a:solidFill>
                <a:latin typeface="Roboto"/>
                <a:cs typeface="Roboto"/>
              </a:rPr>
              <a:t>line.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9575" y="4504282"/>
            <a:ext cx="154495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92BD39"/>
                </a:solidFill>
                <a:latin typeface="Roboto"/>
                <a:cs typeface="Roboto"/>
              </a:rPr>
              <a:t>Explains</a:t>
            </a:r>
            <a:r>
              <a:rPr sz="1500" spc="-20" dirty="0">
                <a:solidFill>
                  <a:srgbClr val="92BD39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92BD39"/>
                </a:solidFill>
                <a:latin typeface="Roboto"/>
                <a:cs typeface="Roboto"/>
              </a:rPr>
              <a:t>how </a:t>
            </a:r>
            <a:r>
              <a:rPr sz="1500" spc="-20" dirty="0">
                <a:solidFill>
                  <a:srgbClr val="92BD39"/>
                </a:solidFill>
                <a:latin typeface="Roboto"/>
                <a:cs typeface="Roboto"/>
              </a:rPr>
              <a:t>passengers</a:t>
            </a:r>
            <a:r>
              <a:rPr sz="1500" spc="-10" dirty="0">
                <a:solidFill>
                  <a:srgbClr val="92BD39"/>
                </a:solidFill>
                <a:latin typeface="Roboto"/>
                <a:cs typeface="Roboto"/>
              </a:rPr>
              <a:t> board </a:t>
            </a:r>
            <a:r>
              <a:rPr sz="1500" dirty="0">
                <a:solidFill>
                  <a:srgbClr val="92BD39"/>
                </a:solidFill>
                <a:latin typeface="Roboto"/>
                <a:cs typeface="Roboto"/>
              </a:rPr>
              <a:t>and</a:t>
            </a:r>
            <a:r>
              <a:rPr sz="1500" spc="-70" dirty="0">
                <a:solidFill>
                  <a:srgbClr val="92BD39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92BD39"/>
                </a:solidFill>
                <a:latin typeface="Roboto"/>
                <a:cs typeface="Roboto"/>
              </a:rPr>
              <a:t>move.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81721" y="899368"/>
            <a:ext cx="6567079" cy="666638"/>
          </a:xfrm>
          <a:prstGeom prst="rect">
            <a:avLst/>
          </a:prstGeom>
        </p:spPr>
        <p:txBody>
          <a:bodyPr vert="horz" wrap="square" lIns="0" tIns="294431" rIns="0" bIns="0" rtlCol="0">
            <a:spAutoFit/>
          </a:bodyPr>
          <a:lstStyle/>
          <a:p>
            <a:pPr marL="2769235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Queue</a:t>
            </a:r>
            <a:r>
              <a:rPr sz="2400" spc="-75" dirty="0"/>
              <a:t> </a:t>
            </a:r>
            <a:r>
              <a:rPr sz="2400" spc="-10" dirty="0"/>
              <a:t>Movement</a:t>
            </a:r>
            <a:r>
              <a:rPr sz="2400" spc="-75" dirty="0"/>
              <a:t> </a:t>
            </a:r>
            <a:r>
              <a:rPr sz="2400" spc="-10" dirty="0"/>
              <a:t>Scenarios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21804" y="3405088"/>
            <a:ext cx="14185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marR="5080" indent="-32321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92BD39"/>
                </a:solidFill>
                <a:latin typeface="Roboto"/>
                <a:cs typeface="Roboto"/>
              </a:rPr>
              <a:t>Train</a:t>
            </a:r>
            <a:r>
              <a:rPr sz="2000" b="1" spc="35" dirty="0">
                <a:solidFill>
                  <a:srgbClr val="92BD39"/>
                </a:solidFill>
                <a:latin typeface="Roboto"/>
                <a:cs typeface="Roboto"/>
              </a:rPr>
              <a:t> </a:t>
            </a:r>
            <a:r>
              <a:rPr sz="2000" b="1" dirty="0">
                <a:solidFill>
                  <a:srgbClr val="92BD39"/>
                </a:solidFill>
                <a:latin typeface="Roboto"/>
                <a:cs typeface="Roboto"/>
              </a:rPr>
              <a:t>or</a:t>
            </a:r>
            <a:r>
              <a:rPr sz="2000" b="1" spc="40" dirty="0">
                <a:solidFill>
                  <a:srgbClr val="92BD39"/>
                </a:solidFill>
                <a:latin typeface="Roboto"/>
                <a:cs typeface="Roboto"/>
              </a:rPr>
              <a:t> </a:t>
            </a:r>
            <a:r>
              <a:rPr sz="2000" b="1" spc="-25" dirty="0">
                <a:solidFill>
                  <a:srgbClr val="92BD39"/>
                </a:solidFill>
                <a:latin typeface="Roboto"/>
                <a:cs typeface="Roboto"/>
              </a:rPr>
              <a:t>Bus </a:t>
            </a:r>
            <a:r>
              <a:rPr sz="2000" b="1" spc="-10" dirty="0">
                <a:solidFill>
                  <a:srgbClr val="92BD39"/>
                </a:solidFill>
                <a:latin typeface="Roboto"/>
                <a:cs typeface="Roboto"/>
              </a:rPr>
              <a:t>Queue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125B1EC-CFA7-BD50-6A9D-650BAC75F238}"/>
              </a:ext>
            </a:extLst>
          </p:cNvPr>
          <p:cNvGrpSpPr/>
          <p:nvPr/>
        </p:nvGrpSpPr>
        <p:grpSpPr>
          <a:xfrm>
            <a:off x="3581400" y="2349500"/>
            <a:ext cx="7950200" cy="3225800"/>
            <a:chOff x="3340100" y="3327401"/>
            <a:chExt cx="7950200" cy="3225800"/>
          </a:xfrm>
        </p:grpSpPr>
        <p:grpSp>
          <p:nvGrpSpPr>
            <p:cNvPr id="13" name="object 13"/>
            <p:cNvGrpSpPr/>
            <p:nvPr/>
          </p:nvGrpSpPr>
          <p:grpSpPr>
            <a:xfrm>
              <a:off x="3340100" y="3327401"/>
              <a:ext cx="2463800" cy="2921000"/>
              <a:chOff x="3187700" y="1663700"/>
              <a:chExt cx="2463800" cy="2921000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3200400" y="1676400"/>
                <a:ext cx="2438400" cy="16764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1676400">
                    <a:moveTo>
                      <a:pt x="0" y="304800"/>
                    </a:moveTo>
                    <a:lnTo>
                      <a:pt x="3989" y="255359"/>
                    </a:lnTo>
                    <a:lnTo>
                      <a:pt x="15538" y="208459"/>
                    </a:lnTo>
                    <a:lnTo>
                      <a:pt x="34021" y="164727"/>
                    </a:lnTo>
                    <a:lnTo>
                      <a:pt x="58808" y="124789"/>
                    </a:lnTo>
                    <a:lnTo>
                      <a:pt x="89274" y="89274"/>
                    </a:lnTo>
                    <a:lnTo>
                      <a:pt x="124789" y="58808"/>
                    </a:lnTo>
                    <a:lnTo>
                      <a:pt x="164727" y="34021"/>
                    </a:lnTo>
                    <a:lnTo>
                      <a:pt x="208459" y="15538"/>
                    </a:lnTo>
                    <a:lnTo>
                      <a:pt x="255359" y="3989"/>
                    </a:lnTo>
                    <a:lnTo>
                      <a:pt x="304800" y="0"/>
                    </a:lnTo>
                  </a:path>
                  <a:path w="2438400" h="1676400">
                    <a:moveTo>
                      <a:pt x="2133600" y="0"/>
                    </a:moveTo>
                    <a:lnTo>
                      <a:pt x="304800" y="0"/>
                    </a:lnTo>
                  </a:path>
                  <a:path w="2438400" h="1676400">
                    <a:moveTo>
                      <a:pt x="2438400" y="304800"/>
                    </a:moveTo>
                    <a:lnTo>
                      <a:pt x="2434410" y="255359"/>
                    </a:lnTo>
                    <a:lnTo>
                      <a:pt x="2422861" y="208459"/>
                    </a:lnTo>
                    <a:lnTo>
                      <a:pt x="2404378" y="164727"/>
                    </a:lnTo>
                    <a:lnTo>
                      <a:pt x="2379591" y="124789"/>
                    </a:lnTo>
                    <a:lnTo>
                      <a:pt x="2349125" y="89274"/>
                    </a:lnTo>
                    <a:lnTo>
                      <a:pt x="2313610" y="58808"/>
                    </a:lnTo>
                    <a:lnTo>
                      <a:pt x="2273672" y="34021"/>
                    </a:lnTo>
                    <a:lnTo>
                      <a:pt x="2229940" y="15538"/>
                    </a:lnTo>
                    <a:lnTo>
                      <a:pt x="2183040" y="3989"/>
                    </a:lnTo>
                    <a:lnTo>
                      <a:pt x="2133600" y="0"/>
                    </a:lnTo>
                  </a:path>
                  <a:path w="2438400" h="1676400">
                    <a:moveTo>
                      <a:pt x="2438400" y="1676400"/>
                    </a:moveTo>
                    <a:lnTo>
                      <a:pt x="2438400" y="304800"/>
                    </a:lnTo>
                  </a:path>
                  <a:path w="2438400" h="1676400">
                    <a:moveTo>
                      <a:pt x="0" y="1676400"/>
                    </a:moveTo>
                    <a:lnTo>
                      <a:pt x="0" y="304800"/>
                    </a:lnTo>
                  </a:path>
                  <a:path w="2438400" h="1676400">
                    <a:moveTo>
                      <a:pt x="152400" y="304800"/>
                    </a:moveTo>
                    <a:lnTo>
                      <a:pt x="160169" y="256629"/>
                    </a:lnTo>
                    <a:lnTo>
                      <a:pt x="181804" y="214794"/>
                    </a:lnTo>
                    <a:lnTo>
                      <a:pt x="214794" y="181804"/>
                    </a:lnTo>
                    <a:lnTo>
                      <a:pt x="256629" y="160169"/>
                    </a:lnTo>
                    <a:lnTo>
                      <a:pt x="304800" y="152400"/>
                    </a:lnTo>
                  </a:path>
                  <a:path w="2438400" h="1676400">
                    <a:moveTo>
                      <a:pt x="2133600" y="152400"/>
                    </a:moveTo>
                    <a:lnTo>
                      <a:pt x="304800" y="152400"/>
                    </a:lnTo>
                  </a:path>
                  <a:path w="2438400" h="1676400">
                    <a:moveTo>
                      <a:pt x="2286000" y="304800"/>
                    </a:moveTo>
                    <a:lnTo>
                      <a:pt x="2278230" y="256629"/>
                    </a:lnTo>
                    <a:lnTo>
                      <a:pt x="2256595" y="214794"/>
                    </a:lnTo>
                    <a:lnTo>
                      <a:pt x="2223605" y="181804"/>
                    </a:lnTo>
                    <a:lnTo>
                      <a:pt x="2181770" y="160169"/>
                    </a:lnTo>
                    <a:lnTo>
                      <a:pt x="2133600" y="152400"/>
                    </a:lnTo>
                  </a:path>
                  <a:path w="2438400" h="1676400">
                    <a:moveTo>
                      <a:pt x="2286000" y="1371597"/>
                    </a:moveTo>
                    <a:lnTo>
                      <a:pt x="2286000" y="304800"/>
                    </a:lnTo>
                  </a:path>
                  <a:path w="2438400" h="1676400">
                    <a:moveTo>
                      <a:pt x="2133600" y="1524000"/>
                    </a:moveTo>
                    <a:lnTo>
                      <a:pt x="2181770" y="1516230"/>
                    </a:lnTo>
                    <a:lnTo>
                      <a:pt x="2223605" y="1494595"/>
                    </a:lnTo>
                    <a:lnTo>
                      <a:pt x="2256595" y="1461605"/>
                    </a:lnTo>
                    <a:lnTo>
                      <a:pt x="2278230" y="1419770"/>
                    </a:lnTo>
                    <a:lnTo>
                      <a:pt x="2286000" y="1371600"/>
                    </a:lnTo>
                  </a:path>
                  <a:path w="2438400" h="1676400">
                    <a:moveTo>
                      <a:pt x="304800" y="1524000"/>
                    </a:moveTo>
                    <a:lnTo>
                      <a:pt x="1066800" y="1524000"/>
                    </a:lnTo>
                    <a:lnTo>
                      <a:pt x="1183279" y="1640479"/>
                    </a:lnTo>
                    <a:lnTo>
                      <a:pt x="1200084" y="1651638"/>
                    </a:lnTo>
                    <a:lnTo>
                      <a:pt x="1219200" y="1655358"/>
                    </a:lnTo>
                    <a:lnTo>
                      <a:pt x="1238315" y="1651638"/>
                    </a:lnTo>
                    <a:lnTo>
                      <a:pt x="1255120" y="1640479"/>
                    </a:lnTo>
                    <a:lnTo>
                      <a:pt x="1371600" y="1524000"/>
                    </a:lnTo>
                    <a:lnTo>
                      <a:pt x="2133600" y="1524000"/>
                    </a:lnTo>
                  </a:path>
                  <a:path w="2438400" h="1676400">
                    <a:moveTo>
                      <a:pt x="304800" y="1524000"/>
                    </a:moveTo>
                    <a:lnTo>
                      <a:pt x="256629" y="1516230"/>
                    </a:lnTo>
                    <a:lnTo>
                      <a:pt x="214794" y="1494595"/>
                    </a:lnTo>
                    <a:lnTo>
                      <a:pt x="181804" y="1461605"/>
                    </a:lnTo>
                    <a:lnTo>
                      <a:pt x="160169" y="1419770"/>
                    </a:lnTo>
                    <a:lnTo>
                      <a:pt x="152400" y="1371600"/>
                    </a:lnTo>
                  </a:path>
                  <a:path w="2438400" h="1676400">
                    <a:moveTo>
                      <a:pt x="152400" y="1371597"/>
                    </a:moveTo>
                    <a:lnTo>
                      <a:pt x="152400" y="304800"/>
                    </a:lnTo>
                  </a:path>
                </a:pathLst>
              </a:custGeom>
              <a:ln w="25400">
                <a:solidFill>
                  <a:srgbClr val="DFCB1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3200400" y="3352800"/>
                <a:ext cx="2438400" cy="12192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1219200">
                    <a:moveTo>
                      <a:pt x="2438400" y="914400"/>
                    </a:moveTo>
                    <a:lnTo>
                      <a:pt x="2438400" y="0"/>
                    </a:lnTo>
                  </a:path>
                  <a:path w="2438400" h="1219200">
                    <a:moveTo>
                      <a:pt x="2133600" y="1219200"/>
                    </a:moveTo>
                    <a:lnTo>
                      <a:pt x="2183040" y="1215210"/>
                    </a:lnTo>
                    <a:lnTo>
                      <a:pt x="2229940" y="1203661"/>
                    </a:lnTo>
                    <a:lnTo>
                      <a:pt x="2273672" y="1185178"/>
                    </a:lnTo>
                    <a:lnTo>
                      <a:pt x="2313610" y="1160391"/>
                    </a:lnTo>
                    <a:lnTo>
                      <a:pt x="2349125" y="1129925"/>
                    </a:lnTo>
                    <a:lnTo>
                      <a:pt x="2379591" y="1094410"/>
                    </a:lnTo>
                    <a:lnTo>
                      <a:pt x="2404378" y="1054472"/>
                    </a:lnTo>
                    <a:lnTo>
                      <a:pt x="2422861" y="1010740"/>
                    </a:lnTo>
                    <a:lnTo>
                      <a:pt x="2434410" y="963840"/>
                    </a:lnTo>
                    <a:lnTo>
                      <a:pt x="2438400" y="914400"/>
                    </a:lnTo>
                  </a:path>
                  <a:path w="2438400" h="1219200">
                    <a:moveTo>
                      <a:pt x="304800" y="1219200"/>
                    </a:moveTo>
                    <a:lnTo>
                      <a:pt x="2133600" y="1219200"/>
                    </a:lnTo>
                  </a:path>
                  <a:path w="2438400" h="1219200">
                    <a:moveTo>
                      <a:pt x="304800" y="1219200"/>
                    </a:moveTo>
                    <a:lnTo>
                      <a:pt x="255359" y="1215210"/>
                    </a:lnTo>
                    <a:lnTo>
                      <a:pt x="208459" y="1203661"/>
                    </a:lnTo>
                    <a:lnTo>
                      <a:pt x="164727" y="1185178"/>
                    </a:lnTo>
                    <a:lnTo>
                      <a:pt x="124789" y="1160391"/>
                    </a:lnTo>
                    <a:lnTo>
                      <a:pt x="89274" y="1129925"/>
                    </a:lnTo>
                    <a:lnTo>
                      <a:pt x="58808" y="1094410"/>
                    </a:lnTo>
                    <a:lnTo>
                      <a:pt x="34021" y="1054472"/>
                    </a:lnTo>
                    <a:lnTo>
                      <a:pt x="15538" y="1010740"/>
                    </a:lnTo>
                    <a:lnTo>
                      <a:pt x="3989" y="963840"/>
                    </a:lnTo>
                    <a:lnTo>
                      <a:pt x="0" y="914400"/>
                    </a:lnTo>
                  </a:path>
                  <a:path w="2438400" h="1219200">
                    <a:moveTo>
                      <a:pt x="0" y="914400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FCB1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4140200" y="2324100"/>
                <a:ext cx="558800" cy="254000"/>
              </a:xfrm>
              <a:custGeom>
                <a:avLst/>
                <a:gdLst/>
                <a:ahLst/>
                <a:cxnLst/>
                <a:rect l="l" t="t" r="r" b="b"/>
                <a:pathLst>
                  <a:path w="558800" h="254000">
                    <a:moveTo>
                      <a:pt x="0" y="128523"/>
                    </a:moveTo>
                    <a:lnTo>
                      <a:pt x="76200" y="128523"/>
                    </a:lnTo>
                  </a:path>
                  <a:path w="558800" h="254000">
                    <a:moveTo>
                      <a:pt x="36576" y="167894"/>
                    </a:moveTo>
                    <a:lnTo>
                      <a:pt x="76200" y="128523"/>
                    </a:lnTo>
                    <a:lnTo>
                      <a:pt x="36576" y="88900"/>
                    </a:lnTo>
                  </a:path>
                  <a:path w="558800" h="254000">
                    <a:moveTo>
                      <a:pt x="558800" y="128523"/>
                    </a:moveTo>
                    <a:lnTo>
                      <a:pt x="482600" y="128523"/>
                    </a:lnTo>
                  </a:path>
                  <a:path w="558800" h="254000">
                    <a:moveTo>
                      <a:pt x="522223" y="167894"/>
                    </a:moveTo>
                    <a:lnTo>
                      <a:pt x="482600" y="128523"/>
                    </a:lnTo>
                    <a:lnTo>
                      <a:pt x="522223" y="88900"/>
                    </a:lnTo>
                  </a:path>
                  <a:path w="558800" h="254000">
                    <a:moveTo>
                      <a:pt x="127000" y="0"/>
                    </a:moveTo>
                    <a:lnTo>
                      <a:pt x="127000" y="228600"/>
                    </a:lnTo>
                    <a:lnTo>
                      <a:pt x="125003" y="238486"/>
                    </a:lnTo>
                    <a:lnTo>
                      <a:pt x="119560" y="246560"/>
                    </a:lnTo>
                    <a:lnTo>
                      <a:pt x="111486" y="252003"/>
                    </a:lnTo>
                    <a:lnTo>
                      <a:pt x="101600" y="254000"/>
                    </a:lnTo>
                    <a:lnTo>
                      <a:pt x="0" y="254000"/>
                    </a:lnTo>
                  </a:path>
                  <a:path w="558800" h="254000">
                    <a:moveTo>
                      <a:pt x="431800" y="0"/>
                    </a:moveTo>
                    <a:lnTo>
                      <a:pt x="431800" y="228600"/>
                    </a:lnTo>
                    <a:lnTo>
                      <a:pt x="433796" y="238486"/>
                    </a:lnTo>
                    <a:lnTo>
                      <a:pt x="439239" y="246560"/>
                    </a:lnTo>
                    <a:lnTo>
                      <a:pt x="447313" y="252003"/>
                    </a:lnTo>
                    <a:lnTo>
                      <a:pt x="457200" y="254000"/>
                    </a:lnTo>
                    <a:lnTo>
                      <a:pt x="558800" y="254000"/>
                    </a:lnTo>
                  </a:path>
                </a:pathLst>
              </a:custGeom>
              <a:ln w="25400">
                <a:solidFill>
                  <a:srgbClr val="DFCB1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7" name="object 17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127500" y="2260600"/>
                <a:ext cx="152400" cy="76200"/>
              </a:xfrm>
              <a:prstGeom prst="rect">
                <a:avLst/>
              </a:prstGeom>
            </p:spPr>
          </p:pic>
          <p:pic>
            <p:nvPicPr>
              <p:cNvPr id="18" name="object 18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59300" y="2260600"/>
                <a:ext cx="152400" cy="76200"/>
              </a:xfrm>
              <a:prstGeom prst="rect">
                <a:avLst/>
              </a:prstGeom>
            </p:spPr>
          </p:pic>
          <p:pic>
            <p:nvPicPr>
              <p:cNvPr id="19" name="object 19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43400" y="1981200"/>
                <a:ext cx="152400" cy="152400"/>
              </a:xfrm>
              <a:prstGeom prst="rect">
                <a:avLst/>
              </a:prstGeom>
            </p:spPr>
          </p:pic>
          <p:sp>
            <p:nvSpPr>
              <p:cNvPr id="20" name="object 20"/>
              <p:cNvSpPr/>
              <p:nvPr/>
            </p:nvSpPr>
            <p:spPr>
              <a:xfrm>
                <a:off x="4318000" y="2159000"/>
                <a:ext cx="203200" cy="419100"/>
              </a:xfrm>
              <a:custGeom>
                <a:avLst/>
                <a:gdLst/>
                <a:ahLst/>
                <a:cxnLst/>
                <a:rect l="l" t="t" r="r" b="b"/>
                <a:pathLst>
                  <a:path w="203200" h="419100">
                    <a:moveTo>
                      <a:pt x="114300" y="419100"/>
                    </a:moveTo>
                    <a:lnTo>
                      <a:pt x="129130" y="416105"/>
                    </a:lnTo>
                    <a:lnTo>
                      <a:pt x="141240" y="407940"/>
                    </a:lnTo>
                    <a:lnTo>
                      <a:pt x="149405" y="395830"/>
                    </a:lnTo>
                    <a:lnTo>
                      <a:pt x="152400" y="381000"/>
                    </a:lnTo>
                    <a:lnTo>
                      <a:pt x="152400" y="215900"/>
                    </a:lnTo>
                    <a:lnTo>
                      <a:pt x="177800" y="215900"/>
                    </a:lnTo>
                    <a:lnTo>
                      <a:pt x="187686" y="213903"/>
                    </a:lnTo>
                    <a:lnTo>
                      <a:pt x="195760" y="208460"/>
                    </a:lnTo>
                    <a:lnTo>
                      <a:pt x="201203" y="200386"/>
                    </a:lnTo>
                    <a:lnTo>
                      <a:pt x="203200" y="190500"/>
                    </a:lnTo>
                    <a:lnTo>
                      <a:pt x="203200" y="101600"/>
                    </a:lnTo>
                    <a:lnTo>
                      <a:pt x="195215" y="62052"/>
                    </a:lnTo>
                    <a:lnTo>
                      <a:pt x="173442" y="29757"/>
                    </a:lnTo>
                    <a:lnTo>
                      <a:pt x="141147" y="7984"/>
                    </a:lnTo>
                    <a:lnTo>
                      <a:pt x="101600" y="0"/>
                    </a:lnTo>
                    <a:lnTo>
                      <a:pt x="62052" y="7984"/>
                    </a:lnTo>
                    <a:lnTo>
                      <a:pt x="29757" y="29757"/>
                    </a:lnTo>
                    <a:lnTo>
                      <a:pt x="7984" y="62052"/>
                    </a:lnTo>
                    <a:lnTo>
                      <a:pt x="0" y="101600"/>
                    </a:lnTo>
                    <a:lnTo>
                      <a:pt x="0" y="190500"/>
                    </a:lnTo>
                    <a:lnTo>
                      <a:pt x="1996" y="200386"/>
                    </a:lnTo>
                    <a:lnTo>
                      <a:pt x="7439" y="208460"/>
                    </a:lnTo>
                    <a:lnTo>
                      <a:pt x="15513" y="213903"/>
                    </a:lnTo>
                    <a:lnTo>
                      <a:pt x="25400" y="215900"/>
                    </a:lnTo>
                    <a:lnTo>
                      <a:pt x="50800" y="215900"/>
                    </a:lnTo>
                    <a:lnTo>
                      <a:pt x="50800" y="381000"/>
                    </a:lnTo>
                    <a:lnTo>
                      <a:pt x="53794" y="395830"/>
                    </a:lnTo>
                    <a:lnTo>
                      <a:pt x="61959" y="407940"/>
                    </a:lnTo>
                    <a:lnTo>
                      <a:pt x="74069" y="416105"/>
                    </a:lnTo>
                    <a:lnTo>
                      <a:pt x="88900" y="419100"/>
                    </a:lnTo>
                    <a:lnTo>
                      <a:pt x="114300" y="419100"/>
                    </a:lnTo>
                    <a:close/>
                  </a:path>
                </a:pathLst>
              </a:custGeom>
              <a:ln w="25400">
                <a:solidFill>
                  <a:srgbClr val="DFCB1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1" name="object 21"/>
            <p:cNvGrpSpPr/>
            <p:nvPr/>
          </p:nvGrpSpPr>
          <p:grpSpPr>
            <a:xfrm>
              <a:off x="6083300" y="3327401"/>
              <a:ext cx="2463800" cy="3225800"/>
              <a:chOff x="5930900" y="1663700"/>
              <a:chExt cx="2463800" cy="3225800"/>
            </a:xfrm>
          </p:grpSpPr>
          <p:sp>
            <p:nvSpPr>
              <p:cNvPr id="22" name="object 22"/>
              <p:cNvSpPr/>
              <p:nvPr/>
            </p:nvSpPr>
            <p:spPr>
              <a:xfrm>
                <a:off x="5943600" y="1676400"/>
                <a:ext cx="2438400" cy="19812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1981200">
                    <a:moveTo>
                      <a:pt x="0" y="304800"/>
                    </a:moveTo>
                    <a:lnTo>
                      <a:pt x="3989" y="255359"/>
                    </a:lnTo>
                    <a:lnTo>
                      <a:pt x="15538" y="208459"/>
                    </a:lnTo>
                    <a:lnTo>
                      <a:pt x="34021" y="164727"/>
                    </a:lnTo>
                    <a:lnTo>
                      <a:pt x="58808" y="124789"/>
                    </a:lnTo>
                    <a:lnTo>
                      <a:pt x="89274" y="89274"/>
                    </a:lnTo>
                    <a:lnTo>
                      <a:pt x="124789" y="58808"/>
                    </a:lnTo>
                    <a:lnTo>
                      <a:pt x="164727" y="34021"/>
                    </a:lnTo>
                    <a:lnTo>
                      <a:pt x="208459" y="15538"/>
                    </a:lnTo>
                    <a:lnTo>
                      <a:pt x="255359" y="3989"/>
                    </a:lnTo>
                    <a:lnTo>
                      <a:pt x="304800" y="0"/>
                    </a:lnTo>
                  </a:path>
                  <a:path w="2438400" h="1981200">
                    <a:moveTo>
                      <a:pt x="2133600" y="0"/>
                    </a:moveTo>
                    <a:lnTo>
                      <a:pt x="304800" y="0"/>
                    </a:lnTo>
                  </a:path>
                  <a:path w="2438400" h="1981200">
                    <a:moveTo>
                      <a:pt x="2438400" y="304800"/>
                    </a:moveTo>
                    <a:lnTo>
                      <a:pt x="2434410" y="255359"/>
                    </a:lnTo>
                    <a:lnTo>
                      <a:pt x="2422861" y="208459"/>
                    </a:lnTo>
                    <a:lnTo>
                      <a:pt x="2404378" y="164727"/>
                    </a:lnTo>
                    <a:lnTo>
                      <a:pt x="2379591" y="124789"/>
                    </a:lnTo>
                    <a:lnTo>
                      <a:pt x="2349125" y="89274"/>
                    </a:lnTo>
                    <a:lnTo>
                      <a:pt x="2313610" y="58808"/>
                    </a:lnTo>
                    <a:lnTo>
                      <a:pt x="2273672" y="34021"/>
                    </a:lnTo>
                    <a:lnTo>
                      <a:pt x="2229940" y="15538"/>
                    </a:lnTo>
                    <a:lnTo>
                      <a:pt x="2183040" y="3989"/>
                    </a:lnTo>
                    <a:lnTo>
                      <a:pt x="2133600" y="0"/>
                    </a:lnTo>
                  </a:path>
                  <a:path w="2438400" h="1981200">
                    <a:moveTo>
                      <a:pt x="2438400" y="1981200"/>
                    </a:moveTo>
                    <a:lnTo>
                      <a:pt x="2438400" y="304800"/>
                    </a:lnTo>
                  </a:path>
                  <a:path w="2438400" h="1981200">
                    <a:moveTo>
                      <a:pt x="0" y="1981200"/>
                    </a:moveTo>
                    <a:lnTo>
                      <a:pt x="0" y="304800"/>
                    </a:lnTo>
                  </a:path>
                  <a:path w="2438400" h="1981200">
                    <a:moveTo>
                      <a:pt x="152400" y="304800"/>
                    </a:moveTo>
                    <a:lnTo>
                      <a:pt x="160169" y="256629"/>
                    </a:lnTo>
                    <a:lnTo>
                      <a:pt x="181804" y="214794"/>
                    </a:lnTo>
                    <a:lnTo>
                      <a:pt x="214794" y="181804"/>
                    </a:lnTo>
                    <a:lnTo>
                      <a:pt x="256629" y="160169"/>
                    </a:lnTo>
                    <a:lnTo>
                      <a:pt x="304800" y="152400"/>
                    </a:lnTo>
                  </a:path>
                  <a:path w="2438400" h="1981200">
                    <a:moveTo>
                      <a:pt x="2133600" y="152400"/>
                    </a:moveTo>
                    <a:lnTo>
                      <a:pt x="304800" y="152400"/>
                    </a:lnTo>
                  </a:path>
                  <a:path w="2438400" h="1981200">
                    <a:moveTo>
                      <a:pt x="2286000" y="304800"/>
                    </a:moveTo>
                    <a:lnTo>
                      <a:pt x="2278230" y="256629"/>
                    </a:lnTo>
                    <a:lnTo>
                      <a:pt x="2256595" y="214794"/>
                    </a:lnTo>
                    <a:lnTo>
                      <a:pt x="2223605" y="181804"/>
                    </a:lnTo>
                    <a:lnTo>
                      <a:pt x="2181770" y="160169"/>
                    </a:lnTo>
                    <a:lnTo>
                      <a:pt x="2133600" y="152400"/>
                    </a:lnTo>
                  </a:path>
                  <a:path w="2438400" h="1981200">
                    <a:moveTo>
                      <a:pt x="2286000" y="1676396"/>
                    </a:moveTo>
                    <a:lnTo>
                      <a:pt x="2286000" y="304800"/>
                    </a:lnTo>
                  </a:path>
                  <a:path w="2438400" h="1981200">
                    <a:moveTo>
                      <a:pt x="2133600" y="1828800"/>
                    </a:moveTo>
                    <a:lnTo>
                      <a:pt x="2181770" y="1821030"/>
                    </a:lnTo>
                    <a:lnTo>
                      <a:pt x="2223605" y="1799395"/>
                    </a:lnTo>
                    <a:lnTo>
                      <a:pt x="2256595" y="1766405"/>
                    </a:lnTo>
                    <a:lnTo>
                      <a:pt x="2278230" y="1724570"/>
                    </a:lnTo>
                    <a:lnTo>
                      <a:pt x="2286000" y="1676400"/>
                    </a:lnTo>
                  </a:path>
                  <a:path w="2438400" h="1981200">
                    <a:moveTo>
                      <a:pt x="304800" y="1828800"/>
                    </a:moveTo>
                    <a:lnTo>
                      <a:pt x="1066800" y="1828800"/>
                    </a:lnTo>
                    <a:lnTo>
                      <a:pt x="1183279" y="1945279"/>
                    </a:lnTo>
                    <a:lnTo>
                      <a:pt x="1200084" y="1956438"/>
                    </a:lnTo>
                    <a:lnTo>
                      <a:pt x="1219200" y="1960158"/>
                    </a:lnTo>
                    <a:lnTo>
                      <a:pt x="1238315" y="1956438"/>
                    </a:lnTo>
                    <a:lnTo>
                      <a:pt x="1255120" y="1945279"/>
                    </a:lnTo>
                    <a:lnTo>
                      <a:pt x="1371600" y="1828800"/>
                    </a:lnTo>
                    <a:lnTo>
                      <a:pt x="2133600" y="1828800"/>
                    </a:lnTo>
                  </a:path>
                  <a:path w="2438400" h="1981200">
                    <a:moveTo>
                      <a:pt x="304800" y="1828800"/>
                    </a:moveTo>
                    <a:lnTo>
                      <a:pt x="256629" y="1821030"/>
                    </a:lnTo>
                    <a:lnTo>
                      <a:pt x="214794" y="1799395"/>
                    </a:lnTo>
                    <a:lnTo>
                      <a:pt x="181804" y="1766405"/>
                    </a:lnTo>
                    <a:lnTo>
                      <a:pt x="160169" y="1724570"/>
                    </a:lnTo>
                    <a:lnTo>
                      <a:pt x="152400" y="1676400"/>
                    </a:lnTo>
                  </a:path>
                  <a:path w="2438400" h="1981200">
                    <a:moveTo>
                      <a:pt x="152400" y="1676396"/>
                    </a:moveTo>
                    <a:lnTo>
                      <a:pt x="152400" y="304800"/>
                    </a:lnTo>
                  </a:path>
                </a:pathLst>
              </a:custGeom>
              <a:ln w="25400">
                <a:solidFill>
                  <a:srgbClr val="92BD3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5943600" y="3657600"/>
                <a:ext cx="2438400" cy="12192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1219200">
                    <a:moveTo>
                      <a:pt x="2438400" y="914400"/>
                    </a:moveTo>
                    <a:lnTo>
                      <a:pt x="2438400" y="0"/>
                    </a:lnTo>
                  </a:path>
                  <a:path w="2438400" h="1219200">
                    <a:moveTo>
                      <a:pt x="2133600" y="1219200"/>
                    </a:moveTo>
                    <a:lnTo>
                      <a:pt x="2183040" y="1215210"/>
                    </a:lnTo>
                    <a:lnTo>
                      <a:pt x="2229940" y="1203661"/>
                    </a:lnTo>
                    <a:lnTo>
                      <a:pt x="2273672" y="1185178"/>
                    </a:lnTo>
                    <a:lnTo>
                      <a:pt x="2313610" y="1160391"/>
                    </a:lnTo>
                    <a:lnTo>
                      <a:pt x="2349125" y="1129925"/>
                    </a:lnTo>
                    <a:lnTo>
                      <a:pt x="2379591" y="1094410"/>
                    </a:lnTo>
                    <a:lnTo>
                      <a:pt x="2404378" y="1054472"/>
                    </a:lnTo>
                    <a:lnTo>
                      <a:pt x="2422861" y="1010740"/>
                    </a:lnTo>
                    <a:lnTo>
                      <a:pt x="2434410" y="963840"/>
                    </a:lnTo>
                    <a:lnTo>
                      <a:pt x="2438400" y="914400"/>
                    </a:lnTo>
                  </a:path>
                  <a:path w="2438400" h="1219200">
                    <a:moveTo>
                      <a:pt x="304800" y="1219200"/>
                    </a:moveTo>
                    <a:lnTo>
                      <a:pt x="2133600" y="1219200"/>
                    </a:lnTo>
                  </a:path>
                  <a:path w="2438400" h="1219200">
                    <a:moveTo>
                      <a:pt x="304800" y="1219200"/>
                    </a:moveTo>
                    <a:lnTo>
                      <a:pt x="255359" y="1215210"/>
                    </a:lnTo>
                    <a:lnTo>
                      <a:pt x="208459" y="1203661"/>
                    </a:lnTo>
                    <a:lnTo>
                      <a:pt x="164727" y="1185178"/>
                    </a:lnTo>
                    <a:lnTo>
                      <a:pt x="124789" y="1160391"/>
                    </a:lnTo>
                    <a:lnTo>
                      <a:pt x="89274" y="1129925"/>
                    </a:lnTo>
                    <a:lnTo>
                      <a:pt x="58808" y="1094410"/>
                    </a:lnTo>
                    <a:lnTo>
                      <a:pt x="34021" y="1054472"/>
                    </a:lnTo>
                    <a:lnTo>
                      <a:pt x="15538" y="1010740"/>
                    </a:lnTo>
                    <a:lnTo>
                      <a:pt x="3989" y="963840"/>
                    </a:lnTo>
                    <a:lnTo>
                      <a:pt x="0" y="914400"/>
                    </a:lnTo>
                  </a:path>
                  <a:path w="2438400" h="1219200">
                    <a:moveTo>
                      <a:pt x="0" y="914400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92BD3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4" name="object 24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970669" y="2040381"/>
                <a:ext cx="192277" cy="68583"/>
              </a:xfrm>
              <a:prstGeom prst="rect">
                <a:avLst/>
              </a:prstGeom>
            </p:spPr>
          </p:pic>
          <p:sp>
            <p:nvSpPr>
              <p:cNvPr id="25" name="object 25"/>
              <p:cNvSpPr/>
              <p:nvPr/>
            </p:nvSpPr>
            <p:spPr>
              <a:xfrm>
                <a:off x="6883794" y="2034300"/>
                <a:ext cx="558165" cy="503555"/>
              </a:xfrm>
              <a:custGeom>
                <a:avLst/>
                <a:gdLst/>
                <a:ahLst/>
                <a:cxnLst/>
                <a:rect l="l" t="t" r="r" b="b"/>
                <a:pathLst>
                  <a:path w="558165" h="503555">
                    <a:moveTo>
                      <a:pt x="11781" y="421831"/>
                    </a:moveTo>
                    <a:lnTo>
                      <a:pt x="306" y="477866"/>
                    </a:lnTo>
                    <a:lnTo>
                      <a:pt x="0" y="487163"/>
                    </a:lnTo>
                    <a:lnTo>
                      <a:pt x="2894" y="495350"/>
                    </a:lnTo>
                    <a:lnTo>
                      <a:pt x="8914" y="501178"/>
                    </a:lnTo>
                    <a:lnTo>
                      <a:pt x="17981" y="503398"/>
                    </a:lnTo>
                    <a:lnTo>
                      <a:pt x="538694" y="503398"/>
                    </a:lnTo>
                    <a:lnTo>
                      <a:pt x="548414" y="501178"/>
                    </a:lnTo>
                    <a:lnTo>
                      <a:pt x="554850" y="495350"/>
                    </a:lnTo>
                    <a:lnTo>
                      <a:pt x="557967" y="487163"/>
                    </a:lnTo>
                    <a:lnTo>
                      <a:pt x="557727" y="477866"/>
                    </a:lnTo>
                    <a:lnTo>
                      <a:pt x="528296" y="313167"/>
                    </a:lnTo>
                  </a:path>
                  <a:path w="558165" h="503555">
                    <a:moveTo>
                      <a:pt x="134457" y="213287"/>
                    </a:moveTo>
                    <a:lnTo>
                      <a:pt x="152623" y="209619"/>
                    </a:lnTo>
                    <a:lnTo>
                      <a:pt x="167458" y="199618"/>
                    </a:lnTo>
                    <a:lnTo>
                      <a:pt x="177460" y="184783"/>
                    </a:lnTo>
                    <a:lnTo>
                      <a:pt x="181127" y="166617"/>
                    </a:lnTo>
                    <a:lnTo>
                      <a:pt x="177460" y="148451"/>
                    </a:lnTo>
                    <a:lnTo>
                      <a:pt x="167458" y="133616"/>
                    </a:lnTo>
                    <a:lnTo>
                      <a:pt x="152623" y="123614"/>
                    </a:lnTo>
                    <a:lnTo>
                      <a:pt x="134457" y="119947"/>
                    </a:lnTo>
                    <a:lnTo>
                      <a:pt x="116291" y="123614"/>
                    </a:lnTo>
                    <a:lnTo>
                      <a:pt x="101456" y="133616"/>
                    </a:lnTo>
                    <a:lnTo>
                      <a:pt x="91455" y="148451"/>
                    </a:lnTo>
                    <a:lnTo>
                      <a:pt x="87787" y="166617"/>
                    </a:lnTo>
                    <a:lnTo>
                      <a:pt x="91455" y="184783"/>
                    </a:lnTo>
                    <a:lnTo>
                      <a:pt x="101456" y="199618"/>
                    </a:lnTo>
                    <a:lnTo>
                      <a:pt x="116291" y="209619"/>
                    </a:lnTo>
                    <a:lnTo>
                      <a:pt x="134457" y="213287"/>
                    </a:lnTo>
                    <a:close/>
                  </a:path>
                  <a:path w="558165" h="503555">
                    <a:moveTo>
                      <a:pt x="400869" y="83577"/>
                    </a:moveTo>
                    <a:lnTo>
                      <a:pt x="417136" y="80293"/>
                    </a:lnTo>
                    <a:lnTo>
                      <a:pt x="430420" y="71338"/>
                    </a:lnTo>
                    <a:lnTo>
                      <a:pt x="439376" y="58054"/>
                    </a:lnTo>
                    <a:lnTo>
                      <a:pt x="442660" y="41788"/>
                    </a:lnTo>
                    <a:lnTo>
                      <a:pt x="439376" y="25522"/>
                    </a:lnTo>
                    <a:lnTo>
                      <a:pt x="430420" y="12239"/>
                    </a:lnTo>
                    <a:lnTo>
                      <a:pt x="417136" y="3283"/>
                    </a:lnTo>
                    <a:lnTo>
                      <a:pt x="400869" y="0"/>
                    </a:lnTo>
                    <a:lnTo>
                      <a:pt x="384603" y="3283"/>
                    </a:lnTo>
                    <a:lnTo>
                      <a:pt x="371320" y="12239"/>
                    </a:lnTo>
                    <a:lnTo>
                      <a:pt x="362365" y="25522"/>
                    </a:lnTo>
                    <a:lnTo>
                      <a:pt x="359081" y="41788"/>
                    </a:lnTo>
                    <a:lnTo>
                      <a:pt x="362365" y="58054"/>
                    </a:lnTo>
                    <a:lnTo>
                      <a:pt x="371320" y="71338"/>
                    </a:lnTo>
                    <a:lnTo>
                      <a:pt x="384603" y="80293"/>
                    </a:lnTo>
                    <a:lnTo>
                      <a:pt x="400869" y="83577"/>
                    </a:lnTo>
                    <a:close/>
                  </a:path>
                  <a:path w="558165" h="503555">
                    <a:moveTo>
                      <a:pt x="216129" y="294958"/>
                    </a:moveTo>
                    <a:lnTo>
                      <a:pt x="202407" y="249645"/>
                    </a:lnTo>
                    <a:lnTo>
                      <a:pt x="165711" y="219502"/>
                    </a:lnTo>
                    <a:lnTo>
                      <a:pt x="134456" y="213284"/>
                    </a:lnTo>
                    <a:lnTo>
                      <a:pt x="118449" y="214868"/>
                    </a:lnTo>
                    <a:lnTo>
                      <a:pt x="76705" y="237206"/>
                    </a:lnTo>
                    <a:lnTo>
                      <a:pt x="54368" y="278950"/>
                    </a:lnTo>
                    <a:lnTo>
                      <a:pt x="52784" y="294958"/>
                    </a:lnTo>
                    <a:lnTo>
                      <a:pt x="52784" y="329959"/>
                    </a:lnTo>
                    <a:lnTo>
                      <a:pt x="87786" y="329959"/>
                    </a:lnTo>
                    <a:lnTo>
                      <a:pt x="99454" y="423299"/>
                    </a:lnTo>
                    <a:lnTo>
                      <a:pt x="169459" y="423299"/>
                    </a:lnTo>
                    <a:lnTo>
                      <a:pt x="181127" y="329959"/>
                    </a:lnTo>
                    <a:lnTo>
                      <a:pt x="216129" y="329959"/>
                    </a:lnTo>
                    <a:lnTo>
                      <a:pt x="216129" y="294958"/>
                    </a:lnTo>
                    <a:close/>
                  </a:path>
                  <a:path w="558165" h="503555">
                    <a:moveTo>
                      <a:pt x="474001" y="156704"/>
                    </a:moveTo>
                    <a:lnTo>
                      <a:pt x="461714" y="116131"/>
                    </a:lnTo>
                    <a:lnTo>
                      <a:pt x="428857" y="89141"/>
                    </a:lnTo>
                    <a:lnTo>
                      <a:pt x="400871" y="83574"/>
                    </a:lnTo>
                    <a:lnTo>
                      <a:pt x="386537" y="84992"/>
                    </a:lnTo>
                    <a:lnTo>
                      <a:pt x="349160" y="104993"/>
                    </a:lnTo>
                    <a:lnTo>
                      <a:pt x="329158" y="142371"/>
                    </a:lnTo>
                    <a:lnTo>
                      <a:pt x="327740" y="156704"/>
                    </a:lnTo>
                    <a:lnTo>
                      <a:pt x="327740" y="188046"/>
                    </a:lnTo>
                    <a:lnTo>
                      <a:pt x="359081" y="188046"/>
                    </a:lnTo>
                    <a:lnTo>
                      <a:pt x="369528" y="271623"/>
                    </a:lnTo>
                    <a:lnTo>
                      <a:pt x="432213" y="271623"/>
                    </a:lnTo>
                    <a:lnTo>
                      <a:pt x="442660" y="188046"/>
                    </a:lnTo>
                    <a:lnTo>
                      <a:pt x="474001" y="188046"/>
                    </a:lnTo>
                    <a:lnTo>
                      <a:pt x="474001" y="156704"/>
                    </a:lnTo>
                    <a:close/>
                  </a:path>
                </a:pathLst>
              </a:custGeom>
              <a:ln w="25400">
                <a:solidFill>
                  <a:srgbClr val="92BD39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6" name="object 26"/>
            <p:cNvGrpSpPr/>
            <p:nvPr/>
          </p:nvGrpSpPr>
          <p:grpSpPr>
            <a:xfrm>
              <a:off x="8826500" y="3327401"/>
              <a:ext cx="2463800" cy="2921000"/>
              <a:chOff x="8674100" y="1663700"/>
              <a:chExt cx="2463800" cy="2921000"/>
            </a:xfrm>
          </p:grpSpPr>
          <p:sp>
            <p:nvSpPr>
              <p:cNvPr id="27" name="object 27"/>
              <p:cNvSpPr/>
              <p:nvPr/>
            </p:nvSpPr>
            <p:spPr>
              <a:xfrm>
                <a:off x="8686800" y="1676400"/>
                <a:ext cx="2438400" cy="16764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1676400">
                    <a:moveTo>
                      <a:pt x="0" y="304800"/>
                    </a:moveTo>
                    <a:lnTo>
                      <a:pt x="3989" y="255359"/>
                    </a:lnTo>
                    <a:lnTo>
                      <a:pt x="15538" y="208459"/>
                    </a:lnTo>
                    <a:lnTo>
                      <a:pt x="34021" y="164727"/>
                    </a:lnTo>
                    <a:lnTo>
                      <a:pt x="58808" y="124789"/>
                    </a:lnTo>
                    <a:lnTo>
                      <a:pt x="89274" y="89274"/>
                    </a:lnTo>
                    <a:lnTo>
                      <a:pt x="124789" y="58808"/>
                    </a:lnTo>
                    <a:lnTo>
                      <a:pt x="164727" y="34021"/>
                    </a:lnTo>
                    <a:lnTo>
                      <a:pt x="208459" y="15538"/>
                    </a:lnTo>
                    <a:lnTo>
                      <a:pt x="255359" y="3989"/>
                    </a:lnTo>
                    <a:lnTo>
                      <a:pt x="304800" y="0"/>
                    </a:lnTo>
                  </a:path>
                  <a:path w="2438400" h="1676400">
                    <a:moveTo>
                      <a:pt x="2133600" y="0"/>
                    </a:moveTo>
                    <a:lnTo>
                      <a:pt x="304800" y="0"/>
                    </a:lnTo>
                  </a:path>
                  <a:path w="2438400" h="1676400">
                    <a:moveTo>
                      <a:pt x="2438400" y="304800"/>
                    </a:moveTo>
                    <a:lnTo>
                      <a:pt x="2434410" y="255359"/>
                    </a:lnTo>
                    <a:lnTo>
                      <a:pt x="2422861" y="208459"/>
                    </a:lnTo>
                    <a:lnTo>
                      <a:pt x="2404378" y="164727"/>
                    </a:lnTo>
                    <a:lnTo>
                      <a:pt x="2379591" y="124789"/>
                    </a:lnTo>
                    <a:lnTo>
                      <a:pt x="2349125" y="89274"/>
                    </a:lnTo>
                    <a:lnTo>
                      <a:pt x="2313610" y="58808"/>
                    </a:lnTo>
                    <a:lnTo>
                      <a:pt x="2273672" y="34021"/>
                    </a:lnTo>
                    <a:lnTo>
                      <a:pt x="2229940" y="15538"/>
                    </a:lnTo>
                    <a:lnTo>
                      <a:pt x="2183040" y="3989"/>
                    </a:lnTo>
                    <a:lnTo>
                      <a:pt x="2133600" y="0"/>
                    </a:lnTo>
                  </a:path>
                  <a:path w="2438400" h="1676400">
                    <a:moveTo>
                      <a:pt x="2438400" y="1676400"/>
                    </a:moveTo>
                    <a:lnTo>
                      <a:pt x="2438400" y="304800"/>
                    </a:lnTo>
                  </a:path>
                  <a:path w="2438400" h="1676400">
                    <a:moveTo>
                      <a:pt x="0" y="1676400"/>
                    </a:moveTo>
                    <a:lnTo>
                      <a:pt x="0" y="304800"/>
                    </a:lnTo>
                  </a:path>
                  <a:path w="2438400" h="1676400">
                    <a:moveTo>
                      <a:pt x="152400" y="304800"/>
                    </a:moveTo>
                    <a:lnTo>
                      <a:pt x="160169" y="256629"/>
                    </a:lnTo>
                    <a:lnTo>
                      <a:pt x="181804" y="214794"/>
                    </a:lnTo>
                    <a:lnTo>
                      <a:pt x="214794" y="181804"/>
                    </a:lnTo>
                    <a:lnTo>
                      <a:pt x="256629" y="160169"/>
                    </a:lnTo>
                    <a:lnTo>
                      <a:pt x="304800" y="152400"/>
                    </a:lnTo>
                  </a:path>
                  <a:path w="2438400" h="1676400">
                    <a:moveTo>
                      <a:pt x="2133600" y="152400"/>
                    </a:moveTo>
                    <a:lnTo>
                      <a:pt x="304800" y="152400"/>
                    </a:lnTo>
                  </a:path>
                  <a:path w="2438400" h="1676400">
                    <a:moveTo>
                      <a:pt x="2286000" y="304800"/>
                    </a:moveTo>
                    <a:lnTo>
                      <a:pt x="2278230" y="256629"/>
                    </a:lnTo>
                    <a:lnTo>
                      <a:pt x="2256595" y="214794"/>
                    </a:lnTo>
                    <a:lnTo>
                      <a:pt x="2223605" y="181804"/>
                    </a:lnTo>
                    <a:lnTo>
                      <a:pt x="2181770" y="160169"/>
                    </a:lnTo>
                    <a:lnTo>
                      <a:pt x="2133600" y="152400"/>
                    </a:lnTo>
                  </a:path>
                  <a:path w="2438400" h="1676400">
                    <a:moveTo>
                      <a:pt x="2286000" y="1371597"/>
                    </a:moveTo>
                    <a:lnTo>
                      <a:pt x="2286000" y="304800"/>
                    </a:lnTo>
                  </a:path>
                  <a:path w="2438400" h="1676400">
                    <a:moveTo>
                      <a:pt x="2133600" y="1524000"/>
                    </a:moveTo>
                    <a:lnTo>
                      <a:pt x="2181770" y="1516230"/>
                    </a:lnTo>
                    <a:lnTo>
                      <a:pt x="2223605" y="1494595"/>
                    </a:lnTo>
                    <a:lnTo>
                      <a:pt x="2256595" y="1461605"/>
                    </a:lnTo>
                    <a:lnTo>
                      <a:pt x="2278230" y="1419770"/>
                    </a:lnTo>
                    <a:lnTo>
                      <a:pt x="2286000" y="1371600"/>
                    </a:lnTo>
                  </a:path>
                  <a:path w="2438400" h="1676400">
                    <a:moveTo>
                      <a:pt x="304800" y="1524000"/>
                    </a:moveTo>
                    <a:lnTo>
                      <a:pt x="1066800" y="1524000"/>
                    </a:lnTo>
                    <a:lnTo>
                      <a:pt x="1183279" y="1640479"/>
                    </a:lnTo>
                    <a:lnTo>
                      <a:pt x="1200084" y="1651638"/>
                    </a:lnTo>
                    <a:lnTo>
                      <a:pt x="1219200" y="1655358"/>
                    </a:lnTo>
                    <a:lnTo>
                      <a:pt x="1238315" y="1651638"/>
                    </a:lnTo>
                    <a:lnTo>
                      <a:pt x="1255120" y="1640479"/>
                    </a:lnTo>
                    <a:lnTo>
                      <a:pt x="1371600" y="1524000"/>
                    </a:lnTo>
                    <a:lnTo>
                      <a:pt x="2133600" y="1524000"/>
                    </a:lnTo>
                  </a:path>
                  <a:path w="2438400" h="1676400">
                    <a:moveTo>
                      <a:pt x="304800" y="1524000"/>
                    </a:moveTo>
                    <a:lnTo>
                      <a:pt x="256629" y="1516230"/>
                    </a:lnTo>
                    <a:lnTo>
                      <a:pt x="214794" y="1494595"/>
                    </a:lnTo>
                    <a:lnTo>
                      <a:pt x="181804" y="1461605"/>
                    </a:lnTo>
                    <a:lnTo>
                      <a:pt x="160169" y="1419770"/>
                    </a:lnTo>
                    <a:lnTo>
                      <a:pt x="152400" y="1371600"/>
                    </a:lnTo>
                  </a:path>
                  <a:path w="2438400" h="1676400">
                    <a:moveTo>
                      <a:pt x="152400" y="1371597"/>
                    </a:moveTo>
                    <a:lnTo>
                      <a:pt x="152400" y="304800"/>
                    </a:lnTo>
                  </a:path>
                </a:pathLst>
              </a:custGeom>
              <a:ln w="25400">
                <a:solidFill>
                  <a:srgbClr val="3BC5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8686800" y="3352800"/>
                <a:ext cx="2438400" cy="1219200"/>
              </a:xfrm>
              <a:custGeom>
                <a:avLst/>
                <a:gdLst/>
                <a:ahLst/>
                <a:cxnLst/>
                <a:rect l="l" t="t" r="r" b="b"/>
                <a:pathLst>
                  <a:path w="2438400" h="1219200">
                    <a:moveTo>
                      <a:pt x="2438400" y="914400"/>
                    </a:moveTo>
                    <a:lnTo>
                      <a:pt x="2438400" y="0"/>
                    </a:lnTo>
                  </a:path>
                  <a:path w="2438400" h="1219200">
                    <a:moveTo>
                      <a:pt x="2133600" y="1219200"/>
                    </a:moveTo>
                    <a:lnTo>
                      <a:pt x="2183040" y="1215210"/>
                    </a:lnTo>
                    <a:lnTo>
                      <a:pt x="2229940" y="1203661"/>
                    </a:lnTo>
                    <a:lnTo>
                      <a:pt x="2273672" y="1185178"/>
                    </a:lnTo>
                    <a:lnTo>
                      <a:pt x="2313610" y="1160391"/>
                    </a:lnTo>
                    <a:lnTo>
                      <a:pt x="2349125" y="1129925"/>
                    </a:lnTo>
                    <a:lnTo>
                      <a:pt x="2379591" y="1094410"/>
                    </a:lnTo>
                    <a:lnTo>
                      <a:pt x="2404378" y="1054472"/>
                    </a:lnTo>
                    <a:lnTo>
                      <a:pt x="2422861" y="1010740"/>
                    </a:lnTo>
                    <a:lnTo>
                      <a:pt x="2434410" y="963840"/>
                    </a:lnTo>
                    <a:lnTo>
                      <a:pt x="2438400" y="914400"/>
                    </a:lnTo>
                  </a:path>
                  <a:path w="2438400" h="1219200">
                    <a:moveTo>
                      <a:pt x="304800" y="1219200"/>
                    </a:moveTo>
                    <a:lnTo>
                      <a:pt x="2133600" y="1219200"/>
                    </a:lnTo>
                  </a:path>
                  <a:path w="2438400" h="1219200">
                    <a:moveTo>
                      <a:pt x="304800" y="1219200"/>
                    </a:moveTo>
                    <a:lnTo>
                      <a:pt x="255359" y="1215210"/>
                    </a:lnTo>
                    <a:lnTo>
                      <a:pt x="208459" y="1203661"/>
                    </a:lnTo>
                    <a:lnTo>
                      <a:pt x="164727" y="1185178"/>
                    </a:lnTo>
                    <a:lnTo>
                      <a:pt x="124789" y="1160391"/>
                    </a:lnTo>
                    <a:lnTo>
                      <a:pt x="89274" y="1129925"/>
                    </a:lnTo>
                    <a:lnTo>
                      <a:pt x="58808" y="1094410"/>
                    </a:lnTo>
                    <a:lnTo>
                      <a:pt x="34021" y="1054472"/>
                    </a:lnTo>
                    <a:lnTo>
                      <a:pt x="15538" y="1010740"/>
                    </a:lnTo>
                    <a:lnTo>
                      <a:pt x="3989" y="963840"/>
                    </a:lnTo>
                    <a:lnTo>
                      <a:pt x="0" y="914400"/>
                    </a:lnTo>
                  </a:path>
                  <a:path w="2438400" h="1219200">
                    <a:moveTo>
                      <a:pt x="0" y="914400"/>
                    </a:move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3BC5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9" name="object 29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779000" y="1995170"/>
                <a:ext cx="152400" cy="152400"/>
              </a:xfrm>
              <a:prstGeom prst="rect">
                <a:avLst/>
              </a:prstGeom>
            </p:spPr>
          </p:pic>
          <p:sp>
            <p:nvSpPr>
              <p:cNvPr id="30" name="object 30"/>
              <p:cNvSpPr/>
              <p:nvPr/>
            </p:nvSpPr>
            <p:spPr>
              <a:xfrm>
                <a:off x="9613900" y="2160986"/>
                <a:ext cx="584200" cy="405765"/>
              </a:xfrm>
              <a:custGeom>
                <a:avLst/>
                <a:gdLst/>
                <a:ahLst/>
                <a:cxnLst/>
                <a:rect l="l" t="t" r="r" b="b"/>
                <a:pathLst>
                  <a:path w="584200" h="405764">
                    <a:moveTo>
                      <a:pt x="266700" y="405683"/>
                    </a:moveTo>
                    <a:lnTo>
                      <a:pt x="233133" y="385392"/>
                    </a:lnTo>
                    <a:lnTo>
                      <a:pt x="220472" y="304083"/>
                    </a:lnTo>
                    <a:lnTo>
                      <a:pt x="88900" y="304083"/>
                    </a:lnTo>
                    <a:lnTo>
                      <a:pt x="53758" y="279813"/>
                    </a:lnTo>
                    <a:lnTo>
                      <a:pt x="51352" y="262158"/>
                    </a:lnTo>
                    <a:lnTo>
                      <a:pt x="53339" y="253283"/>
                    </a:lnTo>
                    <a:lnTo>
                      <a:pt x="129539" y="24683"/>
                    </a:lnTo>
                    <a:lnTo>
                      <a:pt x="163692" y="0"/>
                    </a:lnTo>
                    <a:lnTo>
                      <a:pt x="172445" y="538"/>
                    </a:lnTo>
                    <a:lnTo>
                      <a:pt x="180828" y="3115"/>
                    </a:lnTo>
                    <a:lnTo>
                      <a:pt x="188468" y="7665"/>
                    </a:lnTo>
                    <a:lnTo>
                      <a:pt x="276098" y="74213"/>
                    </a:lnTo>
                    <a:lnTo>
                      <a:pt x="278304" y="75845"/>
                    </a:lnTo>
                    <a:lnTo>
                      <a:pt x="280973" y="76735"/>
                    </a:lnTo>
                    <a:lnTo>
                      <a:pt x="283718" y="76753"/>
                    </a:lnTo>
                    <a:lnTo>
                      <a:pt x="355600" y="76753"/>
                    </a:lnTo>
                    <a:lnTo>
                      <a:pt x="370430" y="79747"/>
                    </a:lnTo>
                    <a:lnTo>
                      <a:pt x="382540" y="87912"/>
                    </a:lnTo>
                    <a:lnTo>
                      <a:pt x="390705" y="100023"/>
                    </a:lnTo>
                    <a:lnTo>
                      <a:pt x="393700" y="114853"/>
                    </a:lnTo>
                    <a:lnTo>
                      <a:pt x="390705" y="129683"/>
                    </a:lnTo>
                    <a:lnTo>
                      <a:pt x="382540" y="141794"/>
                    </a:lnTo>
                    <a:lnTo>
                      <a:pt x="370430" y="149959"/>
                    </a:lnTo>
                    <a:lnTo>
                      <a:pt x="355600" y="152953"/>
                    </a:lnTo>
                    <a:lnTo>
                      <a:pt x="283718" y="152953"/>
                    </a:lnTo>
                    <a:lnTo>
                      <a:pt x="242503" y="142810"/>
                    </a:lnTo>
                    <a:lnTo>
                      <a:pt x="182879" y="99613"/>
                    </a:lnTo>
                    <a:lnTo>
                      <a:pt x="143764" y="229153"/>
                    </a:lnTo>
                    <a:lnTo>
                      <a:pt x="254000" y="229153"/>
                    </a:lnTo>
                    <a:lnTo>
                      <a:pt x="267522" y="231376"/>
                    </a:lnTo>
                    <a:lnTo>
                      <a:pt x="292100" y="261157"/>
                    </a:lnTo>
                    <a:lnTo>
                      <a:pt x="304800" y="362757"/>
                    </a:lnTo>
                    <a:lnTo>
                      <a:pt x="304855" y="370874"/>
                    </a:lnTo>
                    <a:lnTo>
                      <a:pt x="303238" y="378740"/>
                    </a:lnTo>
                    <a:lnTo>
                      <a:pt x="274765" y="404774"/>
                    </a:lnTo>
                    <a:lnTo>
                      <a:pt x="266700" y="405683"/>
                    </a:lnTo>
                    <a:close/>
                  </a:path>
                  <a:path w="584200" h="405764">
                    <a:moveTo>
                      <a:pt x="317500" y="151683"/>
                    </a:moveTo>
                    <a:lnTo>
                      <a:pt x="584200" y="151429"/>
                    </a:lnTo>
                  </a:path>
                  <a:path w="584200" h="405764">
                    <a:moveTo>
                      <a:pt x="0" y="304083"/>
                    </a:moveTo>
                    <a:lnTo>
                      <a:pt x="127000" y="304083"/>
                    </a:lnTo>
                  </a:path>
                  <a:path w="584200" h="405764">
                    <a:moveTo>
                      <a:pt x="584200" y="303829"/>
                    </a:moveTo>
                    <a:lnTo>
                      <a:pt x="342900" y="304083"/>
                    </a:lnTo>
                  </a:path>
                  <a:path w="584200" h="405764">
                    <a:moveTo>
                      <a:pt x="419100" y="151683"/>
                    </a:moveTo>
                    <a:lnTo>
                      <a:pt x="342900" y="405683"/>
                    </a:lnTo>
                  </a:path>
                  <a:path w="584200" h="405764">
                    <a:moveTo>
                      <a:pt x="482600" y="151429"/>
                    </a:moveTo>
                    <a:lnTo>
                      <a:pt x="558800" y="405429"/>
                    </a:lnTo>
                  </a:path>
                  <a:path w="584200" h="405764">
                    <a:moveTo>
                      <a:pt x="63500" y="304083"/>
                    </a:moveTo>
                    <a:lnTo>
                      <a:pt x="38100" y="405683"/>
                    </a:lnTo>
                  </a:path>
                </a:pathLst>
              </a:custGeom>
              <a:ln w="25400">
                <a:solidFill>
                  <a:srgbClr val="3BC583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7474" y="1489961"/>
            <a:ext cx="7401559" cy="630942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03835" indent="-191135">
              <a:lnSpc>
                <a:spcPct val="100000"/>
              </a:lnSpc>
              <a:spcBef>
                <a:spcPts val="580"/>
              </a:spcBef>
              <a:buChar char="•"/>
              <a:tabLst>
                <a:tab pos="203835" algn="l"/>
              </a:tabLst>
            </a:pPr>
            <a:r>
              <a:rPr sz="1600" dirty="0">
                <a:latin typeface="Trebuchet MS"/>
                <a:cs typeface="Trebuchet MS"/>
              </a:rPr>
              <a:t>Circular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Queue:</a:t>
            </a:r>
            <a:r>
              <a:rPr sz="1600" spc="12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Avoids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shifting</a:t>
            </a:r>
            <a:r>
              <a:rPr sz="1600" spc="50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by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50" dirty="0">
                <a:latin typeface="Trebuchet MS"/>
                <a:cs typeface="Trebuchet MS"/>
              </a:rPr>
              <a:t>wrapping </a:t>
            </a:r>
            <a:r>
              <a:rPr sz="1600" dirty="0">
                <a:latin typeface="Trebuchet MS"/>
                <a:cs typeface="Trebuchet MS"/>
              </a:rPr>
              <a:t>around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(rear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=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(rear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+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70" dirty="0">
                <a:latin typeface="Trebuchet MS"/>
                <a:cs typeface="Trebuchet MS"/>
              </a:rPr>
              <a:t>1)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315" dirty="0">
                <a:latin typeface="Trebuchet MS"/>
                <a:cs typeface="Trebuchet MS"/>
              </a:rPr>
              <a:t>%</a:t>
            </a:r>
            <a:r>
              <a:rPr sz="1600" spc="3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size).</a:t>
            </a:r>
            <a:endParaRPr sz="1600" dirty="0">
              <a:latin typeface="Trebuchet MS"/>
              <a:cs typeface="Trebuchet MS"/>
            </a:endParaRPr>
          </a:p>
          <a:p>
            <a:pPr marL="203835" indent="-191135">
              <a:lnSpc>
                <a:spcPct val="100000"/>
              </a:lnSpc>
              <a:spcBef>
                <a:spcPts val="480"/>
              </a:spcBef>
              <a:buChar char="•"/>
              <a:tabLst>
                <a:tab pos="203835" algn="l"/>
              </a:tabLst>
            </a:pPr>
            <a:r>
              <a:rPr sz="1600" dirty="0">
                <a:latin typeface="Trebuchet MS"/>
                <a:cs typeface="Trebuchet MS"/>
              </a:rPr>
              <a:t>Linked</a:t>
            </a:r>
            <a:r>
              <a:rPr sz="1600" spc="10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List</a:t>
            </a:r>
            <a:r>
              <a:rPr sz="1600" spc="9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Queue:</a:t>
            </a:r>
            <a:r>
              <a:rPr sz="1600" spc="20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Avoids</a:t>
            </a:r>
            <a:r>
              <a:rPr sz="1600" spc="1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shifting</a:t>
            </a:r>
            <a:r>
              <a:rPr sz="1600" spc="120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by</a:t>
            </a:r>
            <a:r>
              <a:rPr sz="1600" spc="11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using</a:t>
            </a:r>
            <a:r>
              <a:rPr sz="1600" spc="114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dynamic</a:t>
            </a:r>
            <a:r>
              <a:rPr sz="1600" spc="12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memory</a:t>
            </a:r>
            <a:r>
              <a:rPr sz="1600" spc="114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allocation.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58200" y="332740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1371600"/>
                </a:moveTo>
                <a:lnTo>
                  <a:pt x="636822" y="1369878"/>
                </a:lnTo>
                <a:lnTo>
                  <a:pt x="588775" y="1364789"/>
                </a:lnTo>
                <a:lnTo>
                  <a:pt x="541773" y="1356450"/>
                </a:lnTo>
                <a:lnTo>
                  <a:pt x="495932" y="1344977"/>
                </a:lnTo>
                <a:lnTo>
                  <a:pt x="451369" y="1330486"/>
                </a:lnTo>
                <a:lnTo>
                  <a:pt x="408200" y="1313092"/>
                </a:lnTo>
                <a:lnTo>
                  <a:pt x="366540" y="1292912"/>
                </a:lnTo>
                <a:lnTo>
                  <a:pt x="326506" y="1270061"/>
                </a:lnTo>
                <a:lnTo>
                  <a:pt x="288214" y="1244657"/>
                </a:lnTo>
                <a:lnTo>
                  <a:pt x="251780" y="1216815"/>
                </a:lnTo>
                <a:lnTo>
                  <a:pt x="217319" y="1186650"/>
                </a:lnTo>
                <a:lnTo>
                  <a:pt x="184949" y="1154280"/>
                </a:lnTo>
                <a:lnTo>
                  <a:pt x="154784" y="1119819"/>
                </a:lnTo>
                <a:lnTo>
                  <a:pt x="126942" y="1083385"/>
                </a:lnTo>
                <a:lnTo>
                  <a:pt x="101538" y="1045093"/>
                </a:lnTo>
                <a:lnTo>
                  <a:pt x="78687" y="1005059"/>
                </a:lnTo>
                <a:lnTo>
                  <a:pt x="58507" y="963399"/>
                </a:lnTo>
                <a:lnTo>
                  <a:pt x="41113" y="920230"/>
                </a:lnTo>
                <a:lnTo>
                  <a:pt x="26622" y="875667"/>
                </a:lnTo>
                <a:lnTo>
                  <a:pt x="15149" y="829826"/>
                </a:lnTo>
                <a:lnTo>
                  <a:pt x="6810" y="782824"/>
                </a:lnTo>
                <a:lnTo>
                  <a:pt x="1721" y="734777"/>
                </a:lnTo>
                <a:lnTo>
                  <a:pt x="0" y="685800"/>
                </a:lnTo>
                <a:lnTo>
                  <a:pt x="1721" y="636822"/>
                </a:lnTo>
                <a:lnTo>
                  <a:pt x="6810" y="588775"/>
                </a:lnTo>
                <a:lnTo>
                  <a:pt x="15149" y="541773"/>
                </a:lnTo>
                <a:lnTo>
                  <a:pt x="26622" y="495932"/>
                </a:lnTo>
                <a:lnTo>
                  <a:pt x="41113" y="451369"/>
                </a:lnTo>
                <a:lnTo>
                  <a:pt x="58507" y="408200"/>
                </a:lnTo>
                <a:lnTo>
                  <a:pt x="78687" y="366540"/>
                </a:lnTo>
                <a:lnTo>
                  <a:pt x="101538" y="326506"/>
                </a:lnTo>
                <a:lnTo>
                  <a:pt x="126942" y="288214"/>
                </a:lnTo>
                <a:lnTo>
                  <a:pt x="154784" y="251780"/>
                </a:lnTo>
                <a:lnTo>
                  <a:pt x="184949" y="217319"/>
                </a:lnTo>
                <a:lnTo>
                  <a:pt x="217319" y="184949"/>
                </a:lnTo>
                <a:lnTo>
                  <a:pt x="251780" y="154784"/>
                </a:lnTo>
                <a:lnTo>
                  <a:pt x="288214" y="126942"/>
                </a:lnTo>
                <a:lnTo>
                  <a:pt x="326506" y="101538"/>
                </a:lnTo>
                <a:lnTo>
                  <a:pt x="366540" y="78687"/>
                </a:lnTo>
                <a:lnTo>
                  <a:pt x="408200" y="58507"/>
                </a:lnTo>
                <a:lnTo>
                  <a:pt x="451369" y="41113"/>
                </a:lnTo>
                <a:lnTo>
                  <a:pt x="495932" y="26622"/>
                </a:lnTo>
                <a:lnTo>
                  <a:pt x="541773" y="15149"/>
                </a:lnTo>
                <a:lnTo>
                  <a:pt x="588775" y="6810"/>
                </a:lnTo>
                <a:lnTo>
                  <a:pt x="636822" y="1721"/>
                </a:lnTo>
                <a:lnTo>
                  <a:pt x="685800" y="0"/>
                </a:lnTo>
                <a:lnTo>
                  <a:pt x="734777" y="1721"/>
                </a:lnTo>
                <a:lnTo>
                  <a:pt x="782824" y="6810"/>
                </a:lnTo>
                <a:lnTo>
                  <a:pt x="829826" y="15149"/>
                </a:lnTo>
                <a:lnTo>
                  <a:pt x="875667" y="26622"/>
                </a:lnTo>
                <a:lnTo>
                  <a:pt x="920230" y="41113"/>
                </a:lnTo>
                <a:lnTo>
                  <a:pt x="963399" y="58507"/>
                </a:lnTo>
                <a:lnTo>
                  <a:pt x="1005059" y="78687"/>
                </a:lnTo>
                <a:lnTo>
                  <a:pt x="1045093" y="101538"/>
                </a:lnTo>
                <a:lnTo>
                  <a:pt x="1083385" y="126942"/>
                </a:lnTo>
                <a:lnTo>
                  <a:pt x="1119819" y="154784"/>
                </a:lnTo>
                <a:lnTo>
                  <a:pt x="1154280" y="184949"/>
                </a:lnTo>
                <a:lnTo>
                  <a:pt x="1186650" y="217319"/>
                </a:lnTo>
                <a:lnTo>
                  <a:pt x="1216815" y="251780"/>
                </a:lnTo>
                <a:lnTo>
                  <a:pt x="1244657" y="288214"/>
                </a:lnTo>
                <a:lnTo>
                  <a:pt x="1270061" y="326506"/>
                </a:lnTo>
                <a:lnTo>
                  <a:pt x="1292912" y="366540"/>
                </a:lnTo>
                <a:lnTo>
                  <a:pt x="1313092" y="408200"/>
                </a:lnTo>
                <a:lnTo>
                  <a:pt x="1330486" y="451369"/>
                </a:lnTo>
                <a:lnTo>
                  <a:pt x="1344977" y="495932"/>
                </a:lnTo>
                <a:lnTo>
                  <a:pt x="1356450" y="541773"/>
                </a:lnTo>
                <a:lnTo>
                  <a:pt x="1364789" y="588775"/>
                </a:lnTo>
                <a:lnTo>
                  <a:pt x="1369878" y="636822"/>
                </a:lnTo>
                <a:lnTo>
                  <a:pt x="1371600" y="685800"/>
                </a:lnTo>
                <a:lnTo>
                  <a:pt x="1369878" y="734777"/>
                </a:lnTo>
                <a:lnTo>
                  <a:pt x="1364789" y="782824"/>
                </a:lnTo>
                <a:lnTo>
                  <a:pt x="1356450" y="829826"/>
                </a:lnTo>
                <a:lnTo>
                  <a:pt x="1344977" y="875667"/>
                </a:lnTo>
                <a:lnTo>
                  <a:pt x="1330486" y="920230"/>
                </a:lnTo>
                <a:lnTo>
                  <a:pt x="1313092" y="963399"/>
                </a:lnTo>
                <a:lnTo>
                  <a:pt x="1292912" y="1005059"/>
                </a:lnTo>
                <a:lnTo>
                  <a:pt x="1270061" y="1045093"/>
                </a:lnTo>
                <a:lnTo>
                  <a:pt x="1244657" y="1083385"/>
                </a:lnTo>
                <a:lnTo>
                  <a:pt x="1216815" y="1119819"/>
                </a:lnTo>
                <a:lnTo>
                  <a:pt x="1186650" y="1154280"/>
                </a:lnTo>
                <a:lnTo>
                  <a:pt x="1154280" y="1186650"/>
                </a:lnTo>
                <a:lnTo>
                  <a:pt x="1119819" y="1216815"/>
                </a:lnTo>
                <a:lnTo>
                  <a:pt x="1083385" y="1244657"/>
                </a:lnTo>
                <a:lnTo>
                  <a:pt x="1045093" y="1270061"/>
                </a:lnTo>
                <a:lnTo>
                  <a:pt x="1005059" y="1292912"/>
                </a:lnTo>
                <a:lnTo>
                  <a:pt x="963399" y="1313092"/>
                </a:lnTo>
                <a:lnTo>
                  <a:pt x="920230" y="1330486"/>
                </a:lnTo>
                <a:lnTo>
                  <a:pt x="875667" y="1344977"/>
                </a:lnTo>
                <a:lnTo>
                  <a:pt x="829826" y="1356450"/>
                </a:lnTo>
                <a:lnTo>
                  <a:pt x="782824" y="1364789"/>
                </a:lnTo>
                <a:lnTo>
                  <a:pt x="734777" y="1369878"/>
                </a:lnTo>
                <a:lnTo>
                  <a:pt x="685800" y="1371600"/>
                </a:lnTo>
                <a:close/>
              </a:path>
            </a:pathLst>
          </a:custGeom>
          <a:solidFill>
            <a:srgbClr val="E3FF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43400" y="332740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1371600"/>
                </a:moveTo>
                <a:lnTo>
                  <a:pt x="636822" y="1369878"/>
                </a:lnTo>
                <a:lnTo>
                  <a:pt x="588775" y="1364789"/>
                </a:lnTo>
                <a:lnTo>
                  <a:pt x="541773" y="1356450"/>
                </a:lnTo>
                <a:lnTo>
                  <a:pt x="495932" y="1344977"/>
                </a:lnTo>
                <a:lnTo>
                  <a:pt x="451369" y="1330486"/>
                </a:lnTo>
                <a:lnTo>
                  <a:pt x="408200" y="1313092"/>
                </a:lnTo>
                <a:lnTo>
                  <a:pt x="366540" y="1292912"/>
                </a:lnTo>
                <a:lnTo>
                  <a:pt x="326506" y="1270061"/>
                </a:lnTo>
                <a:lnTo>
                  <a:pt x="288214" y="1244657"/>
                </a:lnTo>
                <a:lnTo>
                  <a:pt x="251780" y="1216815"/>
                </a:lnTo>
                <a:lnTo>
                  <a:pt x="217319" y="1186650"/>
                </a:lnTo>
                <a:lnTo>
                  <a:pt x="184949" y="1154280"/>
                </a:lnTo>
                <a:lnTo>
                  <a:pt x="154784" y="1119819"/>
                </a:lnTo>
                <a:lnTo>
                  <a:pt x="126942" y="1083385"/>
                </a:lnTo>
                <a:lnTo>
                  <a:pt x="101538" y="1045093"/>
                </a:lnTo>
                <a:lnTo>
                  <a:pt x="78687" y="1005059"/>
                </a:lnTo>
                <a:lnTo>
                  <a:pt x="58507" y="963399"/>
                </a:lnTo>
                <a:lnTo>
                  <a:pt x="41113" y="920230"/>
                </a:lnTo>
                <a:lnTo>
                  <a:pt x="26622" y="875667"/>
                </a:lnTo>
                <a:lnTo>
                  <a:pt x="15149" y="829826"/>
                </a:lnTo>
                <a:lnTo>
                  <a:pt x="6810" y="782824"/>
                </a:lnTo>
                <a:lnTo>
                  <a:pt x="1721" y="734777"/>
                </a:lnTo>
                <a:lnTo>
                  <a:pt x="0" y="685800"/>
                </a:lnTo>
                <a:lnTo>
                  <a:pt x="1721" y="636822"/>
                </a:lnTo>
                <a:lnTo>
                  <a:pt x="6810" y="588775"/>
                </a:lnTo>
                <a:lnTo>
                  <a:pt x="15149" y="541773"/>
                </a:lnTo>
                <a:lnTo>
                  <a:pt x="26622" y="495932"/>
                </a:lnTo>
                <a:lnTo>
                  <a:pt x="41113" y="451369"/>
                </a:lnTo>
                <a:lnTo>
                  <a:pt x="58507" y="408200"/>
                </a:lnTo>
                <a:lnTo>
                  <a:pt x="78687" y="366540"/>
                </a:lnTo>
                <a:lnTo>
                  <a:pt x="101538" y="326506"/>
                </a:lnTo>
                <a:lnTo>
                  <a:pt x="126942" y="288214"/>
                </a:lnTo>
                <a:lnTo>
                  <a:pt x="154784" y="251780"/>
                </a:lnTo>
                <a:lnTo>
                  <a:pt x="184949" y="217319"/>
                </a:lnTo>
                <a:lnTo>
                  <a:pt x="217319" y="184949"/>
                </a:lnTo>
                <a:lnTo>
                  <a:pt x="251780" y="154784"/>
                </a:lnTo>
                <a:lnTo>
                  <a:pt x="288214" y="126942"/>
                </a:lnTo>
                <a:lnTo>
                  <a:pt x="326506" y="101538"/>
                </a:lnTo>
                <a:lnTo>
                  <a:pt x="366540" y="78687"/>
                </a:lnTo>
                <a:lnTo>
                  <a:pt x="408200" y="58507"/>
                </a:lnTo>
                <a:lnTo>
                  <a:pt x="451369" y="41113"/>
                </a:lnTo>
                <a:lnTo>
                  <a:pt x="495932" y="26622"/>
                </a:lnTo>
                <a:lnTo>
                  <a:pt x="541773" y="15149"/>
                </a:lnTo>
                <a:lnTo>
                  <a:pt x="588775" y="6810"/>
                </a:lnTo>
                <a:lnTo>
                  <a:pt x="636822" y="1721"/>
                </a:lnTo>
                <a:lnTo>
                  <a:pt x="685800" y="0"/>
                </a:lnTo>
                <a:lnTo>
                  <a:pt x="734777" y="1721"/>
                </a:lnTo>
                <a:lnTo>
                  <a:pt x="782824" y="6810"/>
                </a:lnTo>
                <a:lnTo>
                  <a:pt x="829826" y="15149"/>
                </a:lnTo>
                <a:lnTo>
                  <a:pt x="875667" y="26622"/>
                </a:lnTo>
                <a:lnTo>
                  <a:pt x="920230" y="41113"/>
                </a:lnTo>
                <a:lnTo>
                  <a:pt x="963399" y="58507"/>
                </a:lnTo>
                <a:lnTo>
                  <a:pt x="1005059" y="78687"/>
                </a:lnTo>
                <a:lnTo>
                  <a:pt x="1045093" y="101538"/>
                </a:lnTo>
                <a:lnTo>
                  <a:pt x="1083385" y="126942"/>
                </a:lnTo>
                <a:lnTo>
                  <a:pt x="1119819" y="154784"/>
                </a:lnTo>
                <a:lnTo>
                  <a:pt x="1154280" y="184949"/>
                </a:lnTo>
                <a:lnTo>
                  <a:pt x="1186650" y="217319"/>
                </a:lnTo>
                <a:lnTo>
                  <a:pt x="1216815" y="251780"/>
                </a:lnTo>
                <a:lnTo>
                  <a:pt x="1244657" y="288214"/>
                </a:lnTo>
                <a:lnTo>
                  <a:pt x="1270061" y="326506"/>
                </a:lnTo>
                <a:lnTo>
                  <a:pt x="1292912" y="366540"/>
                </a:lnTo>
                <a:lnTo>
                  <a:pt x="1313092" y="408200"/>
                </a:lnTo>
                <a:lnTo>
                  <a:pt x="1330486" y="451369"/>
                </a:lnTo>
                <a:lnTo>
                  <a:pt x="1344977" y="495932"/>
                </a:lnTo>
                <a:lnTo>
                  <a:pt x="1356450" y="541773"/>
                </a:lnTo>
                <a:lnTo>
                  <a:pt x="1364789" y="588775"/>
                </a:lnTo>
                <a:lnTo>
                  <a:pt x="1369878" y="636822"/>
                </a:lnTo>
                <a:lnTo>
                  <a:pt x="1371600" y="685800"/>
                </a:lnTo>
                <a:lnTo>
                  <a:pt x="1369878" y="734777"/>
                </a:lnTo>
                <a:lnTo>
                  <a:pt x="1364789" y="782824"/>
                </a:lnTo>
                <a:lnTo>
                  <a:pt x="1356450" y="829826"/>
                </a:lnTo>
                <a:lnTo>
                  <a:pt x="1344977" y="875667"/>
                </a:lnTo>
                <a:lnTo>
                  <a:pt x="1330486" y="920230"/>
                </a:lnTo>
                <a:lnTo>
                  <a:pt x="1313092" y="963399"/>
                </a:lnTo>
                <a:lnTo>
                  <a:pt x="1292912" y="1005059"/>
                </a:lnTo>
                <a:lnTo>
                  <a:pt x="1270061" y="1045093"/>
                </a:lnTo>
                <a:lnTo>
                  <a:pt x="1244657" y="1083385"/>
                </a:lnTo>
                <a:lnTo>
                  <a:pt x="1216815" y="1119819"/>
                </a:lnTo>
                <a:lnTo>
                  <a:pt x="1186650" y="1154280"/>
                </a:lnTo>
                <a:lnTo>
                  <a:pt x="1154280" y="1186650"/>
                </a:lnTo>
                <a:lnTo>
                  <a:pt x="1119819" y="1216815"/>
                </a:lnTo>
                <a:lnTo>
                  <a:pt x="1083385" y="1244657"/>
                </a:lnTo>
                <a:lnTo>
                  <a:pt x="1045093" y="1270061"/>
                </a:lnTo>
                <a:lnTo>
                  <a:pt x="1005059" y="1292912"/>
                </a:lnTo>
                <a:lnTo>
                  <a:pt x="963399" y="1313092"/>
                </a:lnTo>
                <a:lnTo>
                  <a:pt x="920230" y="1330486"/>
                </a:lnTo>
                <a:lnTo>
                  <a:pt x="875667" y="1344977"/>
                </a:lnTo>
                <a:lnTo>
                  <a:pt x="829826" y="1356450"/>
                </a:lnTo>
                <a:lnTo>
                  <a:pt x="782824" y="1364789"/>
                </a:lnTo>
                <a:lnTo>
                  <a:pt x="734777" y="1369878"/>
                </a:lnTo>
                <a:lnTo>
                  <a:pt x="685800" y="1371600"/>
                </a:lnTo>
                <a:close/>
              </a:path>
            </a:pathLst>
          </a:custGeom>
          <a:solidFill>
            <a:srgbClr val="ECF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709161" y="2541488"/>
            <a:ext cx="67468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Choose</a:t>
            </a:r>
            <a:r>
              <a:rPr sz="2000" spc="-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the</a:t>
            </a:r>
            <a:r>
              <a:rPr sz="2000" spc="-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optimal</a:t>
            </a:r>
            <a:r>
              <a:rPr sz="2000" spc="-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queue</a:t>
            </a:r>
            <a:r>
              <a:rPr sz="2000" spc="-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474747"/>
                </a:solidFill>
                <a:latin typeface="Roboto"/>
                <a:cs typeface="Roboto"/>
              </a:rPr>
              <a:t>implementation</a:t>
            </a:r>
            <a:r>
              <a:rPr sz="2000" spc="-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to</a:t>
            </a:r>
            <a:r>
              <a:rPr sz="2000" spc="-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avoid</a:t>
            </a:r>
            <a:r>
              <a:rPr sz="2000" spc="-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shifting.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5403" y="4675088"/>
            <a:ext cx="286194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solidFill>
                  <a:srgbClr val="4D87E6"/>
                </a:solidFill>
                <a:latin typeface="Roboto"/>
                <a:cs typeface="Roboto"/>
              </a:rPr>
              <a:t>Circular</a:t>
            </a:r>
            <a:r>
              <a:rPr sz="2000" b="1" spc="25" dirty="0">
                <a:solidFill>
                  <a:srgbClr val="4D87E6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4D87E6"/>
                </a:solidFill>
                <a:latin typeface="Roboto"/>
                <a:cs typeface="Roboto"/>
              </a:rPr>
              <a:t>Queue</a:t>
            </a:r>
            <a:endParaRPr sz="20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Efficient</a:t>
            </a:r>
            <a:r>
              <a:rPr sz="2000" spc="-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space</a:t>
            </a:r>
            <a:r>
              <a:rPr sz="2000" spc="-6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utilization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90015" y="4675088"/>
            <a:ext cx="3048000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solidFill>
                  <a:srgbClr val="3BC583"/>
                </a:solidFill>
                <a:latin typeface="Roboto"/>
                <a:cs typeface="Roboto"/>
              </a:rPr>
              <a:t>Linked</a:t>
            </a:r>
            <a:r>
              <a:rPr sz="2000" b="1" spc="-110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2000" b="1" dirty="0">
                <a:solidFill>
                  <a:srgbClr val="3BC583"/>
                </a:solidFill>
                <a:latin typeface="Roboto"/>
                <a:cs typeface="Roboto"/>
              </a:rPr>
              <a:t>List</a:t>
            </a:r>
            <a:r>
              <a:rPr sz="2000" b="1" spc="-105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3BC583"/>
                </a:solidFill>
                <a:latin typeface="Roboto"/>
                <a:cs typeface="Roboto"/>
              </a:rPr>
              <a:t>Queue</a:t>
            </a:r>
            <a:endParaRPr sz="2000" dirty="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Flexible</a:t>
            </a:r>
            <a:r>
              <a:rPr sz="2000" spc="-1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memory</a:t>
            </a:r>
            <a:r>
              <a:rPr sz="2000" spc="-10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allocation</a:t>
            </a:r>
            <a:endParaRPr sz="2000" dirty="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445500" y="3314700"/>
            <a:ext cx="1397000" cy="1397000"/>
            <a:chOff x="8445500" y="3314700"/>
            <a:chExt cx="1397000" cy="1397000"/>
          </a:xfrm>
        </p:grpSpPr>
        <p:sp>
          <p:nvSpPr>
            <p:cNvPr id="9" name="object 9"/>
            <p:cNvSpPr/>
            <p:nvPr/>
          </p:nvSpPr>
          <p:spPr>
            <a:xfrm>
              <a:off x="8458200" y="3327400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0" y="685800"/>
                  </a:moveTo>
                  <a:lnTo>
                    <a:pt x="1721" y="734777"/>
                  </a:lnTo>
                  <a:lnTo>
                    <a:pt x="6810" y="782824"/>
                  </a:lnTo>
                  <a:lnTo>
                    <a:pt x="15149" y="829826"/>
                  </a:lnTo>
                  <a:lnTo>
                    <a:pt x="26622" y="875667"/>
                  </a:lnTo>
                  <a:lnTo>
                    <a:pt x="41113" y="920230"/>
                  </a:lnTo>
                  <a:lnTo>
                    <a:pt x="58507" y="963399"/>
                  </a:lnTo>
                  <a:lnTo>
                    <a:pt x="78687" y="1005059"/>
                  </a:lnTo>
                  <a:lnTo>
                    <a:pt x="101538" y="1045093"/>
                  </a:lnTo>
                  <a:lnTo>
                    <a:pt x="126942" y="1083385"/>
                  </a:lnTo>
                  <a:lnTo>
                    <a:pt x="154784" y="1119819"/>
                  </a:lnTo>
                  <a:lnTo>
                    <a:pt x="184949" y="1154280"/>
                  </a:lnTo>
                  <a:lnTo>
                    <a:pt x="217319" y="1186650"/>
                  </a:lnTo>
                  <a:lnTo>
                    <a:pt x="251780" y="1216815"/>
                  </a:lnTo>
                  <a:lnTo>
                    <a:pt x="288214" y="1244657"/>
                  </a:lnTo>
                  <a:lnTo>
                    <a:pt x="326506" y="1270061"/>
                  </a:lnTo>
                  <a:lnTo>
                    <a:pt x="366540" y="1292912"/>
                  </a:lnTo>
                  <a:lnTo>
                    <a:pt x="408200" y="1313092"/>
                  </a:lnTo>
                  <a:lnTo>
                    <a:pt x="451369" y="1330486"/>
                  </a:lnTo>
                  <a:lnTo>
                    <a:pt x="495932" y="1344977"/>
                  </a:lnTo>
                  <a:lnTo>
                    <a:pt x="541773" y="1356450"/>
                  </a:lnTo>
                  <a:lnTo>
                    <a:pt x="588775" y="1364789"/>
                  </a:lnTo>
                  <a:lnTo>
                    <a:pt x="636822" y="1369878"/>
                  </a:lnTo>
                  <a:lnTo>
                    <a:pt x="685800" y="1371600"/>
                  </a:lnTo>
                  <a:lnTo>
                    <a:pt x="734777" y="1369878"/>
                  </a:lnTo>
                  <a:lnTo>
                    <a:pt x="782824" y="1364789"/>
                  </a:lnTo>
                  <a:lnTo>
                    <a:pt x="829826" y="1356450"/>
                  </a:lnTo>
                  <a:lnTo>
                    <a:pt x="875667" y="1344977"/>
                  </a:lnTo>
                  <a:lnTo>
                    <a:pt x="920230" y="1330486"/>
                  </a:lnTo>
                  <a:lnTo>
                    <a:pt x="963399" y="1313092"/>
                  </a:lnTo>
                  <a:lnTo>
                    <a:pt x="1005059" y="1292912"/>
                  </a:lnTo>
                  <a:lnTo>
                    <a:pt x="1045093" y="1270061"/>
                  </a:lnTo>
                  <a:lnTo>
                    <a:pt x="1083385" y="1244657"/>
                  </a:lnTo>
                  <a:lnTo>
                    <a:pt x="1119819" y="1216815"/>
                  </a:lnTo>
                  <a:lnTo>
                    <a:pt x="1154280" y="1186650"/>
                  </a:lnTo>
                  <a:lnTo>
                    <a:pt x="1186650" y="1154280"/>
                  </a:lnTo>
                  <a:lnTo>
                    <a:pt x="1216815" y="1119819"/>
                  </a:lnTo>
                  <a:lnTo>
                    <a:pt x="1244657" y="1083385"/>
                  </a:lnTo>
                  <a:lnTo>
                    <a:pt x="1270061" y="1045093"/>
                  </a:lnTo>
                  <a:lnTo>
                    <a:pt x="1292912" y="1005059"/>
                  </a:lnTo>
                  <a:lnTo>
                    <a:pt x="1313092" y="963399"/>
                  </a:lnTo>
                  <a:lnTo>
                    <a:pt x="1330486" y="920230"/>
                  </a:lnTo>
                  <a:lnTo>
                    <a:pt x="1344977" y="875667"/>
                  </a:lnTo>
                  <a:lnTo>
                    <a:pt x="1356450" y="829826"/>
                  </a:lnTo>
                  <a:lnTo>
                    <a:pt x="1364789" y="782824"/>
                  </a:lnTo>
                  <a:lnTo>
                    <a:pt x="1369878" y="734777"/>
                  </a:lnTo>
                  <a:lnTo>
                    <a:pt x="1371600" y="685800"/>
                  </a:lnTo>
                  <a:lnTo>
                    <a:pt x="1369878" y="636822"/>
                  </a:lnTo>
                  <a:lnTo>
                    <a:pt x="1364789" y="588775"/>
                  </a:lnTo>
                  <a:lnTo>
                    <a:pt x="1356450" y="541773"/>
                  </a:lnTo>
                  <a:lnTo>
                    <a:pt x="1344977" y="495932"/>
                  </a:lnTo>
                  <a:lnTo>
                    <a:pt x="1330486" y="451369"/>
                  </a:lnTo>
                  <a:lnTo>
                    <a:pt x="1313092" y="408200"/>
                  </a:lnTo>
                  <a:lnTo>
                    <a:pt x="1292912" y="366540"/>
                  </a:lnTo>
                  <a:lnTo>
                    <a:pt x="1270061" y="326506"/>
                  </a:lnTo>
                  <a:lnTo>
                    <a:pt x="1244657" y="288214"/>
                  </a:lnTo>
                  <a:lnTo>
                    <a:pt x="1216815" y="251780"/>
                  </a:lnTo>
                  <a:lnTo>
                    <a:pt x="1186650" y="217319"/>
                  </a:lnTo>
                  <a:lnTo>
                    <a:pt x="1154280" y="184949"/>
                  </a:lnTo>
                  <a:lnTo>
                    <a:pt x="1119819" y="154784"/>
                  </a:lnTo>
                  <a:lnTo>
                    <a:pt x="1083385" y="126942"/>
                  </a:lnTo>
                  <a:lnTo>
                    <a:pt x="1045093" y="101538"/>
                  </a:lnTo>
                  <a:lnTo>
                    <a:pt x="1005059" y="78687"/>
                  </a:lnTo>
                  <a:lnTo>
                    <a:pt x="963399" y="58507"/>
                  </a:lnTo>
                  <a:lnTo>
                    <a:pt x="920230" y="41113"/>
                  </a:lnTo>
                  <a:lnTo>
                    <a:pt x="875667" y="26622"/>
                  </a:lnTo>
                  <a:lnTo>
                    <a:pt x="829826" y="15149"/>
                  </a:lnTo>
                  <a:lnTo>
                    <a:pt x="782824" y="6810"/>
                  </a:lnTo>
                  <a:lnTo>
                    <a:pt x="734777" y="1721"/>
                  </a:lnTo>
                  <a:lnTo>
                    <a:pt x="685800" y="0"/>
                  </a:lnTo>
                  <a:lnTo>
                    <a:pt x="636822" y="1721"/>
                  </a:lnTo>
                  <a:lnTo>
                    <a:pt x="588775" y="6810"/>
                  </a:lnTo>
                  <a:lnTo>
                    <a:pt x="541773" y="15149"/>
                  </a:lnTo>
                  <a:lnTo>
                    <a:pt x="495932" y="26622"/>
                  </a:lnTo>
                  <a:lnTo>
                    <a:pt x="451369" y="41113"/>
                  </a:lnTo>
                  <a:lnTo>
                    <a:pt x="408200" y="58507"/>
                  </a:lnTo>
                  <a:lnTo>
                    <a:pt x="366540" y="78687"/>
                  </a:lnTo>
                  <a:lnTo>
                    <a:pt x="326506" y="101538"/>
                  </a:lnTo>
                  <a:lnTo>
                    <a:pt x="288214" y="126942"/>
                  </a:lnTo>
                  <a:lnTo>
                    <a:pt x="251780" y="154784"/>
                  </a:lnTo>
                  <a:lnTo>
                    <a:pt x="217319" y="184949"/>
                  </a:lnTo>
                  <a:lnTo>
                    <a:pt x="184949" y="217319"/>
                  </a:lnTo>
                  <a:lnTo>
                    <a:pt x="154784" y="251780"/>
                  </a:lnTo>
                  <a:lnTo>
                    <a:pt x="126942" y="288214"/>
                  </a:lnTo>
                  <a:lnTo>
                    <a:pt x="101538" y="326506"/>
                  </a:lnTo>
                  <a:lnTo>
                    <a:pt x="78687" y="366540"/>
                  </a:lnTo>
                  <a:lnTo>
                    <a:pt x="58507" y="408200"/>
                  </a:lnTo>
                  <a:lnTo>
                    <a:pt x="41113" y="451369"/>
                  </a:lnTo>
                  <a:lnTo>
                    <a:pt x="26622" y="495932"/>
                  </a:lnTo>
                  <a:lnTo>
                    <a:pt x="15149" y="541773"/>
                  </a:lnTo>
                  <a:lnTo>
                    <a:pt x="6810" y="588775"/>
                  </a:lnTo>
                  <a:lnTo>
                    <a:pt x="1721" y="636822"/>
                  </a:lnTo>
                  <a:lnTo>
                    <a:pt x="0" y="685800"/>
                  </a:lnTo>
                </a:path>
              </a:pathLst>
            </a:custGeom>
            <a:ln w="25400">
              <a:solidFill>
                <a:srgbClr val="3BC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57444" y="3823741"/>
              <a:ext cx="528955" cy="532130"/>
            </a:xfrm>
            <a:custGeom>
              <a:avLst/>
              <a:gdLst/>
              <a:ahLst/>
              <a:cxnLst/>
              <a:rect l="l" t="t" r="r" b="b"/>
              <a:pathLst>
                <a:path w="528954" h="532129">
                  <a:moveTo>
                    <a:pt x="71735" y="531615"/>
                  </a:moveTo>
                  <a:lnTo>
                    <a:pt x="457050" y="531615"/>
                  </a:lnTo>
                </a:path>
                <a:path w="528954" h="532129">
                  <a:moveTo>
                    <a:pt x="227334" y="0"/>
                  </a:moveTo>
                  <a:lnTo>
                    <a:pt x="457012" y="0"/>
                  </a:lnTo>
                </a:path>
                <a:path w="528954" h="532129">
                  <a:moveTo>
                    <a:pt x="0" y="224285"/>
                  </a:moveTo>
                  <a:lnTo>
                    <a:pt x="0" y="459617"/>
                  </a:lnTo>
                </a:path>
                <a:path w="528954" h="532129">
                  <a:moveTo>
                    <a:pt x="528785" y="71735"/>
                  </a:moveTo>
                  <a:lnTo>
                    <a:pt x="528785" y="459617"/>
                  </a:lnTo>
                </a:path>
              </a:pathLst>
            </a:custGeom>
            <a:ln w="25400">
              <a:solidFill>
                <a:srgbClr val="3BC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1793" y="3739286"/>
              <a:ext cx="168918" cy="1688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72927" y="4270895"/>
              <a:ext cx="168918" cy="1688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01793" y="4270895"/>
              <a:ext cx="168918" cy="16888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30043" y="3599319"/>
              <a:ext cx="455295" cy="448945"/>
            </a:xfrm>
            <a:custGeom>
              <a:avLst/>
              <a:gdLst/>
              <a:ahLst/>
              <a:cxnLst/>
              <a:rect l="l" t="t" r="r" b="b"/>
              <a:pathLst>
                <a:path w="455295" h="448945">
                  <a:moveTo>
                    <a:pt x="38100" y="0"/>
                  </a:moveTo>
                  <a:lnTo>
                    <a:pt x="416699" y="0"/>
                  </a:lnTo>
                  <a:lnTo>
                    <a:pt x="422652" y="595"/>
                  </a:lnTo>
                  <a:lnTo>
                    <a:pt x="435749" y="4762"/>
                  </a:lnTo>
                  <a:lnTo>
                    <a:pt x="448846" y="16073"/>
                  </a:lnTo>
                  <a:lnTo>
                    <a:pt x="454799" y="38100"/>
                  </a:lnTo>
                  <a:lnTo>
                    <a:pt x="454799" y="410603"/>
                  </a:lnTo>
                  <a:lnTo>
                    <a:pt x="454204" y="416556"/>
                  </a:lnTo>
                  <a:lnTo>
                    <a:pt x="450037" y="429653"/>
                  </a:lnTo>
                  <a:lnTo>
                    <a:pt x="438726" y="442750"/>
                  </a:lnTo>
                  <a:lnTo>
                    <a:pt x="416699" y="448703"/>
                  </a:lnTo>
                  <a:lnTo>
                    <a:pt x="38100" y="448703"/>
                  </a:lnTo>
                  <a:lnTo>
                    <a:pt x="32146" y="448108"/>
                  </a:lnTo>
                  <a:lnTo>
                    <a:pt x="19050" y="443941"/>
                  </a:lnTo>
                  <a:lnTo>
                    <a:pt x="5953" y="432630"/>
                  </a:lnTo>
                  <a:lnTo>
                    <a:pt x="0" y="410603"/>
                  </a:lnTo>
                  <a:lnTo>
                    <a:pt x="0" y="38100"/>
                  </a:lnTo>
                  <a:lnTo>
                    <a:pt x="595" y="32146"/>
                  </a:lnTo>
                  <a:lnTo>
                    <a:pt x="4762" y="19050"/>
                  </a:lnTo>
                  <a:lnTo>
                    <a:pt x="16073" y="5953"/>
                  </a:lnTo>
                  <a:lnTo>
                    <a:pt x="38100" y="0"/>
                  </a:lnTo>
                </a:path>
                <a:path w="455295" h="448945">
                  <a:moveTo>
                    <a:pt x="178092" y="101490"/>
                  </a:moveTo>
                  <a:lnTo>
                    <a:pt x="111984" y="167598"/>
                  </a:lnTo>
                  <a:lnTo>
                    <a:pt x="342709" y="167598"/>
                  </a:lnTo>
                </a:path>
                <a:path w="455295" h="448945">
                  <a:moveTo>
                    <a:pt x="276634" y="347353"/>
                  </a:moveTo>
                  <a:lnTo>
                    <a:pt x="342743" y="281245"/>
                  </a:lnTo>
                  <a:lnTo>
                    <a:pt x="112015" y="281245"/>
                  </a:lnTo>
                </a:path>
              </a:pathLst>
            </a:custGeom>
            <a:ln w="25400">
              <a:solidFill>
                <a:srgbClr val="3BC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330700" y="3314700"/>
            <a:ext cx="1397000" cy="1397000"/>
            <a:chOff x="4330700" y="3314700"/>
            <a:chExt cx="1397000" cy="1397000"/>
          </a:xfrm>
        </p:grpSpPr>
        <p:sp>
          <p:nvSpPr>
            <p:cNvPr id="16" name="object 16"/>
            <p:cNvSpPr/>
            <p:nvPr/>
          </p:nvSpPr>
          <p:spPr>
            <a:xfrm>
              <a:off x="4343400" y="3327400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1371600" h="1371600">
                  <a:moveTo>
                    <a:pt x="0" y="685800"/>
                  </a:moveTo>
                  <a:lnTo>
                    <a:pt x="1721" y="734777"/>
                  </a:lnTo>
                  <a:lnTo>
                    <a:pt x="6810" y="782824"/>
                  </a:lnTo>
                  <a:lnTo>
                    <a:pt x="15149" y="829826"/>
                  </a:lnTo>
                  <a:lnTo>
                    <a:pt x="26622" y="875667"/>
                  </a:lnTo>
                  <a:lnTo>
                    <a:pt x="41113" y="920230"/>
                  </a:lnTo>
                  <a:lnTo>
                    <a:pt x="58507" y="963399"/>
                  </a:lnTo>
                  <a:lnTo>
                    <a:pt x="78687" y="1005059"/>
                  </a:lnTo>
                  <a:lnTo>
                    <a:pt x="101538" y="1045093"/>
                  </a:lnTo>
                  <a:lnTo>
                    <a:pt x="126942" y="1083385"/>
                  </a:lnTo>
                  <a:lnTo>
                    <a:pt x="154784" y="1119819"/>
                  </a:lnTo>
                  <a:lnTo>
                    <a:pt x="184949" y="1154280"/>
                  </a:lnTo>
                  <a:lnTo>
                    <a:pt x="217319" y="1186650"/>
                  </a:lnTo>
                  <a:lnTo>
                    <a:pt x="251780" y="1216815"/>
                  </a:lnTo>
                  <a:lnTo>
                    <a:pt x="288214" y="1244657"/>
                  </a:lnTo>
                  <a:lnTo>
                    <a:pt x="326506" y="1270061"/>
                  </a:lnTo>
                  <a:lnTo>
                    <a:pt x="366540" y="1292912"/>
                  </a:lnTo>
                  <a:lnTo>
                    <a:pt x="408200" y="1313092"/>
                  </a:lnTo>
                  <a:lnTo>
                    <a:pt x="451369" y="1330486"/>
                  </a:lnTo>
                  <a:lnTo>
                    <a:pt x="495932" y="1344977"/>
                  </a:lnTo>
                  <a:lnTo>
                    <a:pt x="541773" y="1356450"/>
                  </a:lnTo>
                  <a:lnTo>
                    <a:pt x="588775" y="1364789"/>
                  </a:lnTo>
                  <a:lnTo>
                    <a:pt x="636822" y="1369878"/>
                  </a:lnTo>
                  <a:lnTo>
                    <a:pt x="685800" y="1371600"/>
                  </a:lnTo>
                  <a:lnTo>
                    <a:pt x="734777" y="1369878"/>
                  </a:lnTo>
                  <a:lnTo>
                    <a:pt x="782824" y="1364789"/>
                  </a:lnTo>
                  <a:lnTo>
                    <a:pt x="829826" y="1356450"/>
                  </a:lnTo>
                  <a:lnTo>
                    <a:pt x="875667" y="1344977"/>
                  </a:lnTo>
                  <a:lnTo>
                    <a:pt x="920230" y="1330486"/>
                  </a:lnTo>
                  <a:lnTo>
                    <a:pt x="963399" y="1313092"/>
                  </a:lnTo>
                  <a:lnTo>
                    <a:pt x="1005059" y="1292912"/>
                  </a:lnTo>
                  <a:lnTo>
                    <a:pt x="1045093" y="1270061"/>
                  </a:lnTo>
                  <a:lnTo>
                    <a:pt x="1083385" y="1244657"/>
                  </a:lnTo>
                  <a:lnTo>
                    <a:pt x="1119819" y="1216815"/>
                  </a:lnTo>
                  <a:lnTo>
                    <a:pt x="1154280" y="1186650"/>
                  </a:lnTo>
                  <a:lnTo>
                    <a:pt x="1186650" y="1154280"/>
                  </a:lnTo>
                  <a:lnTo>
                    <a:pt x="1216815" y="1119819"/>
                  </a:lnTo>
                  <a:lnTo>
                    <a:pt x="1244657" y="1083385"/>
                  </a:lnTo>
                  <a:lnTo>
                    <a:pt x="1270061" y="1045093"/>
                  </a:lnTo>
                  <a:lnTo>
                    <a:pt x="1292912" y="1005059"/>
                  </a:lnTo>
                  <a:lnTo>
                    <a:pt x="1313092" y="963399"/>
                  </a:lnTo>
                  <a:lnTo>
                    <a:pt x="1330486" y="920230"/>
                  </a:lnTo>
                  <a:lnTo>
                    <a:pt x="1344977" y="875667"/>
                  </a:lnTo>
                  <a:lnTo>
                    <a:pt x="1356450" y="829826"/>
                  </a:lnTo>
                  <a:lnTo>
                    <a:pt x="1364789" y="782824"/>
                  </a:lnTo>
                  <a:lnTo>
                    <a:pt x="1369878" y="734777"/>
                  </a:lnTo>
                  <a:lnTo>
                    <a:pt x="1371600" y="685800"/>
                  </a:lnTo>
                  <a:lnTo>
                    <a:pt x="1369878" y="636822"/>
                  </a:lnTo>
                  <a:lnTo>
                    <a:pt x="1364789" y="588775"/>
                  </a:lnTo>
                  <a:lnTo>
                    <a:pt x="1356450" y="541773"/>
                  </a:lnTo>
                  <a:lnTo>
                    <a:pt x="1344977" y="495932"/>
                  </a:lnTo>
                  <a:lnTo>
                    <a:pt x="1330486" y="451369"/>
                  </a:lnTo>
                  <a:lnTo>
                    <a:pt x="1313092" y="408200"/>
                  </a:lnTo>
                  <a:lnTo>
                    <a:pt x="1292912" y="366540"/>
                  </a:lnTo>
                  <a:lnTo>
                    <a:pt x="1270061" y="326506"/>
                  </a:lnTo>
                  <a:lnTo>
                    <a:pt x="1244657" y="288214"/>
                  </a:lnTo>
                  <a:lnTo>
                    <a:pt x="1216815" y="251780"/>
                  </a:lnTo>
                  <a:lnTo>
                    <a:pt x="1186650" y="217319"/>
                  </a:lnTo>
                  <a:lnTo>
                    <a:pt x="1154280" y="184949"/>
                  </a:lnTo>
                  <a:lnTo>
                    <a:pt x="1119819" y="154784"/>
                  </a:lnTo>
                  <a:lnTo>
                    <a:pt x="1083385" y="126942"/>
                  </a:lnTo>
                  <a:lnTo>
                    <a:pt x="1045093" y="101538"/>
                  </a:lnTo>
                  <a:lnTo>
                    <a:pt x="1005059" y="78687"/>
                  </a:lnTo>
                  <a:lnTo>
                    <a:pt x="963399" y="58507"/>
                  </a:lnTo>
                  <a:lnTo>
                    <a:pt x="920230" y="41113"/>
                  </a:lnTo>
                  <a:lnTo>
                    <a:pt x="875667" y="26622"/>
                  </a:lnTo>
                  <a:lnTo>
                    <a:pt x="829826" y="15149"/>
                  </a:lnTo>
                  <a:lnTo>
                    <a:pt x="782824" y="6810"/>
                  </a:lnTo>
                  <a:lnTo>
                    <a:pt x="734777" y="1721"/>
                  </a:lnTo>
                  <a:lnTo>
                    <a:pt x="685800" y="0"/>
                  </a:lnTo>
                  <a:lnTo>
                    <a:pt x="636822" y="1721"/>
                  </a:lnTo>
                  <a:lnTo>
                    <a:pt x="588775" y="6810"/>
                  </a:lnTo>
                  <a:lnTo>
                    <a:pt x="541773" y="15149"/>
                  </a:lnTo>
                  <a:lnTo>
                    <a:pt x="495932" y="26622"/>
                  </a:lnTo>
                  <a:lnTo>
                    <a:pt x="451369" y="41113"/>
                  </a:lnTo>
                  <a:lnTo>
                    <a:pt x="408200" y="58507"/>
                  </a:lnTo>
                  <a:lnTo>
                    <a:pt x="366540" y="78687"/>
                  </a:lnTo>
                  <a:lnTo>
                    <a:pt x="326506" y="101538"/>
                  </a:lnTo>
                  <a:lnTo>
                    <a:pt x="288214" y="126942"/>
                  </a:lnTo>
                  <a:lnTo>
                    <a:pt x="251780" y="154784"/>
                  </a:lnTo>
                  <a:lnTo>
                    <a:pt x="217319" y="184949"/>
                  </a:lnTo>
                  <a:lnTo>
                    <a:pt x="184949" y="217319"/>
                  </a:lnTo>
                  <a:lnTo>
                    <a:pt x="154784" y="251780"/>
                  </a:lnTo>
                  <a:lnTo>
                    <a:pt x="126942" y="288214"/>
                  </a:lnTo>
                  <a:lnTo>
                    <a:pt x="101538" y="326506"/>
                  </a:lnTo>
                  <a:lnTo>
                    <a:pt x="78687" y="366540"/>
                  </a:lnTo>
                  <a:lnTo>
                    <a:pt x="58507" y="408200"/>
                  </a:lnTo>
                  <a:lnTo>
                    <a:pt x="41113" y="451369"/>
                  </a:lnTo>
                  <a:lnTo>
                    <a:pt x="26622" y="495932"/>
                  </a:lnTo>
                  <a:lnTo>
                    <a:pt x="15149" y="541773"/>
                  </a:lnTo>
                  <a:lnTo>
                    <a:pt x="6810" y="588775"/>
                  </a:lnTo>
                  <a:lnTo>
                    <a:pt x="1721" y="636822"/>
                  </a:lnTo>
                  <a:lnTo>
                    <a:pt x="0" y="685800"/>
                  </a:lnTo>
                </a:path>
              </a:pathLst>
            </a:custGeom>
            <a:ln w="25400">
              <a:solidFill>
                <a:srgbClr val="4D87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66543" y="3644310"/>
              <a:ext cx="739775" cy="737870"/>
            </a:xfrm>
            <a:custGeom>
              <a:avLst/>
              <a:gdLst/>
              <a:ahLst/>
              <a:cxnLst/>
              <a:rect l="l" t="t" r="r" b="b"/>
              <a:pathLst>
                <a:path w="739775" h="737870">
                  <a:moveTo>
                    <a:pt x="0" y="369841"/>
                  </a:moveTo>
                  <a:lnTo>
                    <a:pt x="911" y="396011"/>
                  </a:lnTo>
                  <a:lnTo>
                    <a:pt x="3605" y="421689"/>
                  </a:lnTo>
                  <a:lnTo>
                    <a:pt x="8021" y="446815"/>
                  </a:lnTo>
                  <a:lnTo>
                    <a:pt x="14098" y="471328"/>
                  </a:lnTo>
                </a:path>
                <a:path w="739775" h="737870">
                  <a:moveTo>
                    <a:pt x="67108" y="157336"/>
                  </a:moveTo>
                  <a:lnTo>
                    <a:pt x="98379" y="118659"/>
                  </a:lnTo>
                  <a:lnTo>
                    <a:pt x="134494" y="84531"/>
                  </a:lnTo>
                  <a:lnTo>
                    <a:pt x="174942" y="55462"/>
                  </a:lnTo>
                  <a:lnTo>
                    <a:pt x="219211" y="31963"/>
                  </a:lnTo>
                  <a:lnTo>
                    <a:pt x="266792" y="14546"/>
                  </a:lnTo>
                  <a:lnTo>
                    <a:pt x="317172" y="3721"/>
                  </a:lnTo>
                  <a:lnTo>
                    <a:pt x="369842" y="0"/>
                  </a:lnTo>
                  <a:lnTo>
                    <a:pt x="416234" y="2881"/>
                  </a:lnTo>
                  <a:lnTo>
                    <a:pt x="460907" y="11295"/>
                  </a:lnTo>
                  <a:lnTo>
                    <a:pt x="503513" y="24894"/>
                  </a:lnTo>
                  <a:lnTo>
                    <a:pt x="543707" y="43332"/>
                  </a:lnTo>
                  <a:lnTo>
                    <a:pt x="581141" y="66263"/>
                  </a:lnTo>
                  <a:lnTo>
                    <a:pt x="615470" y="93339"/>
                  </a:lnTo>
                  <a:lnTo>
                    <a:pt x="646345" y="124215"/>
                  </a:lnTo>
                  <a:lnTo>
                    <a:pt x="673422" y="158543"/>
                  </a:lnTo>
                  <a:lnTo>
                    <a:pt x="696353" y="195977"/>
                  </a:lnTo>
                  <a:lnTo>
                    <a:pt x="714791" y="236170"/>
                  </a:lnTo>
                  <a:lnTo>
                    <a:pt x="728391" y="278777"/>
                  </a:lnTo>
                  <a:lnTo>
                    <a:pt x="736805" y="323449"/>
                  </a:lnTo>
                  <a:lnTo>
                    <a:pt x="739686" y="369841"/>
                  </a:lnTo>
                  <a:lnTo>
                    <a:pt x="736448" y="418995"/>
                  </a:lnTo>
                  <a:lnTo>
                    <a:pt x="727011" y="466190"/>
                  </a:lnTo>
                  <a:lnTo>
                    <a:pt x="711787" y="511014"/>
                  </a:lnTo>
                  <a:lnTo>
                    <a:pt x="691190" y="553052"/>
                  </a:lnTo>
                  <a:lnTo>
                    <a:pt x="665634" y="591891"/>
                  </a:lnTo>
                  <a:lnTo>
                    <a:pt x="635533" y="627118"/>
                  </a:lnTo>
                  <a:lnTo>
                    <a:pt x="601299" y="658319"/>
                  </a:lnTo>
                </a:path>
                <a:path w="739775" h="737870">
                  <a:moveTo>
                    <a:pt x="57376" y="567790"/>
                  </a:moveTo>
                  <a:lnTo>
                    <a:pt x="71513" y="588478"/>
                  </a:lnTo>
                  <a:lnTo>
                    <a:pt x="86982" y="608128"/>
                  </a:lnTo>
                  <a:lnTo>
                    <a:pt x="103718" y="626674"/>
                  </a:lnTo>
                  <a:lnTo>
                    <a:pt x="121657" y="644051"/>
                  </a:lnTo>
                </a:path>
                <a:path w="739775" h="737870">
                  <a:moveTo>
                    <a:pt x="204359" y="700686"/>
                  </a:moveTo>
                  <a:lnTo>
                    <a:pt x="228297" y="711632"/>
                  </a:lnTo>
                  <a:lnTo>
                    <a:pt x="253114" y="720887"/>
                  </a:lnTo>
                  <a:lnTo>
                    <a:pt x="278735" y="728379"/>
                  </a:lnTo>
                  <a:lnTo>
                    <a:pt x="305087" y="734035"/>
                  </a:lnTo>
                </a:path>
                <a:path w="739775" h="737870">
                  <a:moveTo>
                    <a:pt x="407706" y="737769"/>
                  </a:moveTo>
                  <a:lnTo>
                    <a:pt x="434542" y="734045"/>
                  </a:lnTo>
                  <a:lnTo>
                    <a:pt x="460729" y="728435"/>
                  </a:lnTo>
                  <a:lnTo>
                    <a:pt x="486193" y="721011"/>
                  </a:lnTo>
                  <a:lnTo>
                    <a:pt x="510865" y="711846"/>
                  </a:lnTo>
                </a:path>
              </a:pathLst>
            </a:custGeom>
            <a:ln w="25400">
              <a:solidFill>
                <a:srgbClr val="4D87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9329" y="3927119"/>
              <a:ext cx="174066" cy="17406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714052" y="3691478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>
                  <a:moveTo>
                    <a:pt x="123772" y="123772"/>
                  </a:moveTo>
                  <a:lnTo>
                    <a:pt x="0" y="123785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D87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6718306" y="3605715"/>
            <a:ext cx="737235" cy="815340"/>
            <a:chOff x="6718306" y="3605715"/>
            <a:chExt cx="737235" cy="81534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0428" y="4181474"/>
              <a:ext cx="191354" cy="2393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8011" y="3903514"/>
              <a:ext cx="87393" cy="11662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18306" y="3989483"/>
              <a:ext cx="115305" cy="1241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35635" y="3605715"/>
              <a:ext cx="216888" cy="22138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826526" y="3852939"/>
              <a:ext cx="508000" cy="313055"/>
            </a:xfrm>
            <a:custGeom>
              <a:avLst/>
              <a:gdLst/>
              <a:ahLst/>
              <a:cxnLst/>
              <a:rect l="l" t="t" r="r" b="b"/>
              <a:pathLst>
                <a:path w="508000" h="313054">
                  <a:moveTo>
                    <a:pt x="195271" y="272043"/>
                  </a:moveTo>
                  <a:lnTo>
                    <a:pt x="268865" y="24479"/>
                  </a:lnTo>
                  <a:lnTo>
                    <a:pt x="269335" y="15502"/>
                  </a:lnTo>
                  <a:lnTo>
                    <a:pt x="265874" y="7659"/>
                  </a:lnTo>
                  <a:lnTo>
                    <a:pt x="259344" y="2107"/>
                  </a:lnTo>
                  <a:lnTo>
                    <a:pt x="250605" y="0"/>
                  </a:lnTo>
                  <a:lnTo>
                    <a:pt x="214852" y="0"/>
                  </a:lnTo>
                  <a:lnTo>
                    <a:pt x="206366" y="0"/>
                  </a:lnTo>
                  <a:lnTo>
                    <a:pt x="198902" y="5614"/>
                  </a:lnTo>
                  <a:lnTo>
                    <a:pt x="196549" y="13767"/>
                  </a:lnTo>
                  <a:lnTo>
                    <a:pt x="138085" y="216303"/>
                  </a:lnTo>
                  <a:lnTo>
                    <a:pt x="136747" y="220939"/>
                  </a:lnTo>
                  <a:lnTo>
                    <a:pt x="130152" y="220873"/>
                  </a:lnTo>
                  <a:lnTo>
                    <a:pt x="128908" y="216211"/>
                  </a:lnTo>
                  <a:lnTo>
                    <a:pt x="74949" y="14135"/>
                  </a:lnTo>
                  <a:lnTo>
                    <a:pt x="72724" y="5798"/>
                  </a:lnTo>
                  <a:lnTo>
                    <a:pt x="65173" y="0"/>
                  </a:lnTo>
                  <a:lnTo>
                    <a:pt x="56545" y="0"/>
                  </a:lnTo>
                  <a:lnTo>
                    <a:pt x="18710" y="0"/>
                  </a:lnTo>
                  <a:lnTo>
                    <a:pt x="10005" y="2089"/>
                  </a:lnTo>
                  <a:lnTo>
                    <a:pt x="3483" y="7600"/>
                  </a:lnTo>
                  <a:lnTo>
                    <a:pt x="0" y="15395"/>
                  </a:lnTo>
                  <a:lnTo>
                    <a:pt x="408" y="24338"/>
                  </a:lnTo>
                  <a:lnTo>
                    <a:pt x="71857" y="271622"/>
                  </a:lnTo>
                  <a:lnTo>
                    <a:pt x="108438" y="309895"/>
                  </a:lnTo>
                  <a:lnTo>
                    <a:pt x="126761" y="312907"/>
                  </a:lnTo>
                  <a:lnTo>
                    <a:pt x="140491" y="312907"/>
                  </a:lnTo>
                  <a:lnTo>
                    <a:pt x="158706" y="309931"/>
                  </a:lnTo>
                  <a:lnTo>
                    <a:pt x="174662" y="301566"/>
                  </a:lnTo>
                  <a:lnTo>
                    <a:pt x="187228" y="288655"/>
                  </a:lnTo>
                  <a:lnTo>
                    <a:pt x="195271" y="272043"/>
                  </a:lnTo>
                  <a:close/>
                </a:path>
                <a:path w="508000" h="313054">
                  <a:moveTo>
                    <a:pt x="387013" y="247863"/>
                  </a:moveTo>
                  <a:lnTo>
                    <a:pt x="374374" y="247300"/>
                  </a:lnTo>
                  <a:lnTo>
                    <a:pt x="361856" y="245724"/>
                  </a:lnTo>
                  <a:lnTo>
                    <a:pt x="349733" y="243308"/>
                  </a:lnTo>
                  <a:lnTo>
                    <a:pt x="338277" y="240222"/>
                  </a:lnTo>
                  <a:lnTo>
                    <a:pt x="329166" y="239335"/>
                  </a:lnTo>
                  <a:lnTo>
                    <a:pt x="320627" y="241872"/>
                  </a:lnTo>
                  <a:lnTo>
                    <a:pt x="313857" y="247398"/>
                  </a:lnTo>
                  <a:lnTo>
                    <a:pt x="310051" y="255475"/>
                  </a:lnTo>
                  <a:lnTo>
                    <a:pt x="304454" y="282231"/>
                  </a:lnTo>
                  <a:lnTo>
                    <a:pt x="302701" y="290605"/>
                  </a:lnTo>
                  <a:lnTo>
                    <a:pt x="345884" y="309667"/>
                  </a:lnTo>
                  <a:lnTo>
                    <a:pt x="383472" y="312917"/>
                  </a:lnTo>
                  <a:lnTo>
                    <a:pt x="437610" y="305396"/>
                  </a:lnTo>
                  <a:lnTo>
                    <a:pt x="476464" y="284796"/>
                  </a:lnTo>
                  <a:lnTo>
                    <a:pt x="499885" y="254057"/>
                  </a:lnTo>
                  <a:lnTo>
                    <a:pt x="507725" y="216120"/>
                  </a:lnTo>
                  <a:lnTo>
                    <a:pt x="503541" y="188509"/>
                  </a:lnTo>
                  <a:lnTo>
                    <a:pt x="490469" y="164237"/>
                  </a:lnTo>
                  <a:lnTo>
                    <a:pt x="467732" y="143322"/>
                  </a:lnTo>
                  <a:lnTo>
                    <a:pt x="434552" y="125781"/>
                  </a:lnTo>
                  <a:lnTo>
                    <a:pt x="410725" y="115294"/>
                  </a:lnTo>
                  <a:lnTo>
                    <a:pt x="394977" y="106588"/>
                  </a:lnTo>
                  <a:lnTo>
                    <a:pt x="386281" y="98090"/>
                  </a:lnTo>
                  <a:lnTo>
                    <a:pt x="383611" y="88226"/>
                  </a:lnTo>
                  <a:lnTo>
                    <a:pt x="386043" y="78812"/>
                  </a:lnTo>
                  <a:lnTo>
                    <a:pt x="393247" y="71327"/>
                  </a:lnTo>
                  <a:lnTo>
                    <a:pt x="405082" y="66385"/>
                  </a:lnTo>
                  <a:lnTo>
                    <a:pt x="421410" y="64602"/>
                  </a:lnTo>
                  <a:lnTo>
                    <a:pt x="431774" y="64982"/>
                  </a:lnTo>
                  <a:lnTo>
                    <a:pt x="441387" y="66032"/>
                  </a:lnTo>
                  <a:lnTo>
                    <a:pt x="450234" y="67619"/>
                  </a:lnTo>
                  <a:lnTo>
                    <a:pt x="458302" y="69608"/>
                  </a:lnTo>
                  <a:lnTo>
                    <a:pt x="467108" y="70355"/>
                  </a:lnTo>
                  <a:lnTo>
                    <a:pt x="491769" y="29377"/>
                  </a:lnTo>
                  <a:lnTo>
                    <a:pt x="492156" y="22785"/>
                  </a:lnTo>
                  <a:lnTo>
                    <a:pt x="490318" y="16691"/>
                  </a:lnTo>
                  <a:lnTo>
                    <a:pt x="454488" y="2395"/>
                  </a:lnTo>
                  <a:lnTo>
                    <a:pt x="421922" y="9"/>
                  </a:lnTo>
                  <a:lnTo>
                    <a:pt x="371549" y="7394"/>
                  </a:lnTo>
                  <a:lnTo>
                    <a:pt x="334616" y="27600"/>
                  </a:lnTo>
                  <a:lnTo>
                    <a:pt x="311893" y="57702"/>
                  </a:lnTo>
                  <a:lnTo>
                    <a:pt x="304147" y="94777"/>
                  </a:lnTo>
                  <a:lnTo>
                    <a:pt x="309113" y="122031"/>
                  </a:lnTo>
                  <a:lnTo>
                    <a:pt x="323879" y="146088"/>
                  </a:lnTo>
                  <a:lnTo>
                    <a:pt x="348249" y="166970"/>
                  </a:lnTo>
                  <a:lnTo>
                    <a:pt x="382026" y="184699"/>
                  </a:lnTo>
                  <a:lnTo>
                    <a:pt x="402891" y="193862"/>
                  </a:lnTo>
                  <a:lnTo>
                    <a:pt x="417167" y="202532"/>
                  </a:lnTo>
                  <a:lnTo>
                    <a:pt x="425361" y="211652"/>
                  </a:lnTo>
                  <a:lnTo>
                    <a:pt x="427980" y="222164"/>
                  </a:lnTo>
                  <a:lnTo>
                    <a:pt x="425361" y="232661"/>
                  </a:lnTo>
                  <a:lnTo>
                    <a:pt x="417581" y="240775"/>
                  </a:lnTo>
                  <a:lnTo>
                    <a:pt x="404759" y="246008"/>
                  </a:lnTo>
                  <a:lnTo>
                    <a:pt x="387013" y="247863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">
            <a:extLst>
              <a:ext uri="{FF2B5EF4-FFF2-40B4-BE49-F238E27FC236}">
                <a16:creationId xmlns:a16="http://schemas.microsoft.com/office/drawing/2014/main" id="{837FD385-9F7F-0870-8AC5-4D3FA1DD6022}"/>
              </a:ext>
            </a:extLst>
          </p:cNvPr>
          <p:cNvSpPr txBox="1"/>
          <p:nvPr/>
        </p:nvSpPr>
        <p:spPr>
          <a:xfrm>
            <a:off x="5109549" y="931870"/>
            <a:ext cx="420446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rebuchet MS"/>
                <a:cs typeface="Trebuchet MS"/>
              </a:rPr>
              <a:t>Alternative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Shifting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Queue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268002A7-797C-B52C-228F-93CF005A47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19800" y="193268"/>
            <a:ext cx="15881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0000"/>
                </a:solidFill>
                <a:latin typeface="Trebuchet MS"/>
                <a:cs typeface="Trebuchet MS"/>
              </a:rPr>
              <a:t>Conclusion</a:t>
            </a:r>
            <a:br>
              <a:rPr lang="en-US" spc="-10" dirty="0">
                <a:solidFill>
                  <a:srgbClr val="000000"/>
                </a:solidFill>
                <a:latin typeface="Trebuchet MS"/>
                <a:cs typeface="Trebuchet MS"/>
              </a:rPr>
            </a:br>
            <a:endParaRPr spc="-10" dirty="0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B63DA318-E1F9-CE36-E284-65BA921A54AA}"/>
              </a:ext>
            </a:extLst>
          </p:cNvPr>
          <p:cNvSpPr txBox="1"/>
          <p:nvPr/>
        </p:nvSpPr>
        <p:spPr>
          <a:xfrm>
            <a:off x="3284855" y="765825"/>
            <a:ext cx="7755890" cy="95410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03835" indent="-191135">
              <a:lnSpc>
                <a:spcPct val="100000"/>
              </a:lnSpc>
              <a:spcBef>
                <a:spcPts val="580"/>
              </a:spcBef>
              <a:buChar char="•"/>
              <a:tabLst>
                <a:tab pos="203835" algn="l"/>
              </a:tabLst>
            </a:pPr>
            <a:r>
              <a:rPr sz="1600" dirty="0">
                <a:latin typeface="Trebuchet MS"/>
                <a:cs typeface="Trebuchet MS"/>
              </a:rPr>
              <a:t>Shifting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spc="60" dirty="0">
                <a:latin typeface="Trebuchet MS"/>
                <a:cs typeface="Trebuchet MS"/>
              </a:rPr>
              <a:t>Queue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is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simple</a:t>
            </a:r>
            <a:r>
              <a:rPr sz="1600" spc="-3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but</a:t>
            </a:r>
            <a:r>
              <a:rPr sz="1600" spc="-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inefficient</a:t>
            </a:r>
            <a:r>
              <a:rPr sz="1600" spc="45" dirty="0">
                <a:latin typeface="Trebuchet MS"/>
                <a:cs typeface="Trebuchet MS"/>
              </a:rPr>
              <a:t> </a:t>
            </a:r>
            <a:r>
              <a:rPr sz="1600" spc="55" dirty="0">
                <a:latin typeface="Trebuchet MS"/>
                <a:cs typeface="Trebuchet MS"/>
              </a:rPr>
              <a:t>due</a:t>
            </a:r>
            <a:r>
              <a:rPr sz="1600" spc="-20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to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the</a:t>
            </a:r>
            <a:r>
              <a:rPr sz="1600" spc="-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shifting</a:t>
            </a:r>
            <a:r>
              <a:rPr sz="1600" spc="-1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process.</a:t>
            </a:r>
            <a:endParaRPr lang="en-US" sz="1600" spc="-10" dirty="0">
              <a:latin typeface="Trebuchet MS"/>
              <a:cs typeface="Trebuchet MS"/>
            </a:endParaRPr>
          </a:p>
          <a:p>
            <a:pPr marL="203835" indent="-191135">
              <a:lnSpc>
                <a:spcPct val="100000"/>
              </a:lnSpc>
              <a:spcBef>
                <a:spcPts val="580"/>
              </a:spcBef>
              <a:buChar char="•"/>
              <a:tabLst>
                <a:tab pos="203835" algn="l"/>
              </a:tabLst>
            </a:pPr>
            <a:endParaRPr sz="1600" dirty="0">
              <a:latin typeface="Trebuchet MS"/>
              <a:cs typeface="Trebuchet MS"/>
            </a:endParaRPr>
          </a:p>
          <a:p>
            <a:pPr marL="203835" indent="-191135">
              <a:lnSpc>
                <a:spcPct val="100000"/>
              </a:lnSpc>
              <a:spcBef>
                <a:spcPts val="480"/>
              </a:spcBef>
              <a:buChar char="•"/>
              <a:tabLst>
                <a:tab pos="203835" algn="l"/>
              </a:tabLst>
            </a:pPr>
            <a:r>
              <a:rPr sz="1600" spc="-40" dirty="0">
                <a:latin typeface="Trebuchet MS"/>
                <a:cs typeface="Trebuchet MS"/>
              </a:rPr>
              <a:t>Better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alternatives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like</a:t>
            </a:r>
            <a:r>
              <a:rPr sz="1600" spc="8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Circular</a:t>
            </a:r>
            <a:r>
              <a:rPr sz="1600" spc="15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Queue</a:t>
            </a:r>
            <a:r>
              <a:rPr sz="1600" spc="8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and</a:t>
            </a:r>
            <a:r>
              <a:rPr sz="1600" spc="8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Linked</a:t>
            </a:r>
            <a:r>
              <a:rPr sz="1600" spc="10" dirty="0">
                <a:latin typeface="Trebuchet MS"/>
                <a:cs typeface="Trebuchet MS"/>
              </a:rPr>
              <a:t> </a:t>
            </a:r>
            <a:r>
              <a:rPr sz="1600" spc="-20" dirty="0">
                <a:latin typeface="Trebuchet MS"/>
                <a:cs typeface="Trebuchet MS"/>
              </a:rPr>
              <a:t>List</a:t>
            </a:r>
            <a:r>
              <a:rPr sz="1600" dirty="0">
                <a:latin typeface="Trebuchet MS"/>
                <a:cs typeface="Trebuchet MS"/>
              </a:rPr>
              <a:t> </a:t>
            </a:r>
            <a:r>
              <a:rPr sz="1600" spc="65" dirty="0">
                <a:latin typeface="Trebuchet MS"/>
                <a:cs typeface="Trebuchet MS"/>
              </a:rPr>
              <a:t>Queue</a:t>
            </a:r>
            <a:r>
              <a:rPr sz="1600" spc="8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improve</a:t>
            </a:r>
            <a:r>
              <a:rPr sz="1600" spc="25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efficiency.</a:t>
            </a:r>
            <a:endParaRPr sz="1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442</Words>
  <Application>Microsoft Office PowerPoint</Application>
  <PresentationFormat>Custom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Roboto</vt:lpstr>
      <vt:lpstr>Trebuchet MS</vt:lpstr>
      <vt:lpstr>Office Theme</vt:lpstr>
      <vt:lpstr>SHIFTING QUEUE</vt:lpstr>
      <vt:lpstr>Shifting Queue Operation</vt:lpstr>
      <vt:lpstr>PowerPoint Presentation</vt:lpstr>
      <vt:lpstr>PowerPoint Presentation</vt:lpstr>
      <vt:lpstr>Problems with Shifting Queue</vt:lpstr>
      <vt:lpstr>PowerPoint Presentation</vt:lpstr>
      <vt:lpstr>Queue Movement Scenarios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ishan khatri</dc:creator>
  <cp:lastModifiedBy>ishan khatri</cp:lastModifiedBy>
  <cp:revision>2</cp:revision>
  <dcterms:created xsi:type="dcterms:W3CDTF">2025-03-10T15:39:07Z</dcterms:created>
  <dcterms:modified xsi:type="dcterms:W3CDTF">2025-03-10T15:56:46Z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2025-03-10T00:00:00Z</vt:filetime>
  </property>
  <property fmtid="{D5CDD505-2E9C-101B-9397-08002B2CF9AE}" pid="3" name="LastSaved">
    <vt:filetime>2025-03-10T00:00:00Z</vt:filetime>
  </property>
</Properties>
</file>