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94" r:id="rId3"/>
    <p:sldId id="267" r:id="rId4"/>
    <p:sldId id="306" r:id="rId5"/>
    <p:sldId id="307" r:id="rId6"/>
    <p:sldId id="31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29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2" y="29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2020-12-13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19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09402" y="1335343"/>
            <a:ext cx="5368386" cy="3437987"/>
            <a:chOff x="330744" y="361950"/>
            <a:chExt cx="5368386" cy="3437987"/>
          </a:xfrm>
        </p:grpSpPr>
        <p:sp>
          <p:nvSpPr>
            <p:cNvPr id="7" name="TextBox 6"/>
            <p:cNvSpPr txBox="1"/>
            <p:nvPr/>
          </p:nvSpPr>
          <p:spPr>
            <a:xfrm>
              <a:off x="402102" y="383617"/>
              <a:ext cx="5297028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자료구조 및 </a:t>
              </a:r>
              <a:endParaRPr lang="en-US" altLang="ko-KR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알고리즘 </a:t>
              </a:r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1</a:t>
              </a:r>
            </a:p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Term Project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5297028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자료구조 및</a:t>
              </a:r>
              <a:endParaRPr lang="en-US" altLang="ko-KR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  <a:p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알고리즘 </a:t>
              </a:r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1</a:t>
              </a:r>
            </a:p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Term</a:t>
              </a:r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</a:t>
              </a:r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Project</a:t>
              </a:r>
              <a:endParaRPr lang="ko-KR" altLang="en-US" sz="7200" b="1" spc="-300" dirty="0">
                <a:solidFill>
                  <a:schemeClr val="accent1">
                    <a:alpha val="7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DDAD910-C13A-4DA4-B7D4-E6D7ABE0CDA0}"/>
              </a:ext>
            </a:extLst>
          </p:cNvPr>
          <p:cNvSpPr txBox="1"/>
          <p:nvPr/>
        </p:nvSpPr>
        <p:spPr>
          <a:xfrm>
            <a:off x="8162925" y="4588664"/>
            <a:ext cx="340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생명과학과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2018111622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이유빈</a:t>
            </a: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4CA88B5-66C8-47DA-9F2D-62FAD6FC7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73"/>
          <a:stretch/>
        </p:blipFill>
        <p:spPr>
          <a:xfrm>
            <a:off x="939298" y="1241790"/>
            <a:ext cx="5299576" cy="308193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C5221A7A-7608-47D1-B8CB-702A1042DEFB}"/>
              </a:ext>
            </a:extLst>
          </p:cNvPr>
          <p:cNvSpPr/>
          <p:nvPr/>
        </p:nvSpPr>
        <p:spPr>
          <a:xfrm>
            <a:off x="1339800" y="2717671"/>
            <a:ext cx="2779439" cy="655229"/>
          </a:xfrm>
          <a:prstGeom prst="frame">
            <a:avLst>
              <a:gd name="adj1" fmla="val 7207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액자 33">
            <a:extLst>
              <a:ext uri="{FF2B5EF4-FFF2-40B4-BE49-F238E27FC236}">
                <a16:creationId xmlns:a16="http://schemas.microsoft.com/office/drawing/2014/main" id="{19975EE7-D571-448C-AEB5-21CD0C98EBDD}"/>
              </a:ext>
            </a:extLst>
          </p:cNvPr>
          <p:cNvSpPr/>
          <p:nvPr/>
        </p:nvSpPr>
        <p:spPr>
          <a:xfrm>
            <a:off x="1339800" y="3388435"/>
            <a:ext cx="4466196" cy="935296"/>
          </a:xfrm>
          <a:prstGeom prst="frame">
            <a:avLst>
              <a:gd name="adj1" fmla="val 436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C6F45B-9C36-4976-B719-3AEA0E4109FB}"/>
              </a:ext>
            </a:extLst>
          </p:cNvPr>
          <p:cNvSpPr/>
          <p:nvPr/>
        </p:nvSpPr>
        <p:spPr>
          <a:xfrm>
            <a:off x="6626803" y="2727665"/>
            <a:ext cx="4390385" cy="36933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83A68D-8919-41F3-8BF9-E5F9B72FAD6F}"/>
              </a:ext>
            </a:extLst>
          </p:cNvPr>
          <p:cNvSpPr txBox="1"/>
          <p:nvPr/>
        </p:nvSpPr>
        <p:spPr>
          <a:xfrm>
            <a:off x="6621619" y="2727665"/>
            <a:ext cx="4377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 알고리즘의 시간 복잡도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O(</a:t>
            </a:r>
            <a:r>
              <a:rPr lang="en-US" altLang="ko-KR" sz="2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KlogN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612DAFF2-6862-42ED-A3A5-D1386DE717CA}"/>
              </a:ext>
            </a:extLst>
          </p:cNvPr>
          <p:cNvSpPr/>
          <p:nvPr/>
        </p:nvSpPr>
        <p:spPr>
          <a:xfrm>
            <a:off x="1339801" y="1851747"/>
            <a:ext cx="2681783" cy="580725"/>
          </a:xfrm>
          <a:prstGeom prst="frame">
            <a:avLst>
              <a:gd name="adj1" fmla="val 7207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>
            <a:extLst>
              <a:ext uri="{FF2B5EF4-FFF2-40B4-BE49-F238E27FC236}">
                <a16:creationId xmlns:a16="http://schemas.microsoft.com/office/drawing/2014/main" id="{0C1EC0B4-E471-4340-8FE8-957B04FCAE12}"/>
              </a:ext>
            </a:extLst>
          </p:cNvPr>
          <p:cNvSpPr/>
          <p:nvPr/>
        </p:nvSpPr>
        <p:spPr>
          <a:xfrm>
            <a:off x="1339800" y="1240458"/>
            <a:ext cx="2681783" cy="578293"/>
          </a:xfrm>
          <a:prstGeom prst="frame">
            <a:avLst>
              <a:gd name="adj1" fmla="val 716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9C22EE-334F-4541-AA6B-FF274C8489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/>
          <a:stretch/>
        </p:blipFill>
        <p:spPr>
          <a:xfrm>
            <a:off x="939298" y="4323729"/>
            <a:ext cx="8223298" cy="2023097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9E6EB62B-EBB8-4E88-A239-2D822C2231EA}"/>
              </a:ext>
            </a:extLst>
          </p:cNvPr>
          <p:cNvGrpSpPr/>
          <p:nvPr/>
        </p:nvGrpSpPr>
        <p:grpSpPr>
          <a:xfrm>
            <a:off x="1188881" y="306257"/>
            <a:ext cx="1794081" cy="646331"/>
            <a:chOff x="1188881" y="306257"/>
            <a:chExt cx="1794081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BF5B39-3EC4-4689-B677-F35EE925DB63}"/>
                </a:ext>
              </a:extLst>
            </p:cNvPr>
            <p:cNvSpPr txBox="1"/>
            <p:nvPr/>
          </p:nvSpPr>
          <p:spPr>
            <a:xfrm>
              <a:off x="1234022" y="675589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알고리즘 시간 복잡도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DF5E17-AA11-4579-A66C-6557D8683F10}"/>
                </a:ext>
              </a:extLst>
            </p:cNvPr>
            <p:cNvSpPr txBox="1"/>
            <p:nvPr/>
          </p:nvSpPr>
          <p:spPr>
            <a:xfrm>
              <a:off x="1188881" y="306257"/>
              <a:ext cx="179408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개선 </a:t>
              </a:r>
              <a:r>
                <a:rPr lang="ko-KR" altLang="en-US" sz="2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알고리즘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150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97B827-F8F1-4416-AAEA-EEEE501FF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68" y="1515793"/>
            <a:ext cx="6568982" cy="4373145"/>
          </a:xfrm>
          <a:prstGeom prst="rect">
            <a:avLst/>
          </a:prstGeom>
        </p:spPr>
      </p:pic>
      <p:sp>
        <p:nvSpPr>
          <p:cNvPr id="20" name="액자 19">
            <a:extLst>
              <a:ext uri="{FF2B5EF4-FFF2-40B4-BE49-F238E27FC236}">
                <a16:creationId xmlns:a16="http://schemas.microsoft.com/office/drawing/2014/main" id="{5380975C-2E8F-4A17-8F8F-FF45D398E6E8}"/>
              </a:ext>
            </a:extLst>
          </p:cNvPr>
          <p:cNvSpPr/>
          <p:nvPr/>
        </p:nvSpPr>
        <p:spPr>
          <a:xfrm>
            <a:off x="514178" y="1853730"/>
            <a:ext cx="6613372" cy="1901522"/>
          </a:xfrm>
          <a:prstGeom prst="frame">
            <a:avLst>
              <a:gd name="adj1" fmla="val 2226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D67DAACA-02F1-4594-A85B-67DFDBD6927F}"/>
              </a:ext>
            </a:extLst>
          </p:cNvPr>
          <p:cNvSpPr/>
          <p:nvPr/>
        </p:nvSpPr>
        <p:spPr>
          <a:xfrm>
            <a:off x="514178" y="3889090"/>
            <a:ext cx="6613372" cy="1901522"/>
          </a:xfrm>
          <a:prstGeom prst="frame">
            <a:avLst>
              <a:gd name="adj1" fmla="val 2226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BD2F76-D1B9-44DD-8CA5-2C8BDD765DFA}"/>
              </a:ext>
            </a:extLst>
          </p:cNvPr>
          <p:cNvSpPr txBox="1"/>
          <p:nvPr/>
        </p:nvSpPr>
        <p:spPr>
          <a:xfrm>
            <a:off x="8314314" y="3342924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동일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오른쪽 대괄호 28">
            <a:extLst>
              <a:ext uri="{FF2B5EF4-FFF2-40B4-BE49-F238E27FC236}">
                <a16:creationId xmlns:a16="http://schemas.microsoft.com/office/drawing/2014/main" id="{55CBEEEF-4600-4574-8AEE-21F699D67543}"/>
              </a:ext>
            </a:extLst>
          </p:cNvPr>
          <p:cNvSpPr/>
          <p:nvPr/>
        </p:nvSpPr>
        <p:spPr>
          <a:xfrm>
            <a:off x="7127550" y="3282970"/>
            <a:ext cx="677088" cy="941021"/>
          </a:xfrm>
          <a:prstGeom prst="rightBracket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Google Shape;218;p18">
            <a:extLst>
              <a:ext uri="{FF2B5EF4-FFF2-40B4-BE49-F238E27FC236}">
                <a16:creationId xmlns:a16="http://schemas.microsoft.com/office/drawing/2014/main" id="{7FFD58DC-E3F5-4D99-84E1-46023FF1DE6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04638" y="3743034"/>
            <a:ext cx="413863" cy="1044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med" len="med"/>
          </a:ln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3D49722-E096-45C3-82EA-3B1DC3DB6B4C}"/>
              </a:ext>
            </a:extLst>
          </p:cNvPr>
          <p:cNvSpPr txBox="1"/>
          <p:nvPr/>
        </p:nvSpPr>
        <p:spPr>
          <a:xfrm>
            <a:off x="8314314" y="3743034"/>
            <a:ext cx="3608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개선 알고리즘 </a:t>
            </a:r>
            <a:r>
              <a:rPr lang="en-US" altLang="ko-KR" sz="2000" b="1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=&gt; </a:t>
            </a:r>
            <a:r>
              <a:rPr lang="ko-KR" altLang="en-US" sz="2000" b="1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올바르게 작동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B72626E-B07D-4C44-B024-71B2AACF6D95}"/>
              </a:ext>
            </a:extLst>
          </p:cNvPr>
          <p:cNvGrpSpPr/>
          <p:nvPr/>
        </p:nvGrpSpPr>
        <p:grpSpPr>
          <a:xfrm>
            <a:off x="1188881" y="306257"/>
            <a:ext cx="3906839" cy="646331"/>
            <a:chOff x="1188881" y="306257"/>
            <a:chExt cx="3906839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1286EA-627B-48AD-97B0-2850DF8F410A}"/>
                </a:ext>
              </a:extLst>
            </p:cNvPr>
            <p:cNvSpPr txBox="1"/>
            <p:nvPr/>
          </p:nvSpPr>
          <p:spPr>
            <a:xfrm>
              <a:off x="1234022" y="675589"/>
              <a:ext cx="780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결과 비교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5F97C8-2340-4856-B5D6-5FEADF7345A1}"/>
                </a:ext>
              </a:extLst>
            </p:cNvPr>
            <p:cNvSpPr txBox="1"/>
            <p:nvPr/>
          </p:nvSpPr>
          <p:spPr>
            <a:xfrm>
              <a:off x="1188881" y="306257"/>
              <a:ext cx="39068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기존 알고리즘 </a:t>
              </a:r>
              <a:r>
                <a:rPr lang="en-US" altLang="ko-KR" sz="2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VS </a:t>
              </a:r>
              <a:r>
                <a:rPr lang="ko-KR" altLang="en-US" sz="2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개선 알고리즘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1432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716FFE-CB92-46B9-9427-BC1460EDB701}"/>
              </a:ext>
            </a:extLst>
          </p:cNvPr>
          <p:cNvSpPr/>
          <p:nvPr/>
        </p:nvSpPr>
        <p:spPr>
          <a:xfrm>
            <a:off x="6138310" y="4419993"/>
            <a:ext cx="5062836" cy="36933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703A104-CA98-474F-B14F-12CF4BC18C78}"/>
              </a:ext>
            </a:extLst>
          </p:cNvPr>
          <p:cNvSpPr/>
          <p:nvPr/>
        </p:nvSpPr>
        <p:spPr>
          <a:xfrm>
            <a:off x="6058015" y="1565093"/>
            <a:ext cx="5143131" cy="36933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BD2F76-D1B9-44DD-8CA5-2C8BDD765DFA}"/>
              </a:ext>
            </a:extLst>
          </p:cNvPr>
          <p:cNvSpPr txBox="1"/>
          <p:nvPr/>
        </p:nvSpPr>
        <p:spPr>
          <a:xfrm>
            <a:off x="6339539" y="2257496"/>
            <a:ext cx="4745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Time(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ms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 알고리즘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알고리즘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D49722-E096-45C3-82EA-3B1DC3DB6B4C}"/>
              </a:ext>
            </a:extLst>
          </p:cNvPr>
          <p:cNvSpPr txBox="1"/>
          <p:nvPr/>
        </p:nvSpPr>
        <p:spPr>
          <a:xfrm>
            <a:off x="6096000" y="1552032"/>
            <a:ext cx="5143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</a:t>
            </a:r>
            <a:r>
              <a:rPr lang="ko-KR" altLang="en-US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고정한 상태에서 </a:t>
            </a:r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</a:t>
            </a:r>
            <a:r>
              <a:rPr lang="ko-KR" altLang="en-US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대한 </a:t>
            </a:r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Time(</a:t>
            </a:r>
            <a:r>
              <a:rPr lang="en-US" altLang="ko-KR" sz="20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ms</a:t>
            </a:r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값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B9D7E43-1261-4566-954E-0D94F5126156}"/>
              </a:ext>
            </a:extLst>
          </p:cNvPr>
          <p:cNvGrpSpPr/>
          <p:nvPr/>
        </p:nvGrpSpPr>
        <p:grpSpPr>
          <a:xfrm>
            <a:off x="1188881" y="306257"/>
            <a:ext cx="3906839" cy="646331"/>
            <a:chOff x="1188881" y="306257"/>
            <a:chExt cx="390683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AF2879-1006-428A-9A84-0BE9A332B80E}"/>
                </a:ext>
              </a:extLst>
            </p:cNvPr>
            <p:cNvSpPr txBox="1"/>
            <p:nvPr/>
          </p:nvSpPr>
          <p:spPr>
            <a:xfrm>
              <a:off x="1234022" y="675589"/>
              <a:ext cx="780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성능 비교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3346086-FD28-4688-B6B2-13766F9C257C}"/>
                </a:ext>
              </a:extLst>
            </p:cNvPr>
            <p:cNvSpPr txBox="1"/>
            <p:nvPr/>
          </p:nvSpPr>
          <p:spPr>
            <a:xfrm>
              <a:off x="1188881" y="306257"/>
              <a:ext cx="39068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기존 알고리즘 </a:t>
              </a:r>
              <a:r>
                <a:rPr lang="en-US" altLang="ko-KR" sz="2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VS </a:t>
              </a:r>
              <a:r>
                <a:rPr lang="ko-KR" altLang="en-US" sz="2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개선 알고리즘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2AE39B1-1FEE-4EEC-9844-A246606AB7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" t="1717" r="1033" b="2029"/>
          <a:stretch/>
        </p:blipFill>
        <p:spPr>
          <a:xfrm>
            <a:off x="470121" y="1217028"/>
            <a:ext cx="5344357" cy="24857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547218-1B03-4F60-8EE2-20081B9E88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" t="1805" r="1090" b="2692"/>
          <a:stretch/>
        </p:blipFill>
        <p:spPr>
          <a:xfrm>
            <a:off x="470121" y="4022863"/>
            <a:ext cx="5373464" cy="2485742"/>
          </a:xfrm>
          <a:prstGeom prst="rect">
            <a:avLst/>
          </a:prstGeom>
        </p:spPr>
      </p:pic>
      <p:sp>
        <p:nvSpPr>
          <p:cNvPr id="30" name="액자 29">
            <a:extLst>
              <a:ext uri="{FF2B5EF4-FFF2-40B4-BE49-F238E27FC236}">
                <a16:creationId xmlns:a16="http://schemas.microsoft.com/office/drawing/2014/main" id="{D9A147CC-6D29-46A2-A3D1-F156F858F053}"/>
              </a:ext>
            </a:extLst>
          </p:cNvPr>
          <p:cNvSpPr/>
          <p:nvPr/>
        </p:nvSpPr>
        <p:spPr>
          <a:xfrm>
            <a:off x="3151177" y="1214680"/>
            <a:ext cx="2701286" cy="2485742"/>
          </a:xfrm>
          <a:prstGeom prst="frame">
            <a:avLst>
              <a:gd name="adj1" fmla="val 1882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액자 32">
            <a:extLst>
              <a:ext uri="{FF2B5EF4-FFF2-40B4-BE49-F238E27FC236}">
                <a16:creationId xmlns:a16="http://schemas.microsoft.com/office/drawing/2014/main" id="{E23532FA-7B93-4477-861F-4644C88E6EBD}"/>
              </a:ext>
            </a:extLst>
          </p:cNvPr>
          <p:cNvSpPr/>
          <p:nvPr/>
        </p:nvSpPr>
        <p:spPr>
          <a:xfrm>
            <a:off x="3151177" y="4025218"/>
            <a:ext cx="2734718" cy="2487562"/>
          </a:xfrm>
          <a:prstGeom prst="frame">
            <a:avLst>
              <a:gd name="adj1" fmla="val 1882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FE6CA9-537B-4D15-AE00-D194F56AC599}"/>
              </a:ext>
            </a:extLst>
          </p:cNvPr>
          <p:cNvSpPr txBox="1"/>
          <p:nvPr/>
        </p:nvSpPr>
        <p:spPr>
          <a:xfrm>
            <a:off x="6096000" y="4404604"/>
            <a:ext cx="5143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</a:t>
            </a:r>
            <a:r>
              <a:rPr lang="ko-KR" altLang="en-US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고정한 상태에서 </a:t>
            </a:r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</a:t>
            </a:r>
            <a:r>
              <a:rPr lang="ko-KR" altLang="en-US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대한 </a:t>
            </a:r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Time(</a:t>
            </a:r>
            <a:r>
              <a:rPr lang="en-US" altLang="ko-KR" sz="20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ms</a:t>
            </a:r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값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49DE15-328C-4FBF-8551-E4F987A40307}"/>
              </a:ext>
            </a:extLst>
          </p:cNvPr>
          <p:cNvSpPr txBox="1"/>
          <p:nvPr/>
        </p:nvSpPr>
        <p:spPr>
          <a:xfrm>
            <a:off x="6339539" y="5083396"/>
            <a:ext cx="4745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Time(</a:t>
            </a:r>
            <a:r>
              <a:rPr lang="en-US" altLang="ko-KR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ms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: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개선 알고리즘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알고리즘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611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3ED79D7-E6EF-4FAE-8628-CEB8082EEB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" t="13026" r="1103" b="815"/>
          <a:stretch/>
        </p:blipFill>
        <p:spPr>
          <a:xfrm>
            <a:off x="6180823" y="2330726"/>
            <a:ext cx="5674479" cy="31353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CA789A8-D078-4CE3-BDE5-95FD56211E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" t="12633" r="1203" b="2268"/>
          <a:stretch/>
        </p:blipFill>
        <p:spPr>
          <a:xfrm>
            <a:off x="265814" y="2330726"/>
            <a:ext cx="5746547" cy="313538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B9D7E43-1261-4566-954E-0D94F5126156}"/>
              </a:ext>
            </a:extLst>
          </p:cNvPr>
          <p:cNvGrpSpPr/>
          <p:nvPr/>
        </p:nvGrpSpPr>
        <p:grpSpPr>
          <a:xfrm>
            <a:off x="1188881" y="306257"/>
            <a:ext cx="3906839" cy="646331"/>
            <a:chOff x="1188881" y="306257"/>
            <a:chExt cx="390683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AF2879-1006-428A-9A84-0BE9A332B80E}"/>
                </a:ext>
              </a:extLst>
            </p:cNvPr>
            <p:cNvSpPr txBox="1"/>
            <p:nvPr/>
          </p:nvSpPr>
          <p:spPr>
            <a:xfrm>
              <a:off x="1234022" y="675589"/>
              <a:ext cx="780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성능 비교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3346086-FD28-4688-B6B2-13766F9C257C}"/>
                </a:ext>
              </a:extLst>
            </p:cNvPr>
            <p:cNvSpPr txBox="1"/>
            <p:nvPr/>
          </p:nvSpPr>
          <p:spPr>
            <a:xfrm>
              <a:off x="1188881" y="306257"/>
              <a:ext cx="39068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기존 알고리즘 </a:t>
              </a:r>
              <a:r>
                <a:rPr lang="en-US" altLang="ko-KR" sz="2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VS </a:t>
              </a:r>
              <a:r>
                <a:rPr lang="ko-KR" altLang="en-US" sz="2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개선 알고리즘</a:t>
              </a: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44EEAE-B311-49DF-BD40-50B7B062A49C}"/>
              </a:ext>
            </a:extLst>
          </p:cNvPr>
          <p:cNvSpPr/>
          <p:nvPr/>
        </p:nvSpPr>
        <p:spPr>
          <a:xfrm>
            <a:off x="589370" y="1877303"/>
            <a:ext cx="5143131" cy="36933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A37AA7-068D-40C3-857B-E9E1927F1180}"/>
              </a:ext>
            </a:extLst>
          </p:cNvPr>
          <p:cNvSpPr txBox="1"/>
          <p:nvPr/>
        </p:nvSpPr>
        <p:spPr>
          <a:xfrm>
            <a:off x="627355" y="1864242"/>
            <a:ext cx="5143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</a:t>
            </a:r>
            <a:r>
              <a:rPr lang="ko-KR" altLang="en-US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고정한 상태에서 </a:t>
            </a:r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</a:t>
            </a:r>
            <a:r>
              <a:rPr lang="ko-KR" altLang="en-US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대한 </a:t>
            </a:r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Time(</a:t>
            </a:r>
            <a:r>
              <a:rPr lang="en-US" altLang="ko-KR" sz="20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ms</a:t>
            </a:r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값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0D964DA-C2F8-420C-A42C-F8AF09F2F881}"/>
              </a:ext>
            </a:extLst>
          </p:cNvPr>
          <p:cNvSpPr/>
          <p:nvPr/>
        </p:nvSpPr>
        <p:spPr>
          <a:xfrm>
            <a:off x="6463824" y="1861914"/>
            <a:ext cx="5062836" cy="36933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79C529-A0C6-4F45-B100-032967CC5DB4}"/>
              </a:ext>
            </a:extLst>
          </p:cNvPr>
          <p:cNvSpPr txBox="1"/>
          <p:nvPr/>
        </p:nvSpPr>
        <p:spPr>
          <a:xfrm>
            <a:off x="6421514" y="1846525"/>
            <a:ext cx="5143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</a:t>
            </a:r>
            <a:r>
              <a:rPr lang="ko-KR" altLang="en-US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고정한 상태에서 </a:t>
            </a:r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</a:t>
            </a:r>
            <a:r>
              <a:rPr lang="ko-KR" altLang="en-US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대한 </a:t>
            </a:r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Time(</a:t>
            </a:r>
            <a:r>
              <a:rPr lang="en-US" altLang="ko-KR" sz="20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ms</a:t>
            </a:r>
            <a:r>
              <a:rPr lang="en-US" altLang="ko-KR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값</a:t>
            </a:r>
          </a:p>
        </p:txBody>
      </p:sp>
    </p:spTree>
    <p:extLst>
      <p:ext uri="{BB962C8B-B14F-4D97-AF65-F5344CB8AC3E}">
        <p14:creationId xmlns:p14="http://schemas.microsoft.com/office/powerpoint/2010/main" val="2700834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solidFill>
                  <a:schemeClr val="tx2"/>
                </a:solidFill>
              </a:rPr>
              <a:t>감사합니다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12651" y="3568064"/>
            <a:ext cx="8381370" cy="1014441"/>
            <a:chOff x="212651" y="3206557"/>
            <a:chExt cx="8381370" cy="1014441"/>
          </a:xfrm>
        </p:grpSpPr>
        <p:sp>
          <p:nvSpPr>
            <p:cNvPr id="9" name="TextBox 8"/>
            <p:cNvSpPr txBox="1"/>
            <p:nvPr/>
          </p:nvSpPr>
          <p:spPr>
            <a:xfrm>
              <a:off x="586180" y="3575889"/>
              <a:ext cx="3541394" cy="62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알고리즘 설명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알고리즘 시간 복잡도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8086" y="3599353"/>
              <a:ext cx="3541394" cy="62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결과 비교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성능 비교</a:t>
              </a: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2044470" cy="369332"/>
              <a:chOff x="212651" y="3255887"/>
              <a:chExt cx="2044470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545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1499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기존 알고리즘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2044470" cy="369332"/>
              <a:chOff x="2356877" y="3206557"/>
              <a:chExt cx="2044470" cy="369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1499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개선 알고리즘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4083490" cy="369332"/>
              <a:chOff x="4952427" y="3207822"/>
              <a:chExt cx="4083490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9" y="3207822"/>
                <a:ext cx="3538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</a:rPr>
                  <a:t>기존 알고리즘과 개선 알고리즘 비교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730406" y="3590883"/>
              <a:ext cx="2097680" cy="62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알고리즘 설명</a:t>
              </a:r>
              <a:endParaRPr lang="en-US" altLang="ko-KR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알고리즘 시간 복잡도</a:t>
              </a: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06257"/>
            <a:ext cx="1794081" cy="646331"/>
            <a:chOff x="1188881" y="306257"/>
            <a:chExt cx="1794081" cy="646331"/>
          </a:xfrm>
        </p:grpSpPr>
        <p:sp>
          <p:nvSpPr>
            <p:cNvPr id="18" name="TextBox 17"/>
            <p:cNvSpPr txBox="1"/>
            <p:nvPr/>
          </p:nvSpPr>
          <p:spPr>
            <a:xfrm>
              <a:off x="1234022" y="675589"/>
              <a:ext cx="1059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알고리즘 설명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306257"/>
              <a:ext cx="179408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기존 알고리즘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B7912C24-4048-47F1-BF09-EA218343E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22" y="1012248"/>
            <a:ext cx="3562696" cy="5572625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BA13C532-A9E5-4134-91AA-70DE624D7201}"/>
              </a:ext>
            </a:extLst>
          </p:cNvPr>
          <p:cNvSpPr/>
          <p:nvPr/>
        </p:nvSpPr>
        <p:spPr>
          <a:xfrm>
            <a:off x="1651247" y="1906422"/>
            <a:ext cx="3145471" cy="1283598"/>
          </a:xfrm>
          <a:prstGeom prst="frame">
            <a:avLst>
              <a:gd name="adj1" fmla="val 4116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Google Shape;218;p18">
            <a:extLst>
              <a:ext uri="{FF2B5EF4-FFF2-40B4-BE49-F238E27FC236}">
                <a16:creationId xmlns:a16="http://schemas.microsoft.com/office/drawing/2014/main" id="{C1A74263-0A4C-417B-ACAD-993ED3844CB9}"/>
              </a:ext>
            </a:extLst>
          </p:cNvPr>
          <p:cNvCxnSpPr>
            <a:cxnSpLocks/>
          </p:cNvCxnSpPr>
          <p:nvPr/>
        </p:nvCxnSpPr>
        <p:spPr>
          <a:xfrm rot="10800000">
            <a:off x="4796720" y="2645545"/>
            <a:ext cx="1018155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3C760F-86E0-4427-B185-97B05DE37CC6}"/>
              </a:ext>
            </a:extLst>
          </p:cNvPr>
          <p:cNvSpPr txBox="1"/>
          <p:nvPr/>
        </p:nvSpPr>
        <p:spPr>
          <a:xfrm>
            <a:off x="5909532" y="2460879"/>
            <a:ext cx="477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개수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(N),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생성할 구간의 개수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(k)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받음</a:t>
            </a: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19C73EDD-E167-422B-BBE3-610D1972C357}"/>
              </a:ext>
            </a:extLst>
          </p:cNvPr>
          <p:cNvSpPr/>
          <p:nvPr/>
        </p:nvSpPr>
        <p:spPr>
          <a:xfrm>
            <a:off x="1651245" y="3123761"/>
            <a:ext cx="3145471" cy="994299"/>
          </a:xfrm>
          <a:prstGeom prst="frame">
            <a:avLst>
              <a:gd name="adj1" fmla="val 4808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Google Shape;218;p18">
            <a:extLst>
              <a:ext uri="{FF2B5EF4-FFF2-40B4-BE49-F238E27FC236}">
                <a16:creationId xmlns:a16="http://schemas.microsoft.com/office/drawing/2014/main" id="{9A5C17B7-6E1E-4DFB-95CB-8FEEBE25EAE6}"/>
              </a:ext>
            </a:extLst>
          </p:cNvPr>
          <p:cNvCxnSpPr>
            <a:cxnSpLocks/>
          </p:cNvCxnSpPr>
          <p:nvPr/>
        </p:nvCxnSpPr>
        <p:spPr>
          <a:xfrm rot="10800000">
            <a:off x="4796716" y="3620909"/>
            <a:ext cx="1018155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med" len="med"/>
          </a:ln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C6CBA00-CE58-40AA-B752-B9D93303BEC5}"/>
              </a:ext>
            </a:extLst>
          </p:cNvPr>
          <p:cNvSpPr txBox="1"/>
          <p:nvPr/>
        </p:nvSpPr>
        <p:spPr>
          <a:xfrm>
            <a:off x="5943530" y="3123761"/>
            <a:ext cx="4834978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배열의 크기가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‘array’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배열을 만든 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데이터를 랜덤함수로 생성하여 배열에 넣음</a:t>
            </a: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11614D3A-BB24-4AC5-83CE-16CA0902C209}"/>
              </a:ext>
            </a:extLst>
          </p:cNvPr>
          <p:cNvSpPr/>
          <p:nvPr/>
        </p:nvSpPr>
        <p:spPr>
          <a:xfrm>
            <a:off x="1651243" y="4051797"/>
            <a:ext cx="3145471" cy="2533070"/>
          </a:xfrm>
          <a:prstGeom prst="frame">
            <a:avLst>
              <a:gd name="adj1" fmla="val 2004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Google Shape;218;p18">
            <a:extLst>
              <a:ext uri="{FF2B5EF4-FFF2-40B4-BE49-F238E27FC236}">
                <a16:creationId xmlns:a16="http://schemas.microsoft.com/office/drawing/2014/main" id="{2A5004B2-DFAF-4391-A3AE-D913A9D58282}"/>
              </a:ext>
            </a:extLst>
          </p:cNvPr>
          <p:cNvCxnSpPr>
            <a:cxnSpLocks/>
          </p:cNvCxnSpPr>
          <p:nvPr/>
        </p:nvCxnSpPr>
        <p:spPr>
          <a:xfrm rot="10800000">
            <a:off x="4796714" y="5254207"/>
            <a:ext cx="1018155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31A0377-E816-486E-A92C-8F7E8159BB39}"/>
              </a:ext>
            </a:extLst>
          </p:cNvPr>
          <p:cNvSpPr txBox="1"/>
          <p:nvPr/>
        </p:nvSpPr>
        <p:spPr>
          <a:xfrm>
            <a:off x="5943530" y="4399169"/>
            <a:ext cx="538230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구간의 시작 값을 넣을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‘start’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구간의 종료 값을 넣을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‘end’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배열을 만든 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랜덤으로 두 개의 숫자를 받아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둘 중 작은 수는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수는 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end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배열에 넣음</a:t>
            </a:r>
          </a:p>
        </p:txBody>
      </p: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  <p:bldP spid="23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817690-9C5C-4646-B0D6-67A60653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29" y="1012248"/>
            <a:ext cx="7974068" cy="563712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BA13C532-A9E5-4134-91AA-70DE624D7201}"/>
              </a:ext>
            </a:extLst>
          </p:cNvPr>
          <p:cNvSpPr/>
          <p:nvPr/>
        </p:nvSpPr>
        <p:spPr>
          <a:xfrm>
            <a:off x="1651242" y="1807658"/>
            <a:ext cx="3145471" cy="1236274"/>
          </a:xfrm>
          <a:prstGeom prst="frame">
            <a:avLst>
              <a:gd name="adj1" fmla="val 409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Google Shape;218;p18">
            <a:extLst>
              <a:ext uri="{FF2B5EF4-FFF2-40B4-BE49-F238E27FC236}">
                <a16:creationId xmlns:a16="http://schemas.microsoft.com/office/drawing/2014/main" id="{C1A74263-0A4C-417B-ACAD-993ED3844C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96714" y="2425794"/>
            <a:ext cx="742952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3C760F-86E0-4427-B185-97B05DE37CC6}"/>
              </a:ext>
            </a:extLst>
          </p:cNvPr>
          <p:cNvSpPr txBox="1"/>
          <p:nvPr/>
        </p:nvSpPr>
        <p:spPr>
          <a:xfrm>
            <a:off x="5598746" y="2228919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중첩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문을 통해 구간 내 최댓값을 구함</a:t>
            </a: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19C73EDD-E167-422B-BBE3-610D1972C357}"/>
              </a:ext>
            </a:extLst>
          </p:cNvPr>
          <p:cNvSpPr/>
          <p:nvPr/>
        </p:nvSpPr>
        <p:spPr>
          <a:xfrm>
            <a:off x="1651242" y="3075255"/>
            <a:ext cx="3145471" cy="1075882"/>
          </a:xfrm>
          <a:prstGeom prst="frame">
            <a:avLst>
              <a:gd name="adj1" fmla="val 4808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6CBA00-CE58-40AA-B752-B9D93303BEC5}"/>
              </a:ext>
            </a:extLst>
          </p:cNvPr>
          <p:cNvSpPr txBox="1"/>
          <p:nvPr/>
        </p:nvSpPr>
        <p:spPr>
          <a:xfrm>
            <a:off x="5598746" y="3413464"/>
            <a:ext cx="4001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중첩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문을 통해 구간 내 최솟값을 구함</a:t>
            </a: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11614D3A-BB24-4AC5-83CE-16CA0902C209}"/>
              </a:ext>
            </a:extLst>
          </p:cNvPr>
          <p:cNvSpPr/>
          <p:nvPr/>
        </p:nvSpPr>
        <p:spPr>
          <a:xfrm>
            <a:off x="1651244" y="4197887"/>
            <a:ext cx="3145470" cy="928607"/>
          </a:xfrm>
          <a:prstGeom prst="frame">
            <a:avLst>
              <a:gd name="adj1" fmla="val 4872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DFC04A-B80C-46D1-919C-D66BA24BD727}"/>
              </a:ext>
            </a:extLst>
          </p:cNvPr>
          <p:cNvSpPr txBox="1"/>
          <p:nvPr/>
        </p:nvSpPr>
        <p:spPr>
          <a:xfrm>
            <a:off x="5595750" y="4490191"/>
            <a:ext cx="331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중첩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for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문을 통해 구간 합을 구함</a:t>
            </a:r>
          </a:p>
        </p:txBody>
      </p:sp>
      <p:sp>
        <p:nvSpPr>
          <p:cNvPr id="29" name="액자 28">
            <a:extLst>
              <a:ext uri="{FF2B5EF4-FFF2-40B4-BE49-F238E27FC236}">
                <a16:creationId xmlns:a16="http://schemas.microsoft.com/office/drawing/2014/main" id="{B464E2AF-ACF8-4D2B-8364-2F3377130669}"/>
              </a:ext>
            </a:extLst>
          </p:cNvPr>
          <p:cNvSpPr/>
          <p:nvPr/>
        </p:nvSpPr>
        <p:spPr>
          <a:xfrm>
            <a:off x="1639927" y="974078"/>
            <a:ext cx="3145471" cy="578293"/>
          </a:xfrm>
          <a:prstGeom prst="frame">
            <a:avLst>
              <a:gd name="adj1" fmla="val 716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58CADF-86AE-48C7-9851-0A530D32F007}"/>
              </a:ext>
            </a:extLst>
          </p:cNvPr>
          <p:cNvSpPr txBox="1"/>
          <p:nvPr/>
        </p:nvSpPr>
        <p:spPr>
          <a:xfrm>
            <a:off x="5534789" y="1078557"/>
            <a:ext cx="370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최댓값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최솟값을 저장해둘 배열</a:t>
            </a:r>
          </a:p>
        </p:txBody>
      </p:sp>
      <p:cxnSp>
        <p:nvCxnSpPr>
          <p:cNvPr id="32" name="Google Shape;218;p18">
            <a:extLst>
              <a:ext uri="{FF2B5EF4-FFF2-40B4-BE49-F238E27FC236}">
                <a16:creationId xmlns:a16="http://schemas.microsoft.com/office/drawing/2014/main" id="{FFEEFFB1-1861-4160-90B9-FD53E8E23F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85398" y="1263224"/>
            <a:ext cx="742952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med" len="med"/>
          </a:ln>
        </p:spPr>
      </p:cxnSp>
      <p:cxnSp>
        <p:nvCxnSpPr>
          <p:cNvPr id="33" name="Google Shape;218;p18">
            <a:extLst>
              <a:ext uri="{FF2B5EF4-FFF2-40B4-BE49-F238E27FC236}">
                <a16:creationId xmlns:a16="http://schemas.microsoft.com/office/drawing/2014/main" id="{4CCAD812-D578-43F8-8606-716C5255940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91837" y="3616984"/>
            <a:ext cx="742952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med" len="med"/>
          </a:ln>
        </p:spPr>
      </p:cxnSp>
      <p:cxnSp>
        <p:nvCxnSpPr>
          <p:cNvPr id="34" name="Google Shape;218;p18">
            <a:extLst>
              <a:ext uri="{FF2B5EF4-FFF2-40B4-BE49-F238E27FC236}">
                <a16:creationId xmlns:a16="http://schemas.microsoft.com/office/drawing/2014/main" id="{97BD0089-13A2-4789-911F-CA49AAC2CB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96714" y="4674857"/>
            <a:ext cx="742952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med" len="med"/>
          </a:ln>
        </p:spPr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B60097C-070E-48CE-AD34-7EF5E405299C}"/>
              </a:ext>
            </a:extLst>
          </p:cNvPr>
          <p:cNvGrpSpPr/>
          <p:nvPr/>
        </p:nvGrpSpPr>
        <p:grpSpPr>
          <a:xfrm>
            <a:off x="1188881" y="306257"/>
            <a:ext cx="1794081" cy="646331"/>
            <a:chOff x="1188881" y="306257"/>
            <a:chExt cx="1794081" cy="64633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E12BDF4-DA52-4185-993F-388ADCA8F23E}"/>
                </a:ext>
              </a:extLst>
            </p:cNvPr>
            <p:cNvSpPr txBox="1"/>
            <p:nvPr/>
          </p:nvSpPr>
          <p:spPr>
            <a:xfrm>
              <a:off x="1234022" y="675589"/>
              <a:ext cx="1059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알고리즘 설명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C3117C-214A-45B2-B08E-2DD7D4EAF16A}"/>
                </a:ext>
              </a:extLst>
            </p:cNvPr>
            <p:cNvSpPr txBox="1"/>
            <p:nvPr/>
          </p:nvSpPr>
          <p:spPr>
            <a:xfrm>
              <a:off x="1188881" y="306257"/>
              <a:ext cx="179408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기존 알고리즘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190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20" grpId="0" animBg="1"/>
      <p:bldP spid="22" grpId="0"/>
      <p:bldP spid="23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817690-9C5C-4646-B0D6-67A60653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24" y="1012248"/>
            <a:ext cx="7974068" cy="563712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19C73EDD-E167-422B-BBE3-610D1972C357}"/>
              </a:ext>
            </a:extLst>
          </p:cNvPr>
          <p:cNvSpPr/>
          <p:nvPr/>
        </p:nvSpPr>
        <p:spPr>
          <a:xfrm>
            <a:off x="1651242" y="3075255"/>
            <a:ext cx="3145471" cy="1075882"/>
          </a:xfrm>
          <a:prstGeom prst="frame">
            <a:avLst>
              <a:gd name="adj1" fmla="val 4808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95CB09-7CFA-4B89-A09C-763B2E97F8F6}"/>
              </a:ext>
            </a:extLst>
          </p:cNvPr>
          <p:cNvSpPr/>
          <p:nvPr/>
        </p:nvSpPr>
        <p:spPr>
          <a:xfrm>
            <a:off x="4989010" y="3375263"/>
            <a:ext cx="3999607" cy="36933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11614D3A-BB24-4AC5-83CE-16CA0902C209}"/>
              </a:ext>
            </a:extLst>
          </p:cNvPr>
          <p:cNvSpPr/>
          <p:nvPr/>
        </p:nvSpPr>
        <p:spPr>
          <a:xfrm>
            <a:off x="1651244" y="4197887"/>
            <a:ext cx="3145470" cy="928607"/>
          </a:xfrm>
          <a:prstGeom prst="frame">
            <a:avLst>
              <a:gd name="adj1" fmla="val 4872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C760F-86E0-4427-B185-97B05DE37CC6}"/>
              </a:ext>
            </a:extLst>
          </p:cNvPr>
          <p:cNvSpPr txBox="1"/>
          <p:nvPr/>
        </p:nvSpPr>
        <p:spPr>
          <a:xfrm>
            <a:off x="4966071" y="3375263"/>
            <a:ext cx="398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알고리즘의 시간 복잡도 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O(KN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액자 27">
            <a:extLst>
              <a:ext uri="{FF2B5EF4-FFF2-40B4-BE49-F238E27FC236}">
                <a16:creationId xmlns:a16="http://schemas.microsoft.com/office/drawing/2014/main" id="{40BDD409-D62B-4A05-B906-A3C020DB5F5D}"/>
              </a:ext>
            </a:extLst>
          </p:cNvPr>
          <p:cNvSpPr/>
          <p:nvPr/>
        </p:nvSpPr>
        <p:spPr>
          <a:xfrm>
            <a:off x="1639927" y="974078"/>
            <a:ext cx="3145471" cy="578293"/>
          </a:xfrm>
          <a:prstGeom prst="frame">
            <a:avLst>
              <a:gd name="adj1" fmla="val 716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>
            <a:extLst>
              <a:ext uri="{FF2B5EF4-FFF2-40B4-BE49-F238E27FC236}">
                <a16:creationId xmlns:a16="http://schemas.microsoft.com/office/drawing/2014/main" id="{8E688908-7CCC-42F9-8BB2-CF9365802D33}"/>
              </a:ext>
            </a:extLst>
          </p:cNvPr>
          <p:cNvSpPr/>
          <p:nvPr/>
        </p:nvSpPr>
        <p:spPr>
          <a:xfrm>
            <a:off x="1651242" y="1807658"/>
            <a:ext cx="3145471" cy="1236274"/>
          </a:xfrm>
          <a:prstGeom prst="frame">
            <a:avLst>
              <a:gd name="adj1" fmla="val 409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1B1241D-9169-4376-8C05-3F8207AFBAEC}"/>
              </a:ext>
            </a:extLst>
          </p:cNvPr>
          <p:cNvGrpSpPr/>
          <p:nvPr/>
        </p:nvGrpSpPr>
        <p:grpSpPr>
          <a:xfrm>
            <a:off x="1188881" y="306257"/>
            <a:ext cx="1794081" cy="646331"/>
            <a:chOff x="1188881" y="306257"/>
            <a:chExt cx="1794081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2358A6-F272-41E9-902B-BDA0BF70B13C}"/>
                </a:ext>
              </a:extLst>
            </p:cNvPr>
            <p:cNvSpPr txBox="1"/>
            <p:nvPr/>
          </p:nvSpPr>
          <p:spPr>
            <a:xfrm>
              <a:off x="1234022" y="675589"/>
              <a:ext cx="1516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알고리즘 시간 복잡도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A4F32E-9270-4564-9064-7276303F016C}"/>
                </a:ext>
              </a:extLst>
            </p:cNvPr>
            <p:cNvSpPr txBox="1"/>
            <p:nvPr/>
          </p:nvSpPr>
          <p:spPr>
            <a:xfrm>
              <a:off x="1188881" y="306257"/>
              <a:ext cx="179408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기존 알고리즘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09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F8B995B-8A77-41B1-9411-42360F647FDF}"/>
              </a:ext>
            </a:extLst>
          </p:cNvPr>
          <p:cNvGrpSpPr/>
          <p:nvPr/>
        </p:nvGrpSpPr>
        <p:grpSpPr>
          <a:xfrm>
            <a:off x="1188881" y="306257"/>
            <a:ext cx="1794081" cy="646331"/>
            <a:chOff x="1188881" y="306257"/>
            <a:chExt cx="1794081" cy="64633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0961350-7A81-4614-8430-4297B104804A}"/>
                </a:ext>
              </a:extLst>
            </p:cNvPr>
            <p:cNvSpPr txBox="1"/>
            <p:nvPr/>
          </p:nvSpPr>
          <p:spPr>
            <a:xfrm>
              <a:off x="1234022" y="675589"/>
              <a:ext cx="1059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알고리즘 설명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B564937-4A8B-4E61-8A28-C993736FB358}"/>
                </a:ext>
              </a:extLst>
            </p:cNvPr>
            <p:cNvSpPr txBox="1"/>
            <p:nvPr/>
          </p:nvSpPr>
          <p:spPr>
            <a:xfrm>
              <a:off x="1188881" y="306257"/>
              <a:ext cx="179408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개선 </a:t>
              </a:r>
              <a:r>
                <a:rPr lang="ko-KR" altLang="en-US" sz="2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알고리즘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5618A22-A477-4D73-A82C-48BCD44A9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00780"/>
            <a:ext cx="5599837" cy="47812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9A2D03E2-0115-4A6F-AA5F-4C15B1A42F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" t="2812" r="4129"/>
          <a:stretch/>
        </p:blipFill>
        <p:spPr>
          <a:xfrm>
            <a:off x="490138" y="3230415"/>
            <a:ext cx="5476211" cy="321885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9EAF77E-DE9C-467E-8ECC-3632CE0B6A96}"/>
              </a:ext>
            </a:extLst>
          </p:cNvPr>
          <p:cNvCxnSpPr>
            <a:cxnSpLocks/>
          </p:cNvCxnSpPr>
          <p:nvPr/>
        </p:nvCxnSpPr>
        <p:spPr>
          <a:xfrm>
            <a:off x="795762" y="1805213"/>
            <a:ext cx="2234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oogle Shape;218;p18">
            <a:extLst>
              <a:ext uri="{FF2B5EF4-FFF2-40B4-BE49-F238E27FC236}">
                <a16:creationId xmlns:a16="http://schemas.microsoft.com/office/drawing/2014/main" id="{B1DABCB2-4DDA-431F-BA27-B7FD33DCDC8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510400" y="1824737"/>
            <a:ext cx="607063" cy="555904"/>
          </a:xfrm>
          <a:prstGeom prst="bentConnector3">
            <a:avLst>
              <a:gd name="adj1" fmla="val 3203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med" len="med"/>
          </a:ln>
        </p:spPr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8AE158-ED2F-4B04-A4B5-AB2FAACEEF57}"/>
              </a:ext>
            </a:extLst>
          </p:cNvPr>
          <p:cNvSpPr/>
          <p:nvPr/>
        </p:nvSpPr>
        <p:spPr>
          <a:xfrm>
            <a:off x="3228243" y="2038194"/>
            <a:ext cx="6901952" cy="883379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F5C761-DD7D-4237-B21A-3D25657C96D9}"/>
              </a:ext>
            </a:extLst>
          </p:cNvPr>
          <p:cNvSpPr txBox="1"/>
          <p:nvPr/>
        </p:nvSpPr>
        <p:spPr>
          <a:xfrm>
            <a:off x="3228243" y="1989205"/>
            <a:ext cx="6918882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구간들을 저장하고 있는 트리로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노드가 구간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혹은 그 구간에서의 특정 정보를 저장하고 있는 자료구조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06EAF6-04C0-40C4-B552-29BB9BCA5236}"/>
              </a:ext>
            </a:extLst>
          </p:cNvPr>
          <p:cNvSpPr txBox="1"/>
          <p:nvPr/>
        </p:nvSpPr>
        <p:spPr>
          <a:xfrm>
            <a:off x="619789" y="1281993"/>
            <a:ext cx="6888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 </a:t>
            </a:r>
            <a:r>
              <a:rPr lang="ko-KR" altLang="en-US" sz="2800" b="1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세그먼트 트리 </a:t>
            </a:r>
            <a:r>
              <a:rPr lang="en-US" altLang="ko-KR" sz="2800" b="1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 </a:t>
            </a:r>
            <a:r>
              <a:rPr lang="ko-KR" altLang="en-US" sz="2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이용하여 알고리즘 개선</a:t>
            </a:r>
            <a:endParaRPr lang="en-US" altLang="ko-KR" sz="2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D86574-1307-47D0-AD20-D5C803C34C07}"/>
              </a:ext>
            </a:extLst>
          </p:cNvPr>
          <p:cNvSpPr txBox="1"/>
          <p:nvPr/>
        </p:nvSpPr>
        <p:spPr>
          <a:xfrm>
            <a:off x="7562227" y="5153603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세그먼트 트리를 배열로 표현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116ED7-9905-42D5-8B1E-2904BF7EA747}"/>
              </a:ext>
            </a:extLst>
          </p:cNvPr>
          <p:cNvSpPr txBox="1"/>
          <p:nvPr/>
        </p:nvSpPr>
        <p:spPr>
          <a:xfrm>
            <a:off x="3228243" y="3857569"/>
            <a:ext cx="27398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배열을 세그먼트 트리로 전환</a:t>
            </a:r>
          </a:p>
        </p:txBody>
      </p:sp>
    </p:spTree>
    <p:extLst>
      <p:ext uri="{BB962C8B-B14F-4D97-AF65-F5344CB8AC3E}">
        <p14:creationId xmlns:p14="http://schemas.microsoft.com/office/powerpoint/2010/main" val="298369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7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C0D46533-8101-4CD1-B475-C739EACD0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24" y="1031491"/>
            <a:ext cx="7513994" cy="550067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DC156803-09A4-412D-BC1F-EE7333D8FC42}"/>
              </a:ext>
            </a:extLst>
          </p:cNvPr>
          <p:cNvSpPr/>
          <p:nvPr/>
        </p:nvSpPr>
        <p:spPr>
          <a:xfrm>
            <a:off x="282364" y="1090942"/>
            <a:ext cx="7028936" cy="2797477"/>
          </a:xfrm>
          <a:prstGeom prst="frame">
            <a:avLst>
              <a:gd name="adj1" fmla="val 2226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A5B567-BB25-4DBF-9398-ECC03A6407B8}"/>
              </a:ext>
            </a:extLst>
          </p:cNvPr>
          <p:cNvSpPr/>
          <p:nvPr/>
        </p:nvSpPr>
        <p:spPr>
          <a:xfrm>
            <a:off x="518619" y="1191801"/>
            <a:ext cx="1327935" cy="128683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6788DD5-B10A-45DF-B581-1900128565F4}"/>
              </a:ext>
            </a:extLst>
          </p:cNvPr>
          <p:cNvSpPr/>
          <p:nvPr/>
        </p:nvSpPr>
        <p:spPr>
          <a:xfrm>
            <a:off x="518619" y="2344493"/>
            <a:ext cx="999462" cy="128683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5" name="Google Shape;218;p18">
            <a:extLst>
              <a:ext uri="{FF2B5EF4-FFF2-40B4-BE49-F238E27FC236}">
                <a16:creationId xmlns:a16="http://schemas.microsoft.com/office/drawing/2014/main" id="{88B9E473-2E1C-4F02-8C93-2A329B8FD693}"/>
              </a:ext>
            </a:extLst>
          </p:cNvPr>
          <p:cNvCxnSpPr>
            <a:cxnSpLocks/>
          </p:cNvCxnSpPr>
          <p:nvPr/>
        </p:nvCxnSpPr>
        <p:spPr>
          <a:xfrm rot="10800000">
            <a:off x="7311300" y="2347478"/>
            <a:ext cx="1018155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med" len="med"/>
          </a:ln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34AE3C0-D283-4BAA-AED4-47E11FCEC062}"/>
              </a:ext>
            </a:extLst>
          </p:cNvPr>
          <p:cNvSpPr txBox="1"/>
          <p:nvPr/>
        </p:nvSpPr>
        <p:spPr>
          <a:xfrm>
            <a:off x="8602278" y="1429728"/>
            <a:ext cx="3011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sum_init</a:t>
            </a:r>
            <a:r>
              <a:rPr lang="en-US" altLang="ko-KR" sz="2000" b="1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b="1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</a:t>
            </a:r>
            <a:endParaRPr lang="en-US" altLang="ko-KR" sz="2000" b="1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구간 합을 저장하는  트리 생성 함수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초기화 과정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액자 27">
            <a:extLst>
              <a:ext uri="{FF2B5EF4-FFF2-40B4-BE49-F238E27FC236}">
                <a16:creationId xmlns:a16="http://schemas.microsoft.com/office/drawing/2014/main" id="{3EC48C0C-4553-4162-B959-5CB5DAD98CA3}"/>
              </a:ext>
            </a:extLst>
          </p:cNvPr>
          <p:cNvSpPr/>
          <p:nvPr/>
        </p:nvSpPr>
        <p:spPr>
          <a:xfrm>
            <a:off x="278464" y="3829480"/>
            <a:ext cx="7495354" cy="2797477"/>
          </a:xfrm>
          <a:prstGeom prst="frame">
            <a:avLst>
              <a:gd name="adj1" fmla="val 2226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Google Shape;218;p18">
            <a:extLst>
              <a:ext uri="{FF2B5EF4-FFF2-40B4-BE49-F238E27FC236}">
                <a16:creationId xmlns:a16="http://schemas.microsoft.com/office/drawing/2014/main" id="{26B5F809-D18B-4EDD-A68B-AB2BB4C0B25A}"/>
              </a:ext>
            </a:extLst>
          </p:cNvPr>
          <p:cNvCxnSpPr>
            <a:cxnSpLocks/>
            <a:endCxn id="28" idx="3"/>
          </p:cNvCxnSpPr>
          <p:nvPr/>
        </p:nvCxnSpPr>
        <p:spPr>
          <a:xfrm rot="10800000" flipV="1">
            <a:off x="7773819" y="5228217"/>
            <a:ext cx="555641" cy="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med" len="med"/>
          </a:ln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E199B84-9728-46D0-8D01-F7BFF33D704C}"/>
              </a:ext>
            </a:extLst>
          </p:cNvPr>
          <p:cNvSpPr txBox="1"/>
          <p:nvPr/>
        </p:nvSpPr>
        <p:spPr>
          <a:xfrm>
            <a:off x="8632996" y="4371527"/>
            <a:ext cx="28103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min_init</a:t>
            </a:r>
            <a:r>
              <a:rPr lang="en-US" altLang="ko-KR" sz="2000" b="1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b="1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</a:t>
            </a:r>
            <a:endParaRPr lang="en-US" altLang="ko-KR" sz="2000" b="1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구간 내 최솟값을 저장하는 트리 생성 함수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초기화 과정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85D095-774F-4793-8FE4-6377A8FC94B1}"/>
              </a:ext>
            </a:extLst>
          </p:cNvPr>
          <p:cNvSpPr txBox="1"/>
          <p:nvPr/>
        </p:nvSpPr>
        <p:spPr>
          <a:xfrm>
            <a:off x="8602278" y="2489680"/>
            <a:ext cx="29806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sum </a:t>
            </a:r>
            <a:r>
              <a:rPr lang="ko-KR" altLang="en-US" sz="2000" b="1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</a:t>
            </a:r>
            <a:endParaRPr lang="en-US" altLang="ko-KR" sz="2000" b="1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구간 합을 구하는 함수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623DF5-3F0E-41BF-B7E2-DDBBAA00AC59}"/>
              </a:ext>
            </a:extLst>
          </p:cNvPr>
          <p:cNvSpPr/>
          <p:nvPr/>
        </p:nvSpPr>
        <p:spPr>
          <a:xfrm>
            <a:off x="8451542" y="1191801"/>
            <a:ext cx="3403760" cy="230599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293BBF1-17DD-4E12-9EF4-17EC5B2736FB}"/>
              </a:ext>
            </a:extLst>
          </p:cNvPr>
          <p:cNvSpPr/>
          <p:nvPr/>
        </p:nvSpPr>
        <p:spPr>
          <a:xfrm>
            <a:off x="8469590" y="4075222"/>
            <a:ext cx="3403760" cy="230599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42B5D2-AD18-49FC-A6D9-CAB9951B0130}"/>
              </a:ext>
            </a:extLst>
          </p:cNvPr>
          <p:cNvSpPr txBox="1"/>
          <p:nvPr/>
        </p:nvSpPr>
        <p:spPr>
          <a:xfrm>
            <a:off x="8632996" y="5449996"/>
            <a:ext cx="29806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min </a:t>
            </a:r>
            <a:r>
              <a:rPr lang="ko-KR" altLang="en-US" sz="2000" b="1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</a:t>
            </a:r>
            <a:endParaRPr lang="en-US" altLang="ko-KR" sz="2000" b="1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구간 내 최솟값을 구하는 함수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C24746C-B43B-4EDF-A97A-2A1B3C2698E4}"/>
              </a:ext>
            </a:extLst>
          </p:cNvPr>
          <p:cNvSpPr/>
          <p:nvPr/>
        </p:nvSpPr>
        <p:spPr>
          <a:xfrm>
            <a:off x="518619" y="5064663"/>
            <a:ext cx="939172" cy="147051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8874AC-8834-4F25-9181-F69B72D16CDF}"/>
              </a:ext>
            </a:extLst>
          </p:cNvPr>
          <p:cNvSpPr/>
          <p:nvPr/>
        </p:nvSpPr>
        <p:spPr>
          <a:xfrm>
            <a:off x="474266" y="3911649"/>
            <a:ext cx="1327935" cy="128683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F8B995B-8A77-41B1-9411-42360F647FDF}"/>
              </a:ext>
            </a:extLst>
          </p:cNvPr>
          <p:cNvGrpSpPr/>
          <p:nvPr/>
        </p:nvGrpSpPr>
        <p:grpSpPr>
          <a:xfrm>
            <a:off x="1188881" y="306257"/>
            <a:ext cx="1794081" cy="646331"/>
            <a:chOff x="1188881" y="306257"/>
            <a:chExt cx="1794081" cy="64633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0961350-7A81-4614-8430-4297B104804A}"/>
                </a:ext>
              </a:extLst>
            </p:cNvPr>
            <p:cNvSpPr txBox="1"/>
            <p:nvPr/>
          </p:nvSpPr>
          <p:spPr>
            <a:xfrm>
              <a:off x="1234022" y="675589"/>
              <a:ext cx="1059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알고리즘 설명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B564937-4A8B-4E61-8A28-C993736FB358}"/>
                </a:ext>
              </a:extLst>
            </p:cNvPr>
            <p:cNvSpPr txBox="1"/>
            <p:nvPr/>
          </p:nvSpPr>
          <p:spPr>
            <a:xfrm>
              <a:off x="1188881" y="306257"/>
              <a:ext cx="179408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개선 </a:t>
              </a:r>
              <a:r>
                <a:rPr lang="ko-KR" altLang="en-US" sz="2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알고리즘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620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/>
      <p:bldP spid="28" grpId="0" animBg="1"/>
      <p:bldP spid="30" grpId="0"/>
      <p:bldP spid="31" grpId="0"/>
      <p:bldP spid="17" grpId="0" animBg="1"/>
      <p:bldP spid="32" grpId="0" animBg="1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CACA6122-F5B6-4277-9A4A-80C86A50D7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"/>
          <a:stretch/>
        </p:blipFill>
        <p:spPr>
          <a:xfrm>
            <a:off x="194653" y="2439681"/>
            <a:ext cx="7721435" cy="278916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액자 27">
            <a:extLst>
              <a:ext uri="{FF2B5EF4-FFF2-40B4-BE49-F238E27FC236}">
                <a16:creationId xmlns:a16="http://schemas.microsoft.com/office/drawing/2014/main" id="{3EC48C0C-4553-4162-B959-5CB5DAD98CA3}"/>
              </a:ext>
            </a:extLst>
          </p:cNvPr>
          <p:cNvSpPr/>
          <p:nvPr/>
        </p:nvSpPr>
        <p:spPr>
          <a:xfrm>
            <a:off x="132647" y="2364751"/>
            <a:ext cx="7783442" cy="2864092"/>
          </a:xfrm>
          <a:prstGeom prst="frame">
            <a:avLst>
              <a:gd name="adj1" fmla="val 2226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9" name="Google Shape;218;p18">
            <a:extLst>
              <a:ext uri="{FF2B5EF4-FFF2-40B4-BE49-F238E27FC236}">
                <a16:creationId xmlns:a16="http://schemas.microsoft.com/office/drawing/2014/main" id="{26B5F809-D18B-4EDD-A68B-AB2BB4C0B25A}"/>
              </a:ext>
            </a:extLst>
          </p:cNvPr>
          <p:cNvCxnSpPr>
            <a:cxnSpLocks/>
            <a:endCxn id="28" idx="3"/>
          </p:cNvCxnSpPr>
          <p:nvPr/>
        </p:nvCxnSpPr>
        <p:spPr>
          <a:xfrm rot="10800000" flipV="1">
            <a:off x="7916090" y="3786351"/>
            <a:ext cx="413863" cy="1044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med" len="med"/>
          </a:ln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E199B84-9728-46D0-8D01-F7BFF33D704C}"/>
              </a:ext>
            </a:extLst>
          </p:cNvPr>
          <p:cNvSpPr txBox="1"/>
          <p:nvPr/>
        </p:nvSpPr>
        <p:spPr>
          <a:xfrm>
            <a:off x="8602278" y="2625118"/>
            <a:ext cx="2805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max_init</a:t>
            </a:r>
            <a:r>
              <a:rPr lang="en-US" altLang="ko-KR" sz="2000" b="1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000" b="1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</a:t>
            </a:r>
            <a:endParaRPr lang="en-US" altLang="ko-KR" sz="2000" b="1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구간 내 최댓값을 저장하는 트리 생성 함수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초기화 과정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623DF5-3F0E-41BF-B7E2-DDBBAA00AC59}"/>
              </a:ext>
            </a:extLst>
          </p:cNvPr>
          <p:cNvSpPr/>
          <p:nvPr/>
        </p:nvSpPr>
        <p:spPr>
          <a:xfrm>
            <a:off x="8451542" y="2443553"/>
            <a:ext cx="3403760" cy="230599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42B5D2-AD18-49FC-A6D9-CAB9951B0130}"/>
              </a:ext>
            </a:extLst>
          </p:cNvPr>
          <p:cNvSpPr txBox="1"/>
          <p:nvPr/>
        </p:nvSpPr>
        <p:spPr>
          <a:xfrm>
            <a:off x="8602278" y="3760790"/>
            <a:ext cx="29806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max </a:t>
            </a:r>
            <a:r>
              <a:rPr lang="ko-KR" altLang="en-US" sz="2000" b="1" dirty="0">
                <a:solidFill>
                  <a:schemeClr val="accent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함수 </a:t>
            </a:r>
            <a:endParaRPr lang="en-US" altLang="ko-KR" sz="2000" b="1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구간 내 최댓값을 구하는 함수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C24746C-B43B-4EDF-A97A-2A1B3C2698E4}"/>
              </a:ext>
            </a:extLst>
          </p:cNvPr>
          <p:cNvSpPr/>
          <p:nvPr/>
        </p:nvSpPr>
        <p:spPr>
          <a:xfrm>
            <a:off x="239639" y="3657670"/>
            <a:ext cx="996076" cy="128683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8874AC-8834-4F25-9181-F69B72D16CDF}"/>
              </a:ext>
            </a:extLst>
          </p:cNvPr>
          <p:cNvSpPr/>
          <p:nvPr/>
        </p:nvSpPr>
        <p:spPr>
          <a:xfrm>
            <a:off x="239674" y="2451388"/>
            <a:ext cx="1327935" cy="128683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BB66773-7D66-4C9A-B7EE-8FC6D8C002EF}"/>
              </a:ext>
            </a:extLst>
          </p:cNvPr>
          <p:cNvGrpSpPr/>
          <p:nvPr/>
        </p:nvGrpSpPr>
        <p:grpSpPr>
          <a:xfrm>
            <a:off x="1188881" y="306257"/>
            <a:ext cx="1794081" cy="646331"/>
            <a:chOff x="1188881" y="306257"/>
            <a:chExt cx="1794081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226488-F69D-4A57-8116-3374066DE199}"/>
                </a:ext>
              </a:extLst>
            </p:cNvPr>
            <p:cNvSpPr txBox="1"/>
            <p:nvPr/>
          </p:nvSpPr>
          <p:spPr>
            <a:xfrm>
              <a:off x="1234022" y="675589"/>
              <a:ext cx="1059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알고리즘 설명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601CA6-18A4-49B9-8CCE-49012C9A8947}"/>
                </a:ext>
              </a:extLst>
            </p:cNvPr>
            <p:cNvSpPr txBox="1"/>
            <p:nvPr/>
          </p:nvSpPr>
          <p:spPr>
            <a:xfrm>
              <a:off x="1188881" y="306257"/>
              <a:ext cx="179408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개선 </a:t>
              </a:r>
              <a:r>
                <a:rPr lang="ko-KR" altLang="en-US" sz="2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알고리즘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51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4CA88B5-66C8-47DA-9F2D-62FAD6FC7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74"/>
          <a:stretch/>
        </p:blipFill>
        <p:spPr>
          <a:xfrm>
            <a:off x="939298" y="1241790"/>
            <a:ext cx="5299576" cy="309283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액자 27">
            <a:extLst>
              <a:ext uri="{FF2B5EF4-FFF2-40B4-BE49-F238E27FC236}">
                <a16:creationId xmlns:a16="http://schemas.microsoft.com/office/drawing/2014/main" id="{3EC48C0C-4553-4162-B959-5CB5DAD98CA3}"/>
              </a:ext>
            </a:extLst>
          </p:cNvPr>
          <p:cNvSpPr/>
          <p:nvPr/>
        </p:nvSpPr>
        <p:spPr>
          <a:xfrm>
            <a:off x="1339801" y="1851747"/>
            <a:ext cx="2681783" cy="580725"/>
          </a:xfrm>
          <a:prstGeom prst="frame">
            <a:avLst>
              <a:gd name="adj1" fmla="val 7207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502F05-2EB5-4E0E-9898-543BA70C0A6D}"/>
              </a:ext>
            </a:extLst>
          </p:cNvPr>
          <p:cNvSpPr txBox="1"/>
          <p:nvPr/>
        </p:nvSpPr>
        <p:spPr>
          <a:xfrm>
            <a:off x="6438548" y="2358558"/>
            <a:ext cx="375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최솟값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최댓값에 대한 트리 형성</a:t>
            </a: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C5221A7A-7608-47D1-B8CB-702A1042DEFB}"/>
              </a:ext>
            </a:extLst>
          </p:cNvPr>
          <p:cNvSpPr/>
          <p:nvPr/>
        </p:nvSpPr>
        <p:spPr>
          <a:xfrm>
            <a:off x="1339800" y="2717671"/>
            <a:ext cx="2779439" cy="655229"/>
          </a:xfrm>
          <a:prstGeom prst="frame">
            <a:avLst>
              <a:gd name="adj1" fmla="val 7207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오른쪽 대괄호 15">
            <a:extLst>
              <a:ext uri="{FF2B5EF4-FFF2-40B4-BE49-F238E27FC236}">
                <a16:creationId xmlns:a16="http://schemas.microsoft.com/office/drawing/2014/main" id="{B791377C-4461-4F00-AA5A-784313829D09}"/>
              </a:ext>
            </a:extLst>
          </p:cNvPr>
          <p:cNvSpPr/>
          <p:nvPr/>
        </p:nvSpPr>
        <p:spPr>
          <a:xfrm>
            <a:off x="4318913" y="2104014"/>
            <a:ext cx="677088" cy="941021"/>
          </a:xfrm>
          <a:prstGeom prst="rightBracket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Google Shape;218;p18">
            <a:extLst>
              <a:ext uri="{FF2B5EF4-FFF2-40B4-BE49-F238E27FC236}">
                <a16:creationId xmlns:a16="http://schemas.microsoft.com/office/drawing/2014/main" id="{FB5516EE-747D-406A-9DEC-6681C247444A}"/>
              </a:ext>
            </a:extLst>
          </p:cNvPr>
          <p:cNvCxnSpPr>
            <a:cxnSpLocks/>
          </p:cNvCxnSpPr>
          <p:nvPr/>
        </p:nvCxnSpPr>
        <p:spPr>
          <a:xfrm rot="10800000">
            <a:off x="4996003" y="2544293"/>
            <a:ext cx="1342709" cy="464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med" len="med"/>
          </a:ln>
        </p:spPr>
      </p:cxnSp>
      <p:sp>
        <p:nvSpPr>
          <p:cNvPr id="34" name="액자 33">
            <a:extLst>
              <a:ext uri="{FF2B5EF4-FFF2-40B4-BE49-F238E27FC236}">
                <a16:creationId xmlns:a16="http://schemas.microsoft.com/office/drawing/2014/main" id="{19975EE7-D571-448C-AEB5-21CD0C98EBDD}"/>
              </a:ext>
            </a:extLst>
          </p:cNvPr>
          <p:cNvSpPr/>
          <p:nvPr/>
        </p:nvSpPr>
        <p:spPr>
          <a:xfrm>
            <a:off x="1339800" y="3388435"/>
            <a:ext cx="4466196" cy="935296"/>
          </a:xfrm>
          <a:prstGeom prst="frame">
            <a:avLst>
              <a:gd name="adj1" fmla="val 436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8" name="Google Shape;218;p18">
            <a:extLst>
              <a:ext uri="{FF2B5EF4-FFF2-40B4-BE49-F238E27FC236}">
                <a16:creationId xmlns:a16="http://schemas.microsoft.com/office/drawing/2014/main" id="{165DC6B1-8B9F-4550-A64E-A41B36ADEF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83070" y="3856081"/>
            <a:ext cx="555641" cy="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med" len="med"/>
          </a:ln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937397B-10CB-465B-A311-3613FE1EC865}"/>
              </a:ext>
            </a:extLst>
          </p:cNvPr>
          <p:cNvSpPr txBox="1"/>
          <p:nvPr/>
        </p:nvSpPr>
        <p:spPr>
          <a:xfrm>
            <a:off x="6438548" y="3532915"/>
            <a:ext cx="5258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sum, min, max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통해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최솟값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최댓값을 구한 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값을 배열에 저장</a:t>
            </a:r>
          </a:p>
        </p:txBody>
      </p:sp>
      <p:sp>
        <p:nvSpPr>
          <p:cNvPr id="40" name="액자 39">
            <a:extLst>
              <a:ext uri="{FF2B5EF4-FFF2-40B4-BE49-F238E27FC236}">
                <a16:creationId xmlns:a16="http://schemas.microsoft.com/office/drawing/2014/main" id="{C664B9E9-48E2-4ECC-995B-38A718683E35}"/>
              </a:ext>
            </a:extLst>
          </p:cNvPr>
          <p:cNvSpPr/>
          <p:nvPr/>
        </p:nvSpPr>
        <p:spPr>
          <a:xfrm>
            <a:off x="1339800" y="1240458"/>
            <a:ext cx="2681783" cy="578293"/>
          </a:xfrm>
          <a:prstGeom prst="frame">
            <a:avLst>
              <a:gd name="adj1" fmla="val 7160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521FB5-CED5-4C17-88B0-C9084EB9E95E}"/>
              </a:ext>
            </a:extLst>
          </p:cNvPr>
          <p:cNvSpPr txBox="1"/>
          <p:nvPr/>
        </p:nvSpPr>
        <p:spPr>
          <a:xfrm>
            <a:off x="6438548" y="1344936"/>
            <a:ext cx="370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최댓값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최솟값을 저장해둘 배열</a:t>
            </a:r>
          </a:p>
        </p:txBody>
      </p:sp>
      <p:cxnSp>
        <p:nvCxnSpPr>
          <p:cNvPr id="42" name="Google Shape;218;p18">
            <a:extLst>
              <a:ext uri="{FF2B5EF4-FFF2-40B4-BE49-F238E27FC236}">
                <a16:creationId xmlns:a16="http://schemas.microsoft.com/office/drawing/2014/main" id="{F8757962-434B-4A73-953C-709939E74873}"/>
              </a:ext>
            </a:extLst>
          </p:cNvPr>
          <p:cNvCxnSpPr>
            <a:cxnSpLocks/>
            <a:endCxn id="40" idx="3"/>
          </p:cNvCxnSpPr>
          <p:nvPr/>
        </p:nvCxnSpPr>
        <p:spPr>
          <a:xfrm rot="10800000" flipV="1">
            <a:off x="4021583" y="1529603"/>
            <a:ext cx="2317128" cy="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oval" w="med" len="med"/>
            <a:tailEnd type="none" w="med" len="med"/>
          </a:ln>
        </p:spPr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5A84FE51-124F-4C8A-93F4-629D9517C9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"/>
          <a:stretch/>
        </p:blipFill>
        <p:spPr>
          <a:xfrm>
            <a:off x="939298" y="4323729"/>
            <a:ext cx="8223298" cy="2023097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251506D4-0012-4C5C-A771-C991D035737C}"/>
              </a:ext>
            </a:extLst>
          </p:cNvPr>
          <p:cNvGrpSpPr/>
          <p:nvPr/>
        </p:nvGrpSpPr>
        <p:grpSpPr>
          <a:xfrm>
            <a:off x="1188881" y="306257"/>
            <a:ext cx="1794081" cy="646331"/>
            <a:chOff x="1188881" y="306257"/>
            <a:chExt cx="1794081" cy="6463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A87670-F191-42F9-8680-4E6A8E1BEF3E}"/>
                </a:ext>
              </a:extLst>
            </p:cNvPr>
            <p:cNvSpPr txBox="1"/>
            <p:nvPr/>
          </p:nvSpPr>
          <p:spPr>
            <a:xfrm>
              <a:off x="1234022" y="675589"/>
              <a:ext cx="1059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알고리즘 설명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FD0395-95FF-4A4E-8AE1-4EA20167B68B}"/>
                </a:ext>
              </a:extLst>
            </p:cNvPr>
            <p:cNvSpPr txBox="1"/>
            <p:nvPr/>
          </p:nvSpPr>
          <p:spPr>
            <a:xfrm>
              <a:off x="1188881" y="306257"/>
              <a:ext cx="179408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개선 </a:t>
              </a:r>
              <a:r>
                <a:rPr lang="ko-KR" altLang="en-US" sz="2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알고리즘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698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1" grpId="0"/>
      <p:bldP spid="25" grpId="0" animBg="1"/>
      <p:bldP spid="16" grpId="0" animBg="1"/>
      <p:bldP spid="34" grpId="0" animBg="1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1707</TotalTime>
  <Words>567</Words>
  <Application>Microsoft Office PowerPoint</Application>
  <PresentationFormat>와이드스크린</PresentationFormat>
  <Paragraphs>111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Noto Sans CJK KR Thin</vt:lpstr>
      <vt:lpstr>나눔스퀘어 Bold</vt:lpstr>
      <vt:lpstr>나눔스퀘어 ExtraBold</vt:lpstr>
      <vt:lpstr>나눔스퀘어라운드 Regular</vt:lpstr>
      <vt:lpstr>맑은 고딕</vt:lpstr>
      <vt:lpstr>Arial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이 유빈</cp:lastModifiedBy>
  <cp:revision>204</cp:revision>
  <dcterms:created xsi:type="dcterms:W3CDTF">2015-01-21T11:35:38Z</dcterms:created>
  <dcterms:modified xsi:type="dcterms:W3CDTF">2020-12-13T17:23:30Z</dcterms:modified>
</cp:coreProperties>
</file>