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9" r:id="rId13"/>
    <p:sldId id="270" r:id="rId14"/>
    <p:sldId id="267" r:id="rId15"/>
    <p:sldId id="268" r:id="rId16"/>
    <p:sldId id="271" r:id="rId17"/>
    <p:sldId id="272" r:id="rId18"/>
    <p:sldId id="273" r:id="rId19"/>
    <p:sldId id="274" r:id="rId20"/>
    <p:sldId id="275" r:id="rId21"/>
    <p:sldId id="278" r:id="rId22"/>
    <p:sldId id="277" r:id="rId23"/>
    <p:sldId id="276" r:id="rId24"/>
    <p:sldId id="279" r:id="rId25"/>
    <p:sldId id="280" r:id="rId26"/>
    <p:sldId id="281" r:id="rId27"/>
    <p:sldId id="282" r:id="rId28"/>
    <p:sldId id="285" r:id="rId29"/>
    <p:sldId id="283" r:id="rId30"/>
    <p:sldId id="284"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9" autoAdjust="0"/>
    <p:restoredTop sz="94660"/>
  </p:normalViewPr>
  <p:slideViewPr>
    <p:cSldViewPr snapToGrid="0">
      <p:cViewPr varScale="1">
        <p:scale>
          <a:sx n="63" d="100"/>
          <a:sy n="63" d="100"/>
        </p:scale>
        <p:origin x="10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48A87A34-81AB-432B-8DAE-1953F412C126}"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4EB42F-BFE9-4CC2-AABF-B53F5C2BA82E}"/>
              </a:ext>
            </a:extLst>
          </p:cNvPr>
          <p:cNvSpPr>
            <a:spLocks noGrp="1"/>
          </p:cNvSpPr>
          <p:nvPr>
            <p:ph type="ctrTitle"/>
          </p:nvPr>
        </p:nvSpPr>
        <p:spPr/>
        <p:txBody>
          <a:bodyPr>
            <a:normAutofit fontScale="90000"/>
          </a:bodyPr>
          <a:lstStyle/>
          <a:p>
            <a:r>
              <a:rPr lang="tr-TR" dirty="0"/>
              <a:t>Türkiye'de İklim ve Rakım Faktörlerine Dayalı Buğday Verimlilik Analizi ve Optimum Ürün Öneri Sistemi</a:t>
            </a:r>
          </a:p>
        </p:txBody>
      </p:sp>
      <p:sp>
        <p:nvSpPr>
          <p:cNvPr id="3" name="Alt Başlık 2">
            <a:extLst>
              <a:ext uri="{FF2B5EF4-FFF2-40B4-BE49-F238E27FC236}">
                <a16:creationId xmlns:a16="http://schemas.microsoft.com/office/drawing/2014/main" id="{C852EAA5-32B8-4976-A703-C20DC199C4B4}"/>
              </a:ext>
            </a:extLst>
          </p:cNvPr>
          <p:cNvSpPr>
            <a:spLocks noGrp="1"/>
          </p:cNvSpPr>
          <p:nvPr>
            <p:ph type="subTitle" idx="1"/>
          </p:nvPr>
        </p:nvSpPr>
        <p:spPr/>
        <p:txBody>
          <a:bodyPr>
            <a:normAutofit/>
          </a:bodyPr>
          <a:lstStyle/>
          <a:p>
            <a:r>
              <a:rPr lang="tr-TR" sz="3200" b="1" dirty="0">
                <a:solidFill>
                  <a:schemeClr val="tx1"/>
                </a:solidFill>
              </a:rPr>
              <a:t>210541091</a:t>
            </a:r>
          </a:p>
          <a:p>
            <a:r>
              <a:rPr lang="tr-TR" sz="3200" b="1" dirty="0">
                <a:solidFill>
                  <a:schemeClr val="tx1"/>
                </a:solidFill>
              </a:rPr>
              <a:t>Yücel Gül</a:t>
            </a:r>
          </a:p>
        </p:txBody>
      </p:sp>
    </p:spTree>
    <p:extLst>
      <p:ext uri="{BB962C8B-B14F-4D97-AF65-F5344CB8AC3E}">
        <p14:creationId xmlns:p14="http://schemas.microsoft.com/office/powerpoint/2010/main" val="117154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C3CC83-08B6-42B0-B03D-DCAB9CA1B6B4}"/>
              </a:ext>
            </a:extLst>
          </p:cNvPr>
          <p:cNvSpPr>
            <a:spLocks noGrp="1"/>
          </p:cNvSpPr>
          <p:nvPr>
            <p:ph type="title"/>
          </p:nvPr>
        </p:nvSpPr>
        <p:spPr/>
        <p:txBody>
          <a:bodyPr/>
          <a:lstStyle/>
          <a:p>
            <a:r>
              <a:rPr lang="tr-TR" dirty="0"/>
              <a:t>Bölgeler ve İlçeler Arası Buğday Verimliliği ve Çevresel Faktörlerin Detaylı Analizi</a:t>
            </a:r>
          </a:p>
        </p:txBody>
      </p:sp>
      <p:pic>
        <p:nvPicPr>
          <p:cNvPr id="5" name="İçerik Yer Tutucusu 4">
            <a:extLst>
              <a:ext uri="{FF2B5EF4-FFF2-40B4-BE49-F238E27FC236}">
                <a16:creationId xmlns:a16="http://schemas.microsoft.com/office/drawing/2014/main" id="{7E76CA40-47F3-4439-B169-4827DBD4D0AE}"/>
              </a:ext>
            </a:extLst>
          </p:cNvPr>
          <p:cNvPicPr>
            <a:picLocks noGrp="1" noChangeAspect="1"/>
          </p:cNvPicPr>
          <p:nvPr>
            <p:ph idx="1"/>
          </p:nvPr>
        </p:nvPicPr>
        <p:blipFill>
          <a:blip r:embed="rId2"/>
          <a:stretch>
            <a:fillRect/>
          </a:stretch>
        </p:blipFill>
        <p:spPr>
          <a:xfrm>
            <a:off x="3688080" y="1809014"/>
            <a:ext cx="4815840" cy="4735670"/>
          </a:xfrm>
        </p:spPr>
      </p:pic>
    </p:spTree>
    <p:extLst>
      <p:ext uri="{BB962C8B-B14F-4D97-AF65-F5344CB8AC3E}">
        <p14:creationId xmlns:p14="http://schemas.microsoft.com/office/powerpoint/2010/main" val="158855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3891FA-B59B-48BB-BD29-F18FDF25591F}"/>
              </a:ext>
            </a:extLst>
          </p:cNvPr>
          <p:cNvSpPr>
            <a:spLocks noGrp="1"/>
          </p:cNvSpPr>
          <p:nvPr>
            <p:ph type="title"/>
          </p:nvPr>
        </p:nvSpPr>
        <p:spPr/>
        <p:txBody>
          <a:bodyPr/>
          <a:lstStyle/>
          <a:p>
            <a:r>
              <a:rPr lang="tr-TR" dirty="0"/>
              <a:t>İzmir İli ve İlçeleri Buğday Verimliliği ve Çevresel Faktörler</a:t>
            </a:r>
          </a:p>
        </p:txBody>
      </p:sp>
      <p:pic>
        <p:nvPicPr>
          <p:cNvPr id="7" name="Resim 6">
            <a:extLst>
              <a:ext uri="{FF2B5EF4-FFF2-40B4-BE49-F238E27FC236}">
                <a16:creationId xmlns:a16="http://schemas.microsoft.com/office/drawing/2014/main" id="{CA26B98D-913D-4C7B-986D-9E1A981A792B}"/>
              </a:ext>
            </a:extLst>
          </p:cNvPr>
          <p:cNvPicPr>
            <a:picLocks noChangeAspect="1"/>
          </p:cNvPicPr>
          <p:nvPr/>
        </p:nvPicPr>
        <p:blipFill>
          <a:blip r:embed="rId2"/>
          <a:stretch>
            <a:fillRect/>
          </a:stretch>
        </p:blipFill>
        <p:spPr>
          <a:xfrm>
            <a:off x="3410584" y="1907931"/>
            <a:ext cx="5367656" cy="4870906"/>
          </a:xfrm>
          <a:prstGeom prst="rect">
            <a:avLst/>
          </a:prstGeom>
        </p:spPr>
      </p:pic>
    </p:spTree>
    <p:extLst>
      <p:ext uri="{BB962C8B-B14F-4D97-AF65-F5344CB8AC3E}">
        <p14:creationId xmlns:p14="http://schemas.microsoft.com/office/powerpoint/2010/main" val="26770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768A9D-2E86-43D0-951B-24E01EFF2002}"/>
              </a:ext>
            </a:extLst>
          </p:cNvPr>
          <p:cNvSpPr>
            <a:spLocks noGrp="1"/>
          </p:cNvSpPr>
          <p:nvPr>
            <p:ph type="title"/>
          </p:nvPr>
        </p:nvSpPr>
        <p:spPr>
          <a:xfrm>
            <a:off x="1141414" y="240884"/>
            <a:ext cx="9905998" cy="1478570"/>
          </a:xfrm>
        </p:spPr>
        <p:txBody>
          <a:bodyPr>
            <a:normAutofit/>
          </a:bodyPr>
          <a:lstStyle/>
          <a:p>
            <a:pPr algn="ctr"/>
            <a:r>
              <a:rPr lang="tr-TR" dirty="0"/>
              <a:t>Ürün Türüne ve Üretim Şekline Göre Ortalama Verimlilik</a:t>
            </a:r>
          </a:p>
        </p:txBody>
      </p:sp>
      <p:pic>
        <p:nvPicPr>
          <p:cNvPr id="10" name="İçerik Yer Tutucusu 9">
            <a:extLst>
              <a:ext uri="{FF2B5EF4-FFF2-40B4-BE49-F238E27FC236}">
                <a16:creationId xmlns:a16="http://schemas.microsoft.com/office/drawing/2014/main" id="{08DA22EA-E7C9-4362-8C8E-D9B4DE979112}"/>
              </a:ext>
            </a:extLst>
          </p:cNvPr>
          <p:cNvPicPr>
            <a:picLocks noGrp="1" noChangeAspect="1"/>
          </p:cNvPicPr>
          <p:nvPr>
            <p:ph idx="1"/>
          </p:nvPr>
        </p:nvPicPr>
        <p:blipFill>
          <a:blip r:embed="rId2"/>
          <a:stretch>
            <a:fillRect/>
          </a:stretch>
        </p:blipFill>
        <p:spPr>
          <a:xfrm>
            <a:off x="2785746" y="1432670"/>
            <a:ext cx="6617334" cy="5175348"/>
          </a:xfrm>
        </p:spPr>
      </p:pic>
    </p:spTree>
    <p:extLst>
      <p:ext uri="{BB962C8B-B14F-4D97-AF65-F5344CB8AC3E}">
        <p14:creationId xmlns:p14="http://schemas.microsoft.com/office/powerpoint/2010/main" val="91176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599EA-D81C-4D22-8031-8A8A824CA415}"/>
              </a:ext>
            </a:extLst>
          </p:cNvPr>
          <p:cNvSpPr>
            <a:spLocks noGrp="1"/>
          </p:cNvSpPr>
          <p:nvPr>
            <p:ph type="title"/>
          </p:nvPr>
        </p:nvSpPr>
        <p:spPr/>
        <p:txBody>
          <a:bodyPr/>
          <a:lstStyle/>
          <a:p>
            <a:pPr algn="ctr"/>
            <a:r>
              <a:rPr lang="tr-TR" dirty="0"/>
              <a:t>Çevresel faktörler ve verimlilik arasındaki ilişki</a:t>
            </a:r>
          </a:p>
        </p:txBody>
      </p:sp>
      <p:pic>
        <p:nvPicPr>
          <p:cNvPr id="5" name="İçerik Yer Tutucusu 4">
            <a:extLst>
              <a:ext uri="{FF2B5EF4-FFF2-40B4-BE49-F238E27FC236}">
                <a16:creationId xmlns:a16="http://schemas.microsoft.com/office/drawing/2014/main" id="{756B7333-5655-400B-A855-A26D2CDFFE11}"/>
              </a:ext>
            </a:extLst>
          </p:cNvPr>
          <p:cNvPicPr>
            <a:picLocks noGrp="1" noChangeAspect="1"/>
          </p:cNvPicPr>
          <p:nvPr>
            <p:ph idx="1"/>
          </p:nvPr>
        </p:nvPicPr>
        <p:blipFill>
          <a:blip r:embed="rId2"/>
          <a:stretch>
            <a:fillRect/>
          </a:stretch>
        </p:blipFill>
        <p:spPr>
          <a:xfrm>
            <a:off x="3669665" y="1854677"/>
            <a:ext cx="4849494" cy="4849494"/>
          </a:xfrm>
        </p:spPr>
      </p:pic>
    </p:spTree>
    <p:extLst>
      <p:ext uri="{BB962C8B-B14F-4D97-AF65-F5344CB8AC3E}">
        <p14:creationId xmlns:p14="http://schemas.microsoft.com/office/powerpoint/2010/main" val="62718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FAB052-20DC-42A5-B939-8B28016F49DE}"/>
              </a:ext>
            </a:extLst>
          </p:cNvPr>
          <p:cNvSpPr>
            <a:spLocks noGrp="1"/>
          </p:cNvSpPr>
          <p:nvPr>
            <p:ph type="title"/>
          </p:nvPr>
        </p:nvSpPr>
        <p:spPr/>
        <p:txBody>
          <a:bodyPr/>
          <a:lstStyle/>
          <a:p>
            <a:r>
              <a:rPr lang="tr-TR" dirty="0"/>
              <a:t>5. Yöntem</a:t>
            </a:r>
          </a:p>
        </p:txBody>
      </p:sp>
      <p:sp>
        <p:nvSpPr>
          <p:cNvPr id="3" name="İçerik Yer Tutucusu 2">
            <a:extLst>
              <a:ext uri="{FF2B5EF4-FFF2-40B4-BE49-F238E27FC236}">
                <a16:creationId xmlns:a16="http://schemas.microsoft.com/office/drawing/2014/main" id="{6605FEF3-A221-46A1-ADEC-953E9E694DD8}"/>
              </a:ext>
            </a:extLst>
          </p:cNvPr>
          <p:cNvSpPr>
            <a:spLocks noGrp="1"/>
          </p:cNvSpPr>
          <p:nvPr>
            <p:ph idx="1"/>
          </p:nvPr>
        </p:nvSpPr>
        <p:spPr/>
        <p:txBody>
          <a:bodyPr/>
          <a:lstStyle/>
          <a:p>
            <a:pPr marL="0" indent="0">
              <a:buNone/>
            </a:pPr>
            <a:r>
              <a:rPr lang="tr-TR" b="1" dirty="0"/>
              <a:t>5.2 Veri Ön İşleme</a:t>
            </a:r>
          </a:p>
          <a:p>
            <a:pPr marL="0" indent="0">
              <a:buNone/>
            </a:pPr>
            <a:r>
              <a:rPr lang="tr-TR" dirty="0"/>
              <a:t>	5.2.1 Eksik Veri Doldurma</a:t>
            </a:r>
          </a:p>
          <a:p>
            <a:pPr marL="0" indent="0">
              <a:buNone/>
            </a:pPr>
            <a:r>
              <a:rPr lang="tr-TR" dirty="0"/>
              <a:t>	5.2.2 Metinleri kategorik verilere dönüştürerek sayısal değerler atamak. </a:t>
            </a:r>
          </a:p>
          <a:p>
            <a:pPr marL="0" indent="0">
              <a:buNone/>
            </a:pPr>
            <a:r>
              <a:rPr lang="tr-TR" dirty="0"/>
              <a:t>	5.2.3 Veriler arasında ki ilişkilerini incelemek.</a:t>
            </a:r>
          </a:p>
          <a:p>
            <a:pPr marL="0" indent="0">
              <a:buNone/>
            </a:pPr>
            <a:r>
              <a:rPr lang="tr-TR" dirty="0"/>
              <a:t>	5.2.4 Veri Standardizasyonu</a:t>
            </a:r>
          </a:p>
        </p:txBody>
      </p:sp>
    </p:spTree>
    <p:extLst>
      <p:ext uri="{BB962C8B-B14F-4D97-AF65-F5344CB8AC3E}">
        <p14:creationId xmlns:p14="http://schemas.microsoft.com/office/powerpoint/2010/main" val="156842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EC02D1A-AAB3-449B-9146-92B96B905DB4}"/>
              </a:ext>
            </a:extLst>
          </p:cNvPr>
          <p:cNvSpPr>
            <a:spLocks noGrp="1"/>
          </p:cNvSpPr>
          <p:nvPr>
            <p:ph idx="1"/>
          </p:nvPr>
        </p:nvSpPr>
        <p:spPr>
          <a:xfrm>
            <a:off x="445549" y="374678"/>
            <a:ext cx="3412001" cy="1499842"/>
          </a:xfrm>
        </p:spPr>
        <p:txBody>
          <a:bodyPr>
            <a:normAutofit lnSpcReduction="10000"/>
          </a:bodyPr>
          <a:lstStyle/>
          <a:p>
            <a:pPr marL="0" indent="0">
              <a:buNone/>
            </a:pPr>
            <a:r>
              <a:rPr lang="tr-TR" b="1" dirty="0"/>
              <a:t>5.2 Veri Ön İşleme</a:t>
            </a:r>
          </a:p>
          <a:p>
            <a:pPr marL="0" indent="0">
              <a:buNone/>
            </a:pPr>
            <a:r>
              <a:rPr lang="tr-TR" dirty="0"/>
              <a:t>	5.2.1 Eksik Veri 	Doldurma</a:t>
            </a:r>
          </a:p>
          <a:p>
            <a:endParaRPr lang="tr-TR" dirty="0"/>
          </a:p>
        </p:txBody>
      </p:sp>
      <p:pic>
        <p:nvPicPr>
          <p:cNvPr id="5" name="Resim 4">
            <a:extLst>
              <a:ext uri="{FF2B5EF4-FFF2-40B4-BE49-F238E27FC236}">
                <a16:creationId xmlns:a16="http://schemas.microsoft.com/office/drawing/2014/main" id="{8B2C2D46-1822-478E-9CB0-D9AA761A2324}"/>
              </a:ext>
            </a:extLst>
          </p:cNvPr>
          <p:cNvPicPr>
            <a:picLocks noChangeAspect="1"/>
          </p:cNvPicPr>
          <p:nvPr/>
        </p:nvPicPr>
        <p:blipFill>
          <a:blip r:embed="rId2"/>
          <a:stretch>
            <a:fillRect/>
          </a:stretch>
        </p:blipFill>
        <p:spPr>
          <a:xfrm>
            <a:off x="3997074" y="2362200"/>
            <a:ext cx="3412001" cy="4121122"/>
          </a:xfrm>
          <a:prstGeom prst="rect">
            <a:avLst/>
          </a:prstGeom>
        </p:spPr>
      </p:pic>
      <p:pic>
        <p:nvPicPr>
          <p:cNvPr id="7" name="Resim 6">
            <a:extLst>
              <a:ext uri="{FF2B5EF4-FFF2-40B4-BE49-F238E27FC236}">
                <a16:creationId xmlns:a16="http://schemas.microsoft.com/office/drawing/2014/main" id="{554B8E35-201A-4193-B529-B2E3A6EA9E2B}"/>
              </a:ext>
            </a:extLst>
          </p:cNvPr>
          <p:cNvPicPr>
            <a:picLocks noChangeAspect="1"/>
          </p:cNvPicPr>
          <p:nvPr/>
        </p:nvPicPr>
        <p:blipFill>
          <a:blip r:embed="rId3"/>
          <a:stretch>
            <a:fillRect/>
          </a:stretch>
        </p:blipFill>
        <p:spPr>
          <a:xfrm>
            <a:off x="3997074" y="440386"/>
            <a:ext cx="7929077" cy="1677974"/>
          </a:xfrm>
          <a:prstGeom prst="rect">
            <a:avLst/>
          </a:prstGeom>
        </p:spPr>
      </p:pic>
      <p:pic>
        <p:nvPicPr>
          <p:cNvPr id="9" name="Resim 8">
            <a:extLst>
              <a:ext uri="{FF2B5EF4-FFF2-40B4-BE49-F238E27FC236}">
                <a16:creationId xmlns:a16="http://schemas.microsoft.com/office/drawing/2014/main" id="{01B4B2C3-A55D-45B2-938E-5A58AA92958A}"/>
              </a:ext>
            </a:extLst>
          </p:cNvPr>
          <p:cNvPicPr>
            <a:picLocks noChangeAspect="1"/>
          </p:cNvPicPr>
          <p:nvPr/>
        </p:nvPicPr>
        <p:blipFill>
          <a:blip r:embed="rId4"/>
          <a:stretch>
            <a:fillRect/>
          </a:stretch>
        </p:blipFill>
        <p:spPr>
          <a:xfrm>
            <a:off x="8514150" y="2362200"/>
            <a:ext cx="3412001" cy="4055414"/>
          </a:xfrm>
          <a:prstGeom prst="rect">
            <a:avLst/>
          </a:prstGeom>
        </p:spPr>
      </p:pic>
    </p:spTree>
    <p:extLst>
      <p:ext uri="{BB962C8B-B14F-4D97-AF65-F5344CB8AC3E}">
        <p14:creationId xmlns:p14="http://schemas.microsoft.com/office/powerpoint/2010/main" val="222613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4E82F6-B8EA-446C-80A2-B35980AAD9BF}"/>
              </a:ext>
            </a:extLst>
          </p:cNvPr>
          <p:cNvSpPr>
            <a:spLocks noGrp="1"/>
          </p:cNvSpPr>
          <p:nvPr>
            <p:ph idx="1"/>
          </p:nvPr>
        </p:nvSpPr>
        <p:spPr>
          <a:xfrm>
            <a:off x="1143000" y="603567"/>
            <a:ext cx="9905999" cy="1240473"/>
          </a:xfrm>
        </p:spPr>
        <p:txBody>
          <a:bodyPr/>
          <a:lstStyle/>
          <a:p>
            <a:pPr marL="0" indent="0">
              <a:buNone/>
            </a:pPr>
            <a:r>
              <a:rPr lang="tr-TR" b="1" dirty="0"/>
              <a:t>5.2 Veri Ön İşleme</a:t>
            </a:r>
          </a:p>
          <a:p>
            <a:pPr marL="0" indent="0">
              <a:buNone/>
            </a:pPr>
            <a:r>
              <a:rPr lang="tr-TR" dirty="0"/>
              <a:t>	5.2.2 Metinleri kategorik verilere dönüştürerek sayısal değerler atamak.</a:t>
            </a:r>
          </a:p>
        </p:txBody>
      </p:sp>
      <p:pic>
        <p:nvPicPr>
          <p:cNvPr id="5" name="Resim 4">
            <a:extLst>
              <a:ext uri="{FF2B5EF4-FFF2-40B4-BE49-F238E27FC236}">
                <a16:creationId xmlns:a16="http://schemas.microsoft.com/office/drawing/2014/main" id="{1858DCD6-32AE-4D02-B61C-14444CBAB73E}"/>
              </a:ext>
            </a:extLst>
          </p:cNvPr>
          <p:cNvPicPr>
            <a:picLocks noChangeAspect="1"/>
          </p:cNvPicPr>
          <p:nvPr/>
        </p:nvPicPr>
        <p:blipFill>
          <a:blip r:embed="rId2"/>
          <a:stretch>
            <a:fillRect/>
          </a:stretch>
        </p:blipFill>
        <p:spPr>
          <a:xfrm>
            <a:off x="8865993" y="3930487"/>
            <a:ext cx="2766620" cy="2610998"/>
          </a:xfrm>
          <a:prstGeom prst="rect">
            <a:avLst/>
          </a:prstGeom>
        </p:spPr>
      </p:pic>
      <p:pic>
        <p:nvPicPr>
          <p:cNvPr id="7" name="Resim 6">
            <a:extLst>
              <a:ext uri="{FF2B5EF4-FFF2-40B4-BE49-F238E27FC236}">
                <a16:creationId xmlns:a16="http://schemas.microsoft.com/office/drawing/2014/main" id="{D8114B8C-9B2A-4F30-A423-A7A651B179E0}"/>
              </a:ext>
            </a:extLst>
          </p:cNvPr>
          <p:cNvPicPr>
            <a:picLocks noChangeAspect="1"/>
          </p:cNvPicPr>
          <p:nvPr/>
        </p:nvPicPr>
        <p:blipFill>
          <a:blip r:embed="rId3"/>
          <a:stretch>
            <a:fillRect/>
          </a:stretch>
        </p:blipFill>
        <p:spPr>
          <a:xfrm>
            <a:off x="559387" y="1920049"/>
            <a:ext cx="3509260" cy="1717612"/>
          </a:xfrm>
          <a:prstGeom prst="rect">
            <a:avLst/>
          </a:prstGeom>
        </p:spPr>
      </p:pic>
      <p:pic>
        <p:nvPicPr>
          <p:cNvPr id="9" name="Resim 8">
            <a:extLst>
              <a:ext uri="{FF2B5EF4-FFF2-40B4-BE49-F238E27FC236}">
                <a16:creationId xmlns:a16="http://schemas.microsoft.com/office/drawing/2014/main" id="{EBA2E925-DAE5-42F7-A05F-81E93F377ABB}"/>
              </a:ext>
            </a:extLst>
          </p:cNvPr>
          <p:cNvPicPr>
            <a:picLocks noChangeAspect="1"/>
          </p:cNvPicPr>
          <p:nvPr/>
        </p:nvPicPr>
        <p:blipFill>
          <a:blip r:embed="rId4"/>
          <a:stretch>
            <a:fillRect/>
          </a:stretch>
        </p:blipFill>
        <p:spPr>
          <a:xfrm>
            <a:off x="4231534" y="1856835"/>
            <a:ext cx="7401079" cy="1844040"/>
          </a:xfrm>
          <a:prstGeom prst="rect">
            <a:avLst/>
          </a:prstGeom>
        </p:spPr>
      </p:pic>
      <p:pic>
        <p:nvPicPr>
          <p:cNvPr id="11" name="Resim 10">
            <a:extLst>
              <a:ext uri="{FF2B5EF4-FFF2-40B4-BE49-F238E27FC236}">
                <a16:creationId xmlns:a16="http://schemas.microsoft.com/office/drawing/2014/main" id="{150BBA7F-ADB0-424E-B8C2-708DB285BAEA}"/>
              </a:ext>
            </a:extLst>
          </p:cNvPr>
          <p:cNvPicPr>
            <a:picLocks noChangeAspect="1"/>
          </p:cNvPicPr>
          <p:nvPr/>
        </p:nvPicPr>
        <p:blipFill>
          <a:blip r:embed="rId5"/>
          <a:stretch>
            <a:fillRect/>
          </a:stretch>
        </p:blipFill>
        <p:spPr>
          <a:xfrm>
            <a:off x="4231534" y="3930487"/>
            <a:ext cx="3049208" cy="2610998"/>
          </a:xfrm>
          <a:prstGeom prst="rect">
            <a:avLst/>
          </a:prstGeom>
        </p:spPr>
      </p:pic>
      <p:cxnSp>
        <p:nvCxnSpPr>
          <p:cNvPr id="15" name="Düz Ok Bağlayıcısı 14">
            <a:extLst>
              <a:ext uri="{FF2B5EF4-FFF2-40B4-BE49-F238E27FC236}">
                <a16:creationId xmlns:a16="http://schemas.microsoft.com/office/drawing/2014/main" id="{0424F326-E7E1-4199-88F5-8DB114254ADF}"/>
              </a:ext>
            </a:extLst>
          </p:cNvPr>
          <p:cNvCxnSpPr>
            <a:stCxn id="11" idx="3"/>
            <a:endCxn id="5" idx="1"/>
          </p:cNvCxnSpPr>
          <p:nvPr/>
        </p:nvCxnSpPr>
        <p:spPr>
          <a:xfrm>
            <a:off x="7280742" y="5235986"/>
            <a:ext cx="15852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Bağlayıcı: Dirsek 16">
            <a:extLst>
              <a:ext uri="{FF2B5EF4-FFF2-40B4-BE49-F238E27FC236}">
                <a16:creationId xmlns:a16="http://schemas.microsoft.com/office/drawing/2014/main" id="{0DD02F08-D8D5-47F1-9B12-9569CF4C6A31}"/>
              </a:ext>
            </a:extLst>
          </p:cNvPr>
          <p:cNvCxnSpPr>
            <a:stCxn id="7" idx="2"/>
            <a:endCxn id="11" idx="1"/>
          </p:cNvCxnSpPr>
          <p:nvPr/>
        </p:nvCxnSpPr>
        <p:spPr>
          <a:xfrm rot="16200000" flipH="1">
            <a:off x="2473613" y="3478064"/>
            <a:ext cx="1598325" cy="19175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800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2">
            <a:extLst>
              <a:ext uri="{FF2B5EF4-FFF2-40B4-BE49-F238E27FC236}">
                <a16:creationId xmlns:a16="http://schemas.microsoft.com/office/drawing/2014/main" id="{B1D97883-41C0-4AC6-954B-64EB7B969238}"/>
              </a:ext>
            </a:extLst>
          </p:cNvPr>
          <p:cNvSpPr txBox="1">
            <a:spLocks/>
          </p:cNvSpPr>
          <p:nvPr/>
        </p:nvSpPr>
        <p:spPr>
          <a:xfrm>
            <a:off x="563881" y="877887"/>
            <a:ext cx="3170100" cy="37245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a:t>5.2 Veri Ön İşleme</a:t>
            </a:r>
          </a:p>
          <a:p>
            <a:pPr marL="0" indent="0">
              <a:buNone/>
            </a:pPr>
            <a:r>
              <a:rPr lang="tr-TR" dirty="0"/>
              <a:t>	5.2.3 Veriler arasında ki ilişkilerini incelemek</a:t>
            </a:r>
          </a:p>
          <a:p>
            <a:pPr marL="0" indent="0">
              <a:buFont typeface="Arial" panose="020B0604020202020204" pitchFamily="34" charset="0"/>
              <a:buNone/>
            </a:pPr>
            <a:endParaRPr lang="tr-TR" dirty="0"/>
          </a:p>
        </p:txBody>
      </p:sp>
      <p:pic>
        <p:nvPicPr>
          <p:cNvPr id="10" name="İçerik Yer Tutucusu 9">
            <a:extLst>
              <a:ext uri="{FF2B5EF4-FFF2-40B4-BE49-F238E27FC236}">
                <a16:creationId xmlns:a16="http://schemas.microsoft.com/office/drawing/2014/main" id="{3B8D8F6A-E20B-43CA-A16E-638E3C00562A}"/>
              </a:ext>
            </a:extLst>
          </p:cNvPr>
          <p:cNvPicPr>
            <a:picLocks noGrp="1" noChangeAspect="1"/>
          </p:cNvPicPr>
          <p:nvPr>
            <p:ph idx="1"/>
          </p:nvPr>
        </p:nvPicPr>
        <p:blipFill>
          <a:blip r:embed="rId2"/>
          <a:stretch>
            <a:fillRect/>
          </a:stretch>
        </p:blipFill>
        <p:spPr>
          <a:xfrm>
            <a:off x="4313100" y="286510"/>
            <a:ext cx="7543620" cy="6284980"/>
          </a:xfrm>
        </p:spPr>
      </p:pic>
    </p:spTree>
    <p:extLst>
      <p:ext uri="{BB962C8B-B14F-4D97-AF65-F5344CB8AC3E}">
        <p14:creationId xmlns:p14="http://schemas.microsoft.com/office/powerpoint/2010/main" val="316764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E8ACED2-445C-4256-ACEA-C7356372132B}"/>
              </a:ext>
            </a:extLst>
          </p:cNvPr>
          <p:cNvPicPr>
            <a:picLocks noChangeAspect="1"/>
          </p:cNvPicPr>
          <p:nvPr/>
        </p:nvPicPr>
        <p:blipFill>
          <a:blip r:embed="rId2"/>
          <a:stretch>
            <a:fillRect/>
          </a:stretch>
        </p:blipFill>
        <p:spPr>
          <a:xfrm>
            <a:off x="2529840" y="350065"/>
            <a:ext cx="7132320" cy="6157870"/>
          </a:xfrm>
          <a:prstGeom prst="rect">
            <a:avLst/>
          </a:prstGeom>
        </p:spPr>
      </p:pic>
    </p:spTree>
    <p:extLst>
      <p:ext uri="{BB962C8B-B14F-4D97-AF65-F5344CB8AC3E}">
        <p14:creationId xmlns:p14="http://schemas.microsoft.com/office/powerpoint/2010/main" val="88924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E3CED5C9-755E-4E96-9B3E-84D97A787886}"/>
              </a:ext>
            </a:extLst>
          </p:cNvPr>
          <p:cNvSpPr>
            <a:spLocks noGrp="1"/>
          </p:cNvSpPr>
          <p:nvPr>
            <p:ph idx="1"/>
          </p:nvPr>
        </p:nvSpPr>
        <p:spPr>
          <a:xfrm>
            <a:off x="1143000" y="603567"/>
            <a:ext cx="9905999" cy="1240473"/>
          </a:xfrm>
        </p:spPr>
        <p:txBody>
          <a:bodyPr/>
          <a:lstStyle/>
          <a:p>
            <a:pPr marL="0" indent="0">
              <a:buNone/>
            </a:pPr>
            <a:r>
              <a:rPr lang="tr-TR" b="1" dirty="0"/>
              <a:t>5.2 Veri Ön İşleme</a:t>
            </a:r>
          </a:p>
          <a:p>
            <a:pPr marL="0" indent="0">
              <a:buNone/>
            </a:pPr>
            <a:r>
              <a:rPr lang="tr-TR" dirty="0"/>
              <a:t>	 5.2.4 Veri Standardizasyonu</a:t>
            </a:r>
          </a:p>
        </p:txBody>
      </p:sp>
      <p:pic>
        <p:nvPicPr>
          <p:cNvPr id="6" name="Resim 5">
            <a:extLst>
              <a:ext uri="{FF2B5EF4-FFF2-40B4-BE49-F238E27FC236}">
                <a16:creationId xmlns:a16="http://schemas.microsoft.com/office/drawing/2014/main" id="{BE9BA1BE-BA53-406B-AB47-CD5ACAA382F7}"/>
              </a:ext>
            </a:extLst>
          </p:cNvPr>
          <p:cNvPicPr>
            <a:picLocks noChangeAspect="1"/>
          </p:cNvPicPr>
          <p:nvPr/>
        </p:nvPicPr>
        <p:blipFill>
          <a:blip r:embed="rId2"/>
          <a:stretch>
            <a:fillRect/>
          </a:stretch>
        </p:blipFill>
        <p:spPr>
          <a:xfrm>
            <a:off x="2204493" y="1844040"/>
            <a:ext cx="7783011" cy="2743583"/>
          </a:xfrm>
          <a:prstGeom prst="rect">
            <a:avLst/>
          </a:prstGeom>
        </p:spPr>
      </p:pic>
      <p:pic>
        <p:nvPicPr>
          <p:cNvPr id="8" name="Resim 7">
            <a:extLst>
              <a:ext uri="{FF2B5EF4-FFF2-40B4-BE49-F238E27FC236}">
                <a16:creationId xmlns:a16="http://schemas.microsoft.com/office/drawing/2014/main" id="{B8DD6CE0-5D48-4A81-B3C2-E2690027FEE2}"/>
              </a:ext>
            </a:extLst>
          </p:cNvPr>
          <p:cNvPicPr>
            <a:picLocks noChangeAspect="1"/>
          </p:cNvPicPr>
          <p:nvPr/>
        </p:nvPicPr>
        <p:blipFill>
          <a:blip r:embed="rId3"/>
          <a:stretch>
            <a:fillRect/>
          </a:stretch>
        </p:blipFill>
        <p:spPr>
          <a:xfrm>
            <a:off x="-2" y="5013961"/>
            <a:ext cx="12192000" cy="1619856"/>
          </a:xfrm>
          <a:prstGeom prst="rect">
            <a:avLst/>
          </a:prstGeom>
        </p:spPr>
      </p:pic>
    </p:spTree>
    <p:extLst>
      <p:ext uri="{BB962C8B-B14F-4D97-AF65-F5344CB8AC3E}">
        <p14:creationId xmlns:p14="http://schemas.microsoft.com/office/powerpoint/2010/main" val="115073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3DEFB-A955-4CB5-9C7C-033EDCFA5BBF}"/>
              </a:ext>
            </a:extLst>
          </p:cNvPr>
          <p:cNvSpPr>
            <a:spLocks noGrp="1"/>
          </p:cNvSpPr>
          <p:nvPr>
            <p:ph type="title"/>
          </p:nvPr>
        </p:nvSpPr>
        <p:spPr/>
        <p:txBody>
          <a:bodyPr/>
          <a:lstStyle/>
          <a:p>
            <a:r>
              <a:rPr lang="tr-TR" dirty="0"/>
              <a:t>1. Özet</a:t>
            </a:r>
          </a:p>
        </p:txBody>
      </p:sp>
      <p:sp>
        <p:nvSpPr>
          <p:cNvPr id="3" name="İçerik Yer Tutucusu 2">
            <a:extLst>
              <a:ext uri="{FF2B5EF4-FFF2-40B4-BE49-F238E27FC236}">
                <a16:creationId xmlns:a16="http://schemas.microsoft.com/office/drawing/2014/main" id="{9C95B50F-56AF-44D4-84FA-3FBABDC2230E}"/>
              </a:ext>
            </a:extLst>
          </p:cNvPr>
          <p:cNvSpPr>
            <a:spLocks noGrp="1"/>
          </p:cNvSpPr>
          <p:nvPr>
            <p:ph idx="1"/>
          </p:nvPr>
        </p:nvSpPr>
        <p:spPr/>
        <p:txBody>
          <a:bodyPr>
            <a:normAutofit/>
          </a:bodyPr>
          <a:lstStyle/>
          <a:p>
            <a:pPr marL="0" indent="0">
              <a:buNone/>
            </a:pPr>
            <a:r>
              <a:rPr lang="tr-TR" dirty="0"/>
              <a:t>Çalışmanın amacı, Türkiye'nin çeşitli bölgelerinde buğday verimliliğini etkileyen iklim </a:t>
            </a:r>
            <a:r>
              <a:rPr lang="tr-TR"/>
              <a:t>ve rakım </a:t>
            </a:r>
            <a:r>
              <a:rPr lang="tr-TR" dirty="0"/>
              <a:t>gibi çevresel faktörleri incelemek.</a:t>
            </a:r>
          </a:p>
          <a:p>
            <a:pPr marL="0" indent="0">
              <a:buNone/>
            </a:pPr>
            <a:r>
              <a:rPr lang="tr-TR" dirty="0"/>
              <a:t>Beş farklı makine öğrenmesi modeli kullanılarak verimlilik tahminleri ve optimum ürün önerileri yapmak.</a:t>
            </a:r>
          </a:p>
        </p:txBody>
      </p:sp>
    </p:spTree>
    <p:extLst>
      <p:ext uri="{BB962C8B-B14F-4D97-AF65-F5344CB8AC3E}">
        <p14:creationId xmlns:p14="http://schemas.microsoft.com/office/powerpoint/2010/main" val="2742205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24A562-9543-4EDD-AEFC-AF4E05F11033}"/>
              </a:ext>
            </a:extLst>
          </p:cNvPr>
          <p:cNvSpPr>
            <a:spLocks noGrp="1"/>
          </p:cNvSpPr>
          <p:nvPr>
            <p:ph type="title"/>
          </p:nvPr>
        </p:nvSpPr>
        <p:spPr/>
        <p:txBody>
          <a:bodyPr/>
          <a:lstStyle/>
          <a:p>
            <a:r>
              <a:rPr lang="tr-TR" dirty="0"/>
              <a:t>6. Model Seçimi ve Eğitimi</a:t>
            </a:r>
          </a:p>
        </p:txBody>
      </p:sp>
      <p:sp>
        <p:nvSpPr>
          <p:cNvPr id="3" name="İçerik Yer Tutucusu 2">
            <a:extLst>
              <a:ext uri="{FF2B5EF4-FFF2-40B4-BE49-F238E27FC236}">
                <a16:creationId xmlns:a16="http://schemas.microsoft.com/office/drawing/2014/main" id="{2ED5AFD8-AF03-44EE-9EEC-F524C493CE07}"/>
              </a:ext>
            </a:extLst>
          </p:cNvPr>
          <p:cNvSpPr>
            <a:spLocks noGrp="1"/>
          </p:cNvSpPr>
          <p:nvPr>
            <p:ph idx="1"/>
          </p:nvPr>
        </p:nvSpPr>
        <p:spPr>
          <a:xfrm>
            <a:off x="1141412" y="2249486"/>
            <a:ext cx="9905999" cy="3989995"/>
          </a:xfrm>
        </p:spPr>
        <p:txBody>
          <a:bodyPr>
            <a:normAutofit/>
          </a:bodyPr>
          <a:lstStyle/>
          <a:p>
            <a:pPr marL="0" indent="0">
              <a:buNone/>
            </a:pPr>
            <a:r>
              <a:rPr lang="tr-TR" b="1" dirty="0"/>
              <a:t>6.1 Veri Setinin Bölünmesi</a:t>
            </a:r>
          </a:p>
          <a:p>
            <a:pPr marL="0" indent="0">
              <a:buNone/>
            </a:pPr>
            <a:r>
              <a:rPr lang="tr-TR" b="1" dirty="0"/>
              <a:t>6.2 Kullanılan Modeller:</a:t>
            </a:r>
          </a:p>
          <a:p>
            <a:pPr marL="0" indent="0">
              <a:buNone/>
            </a:pPr>
            <a:r>
              <a:rPr lang="tr-TR" dirty="0"/>
              <a:t>	6.1.1 Rastgele Orman (</a:t>
            </a:r>
            <a:r>
              <a:rPr lang="tr-TR" dirty="0" err="1"/>
              <a:t>Random</a:t>
            </a:r>
            <a:r>
              <a:rPr lang="tr-TR" dirty="0"/>
              <a:t> </a:t>
            </a:r>
            <a:r>
              <a:rPr lang="tr-TR" dirty="0" err="1"/>
              <a:t>Forest</a:t>
            </a:r>
            <a:r>
              <a:rPr lang="tr-TR" dirty="0"/>
              <a:t>) </a:t>
            </a:r>
            <a:r>
              <a:rPr lang="tr-TR" dirty="0" err="1"/>
              <a:t>Regressor</a:t>
            </a:r>
            <a:endParaRPr lang="tr-TR" dirty="0"/>
          </a:p>
          <a:p>
            <a:pPr marL="0" indent="0">
              <a:buNone/>
            </a:pPr>
            <a:r>
              <a:rPr lang="tr-TR" dirty="0"/>
              <a:t>	6.1.2 Destek Vektör Makineleri (SVR)</a:t>
            </a:r>
          </a:p>
          <a:p>
            <a:pPr marL="0" indent="0">
              <a:buNone/>
            </a:pPr>
            <a:r>
              <a:rPr lang="tr-TR" dirty="0"/>
              <a:t>	6.1.3 </a:t>
            </a:r>
            <a:r>
              <a:rPr lang="tr-TR" dirty="0" err="1"/>
              <a:t>Gradyan</a:t>
            </a:r>
            <a:r>
              <a:rPr lang="tr-TR" dirty="0"/>
              <a:t> Artırma (</a:t>
            </a:r>
            <a:r>
              <a:rPr lang="tr-TR" dirty="0" err="1"/>
              <a:t>Gradient</a:t>
            </a:r>
            <a:r>
              <a:rPr lang="tr-TR" dirty="0"/>
              <a:t> </a:t>
            </a:r>
            <a:r>
              <a:rPr lang="tr-TR" dirty="0" err="1"/>
              <a:t>Boosting</a:t>
            </a:r>
            <a:r>
              <a:rPr lang="tr-TR" dirty="0"/>
              <a:t>) </a:t>
            </a:r>
          </a:p>
          <a:p>
            <a:pPr marL="0" indent="0">
              <a:buNone/>
            </a:pPr>
            <a:r>
              <a:rPr lang="tr-TR" dirty="0"/>
              <a:t>	6.1.4 </a:t>
            </a:r>
            <a:r>
              <a:rPr lang="tr-TR" dirty="0" err="1"/>
              <a:t>RegressorK</a:t>
            </a:r>
            <a:r>
              <a:rPr lang="tr-TR" dirty="0"/>
              <a:t> En Yakın Komşu (KNN) </a:t>
            </a:r>
            <a:r>
              <a:rPr lang="tr-TR" dirty="0" err="1"/>
              <a:t>Regressor</a:t>
            </a:r>
            <a:endParaRPr lang="tr-TR" dirty="0"/>
          </a:p>
          <a:p>
            <a:pPr marL="0" indent="0">
              <a:buNone/>
            </a:pPr>
            <a:r>
              <a:rPr lang="tr-TR" dirty="0"/>
              <a:t>	6.1.5 </a:t>
            </a:r>
            <a:r>
              <a:rPr lang="tr-TR" dirty="0" err="1"/>
              <a:t>AdaBoost</a:t>
            </a:r>
            <a:r>
              <a:rPr lang="tr-TR" dirty="0"/>
              <a:t> </a:t>
            </a:r>
            <a:r>
              <a:rPr lang="tr-TR" dirty="0" err="1"/>
              <a:t>Regressor</a:t>
            </a:r>
            <a:endParaRPr lang="tr-TR" dirty="0"/>
          </a:p>
        </p:txBody>
      </p:sp>
    </p:spTree>
    <p:extLst>
      <p:ext uri="{BB962C8B-B14F-4D97-AF65-F5344CB8AC3E}">
        <p14:creationId xmlns:p14="http://schemas.microsoft.com/office/powerpoint/2010/main" val="36994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FADDE7-3038-4BB6-AB9E-5DF832662B9B}"/>
              </a:ext>
            </a:extLst>
          </p:cNvPr>
          <p:cNvSpPr>
            <a:spLocks noGrp="1"/>
          </p:cNvSpPr>
          <p:nvPr>
            <p:ph type="title"/>
          </p:nvPr>
        </p:nvSpPr>
        <p:spPr/>
        <p:txBody>
          <a:bodyPr/>
          <a:lstStyle/>
          <a:p>
            <a:r>
              <a:rPr lang="tr-TR" dirty="0"/>
              <a:t>Not!</a:t>
            </a:r>
          </a:p>
        </p:txBody>
      </p:sp>
      <p:sp>
        <p:nvSpPr>
          <p:cNvPr id="4" name="İçerik Yer Tutucusu 3">
            <a:extLst>
              <a:ext uri="{FF2B5EF4-FFF2-40B4-BE49-F238E27FC236}">
                <a16:creationId xmlns:a16="http://schemas.microsoft.com/office/drawing/2014/main" id="{5209B2C8-8213-4503-AC86-DE2932F4B36A}"/>
              </a:ext>
            </a:extLst>
          </p:cNvPr>
          <p:cNvSpPr txBox="1">
            <a:spLocks noGrp="1"/>
          </p:cNvSpPr>
          <p:nvPr>
            <p:ph idx="1"/>
          </p:nvPr>
        </p:nvSpPr>
        <p:spPr>
          <a:xfrm>
            <a:off x="1141413" y="2249488"/>
            <a:ext cx="9906000" cy="3541712"/>
          </a:xfrm>
          <a:prstGeom prst="rect">
            <a:avLst/>
          </a:prstGeom>
          <a:noFill/>
        </p:spPr>
        <p:txBody>
          <a:bodyPr wrap="square">
            <a:spAutoFit/>
          </a:bodyPr>
          <a:lstStyle/>
          <a:p>
            <a:r>
              <a:rPr lang="tr-TR" b="1" dirty="0"/>
              <a:t>MSE (</a:t>
            </a:r>
            <a:r>
              <a:rPr lang="tr-TR" b="1" dirty="0" err="1"/>
              <a:t>Mean</a:t>
            </a:r>
            <a:r>
              <a:rPr lang="tr-TR" b="1" dirty="0"/>
              <a:t> </a:t>
            </a:r>
            <a:r>
              <a:rPr lang="tr-TR" b="1" dirty="0" err="1"/>
              <a:t>Squared</a:t>
            </a:r>
            <a:r>
              <a:rPr lang="tr-TR" b="1" dirty="0"/>
              <a:t> </a:t>
            </a:r>
            <a:r>
              <a:rPr lang="tr-TR" b="1" dirty="0" err="1"/>
              <a:t>Error</a:t>
            </a:r>
            <a:r>
              <a:rPr lang="tr-TR" b="1" dirty="0"/>
              <a:t>): </a:t>
            </a:r>
            <a:r>
              <a:rPr lang="tr-TR" dirty="0"/>
              <a:t>Ortalama Kare Hata, tahmin edilen değerler ile gerçek değerler arasındaki farkların karesinin ortalamasıdır; modelin hata miktarını ölçer.</a:t>
            </a:r>
          </a:p>
          <a:p>
            <a:r>
              <a:rPr lang="tr-TR" b="1" dirty="0"/>
              <a:t>R² (R-</a:t>
            </a:r>
            <a:r>
              <a:rPr lang="tr-TR" b="1" dirty="0" err="1"/>
              <a:t>Squared</a:t>
            </a:r>
            <a:r>
              <a:rPr lang="tr-TR" b="1" dirty="0"/>
              <a:t>): </a:t>
            </a:r>
            <a:r>
              <a:rPr lang="tr-TR" dirty="0"/>
              <a:t>Determinasyon Katsayısı, modelin bağımlı değişkendeki </a:t>
            </a:r>
            <a:r>
              <a:rPr lang="tr-TR" dirty="0" err="1"/>
              <a:t>varyansın</a:t>
            </a:r>
            <a:r>
              <a:rPr lang="tr-TR" dirty="0"/>
              <a:t> ne kadarını açıkladığını gösteren bir istatistiktir; modelin doğruluğunu ve </a:t>
            </a:r>
            <a:r>
              <a:rPr lang="tr-TR" dirty="0" err="1"/>
              <a:t>açıklayıcılığını</a:t>
            </a:r>
            <a:r>
              <a:rPr lang="tr-TR" dirty="0"/>
              <a:t> değerlendirir.</a:t>
            </a:r>
          </a:p>
        </p:txBody>
      </p:sp>
    </p:spTree>
    <p:extLst>
      <p:ext uri="{BB962C8B-B14F-4D97-AF65-F5344CB8AC3E}">
        <p14:creationId xmlns:p14="http://schemas.microsoft.com/office/powerpoint/2010/main" val="62584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87C345DE-443B-4E0D-B2DB-F511605E3814}"/>
              </a:ext>
            </a:extLst>
          </p:cNvPr>
          <p:cNvSpPr txBox="1">
            <a:spLocks/>
          </p:cNvSpPr>
          <p:nvPr/>
        </p:nvSpPr>
        <p:spPr>
          <a:xfrm>
            <a:off x="853440" y="1036320"/>
            <a:ext cx="9905999" cy="7375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tr-TR" b="1" dirty="0"/>
              <a:t>6.1 Veri Setinin Bölünmesi:</a:t>
            </a:r>
            <a:endParaRPr lang="tr-TR" dirty="0"/>
          </a:p>
          <a:p>
            <a:endParaRPr lang="tr-TR" dirty="0"/>
          </a:p>
        </p:txBody>
      </p:sp>
      <p:pic>
        <p:nvPicPr>
          <p:cNvPr id="6" name="Resim 5">
            <a:extLst>
              <a:ext uri="{FF2B5EF4-FFF2-40B4-BE49-F238E27FC236}">
                <a16:creationId xmlns:a16="http://schemas.microsoft.com/office/drawing/2014/main" id="{80DB6AA5-76AB-4DD7-9CC0-F4081B8E9194}"/>
              </a:ext>
            </a:extLst>
          </p:cNvPr>
          <p:cNvPicPr>
            <a:picLocks noChangeAspect="1"/>
          </p:cNvPicPr>
          <p:nvPr/>
        </p:nvPicPr>
        <p:blipFill>
          <a:blip r:embed="rId2"/>
          <a:stretch>
            <a:fillRect/>
          </a:stretch>
        </p:blipFill>
        <p:spPr>
          <a:xfrm>
            <a:off x="435390" y="1889760"/>
            <a:ext cx="11321218" cy="3931920"/>
          </a:xfrm>
          <a:prstGeom prst="rect">
            <a:avLst/>
          </a:prstGeom>
        </p:spPr>
      </p:pic>
    </p:spTree>
    <p:extLst>
      <p:ext uri="{BB962C8B-B14F-4D97-AF65-F5344CB8AC3E}">
        <p14:creationId xmlns:p14="http://schemas.microsoft.com/office/powerpoint/2010/main" val="3704939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F3D7519-47EA-4C97-9212-66107EA4AB4D}"/>
              </a:ext>
            </a:extLst>
          </p:cNvPr>
          <p:cNvSpPr>
            <a:spLocks noGrp="1"/>
          </p:cNvSpPr>
          <p:nvPr>
            <p:ph idx="1"/>
          </p:nvPr>
        </p:nvSpPr>
        <p:spPr>
          <a:xfrm>
            <a:off x="804360" y="193527"/>
            <a:ext cx="9905999" cy="1911033"/>
          </a:xfrm>
        </p:spPr>
        <p:txBody>
          <a:bodyPr>
            <a:normAutofit fontScale="85000" lnSpcReduction="20000"/>
          </a:bodyPr>
          <a:lstStyle/>
          <a:p>
            <a:pPr marL="0" indent="0">
              <a:buNone/>
            </a:pPr>
            <a:r>
              <a:rPr lang="tr-TR" b="1" dirty="0"/>
              <a:t>6.1 Kullanılan Modeller:</a:t>
            </a:r>
          </a:p>
          <a:p>
            <a:pPr marL="0" indent="0">
              <a:buNone/>
            </a:pPr>
            <a:r>
              <a:rPr lang="tr-TR" dirty="0"/>
              <a:t>	6.1.1 Rastgele Orman (</a:t>
            </a:r>
            <a:r>
              <a:rPr lang="tr-TR" dirty="0" err="1"/>
              <a:t>Random</a:t>
            </a:r>
            <a:r>
              <a:rPr lang="tr-TR" dirty="0"/>
              <a:t> </a:t>
            </a:r>
            <a:r>
              <a:rPr lang="tr-TR" dirty="0" err="1"/>
              <a:t>Forest</a:t>
            </a:r>
            <a:r>
              <a:rPr lang="tr-TR" dirty="0"/>
              <a:t>) </a:t>
            </a:r>
            <a:r>
              <a:rPr lang="tr-TR" dirty="0" err="1"/>
              <a:t>Regressor</a:t>
            </a:r>
            <a:endParaRPr lang="tr-TR" dirty="0"/>
          </a:p>
          <a:p>
            <a:pPr marL="0" indent="0">
              <a:buNone/>
            </a:pPr>
            <a:r>
              <a:rPr lang="tr-TR" dirty="0"/>
              <a:t>	Rastgele Orman, birden fazla karar ağacından oluşan bir ansambl yöntemidir. Her ağaç, veri setinin rastgele bir alt kümesi üzerinde eğitilir ve sonuçlar ortalama alınarak son tahmin elde edilir.</a:t>
            </a:r>
          </a:p>
          <a:p>
            <a:endParaRPr lang="tr-TR" dirty="0"/>
          </a:p>
        </p:txBody>
      </p:sp>
      <p:pic>
        <p:nvPicPr>
          <p:cNvPr id="5" name="Resim 4">
            <a:extLst>
              <a:ext uri="{FF2B5EF4-FFF2-40B4-BE49-F238E27FC236}">
                <a16:creationId xmlns:a16="http://schemas.microsoft.com/office/drawing/2014/main" id="{FD25808E-D968-4C11-8D8D-0C7383DA2AB9}"/>
              </a:ext>
            </a:extLst>
          </p:cNvPr>
          <p:cNvPicPr>
            <a:picLocks noChangeAspect="1"/>
          </p:cNvPicPr>
          <p:nvPr/>
        </p:nvPicPr>
        <p:blipFill>
          <a:blip r:embed="rId2"/>
          <a:stretch>
            <a:fillRect/>
          </a:stretch>
        </p:blipFill>
        <p:spPr>
          <a:xfrm>
            <a:off x="713623" y="2104560"/>
            <a:ext cx="5553728" cy="3519000"/>
          </a:xfrm>
          <a:prstGeom prst="rect">
            <a:avLst/>
          </a:prstGeom>
        </p:spPr>
      </p:pic>
      <p:pic>
        <p:nvPicPr>
          <p:cNvPr id="7" name="Resim 6">
            <a:extLst>
              <a:ext uri="{FF2B5EF4-FFF2-40B4-BE49-F238E27FC236}">
                <a16:creationId xmlns:a16="http://schemas.microsoft.com/office/drawing/2014/main" id="{6EA13539-0A1C-4133-BB9F-14F5ADFB1F28}"/>
              </a:ext>
            </a:extLst>
          </p:cNvPr>
          <p:cNvPicPr>
            <a:picLocks noChangeAspect="1"/>
          </p:cNvPicPr>
          <p:nvPr/>
        </p:nvPicPr>
        <p:blipFill>
          <a:blip r:embed="rId3"/>
          <a:stretch>
            <a:fillRect/>
          </a:stretch>
        </p:blipFill>
        <p:spPr>
          <a:xfrm>
            <a:off x="6267351" y="2319828"/>
            <a:ext cx="5711025" cy="3303732"/>
          </a:xfrm>
          <a:prstGeom prst="rect">
            <a:avLst/>
          </a:prstGeom>
        </p:spPr>
      </p:pic>
      <p:pic>
        <p:nvPicPr>
          <p:cNvPr id="9" name="Resim 8">
            <a:extLst>
              <a:ext uri="{FF2B5EF4-FFF2-40B4-BE49-F238E27FC236}">
                <a16:creationId xmlns:a16="http://schemas.microsoft.com/office/drawing/2014/main" id="{D52C66DA-890C-4E0A-A0D6-2A8FC2491E23}"/>
              </a:ext>
            </a:extLst>
          </p:cNvPr>
          <p:cNvPicPr>
            <a:picLocks noChangeAspect="1"/>
          </p:cNvPicPr>
          <p:nvPr/>
        </p:nvPicPr>
        <p:blipFill>
          <a:blip r:embed="rId4"/>
          <a:stretch>
            <a:fillRect/>
          </a:stretch>
        </p:blipFill>
        <p:spPr>
          <a:xfrm>
            <a:off x="713623" y="5798049"/>
            <a:ext cx="2781688" cy="657317"/>
          </a:xfrm>
          <a:prstGeom prst="rect">
            <a:avLst/>
          </a:prstGeom>
        </p:spPr>
      </p:pic>
    </p:spTree>
    <p:extLst>
      <p:ext uri="{BB962C8B-B14F-4D97-AF65-F5344CB8AC3E}">
        <p14:creationId xmlns:p14="http://schemas.microsoft.com/office/powerpoint/2010/main" val="3395830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FB45351C-565B-4177-9DD2-6F8003D85477}"/>
              </a:ext>
            </a:extLst>
          </p:cNvPr>
          <p:cNvSpPr txBox="1">
            <a:spLocks/>
          </p:cNvSpPr>
          <p:nvPr/>
        </p:nvSpPr>
        <p:spPr>
          <a:xfrm>
            <a:off x="804360" y="193527"/>
            <a:ext cx="9905999" cy="19110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a:t>6.1 Kullanılan Modeller:</a:t>
            </a:r>
          </a:p>
          <a:p>
            <a:pPr marL="0" indent="0">
              <a:buNone/>
            </a:pPr>
            <a:r>
              <a:rPr lang="tr-TR" dirty="0"/>
              <a:t>	6.1.2 Destek Vektör Makineleri (SVR):SVR, destek vektör makinelerinin regresyon uyarlamasıdır. Verileri bir yüksek boyutlu uzaya dönüştürerek en iyi uyumlu </a:t>
            </a:r>
            <a:r>
              <a:rPr lang="tr-TR" dirty="0" err="1"/>
              <a:t>hiper</a:t>
            </a:r>
            <a:r>
              <a:rPr lang="tr-TR" dirty="0"/>
              <a:t> düzlemi bulur.</a:t>
            </a:r>
          </a:p>
          <a:p>
            <a:endParaRPr lang="tr-TR" dirty="0"/>
          </a:p>
        </p:txBody>
      </p:sp>
      <p:pic>
        <p:nvPicPr>
          <p:cNvPr id="6" name="Resim 5">
            <a:extLst>
              <a:ext uri="{FF2B5EF4-FFF2-40B4-BE49-F238E27FC236}">
                <a16:creationId xmlns:a16="http://schemas.microsoft.com/office/drawing/2014/main" id="{0AEEBA9A-B964-4CC4-89C7-EF7B18B059D8}"/>
              </a:ext>
            </a:extLst>
          </p:cNvPr>
          <p:cNvPicPr>
            <a:picLocks noChangeAspect="1"/>
          </p:cNvPicPr>
          <p:nvPr/>
        </p:nvPicPr>
        <p:blipFill>
          <a:blip r:embed="rId2"/>
          <a:stretch>
            <a:fillRect/>
          </a:stretch>
        </p:blipFill>
        <p:spPr>
          <a:xfrm>
            <a:off x="804360" y="2118361"/>
            <a:ext cx="4753638" cy="3419952"/>
          </a:xfrm>
          <a:prstGeom prst="rect">
            <a:avLst/>
          </a:prstGeom>
        </p:spPr>
      </p:pic>
      <p:pic>
        <p:nvPicPr>
          <p:cNvPr id="8" name="Resim 7">
            <a:extLst>
              <a:ext uri="{FF2B5EF4-FFF2-40B4-BE49-F238E27FC236}">
                <a16:creationId xmlns:a16="http://schemas.microsoft.com/office/drawing/2014/main" id="{07C27B39-DE0C-438D-B811-A9DCDD4E009D}"/>
              </a:ext>
            </a:extLst>
          </p:cNvPr>
          <p:cNvPicPr>
            <a:picLocks noChangeAspect="1"/>
          </p:cNvPicPr>
          <p:nvPr/>
        </p:nvPicPr>
        <p:blipFill>
          <a:blip r:embed="rId3"/>
          <a:stretch>
            <a:fillRect/>
          </a:stretch>
        </p:blipFill>
        <p:spPr>
          <a:xfrm>
            <a:off x="804360" y="5727335"/>
            <a:ext cx="2734057" cy="676369"/>
          </a:xfrm>
          <a:prstGeom prst="rect">
            <a:avLst/>
          </a:prstGeom>
        </p:spPr>
      </p:pic>
      <p:pic>
        <p:nvPicPr>
          <p:cNvPr id="10" name="Resim 9">
            <a:extLst>
              <a:ext uri="{FF2B5EF4-FFF2-40B4-BE49-F238E27FC236}">
                <a16:creationId xmlns:a16="http://schemas.microsoft.com/office/drawing/2014/main" id="{079174AC-B0BF-4ECD-9FF4-8403B061AFE4}"/>
              </a:ext>
            </a:extLst>
          </p:cNvPr>
          <p:cNvPicPr>
            <a:picLocks noChangeAspect="1"/>
          </p:cNvPicPr>
          <p:nvPr/>
        </p:nvPicPr>
        <p:blipFill>
          <a:blip r:embed="rId4"/>
          <a:stretch>
            <a:fillRect/>
          </a:stretch>
        </p:blipFill>
        <p:spPr>
          <a:xfrm>
            <a:off x="5757359" y="2104560"/>
            <a:ext cx="6079914" cy="3419952"/>
          </a:xfrm>
          <a:prstGeom prst="rect">
            <a:avLst/>
          </a:prstGeom>
        </p:spPr>
      </p:pic>
    </p:spTree>
    <p:extLst>
      <p:ext uri="{BB962C8B-B14F-4D97-AF65-F5344CB8AC3E}">
        <p14:creationId xmlns:p14="http://schemas.microsoft.com/office/powerpoint/2010/main" val="134436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021004EC-5556-4289-B672-781993B2117D}"/>
              </a:ext>
            </a:extLst>
          </p:cNvPr>
          <p:cNvSpPr txBox="1">
            <a:spLocks/>
          </p:cNvSpPr>
          <p:nvPr/>
        </p:nvSpPr>
        <p:spPr>
          <a:xfrm>
            <a:off x="804360" y="193527"/>
            <a:ext cx="9905999" cy="191103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a:t>6.1 Kullanılan Modeller:</a:t>
            </a:r>
          </a:p>
          <a:p>
            <a:pPr marL="0" indent="0">
              <a:buNone/>
            </a:pPr>
            <a:r>
              <a:rPr lang="tr-TR" b="1" dirty="0"/>
              <a:t>	6.1.2 </a:t>
            </a:r>
            <a:r>
              <a:rPr lang="tr-TR" b="1" dirty="0" err="1"/>
              <a:t>Gradyan</a:t>
            </a:r>
            <a:r>
              <a:rPr lang="tr-TR" b="1" dirty="0"/>
              <a:t> Artırma (</a:t>
            </a:r>
            <a:r>
              <a:rPr lang="tr-TR" b="1" dirty="0" err="1"/>
              <a:t>Gradient</a:t>
            </a:r>
            <a:r>
              <a:rPr lang="tr-TR" b="1" dirty="0"/>
              <a:t> </a:t>
            </a:r>
            <a:r>
              <a:rPr lang="tr-TR" b="1" dirty="0" err="1"/>
              <a:t>Boosting</a:t>
            </a:r>
            <a:r>
              <a:rPr lang="tr-TR" b="1" dirty="0"/>
              <a:t>) </a:t>
            </a:r>
            <a:r>
              <a:rPr lang="tr-TR" b="1" dirty="0" err="1"/>
              <a:t>Regressor:</a:t>
            </a:r>
            <a:r>
              <a:rPr lang="tr-TR" dirty="0" err="1"/>
              <a:t>Gradyan</a:t>
            </a:r>
            <a:r>
              <a:rPr lang="tr-TR" dirty="0"/>
              <a:t> Artırma, zayıf öğrenicilerin (genellikle karar ağaçları) ardışık olarak eğitildiği ve hataların minimize edildiği bir ansambl yöntemidir. Her ağaç, önceki ağacın hatalarını düzeltmeye çalışır.</a:t>
            </a:r>
          </a:p>
          <a:p>
            <a:endParaRPr lang="tr-TR" dirty="0"/>
          </a:p>
        </p:txBody>
      </p:sp>
      <p:pic>
        <p:nvPicPr>
          <p:cNvPr id="6" name="Resim 5">
            <a:extLst>
              <a:ext uri="{FF2B5EF4-FFF2-40B4-BE49-F238E27FC236}">
                <a16:creationId xmlns:a16="http://schemas.microsoft.com/office/drawing/2014/main" id="{206D9B6E-136E-4EF0-932C-DD013B277A38}"/>
              </a:ext>
            </a:extLst>
          </p:cNvPr>
          <p:cNvPicPr>
            <a:picLocks noChangeAspect="1"/>
          </p:cNvPicPr>
          <p:nvPr/>
        </p:nvPicPr>
        <p:blipFill>
          <a:blip r:embed="rId2"/>
          <a:stretch>
            <a:fillRect/>
          </a:stretch>
        </p:blipFill>
        <p:spPr>
          <a:xfrm>
            <a:off x="6272005" y="2573638"/>
            <a:ext cx="5242562" cy="3391373"/>
          </a:xfrm>
          <a:prstGeom prst="rect">
            <a:avLst/>
          </a:prstGeom>
        </p:spPr>
      </p:pic>
      <p:pic>
        <p:nvPicPr>
          <p:cNvPr id="8" name="Resim 7">
            <a:extLst>
              <a:ext uri="{FF2B5EF4-FFF2-40B4-BE49-F238E27FC236}">
                <a16:creationId xmlns:a16="http://schemas.microsoft.com/office/drawing/2014/main" id="{9182BEA9-C979-4736-8E29-8E36763D79BF}"/>
              </a:ext>
            </a:extLst>
          </p:cNvPr>
          <p:cNvPicPr>
            <a:picLocks noChangeAspect="1"/>
          </p:cNvPicPr>
          <p:nvPr/>
        </p:nvPicPr>
        <p:blipFill>
          <a:blip r:embed="rId3"/>
          <a:stretch>
            <a:fillRect/>
          </a:stretch>
        </p:blipFill>
        <p:spPr>
          <a:xfrm>
            <a:off x="804358" y="2573638"/>
            <a:ext cx="5115639" cy="3391373"/>
          </a:xfrm>
          <a:prstGeom prst="rect">
            <a:avLst/>
          </a:prstGeom>
        </p:spPr>
      </p:pic>
      <p:pic>
        <p:nvPicPr>
          <p:cNvPr id="10" name="Resim 9">
            <a:extLst>
              <a:ext uri="{FF2B5EF4-FFF2-40B4-BE49-F238E27FC236}">
                <a16:creationId xmlns:a16="http://schemas.microsoft.com/office/drawing/2014/main" id="{8E152F00-7655-424D-925D-0BBE7D1C688B}"/>
              </a:ext>
            </a:extLst>
          </p:cNvPr>
          <p:cNvPicPr>
            <a:picLocks noChangeAspect="1"/>
          </p:cNvPicPr>
          <p:nvPr/>
        </p:nvPicPr>
        <p:blipFill>
          <a:blip r:embed="rId4"/>
          <a:stretch>
            <a:fillRect/>
          </a:stretch>
        </p:blipFill>
        <p:spPr>
          <a:xfrm>
            <a:off x="804358" y="5965011"/>
            <a:ext cx="2372056" cy="695422"/>
          </a:xfrm>
          <a:prstGeom prst="rect">
            <a:avLst/>
          </a:prstGeom>
        </p:spPr>
      </p:pic>
    </p:spTree>
    <p:extLst>
      <p:ext uri="{BB962C8B-B14F-4D97-AF65-F5344CB8AC3E}">
        <p14:creationId xmlns:p14="http://schemas.microsoft.com/office/powerpoint/2010/main" val="206904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DC5A613E-62A8-452E-AB6B-C8885C11970E}"/>
              </a:ext>
            </a:extLst>
          </p:cNvPr>
          <p:cNvSpPr txBox="1">
            <a:spLocks/>
          </p:cNvSpPr>
          <p:nvPr/>
        </p:nvSpPr>
        <p:spPr>
          <a:xfrm>
            <a:off x="804360" y="193527"/>
            <a:ext cx="9905999" cy="210771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a:t>6.1 Kullanılan Modeller:</a:t>
            </a:r>
          </a:p>
          <a:p>
            <a:pPr marL="0" indent="0">
              <a:buNone/>
            </a:pPr>
            <a:r>
              <a:rPr lang="tr-TR" b="1" dirty="0"/>
              <a:t>	6.1.4 K En Yakın Komşu (KNN) </a:t>
            </a:r>
            <a:r>
              <a:rPr lang="tr-TR" b="1" dirty="0" err="1"/>
              <a:t>Regressor:</a:t>
            </a:r>
            <a:r>
              <a:rPr lang="tr-TR" dirty="0" err="1"/>
              <a:t>KNN</a:t>
            </a:r>
            <a:r>
              <a:rPr lang="tr-TR" dirty="0"/>
              <a:t>, tahmin için veri noktalarına en yakın K komşusunu kullanır. Hedef değişkenin değeri, bu K komşuların ortalaması alınarak belirlenir.</a:t>
            </a:r>
          </a:p>
          <a:p>
            <a:endParaRPr lang="tr-TR" dirty="0"/>
          </a:p>
        </p:txBody>
      </p:sp>
      <p:pic>
        <p:nvPicPr>
          <p:cNvPr id="6" name="Resim 5">
            <a:extLst>
              <a:ext uri="{FF2B5EF4-FFF2-40B4-BE49-F238E27FC236}">
                <a16:creationId xmlns:a16="http://schemas.microsoft.com/office/drawing/2014/main" id="{55554F66-6616-49BD-921C-1167EDE09EFF}"/>
              </a:ext>
            </a:extLst>
          </p:cNvPr>
          <p:cNvPicPr>
            <a:picLocks noChangeAspect="1"/>
          </p:cNvPicPr>
          <p:nvPr/>
        </p:nvPicPr>
        <p:blipFill>
          <a:blip r:embed="rId2"/>
          <a:stretch>
            <a:fillRect/>
          </a:stretch>
        </p:blipFill>
        <p:spPr>
          <a:xfrm>
            <a:off x="6403339" y="2453086"/>
            <a:ext cx="5417995" cy="4067742"/>
          </a:xfrm>
          <a:prstGeom prst="rect">
            <a:avLst/>
          </a:prstGeom>
        </p:spPr>
      </p:pic>
      <p:pic>
        <p:nvPicPr>
          <p:cNvPr id="8" name="Resim 7">
            <a:extLst>
              <a:ext uri="{FF2B5EF4-FFF2-40B4-BE49-F238E27FC236}">
                <a16:creationId xmlns:a16="http://schemas.microsoft.com/office/drawing/2014/main" id="{F27244C2-FCFC-4EA6-9A56-006CA2C4EAD7}"/>
              </a:ext>
            </a:extLst>
          </p:cNvPr>
          <p:cNvPicPr>
            <a:picLocks noChangeAspect="1"/>
          </p:cNvPicPr>
          <p:nvPr/>
        </p:nvPicPr>
        <p:blipFill>
          <a:blip r:embed="rId3"/>
          <a:stretch>
            <a:fillRect/>
          </a:stretch>
        </p:blipFill>
        <p:spPr>
          <a:xfrm>
            <a:off x="701040" y="2453086"/>
            <a:ext cx="5372850" cy="4067743"/>
          </a:xfrm>
          <a:prstGeom prst="rect">
            <a:avLst/>
          </a:prstGeom>
        </p:spPr>
      </p:pic>
    </p:spTree>
    <p:extLst>
      <p:ext uri="{BB962C8B-B14F-4D97-AF65-F5344CB8AC3E}">
        <p14:creationId xmlns:p14="http://schemas.microsoft.com/office/powerpoint/2010/main" val="77207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ACEF00C4-5CCB-427E-804E-423213979756}"/>
              </a:ext>
            </a:extLst>
          </p:cNvPr>
          <p:cNvSpPr txBox="1">
            <a:spLocks/>
          </p:cNvSpPr>
          <p:nvPr/>
        </p:nvSpPr>
        <p:spPr>
          <a:xfrm>
            <a:off x="804360" y="193528"/>
            <a:ext cx="9905999" cy="20316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tr-TR" b="1" dirty="0"/>
              <a:t>6.1 Kullanılan Modeller:</a:t>
            </a:r>
          </a:p>
          <a:p>
            <a:pPr marL="0" indent="0">
              <a:buNone/>
            </a:pPr>
            <a:r>
              <a:rPr lang="tr-TR" b="1" dirty="0"/>
              <a:t>	6.1.5 </a:t>
            </a:r>
            <a:r>
              <a:rPr lang="tr-TR" b="1" dirty="0" err="1"/>
              <a:t>AdaBoost</a:t>
            </a:r>
            <a:r>
              <a:rPr lang="tr-TR" b="1" dirty="0"/>
              <a:t> </a:t>
            </a:r>
            <a:r>
              <a:rPr lang="tr-TR" b="1" dirty="0" err="1"/>
              <a:t>Regressor:</a:t>
            </a:r>
            <a:r>
              <a:rPr lang="tr-TR" dirty="0" err="1"/>
              <a:t>AdaBoost</a:t>
            </a:r>
            <a:r>
              <a:rPr lang="tr-TR" dirty="0"/>
              <a:t>, zayıf öğrenicileri ardışık olarak eğiten bir ansambl yöntemidir. Her aşamada, önceki modelin yanlış tahmin ettiği veri noktalarına daha fazla ağırlık verilir.</a:t>
            </a:r>
          </a:p>
          <a:p>
            <a:endParaRPr lang="tr-TR" dirty="0"/>
          </a:p>
        </p:txBody>
      </p:sp>
      <p:pic>
        <p:nvPicPr>
          <p:cNvPr id="6" name="Resim 5">
            <a:extLst>
              <a:ext uri="{FF2B5EF4-FFF2-40B4-BE49-F238E27FC236}">
                <a16:creationId xmlns:a16="http://schemas.microsoft.com/office/drawing/2014/main" id="{11DA73CE-FB5B-43BC-BA55-940CE77AA2E7}"/>
              </a:ext>
            </a:extLst>
          </p:cNvPr>
          <p:cNvPicPr>
            <a:picLocks noChangeAspect="1"/>
          </p:cNvPicPr>
          <p:nvPr/>
        </p:nvPicPr>
        <p:blipFill>
          <a:blip r:embed="rId2"/>
          <a:stretch>
            <a:fillRect/>
          </a:stretch>
        </p:blipFill>
        <p:spPr>
          <a:xfrm>
            <a:off x="804360" y="2225203"/>
            <a:ext cx="4887007" cy="4439270"/>
          </a:xfrm>
          <a:prstGeom prst="rect">
            <a:avLst/>
          </a:prstGeom>
        </p:spPr>
      </p:pic>
      <p:pic>
        <p:nvPicPr>
          <p:cNvPr id="8" name="Resim 7">
            <a:extLst>
              <a:ext uri="{FF2B5EF4-FFF2-40B4-BE49-F238E27FC236}">
                <a16:creationId xmlns:a16="http://schemas.microsoft.com/office/drawing/2014/main" id="{DD7D81DF-34BA-43DF-AC0F-23F1C93F35B5}"/>
              </a:ext>
            </a:extLst>
          </p:cNvPr>
          <p:cNvPicPr>
            <a:picLocks noChangeAspect="1"/>
          </p:cNvPicPr>
          <p:nvPr/>
        </p:nvPicPr>
        <p:blipFill>
          <a:blip r:embed="rId3"/>
          <a:stretch>
            <a:fillRect/>
          </a:stretch>
        </p:blipFill>
        <p:spPr>
          <a:xfrm>
            <a:off x="5928360" y="2225201"/>
            <a:ext cx="5822519" cy="4439269"/>
          </a:xfrm>
          <a:prstGeom prst="rect">
            <a:avLst/>
          </a:prstGeom>
        </p:spPr>
      </p:pic>
    </p:spTree>
    <p:extLst>
      <p:ext uri="{BB962C8B-B14F-4D97-AF65-F5344CB8AC3E}">
        <p14:creationId xmlns:p14="http://schemas.microsoft.com/office/powerpoint/2010/main" val="3873684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11D362-A6D5-467F-A244-2A536DBB3703}"/>
              </a:ext>
            </a:extLst>
          </p:cNvPr>
          <p:cNvSpPr>
            <a:spLocks noGrp="1"/>
          </p:cNvSpPr>
          <p:nvPr>
            <p:ph type="title"/>
          </p:nvPr>
        </p:nvSpPr>
        <p:spPr>
          <a:xfrm>
            <a:off x="1143001" y="0"/>
            <a:ext cx="9905998" cy="1357803"/>
          </a:xfrm>
        </p:spPr>
        <p:txBody>
          <a:bodyPr/>
          <a:lstStyle/>
          <a:p>
            <a:r>
              <a:rPr lang="tr-TR" dirty="0"/>
              <a:t>Model Değerlendirme</a:t>
            </a:r>
          </a:p>
        </p:txBody>
      </p:sp>
      <p:pic>
        <p:nvPicPr>
          <p:cNvPr id="5" name="Resim 4">
            <a:extLst>
              <a:ext uri="{FF2B5EF4-FFF2-40B4-BE49-F238E27FC236}">
                <a16:creationId xmlns:a16="http://schemas.microsoft.com/office/drawing/2014/main" id="{768A606D-55F9-4673-B015-FBF490F10162}"/>
              </a:ext>
            </a:extLst>
          </p:cNvPr>
          <p:cNvPicPr>
            <a:picLocks noChangeAspect="1"/>
          </p:cNvPicPr>
          <p:nvPr/>
        </p:nvPicPr>
        <p:blipFill>
          <a:blip r:embed="rId2"/>
          <a:stretch>
            <a:fillRect/>
          </a:stretch>
        </p:blipFill>
        <p:spPr>
          <a:xfrm>
            <a:off x="1143001" y="1068243"/>
            <a:ext cx="7799847" cy="5641859"/>
          </a:xfrm>
          <a:prstGeom prst="rect">
            <a:avLst/>
          </a:prstGeom>
        </p:spPr>
      </p:pic>
    </p:spTree>
    <p:extLst>
      <p:ext uri="{BB962C8B-B14F-4D97-AF65-F5344CB8AC3E}">
        <p14:creationId xmlns:p14="http://schemas.microsoft.com/office/powerpoint/2010/main" val="372828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26CEED-6378-4F29-8D13-9F007CC09E99}"/>
              </a:ext>
            </a:extLst>
          </p:cNvPr>
          <p:cNvSpPr>
            <a:spLocks noGrp="1"/>
          </p:cNvSpPr>
          <p:nvPr>
            <p:ph type="title"/>
          </p:nvPr>
        </p:nvSpPr>
        <p:spPr>
          <a:xfrm>
            <a:off x="1141412" y="572798"/>
            <a:ext cx="9905998" cy="1478570"/>
          </a:xfrm>
        </p:spPr>
        <p:txBody>
          <a:bodyPr>
            <a:normAutofit/>
          </a:bodyPr>
          <a:lstStyle/>
          <a:p>
            <a:r>
              <a:rPr lang="tr-TR" b="1" dirty="0"/>
              <a:t>7. </a:t>
            </a:r>
            <a:r>
              <a:rPr lang="tr-TR" b="1" dirty="0" err="1"/>
              <a:t>Hiperparametre</a:t>
            </a:r>
            <a:r>
              <a:rPr lang="tr-TR" b="1" dirty="0"/>
              <a:t> Optimizasyonu</a:t>
            </a:r>
            <a:br>
              <a:rPr lang="tr-TR" b="1" dirty="0"/>
            </a:br>
            <a:endParaRPr lang="tr-TR" dirty="0"/>
          </a:p>
        </p:txBody>
      </p:sp>
      <p:sp>
        <p:nvSpPr>
          <p:cNvPr id="3" name="İçerik Yer Tutucusu 2">
            <a:extLst>
              <a:ext uri="{FF2B5EF4-FFF2-40B4-BE49-F238E27FC236}">
                <a16:creationId xmlns:a16="http://schemas.microsoft.com/office/drawing/2014/main" id="{CC2BB70C-D995-4A67-ADE8-C6EC939AEA7E}"/>
              </a:ext>
            </a:extLst>
          </p:cNvPr>
          <p:cNvSpPr>
            <a:spLocks noGrp="1"/>
          </p:cNvSpPr>
          <p:nvPr>
            <p:ph idx="1"/>
          </p:nvPr>
        </p:nvSpPr>
        <p:spPr/>
        <p:txBody>
          <a:bodyPr/>
          <a:lstStyle/>
          <a:p>
            <a:pPr marL="0" indent="0">
              <a:buNone/>
            </a:pPr>
            <a:r>
              <a:rPr lang="tr-TR" b="1" dirty="0"/>
              <a:t>7.1 </a:t>
            </a:r>
            <a:r>
              <a:rPr lang="tr-TR" b="1" dirty="0" err="1"/>
              <a:t>GridSearchCV</a:t>
            </a:r>
            <a:endParaRPr lang="tr-TR" b="1" dirty="0"/>
          </a:p>
          <a:p>
            <a:pPr marL="0" indent="0">
              <a:buNone/>
            </a:pPr>
            <a:r>
              <a:rPr lang="tr-TR" b="1" dirty="0"/>
              <a:t>	</a:t>
            </a:r>
            <a:r>
              <a:rPr lang="tr-TR" dirty="0"/>
              <a:t> </a:t>
            </a:r>
            <a:r>
              <a:rPr lang="tr-TR" dirty="0" err="1"/>
              <a:t>GridSearchCV</a:t>
            </a:r>
            <a:r>
              <a:rPr lang="tr-TR" dirty="0"/>
              <a:t>, makine öğrenimi modelinin </a:t>
            </a:r>
            <a:r>
              <a:rPr lang="tr-TR" dirty="0" err="1"/>
              <a:t>hiperparametrelerini</a:t>
            </a:r>
            <a:r>
              <a:rPr lang="tr-TR" dirty="0"/>
              <a:t> optimize etmek için kullanılan bir yöntemdir. Belirli bir </a:t>
            </a:r>
            <a:r>
              <a:rPr lang="tr-TR" dirty="0" err="1"/>
              <a:t>hiperparametreler</a:t>
            </a:r>
            <a:r>
              <a:rPr lang="tr-TR" dirty="0"/>
              <a:t> kümesi üzerinde tüm olası kombinasyonları dener ve her bir kombinasyon için çapraz doğrulama yaparak en iyi performansı gösteren parametre setini belirler. Bu süreç, modelin genel performansını artırmak ve en iyi </a:t>
            </a:r>
            <a:r>
              <a:rPr lang="tr-TR" dirty="0" err="1"/>
              <a:t>hiperparametre</a:t>
            </a:r>
            <a:r>
              <a:rPr lang="tr-TR" dirty="0"/>
              <a:t> ayarlarını bulmak için kullanılır.</a:t>
            </a:r>
          </a:p>
        </p:txBody>
      </p:sp>
    </p:spTree>
    <p:extLst>
      <p:ext uri="{BB962C8B-B14F-4D97-AF65-F5344CB8AC3E}">
        <p14:creationId xmlns:p14="http://schemas.microsoft.com/office/powerpoint/2010/main" val="239474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2BD28E-F6AE-4AD8-AF43-30136AC9C4B2}"/>
              </a:ext>
            </a:extLst>
          </p:cNvPr>
          <p:cNvSpPr>
            <a:spLocks noGrp="1"/>
          </p:cNvSpPr>
          <p:nvPr>
            <p:ph type="title"/>
          </p:nvPr>
        </p:nvSpPr>
        <p:spPr/>
        <p:txBody>
          <a:bodyPr/>
          <a:lstStyle/>
          <a:p>
            <a:r>
              <a:rPr lang="tr-TR" dirty="0"/>
              <a:t>2. Projenin Amacı</a:t>
            </a:r>
          </a:p>
        </p:txBody>
      </p:sp>
      <p:sp>
        <p:nvSpPr>
          <p:cNvPr id="3" name="İçerik Yer Tutucusu 2">
            <a:extLst>
              <a:ext uri="{FF2B5EF4-FFF2-40B4-BE49-F238E27FC236}">
                <a16:creationId xmlns:a16="http://schemas.microsoft.com/office/drawing/2014/main" id="{379F527C-6C24-4BA9-A6F5-B4D541218843}"/>
              </a:ext>
            </a:extLst>
          </p:cNvPr>
          <p:cNvSpPr>
            <a:spLocks noGrp="1"/>
          </p:cNvSpPr>
          <p:nvPr>
            <p:ph idx="1"/>
          </p:nvPr>
        </p:nvSpPr>
        <p:spPr/>
        <p:txBody>
          <a:bodyPr>
            <a:normAutofit fontScale="92500"/>
          </a:bodyPr>
          <a:lstStyle/>
          <a:p>
            <a:r>
              <a:rPr lang="tr-TR" dirty="0"/>
              <a:t>Bu projenin temel amacı, Türkiye'nin farklı bölgelerinde tarımsal verimliliği etkileyen çevresel faktörlerin (iklim, toprak türü, yağış miktarı ve sıcaklık gibi) analiz edilerek, bu faktörlere dayalı olarak en uygun buğday ürünü öneri sistemini geliştirmektir.</a:t>
            </a:r>
          </a:p>
          <a:p>
            <a:r>
              <a:rPr lang="tr-TR" dirty="0"/>
              <a:t>İklim değişikliklerinin tarımsal üretim üzerindeki etkilerini anlamak ve bu değişikliklere adapte olabilmek için gerekli stratejileri belirlemek.</a:t>
            </a:r>
          </a:p>
          <a:p>
            <a:r>
              <a:rPr lang="tr-TR" dirty="0"/>
              <a:t>Farklı coğrafi bölgeler ve iklim koşullarına sahip alanlarda tarımsal üretimi optimize etmek için veri odaklı karar verme süreçlerini desteklemek.</a:t>
            </a:r>
          </a:p>
        </p:txBody>
      </p:sp>
    </p:spTree>
    <p:extLst>
      <p:ext uri="{BB962C8B-B14F-4D97-AF65-F5344CB8AC3E}">
        <p14:creationId xmlns:p14="http://schemas.microsoft.com/office/powerpoint/2010/main" val="117522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2ADB6E-BBBA-4C51-BFDA-CEDC59BA9696}"/>
              </a:ext>
            </a:extLst>
          </p:cNvPr>
          <p:cNvSpPr>
            <a:spLocks noGrp="1"/>
          </p:cNvSpPr>
          <p:nvPr>
            <p:ph idx="1"/>
          </p:nvPr>
        </p:nvSpPr>
        <p:spPr>
          <a:xfrm>
            <a:off x="623252" y="405447"/>
            <a:ext cx="10334308" cy="783273"/>
          </a:xfrm>
        </p:spPr>
        <p:txBody>
          <a:bodyPr/>
          <a:lstStyle/>
          <a:p>
            <a:r>
              <a:rPr lang="tr-TR" b="1" dirty="0"/>
              <a:t>7.1.1 </a:t>
            </a:r>
            <a:r>
              <a:rPr lang="tr-TR" b="1" dirty="0" err="1"/>
              <a:t>GridSearchCV</a:t>
            </a:r>
            <a:r>
              <a:rPr lang="tr-TR" b="1" dirty="0"/>
              <a:t> kullanarak </a:t>
            </a:r>
            <a:r>
              <a:rPr lang="tr-TR" b="1" dirty="0" err="1"/>
              <a:t>Random</a:t>
            </a:r>
            <a:r>
              <a:rPr lang="tr-TR" b="1" dirty="0"/>
              <a:t> </a:t>
            </a:r>
            <a:r>
              <a:rPr lang="tr-TR" b="1" dirty="0" err="1"/>
              <a:t>Forest</a:t>
            </a:r>
            <a:r>
              <a:rPr lang="tr-TR" b="1" dirty="0"/>
              <a:t> </a:t>
            </a:r>
            <a:r>
              <a:rPr lang="tr-TR" b="1" dirty="0" err="1"/>
              <a:t>Regressor</a:t>
            </a:r>
            <a:r>
              <a:rPr lang="tr-TR" b="1" dirty="0"/>
              <a:t> optimizasyonu </a:t>
            </a:r>
          </a:p>
          <a:p>
            <a:pPr marL="0" indent="0">
              <a:buNone/>
            </a:pPr>
            <a:endParaRPr lang="tr-TR" dirty="0"/>
          </a:p>
        </p:txBody>
      </p:sp>
      <p:pic>
        <p:nvPicPr>
          <p:cNvPr id="6" name="Resim 5">
            <a:extLst>
              <a:ext uri="{FF2B5EF4-FFF2-40B4-BE49-F238E27FC236}">
                <a16:creationId xmlns:a16="http://schemas.microsoft.com/office/drawing/2014/main" id="{DF9F3E0C-47BD-4213-B1E4-82DAD8B0B3BC}"/>
              </a:ext>
            </a:extLst>
          </p:cNvPr>
          <p:cNvPicPr>
            <a:picLocks noChangeAspect="1"/>
          </p:cNvPicPr>
          <p:nvPr/>
        </p:nvPicPr>
        <p:blipFill>
          <a:blip r:embed="rId2"/>
          <a:stretch>
            <a:fillRect/>
          </a:stretch>
        </p:blipFill>
        <p:spPr>
          <a:xfrm>
            <a:off x="182455" y="970728"/>
            <a:ext cx="5730239" cy="5887272"/>
          </a:xfrm>
          <a:prstGeom prst="rect">
            <a:avLst/>
          </a:prstGeom>
        </p:spPr>
      </p:pic>
      <p:pic>
        <p:nvPicPr>
          <p:cNvPr id="8" name="Resim 7">
            <a:extLst>
              <a:ext uri="{FF2B5EF4-FFF2-40B4-BE49-F238E27FC236}">
                <a16:creationId xmlns:a16="http://schemas.microsoft.com/office/drawing/2014/main" id="{4A5914E0-9265-4222-9059-3247CF2FE005}"/>
              </a:ext>
            </a:extLst>
          </p:cNvPr>
          <p:cNvPicPr>
            <a:picLocks noChangeAspect="1"/>
          </p:cNvPicPr>
          <p:nvPr/>
        </p:nvPicPr>
        <p:blipFill>
          <a:blip r:embed="rId3"/>
          <a:stretch>
            <a:fillRect/>
          </a:stretch>
        </p:blipFill>
        <p:spPr>
          <a:xfrm>
            <a:off x="6095999" y="970729"/>
            <a:ext cx="4317655" cy="2257300"/>
          </a:xfrm>
          <a:prstGeom prst="rect">
            <a:avLst/>
          </a:prstGeom>
        </p:spPr>
      </p:pic>
      <p:pic>
        <p:nvPicPr>
          <p:cNvPr id="10" name="Resim 9">
            <a:extLst>
              <a:ext uri="{FF2B5EF4-FFF2-40B4-BE49-F238E27FC236}">
                <a16:creationId xmlns:a16="http://schemas.microsoft.com/office/drawing/2014/main" id="{B6CA0992-C5E7-4642-84EE-37C4CB163DF0}"/>
              </a:ext>
            </a:extLst>
          </p:cNvPr>
          <p:cNvPicPr>
            <a:picLocks noChangeAspect="1"/>
          </p:cNvPicPr>
          <p:nvPr/>
        </p:nvPicPr>
        <p:blipFill>
          <a:blip r:embed="rId4"/>
          <a:stretch>
            <a:fillRect/>
          </a:stretch>
        </p:blipFill>
        <p:spPr>
          <a:xfrm>
            <a:off x="6052119" y="3527970"/>
            <a:ext cx="6096851" cy="2924583"/>
          </a:xfrm>
          <a:prstGeom prst="rect">
            <a:avLst/>
          </a:prstGeom>
        </p:spPr>
      </p:pic>
    </p:spTree>
    <p:extLst>
      <p:ext uri="{BB962C8B-B14F-4D97-AF65-F5344CB8AC3E}">
        <p14:creationId xmlns:p14="http://schemas.microsoft.com/office/powerpoint/2010/main" val="209849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DF11596-DC8E-4939-AA8D-0C4E1AE14FD8}"/>
              </a:ext>
            </a:extLst>
          </p:cNvPr>
          <p:cNvSpPr>
            <a:spLocks noGrp="1"/>
          </p:cNvSpPr>
          <p:nvPr>
            <p:ph idx="1"/>
          </p:nvPr>
        </p:nvSpPr>
        <p:spPr>
          <a:xfrm>
            <a:off x="516572" y="634047"/>
            <a:ext cx="10623868" cy="707073"/>
          </a:xfrm>
        </p:spPr>
        <p:txBody>
          <a:bodyPr/>
          <a:lstStyle/>
          <a:p>
            <a:pPr marL="0" indent="0">
              <a:buNone/>
            </a:pPr>
            <a:r>
              <a:rPr lang="tr-TR" b="1" dirty="0"/>
              <a:t>7.1.2 </a:t>
            </a:r>
            <a:r>
              <a:rPr lang="tr-TR" b="1" dirty="0" err="1"/>
              <a:t>GridSearchCV</a:t>
            </a:r>
            <a:r>
              <a:rPr lang="tr-TR" b="1" dirty="0"/>
              <a:t> kullanarak </a:t>
            </a:r>
            <a:r>
              <a:rPr lang="tr-TR" b="1" dirty="0" err="1"/>
              <a:t>Gradient</a:t>
            </a:r>
            <a:r>
              <a:rPr lang="tr-TR" b="1" dirty="0"/>
              <a:t> </a:t>
            </a:r>
            <a:r>
              <a:rPr lang="tr-TR" b="1" dirty="0" err="1"/>
              <a:t>Boosting</a:t>
            </a:r>
            <a:r>
              <a:rPr lang="tr-TR" b="1" dirty="0"/>
              <a:t> </a:t>
            </a:r>
            <a:r>
              <a:rPr lang="tr-TR" b="1" dirty="0" err="1"/>
              <a:t>Regressor</a:t>
            </a:r>
            <a:r>
              <a:rPr lang="tr-TR" b="1" dirty="0"/>
              <a:t> optimizasyonu </a:t>
            </a:r>
          </a:p>
          <a:p>
            <a:endParaRPr lang="tr-TR" dirty="0"/>
          </a:p>
        </p:txBody>
      </p:sp>
      <p:pic>
        <p:nvPicPr>
          <p:cNvPr id="6" name="Resim 5">
            <a:extLst>
              <a:ext uri="{FF2B5EF4-FFF2-40B4-BE49-F238E27FC236}">
                <a16:creationId xmlns:a16="http://schemas.microsoft.com/office/drawing/2014/main" id="{7B2187F2-EB34-4B4B-A2DC-93072DBFD46C}"/>
              </a:ext>
            </a:extLst>
          </p:cNvPr>
          <p:cNvPicPr>
            <a:picLocks noChangeAspect="1"/>
          </p:cNvPicPr>
          <p:nvPr/>
        </p:nvPicPr>
        <p:blipFill>
          <a:blip r:embed="rId2"/>
          <a:stretch>
            <a:fillRect/>
          </a:stretch>
        </p:blipFill>
        <p:spPr>
          <a:xfrm>
            <a:off x="1589562" y="1115967"/>
            <a:ext cx="8477888" cy="5742033"/>
          </a:xfrm>
          <a:prstGeom prst="rect">
            <a:avLst/>
          </a:prstGeom>
        </p:spPr>
      </p:pic>
    </p:spTree>
    <p:extLst>
      <p:ext uri="{BB962C8B-B14F-4D97-AF65-F5344CB8AC3E}">
        <p14:creationId xmlns:p14="http://schemas.microsoft.com/office/powerpoint/2010/main" val="1542846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AEB55A-740A-47D1-B542-04C7343A8FE4}"/>
              </a:ext>
            </a:extLst>
          </p:cNvPr>
          <p:cNvSpPr>
            <a:spLocks noGrp="1"/>
          </p:cNvSpPr>
          <p:nvPr>
            <p:ph type="title"/>
          </p:nvPr>
        </p:nvSpPr>
        <p:spPr>
          <a:xfrm>
            <a:off x="411480" y="481358"/>
            <a:ext cx="3186747" cy="1478570"/>
          </a:xfrm>
        </p:spPr>
        <p:txBody>
          <a:bodyPr/>
          <a:lstStyle/>
          <a:p>
            <a:r>
              <a:rPr lang="tr-TR" b="1" dirty="0"/>
              <a:t>8. SONUÇLAR</a:t>
            </a:r>
            <a:endParaRPr lang="tr-TR" dirty="0"/>
          </a:p>
        </p:txBody>
      </p:sp>
      <p:pic>
        <p:nvPicPr>
          <p:cNvPr id="5" name="İçerik Yer Tutucusu 4">
            <a:extLst>
              <a:ext uri="{FF2B5EF4-FFF2-40B4-BE49-F238E27FC236}">
                <a16:creationId xmlns:a16="http://schemas.microsoft.com/office/drawing/2014/main" id="{1AB3AA23-FB51-4AB5-9553-C6E60DA92AAC}"/>
              </a:ext>
            </a:extLst>
          </p:cNvPr>
          <p:cNvPicPr>
            <a:picLocks noGrp="1" noChangeAspect="1"/>
          </p:cNvPicPr>
          <p:nvPr>
            <p:ph idx="1"/>
          </p:nvPr>
        </p:nvPicPr>
        <p:blipFill>
          <a:blip r:embed="rId2"/>
          <a:stretch>
            <a:fillRect/>
          </a:stretch>
        </p:blipFill>
        <p:spPr>
          <a:xfrm>
            <a:off x="3942297" y="1214761"/>
            <a:ext cx="6969543" cy="4428478"/>
          </a:xfrm>
        </p:spPr>
      </p:pic>
      <p:sp>
        <p:nvSpPr>
          <p:cNvPr id="7" name="Metin kutusu 6">
            <a:extLst>
              <a:ext uri="{FF2B5EF4-FFF2-40B4-BE49-F238E27FC236}">
                <a16:creationId xmlns:a16="http://schemas.microsoft.com/office/drawing/2014/main" id="{2AC628C0-680E-49F7-9197-143BB3D647A9}"/>
              </a:ext>
            </a:extLst>
          </p:cNvPr>
          <p:cNvSpPr txBox="1"/>
          <p:nvPr/>
        </p:nvSpPr>
        <p:spPr>
          <a:xfrm>
            <a:off x="411480" y="2097088"/>
            <a:ext cx="3141029" cy="3046988"/>
          </a:xfrm>
          <a:prstGeom prst="rect">
            <a:avLst/>
          </a:prstGeom>
          <a:noFill/>
        </p:spPr>
        <p:txBody>
          <a:bodyPr wrap="square">
            <a:spAutoFit/>
          </a:bodyPr>
          <a:lstStyle/>
          <a:p>
            <a:r>
              <a:rPr lang="tr-TR" sz="2400" b="1" dirty="0"/>
              <a:t>En iyi performans gösteren model: </a:t>
            </a:r>
            <a:r>
              <a:rPr lang="tr-TR" sz="2400" dirty="0" err="1"/>
              <a:t>Gradient</a:t>
            </a:r>
            <a:r>
              <a:rPr lang="tr-TR" sz="2400" dirty="0"/>
              <a:t> </a:t>
            </a:r>
            <a:r>
              <a:rPr lang="tr-TR" sz="2400" dirty="0" err="1"/>
              <a:t>Boosting</a:t>
            </a:r>
            <a:r>
              <a:rPr lang="tr-TR" sz="2400" dirty="0"/>
              <a:t> </a:t>
            </a:r>
            <a:r>
              <a:rPr lang="tr-TR" sz="2400" dirty="0" err="1"/>
              <a:t>Regressor</a:t>
            </a:r>
            <a:r>
              <a:rPr lang="tr-TR" sz="2400" dirty="0"/>
              <a:t> </a:t>
            </a:r>
          </a:p>
          <a:p>
            <a:r>
              <a:rPr lang="tr-TR" sz="2400" b="1" dirty="0"/>
              <a:t>Optimizasyon sonrası performans artışı: </a:t>
            </a:r>
            <a:r>
              <a:rPr lang="tr-TR" sz="2400" dirty="0"/>
              <a:t>Düşük MSE, yüksek R² değerleri.</a:t>
            </a:r>
          </a:p>
        </p:txBody>
      </p:sp>
      <p:pic>
        <p:nvPicPr>
          <p:cNvPr id="10" name="Resim 9">
            <a:extLst>
              <a:ext uri="{FF2B5EF4-FFF2-40B4-BE49-F238E27FC236}">
                <a16:creationId xmlns:a16="http://schemas.microsoft.com/office/drawing/2014/main" id="{7619902E-68BE-4EC9-9D4A-6E0C2F428C86}"/>
              </a:ext>
            </a:extLst>
          </p:cNvPr>
          <p:cNvPicPr>
            <a:picLocks noChangeAspect="1"/>
          </p:cNvPicPr>
          <p:nvPr/>
        </p:nvPicPr>
        <p:blipFill>
          <a:blip r:embed="rId3"/>
          <a:stretch>
            <a:fillRect/>
          </a:stretch>
        </p:blipFill>
        <p:spPr>
          <a:xfrm>
            <a:off x="411480" y="5780398"/>
            <a:ext cx="10500360" cy="803281"/>
          </a:xfrm>
          <a:prstGeom prst="rect">
            <a:avLst/>
          </a:prstGeom>
        </p:spPr>
      </p:pic>
    </p:spTree>
    <p:extLst>
      <p:ext uri="{BB962C8B-B14F-4D97-AF65-F5344CB8AC3E}">
        <p14:creationId xmlns:p14="http://schemas.microsoft.com/office/powerpoint/2010/main" val="84477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23E250-4667-4702-9B8D-AF0C6EA7C2CE}"/>
              </a:ext>
            </a:extLst>
          </p:cNvPr>
          <p:cNvSpPr>
            <a:spLocks noGrp="1"/>
          </p:cNvSpPr>
          <p:nvPr>
            <p:ph type="title"/>
          </p:nvPr>
        </p:nvSpPr>
        <p:spPr/>
        <p:txBody>
          <a:bodyPr/>
          <a:lstStyle/>
          <a:p>
            <a:r>
              <a:rPr lang="tr-TR" dirty="0"/>
              <a:t>9. Özniteliklerin Önem Dereceleri</a:t>
            </a:r>
          </a:p>
        </p:txBody>
      </p:sp>
      <p:pic>
        <p:nvPicPr>
          <p:cNvPr id="4" name="Resim 3">
            <a:extLst>
              <a:ext uri="{FF2B5EF4-FFF2-40B4-BE49-F238E27FC236}">
                <a16:creationId xmlns:a16="http://schemas.microsoft.com/office/drawing/2014/main" id="{D0171757-6159-43A1-8855-F57D3ED00F46}"/>
              </a:ext>
            </a:extLst>
          </p:cNvPr>
          <p:cNvPicPr>
            <a:picLocks noChangeAspect="1"/>
          </p:cNvPicPr>
          <p:nvPr/>
        </p:nvPicPr>
        <p:blipFill>
          <a:blip r:embed="rId2"/>
          <a:stretch>
            <a:fillRect/>
          </a:stretch>
        </p:blipFill>
        <p:spPr>
          <a:xfrm>
            <a:off x="1141413" y="1803050"/>
            <a:ext cx="8505507" cy="4739776"/>
          </a:xfrm>
          <a:prstGeom prst="rect">
            <a:avLst/>
          </a:prstGeom>
        </p:spPr>
      </p:pic>
    </p:spTree>
    <p:extLst>
      <p:ext uri="{BB962C8B-B14F-4D97-AF65-F5344CB8AC3E}">
        <p14:creationId xmlns:p14="http://schemas.microsoft.com/office/powerpoint/2010/main" val="2661775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C06528-13DA-4259-B733-8BEEF8515266}"/>
              </a:ext>
            </a:extLst>
          </p:cNvPr>
          <p:cNvSpPr>
            <a:spLocks noGrp="1"/>
          </p:cNvSpPr>
          <p:nvPr>
            <p:ph type="title"/>
          </p:nvPr>
        </p:nvSpPr>
        <p:spPr/>
        <p:txBody>
          <a:bodyPr/>
          <a:lstStyle/>
          <a:p>
            <a:r>
              <a:rPr lang="tr-TR" dirty="0"/>
              <a:t>10. Öneriler</a:t>
            </a:r>
          </a:p>
        </p:txBody>
      </p:sp>
      <p:sp>
        <p:nvSpPr>
          <p:cNvPr id="5" name="Metin kutusu 4">
            <a:extLst>
              <a:ext uri="{FF2B5EF4-FFF2-40B4-BE49-F238E27FC236}">
                <a16:creationId xmlns:a16="http://schemas.microsoft.com/office/drawing/2014/main" id="{B92FF0E8-A718-41B9-B9A9-FFECEA354A97}"/>
              </a:ext>
            </a:extLst>
          </p:cNvPr>
          <p:cNvSpPr txBox="1"/>
          <p:nvPr/>
        </p:nvSpPr>
        <p:spPr>
          <a:xfrm>
            <a:off x="1141412" y="1846779"/>
            <a:ext cx="9297987" cy="3416320"/>
          </a:xfrm>
          <a:prstGeom prst="rect">
            <a:avLst/>
          </a:prstGeom>
          <a:noFill/>
        </p:spPr>
        <p:txBody>
          <a:bodyPr wrap="square">
            <a:spAutoFit/>
          </a:bodyPr>
          <a:lstStyle/>
          <a:p>
            <a:r>
              <a:rPr lang="tr-TR" sz="2400" dirty="0"/>
              <a:t>Çevresel Faktörlerin Daha Detaylı Analizi: Tarımsal verimliliği etkileyen çevresel faktörlerin daha detaylı bir şekilde incelenmesi, daha doğru ve güvenilir tahminler yapılmasını sağlayabilir. Örneğin, mikro iklim verileri, toprak kimyası ve su tutma kapasitesi gibi daha spesifik veriler toplanabilir.</a:t>
            </a:r>
          </a:p>
          <a:p>
            <a:endParaRPr lang="tr-TR" sz="2400" dirty="0"/>
          </a:p>
          <a:p>
            <a:r>
              <a:rPr lang="tr-TR" sz="2400" dirty="0"/>
              <a:t>Uzun vadeli iklim ve tarımsal veriler kullanılarak modellerin dayanıklılığı ve doğruluğu artırılabilir. Bu, iklim değişikliğinin tarımsal verimlilik üzerindeki etkilerini anlamak için de faydalı olabilir.</a:t>
            </a:r>
          </a:p>
        </p:txBody>
      </p:sp>
    </p:spTree>
    <p:extLst>
      <p:ext uri="{BB962C8B-B14F-4D97-AF65-F5344CB8AC3E}">
        <p14:creationId xmlns:p14="http://schemas.microsoft.com/office/powerpoint/2010/main" val="1330102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C0AA59-EE37-4F82-942A-D351C865FC0F}"/>
              </a:ext>
            </a:extLst>
          </p:cNvPr>
          <p:cNvSpPr>
            <a:spLocks noGrp="1"/>
          </p:cNvSpPr>
          <p:nvPr>
            <p:ph type="title"/>
          </p:nvPr>
        </p:nvSpPr>
        <p:spPr/>
        <p:txBody>
          <a:bodyPr/>
          <a:lstStyle/>
          <a:p>
            <a:r>
              <a:rPr lang="tr-TR" dirty="0"/>
              <a:t>11. Teşekkürler</a:t>
            </a:r>
          </a:p>
        </p:txBody>
      </p:sp>
      <p:sp>
        <p:nvSpPr>
          <p:cNvPr id="3" name="İçerik Yer Tutucusu 2">
            <a:extLst>
              <a:ext uri="{FF2B5EF4-FFF2-40B4-BE49-F238E27FC236}">
                <a16:creationId xmlns:a16="http://schemas.microsoft.com/office/drawing/2014/main" id="{6FB60A4D-E076-4877-AE25-725A45768619}"/>
              </a:ext>
            </a:extLst>
          </p:cNvPr>
          <p:cNvSpPr>
            <a:spLocks noGrp="1"/>
          </p:cNvSpPr>
          <p:nvPr>
            <p:ph idx="1"/>
          </p:nvPr>
        </p:nvSpPr>
        <p:spPr/>
        <p:txBody>
          <a:bodyPr>
            <a:normAutofit fontScale="92500" lnSpcReduction="20000"/>
          </a:bodyPr>
          <a:lstStyle/>
          <a:p>
            <a:r>
              <a:rPr lang="tr-TR" dirty="0"/>
              <a:t>Öncelikle, veri toplama sürecinde bize yardımcı olan ve proje boyunca değerli bilgilerini paylaşan tüm yerel tarım uzmanlarına ve çiftçilere teşekkür ederiz. Özellikle, Meteoroloji Genel Müdürlüğü'ne ve Tarım ve Orman Bakanlığı'na, proje için gerekli olan iklim ve tarımsal verileri sağladıkları için minnettarız.</a:t>
            </a:r>
          </a:p>
          <a:p>
            <a:endParaRPr lang="tr-TR" dirty="0"/>
          </a:p>
          <a:p>
            <a:r>
              <a:rPr lang="tr-TR" dirty="0"/>
              <a:t>Projede kullanılan makine öğrenmesi modellerinin geliştirilmesinde ve optimizasyonunda bize rehberlik eden danışmanlarımıza ve akademik </a:t>
            </a:r>
            <a:r>
              <a:rPr lang="tr-TR" dirty="0" err="1"/>
              <a:t>mentorumuz</a:t>
            </a:r>
            <a:r>
              <a:rPr lang="tr-TR" dirty="0"/>
              <a:t> Prof. Dr. Resul </a:t>
            </a:r>
            <a:r>
              <a:rPr lang="tr-TR" dirty="0" err="1"/>
              <a:t>Daş</a:t>
            </a:r>
            <a:r>
              <a:rPr lang="tr-TR" dirty="0"/>
              <a:t>’ a teşekkür ederiz. Değerli geri bildirimleri ve uzmanlıkları, bu çalışmanın kalitesini ve doğruluğunu artırmada büyük rol oynamıştır.</a:t>
            </a:r>
          </a:p>
        </p:txBody>
      </p:sp>
    </p:spTree>
    <p:extLst>
      <p:ext uri="{BB962C8B-B14F-4D97-AF65-F5344CB8AC3E}">
        <p14:creationId xmlns:p14="http://schemas.microsoft.com/office/powerpoint/2010/main" val="4188788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B14D4A-673A-4F70-8DBD-D9F2364D06E8}"/>
              </a:ext>
            </a:extLst>
          </p:cNvPr>
          <p:cNvSpPr>
            <a:spLocks noGrp="1"/>
          </p:cNvSpPr>
          <p:nvPr>
            <p:ph type="title"/>
          </p:nvPr>
        </p:nvSpPr>
        <p:spPr>
          <a:xfrm>
            <a:off x="1141413" y="0"/>
            <a:ext cx="9905998" cy="1447800"/>
          </a:xfrm>
        </p:spPr>
        <p:txBody>
          <a:bodyPr/>
          <a:lstStyle/>
          <a:p>
            <a:r>
              <a:rPr lang="tr-TR" dirty="0"/>
              <a:t>12. Kaynaklar</a:t>
            </a:r>
          </a:p>
        </p:txBody>
      </p:sp>
      <p:sp>
        <p:nvSpPr>
          <p:cNvPr id="3" name="İçerik Yer Tutucusu 2">
            <a:extLst>
              <a:ext uri="{FF2B5EF4-FFF2-40B4-BE49-F238E27FC236}">
                <a16:creationId xmlns:a16="http://schemas.microsoft.com/office/drawing/2014/main" id="{40FBF00C-D2DC-44F5-BDD3-1728704799B0}"/>
              </a:ext>
            </a:extLst>
          </p:cNvPr>
          <p:cNvSpPr>
            <a:spLocks noGrp="1"/>
          </p:cNvSpPr>
          <p:nvPr>
            <p:ph idx="1"/>
          </p:nvPr>
        </p:nvSpPr>
        <p:spPr>
          <a:xfrm>
            <a:off x="1141412" y="1082040"/>
            <a:ext cx="9905999" cy="5440680"/>
          </a:xfrm>
        </p:spPr>
        <p:txBody>
          <a:bodyPr>
            <a:normAutofit/>
          </a:bodyPr>
          <a:lstStyle/>
          <a:p>
            <a:pPr marL="0" indent="0">
              <a:buNone/>
            </a:pPr>
            <a:r>
              <a:rPr lang="tr-TR" b="1" dirty="0"/>
              <a:t>Türkiye'deki tarımsal verimlilik ve çevresel faktörlere ilişkin detaylı veriler.</a:t>
            </a:r>
          </a:p>
          <a:p>
            <a:pPr lvl="1"/>
            <a:r>
              <a:rPr lang="tr-TR" sz="2400" dirty="0"/>
              <a:t>Türkiye İstatistik Kurumu (TÜİK)</a:t>
            </a:r>
          </a:p>
          <a:p>
            <a:pPr marL="0" indent="0">
              <a:buNone/>
            </a:pPr>
            <a:r>
              <a:rPr lang="tr-TR" b="1" dirty="0"/>
              <a:t>Türkiye'deki iklim ve hava durumu verileri.</a:t>
            </a:r>
          </a:p>
          <a:p>
            <a:pPr lvl="1"/>
            <a:r>
              <a:rPr lang="tr-TR" sz="2400" dirty="0" err="1"/>
              <a:t>Weather</a:t>
            </a:r>
            <a:r>
              <a:rPr lang="tr-TR" sz="2400" dirty="0"/>
              <a:t> </a:t>
            </a:r>
            <a:r>
              <a:rPr lang="tr-TR" sz="2400" dirty="0" err="1"/>
              <a:t>and</a:t>
            </a:r>
            <a:r>
              <a:rPr lang="tr-TR" sz="2400" dirty="0"/>
              <a:t> </a:t>
            </a:r>
            <a:r>
              <a:rPr lang="tr-TR" sz="2400" dirty="0" err="1"/>
              <a:t>Climate</a:t>
            </a:r>
            <a:endParaRPr lang="tr-TR" sz="2400" dirty="0"/>
          </a:p>
          <a:p>
            <a:pPr lvl="1"/>
            <a:r>
              <a:rPr lang="tr-TR" sz="2400" dirty="0"/>
              <a:t>Meteoroloji Genel Müdürlüğü (MGM) - Diyarbakır</a:t>
            </a:r>
          </a:p>
          <a:p>
            <a:pPr lvl="1"/>
            <a:r>
              <a:rPr lang="tr-TR" sz="2400" dirty="0"/>
              <a:t>Meteoroloji Genel Müdürlüğü (MGM) - Elazığ</a:t>
            </a:r>
          </a:p>
          <a:p>
            <a:pPr lvl="1"/>
            <a:r>
              <a:rPr lang="tr-TR" sz="2400" dirty="0"/>
              <a:t>Meteoroloji Genel Müdürlüğü (MGM) - Eskişehir</a:t>
            </a:r>
          </a:p>
          <a:p>
            <a:pPr lvl="1"/>
            <a:r>
              <a:rPr lang="tr-TR" sz="2400" dirty="0"/>
              <a:t>Meteoroloji Genel Müdürlüğü (MGM) - Kayseri</a:t>
            </a:r>
          </a:p>
          <a:p>
            <a:pPr lvl="1"/>
            <a:r>
              <a:rPr lang="tr-TR" sz="2400" dirty="0"/>
              <a:t>Meteoroloji Genel Müdürlüğü (MGM) - QMC</a:t>
            </a:r>
          </a:p>
        </p:txBody>
      </p:sp>
    </p:spTree>
    <p:extLst>
      <p:ext uri="{BB962C8B-B14F-4D97-AF65-F5344CB8AC3E}">
        <p14:creationId xmlns:p14="http://schemas.microsoft.com/office/powerpoint/2010/main" val="5927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2D7910-9C9E-40DF-82DD-F3D89E1EA69D}"/>
              </a:ext>
            </a:extLst>
          </p:cNvPr>
          <p:cNvSpPr>
            <a:spLocks noGrp="1"/>
          </p:cNvSpPr>
          <p:nvPr>
            <p:ph type="title"/>
          </p:nvPr>
        </p:nvSpPr>
        <p:spPr/>
        <p:txBody>
          <a:bodyPr/>
          <a:lstStyle/>
          <a:p>
            <a:r>
              <a:rPr lang="tr-TR" dirty="0"/>
              <a:t>3. Projenin Amacı</a:t>
            </a:r>
          </a:p>
        </p:txBody>
      </p:sp>
      <p:sp>
        <p:nvSpPr>
          <p:cNvPr id="3" name="İçerik Yer Tutucusu 2">
            <a:extLst>
              <a:ext uri="{FF2B5EF4-FFF2-40B4-BE49-F238E27FC236}">
                <a16:creationId xmlns:a16="http://schemas.microsoft.com/office/drawing/2014/main" id="{F3FC9D5D-CA23-48C9-B995-C061D6B59C10}"/>
              </a:ext>
            </a:extLst>
          </p:cNvPr>
          <p:cNvSpPr>
            <a:spLocks noGrp="1"/>
          </p:cNvSpPr>
          <p:nvPr>
            <p:ph idx="1"/>
          </p:nvPr>
        </p:nvSpPr>
        <p:spPr/>
        <p:txBody>
          <a:bodyPr>
            <a:normAutofit fontScale="92500" lnSpcReduction="10000"/>
          </a:bodyPr>
          <a:lstStyle/>
          <a:p>
            <a:r>
              <a:rPr lang="tr-TR" dirty="0"/>
              <a:t>Tarımsal verimlilik tahminlerinde makine öğrenmesi modellerinin etkinliğini test ederek, en iyi performans gösteren modeli belirlemek ve bu modeli kullanarak bölgesel ürün önerileri yapmak.</a:t>
            </a:r>
          </a:p>
          <a:p>
            <a:r>
              <a:rPr lang="tr-TR" dirty="0"/>
              <a:t>Tarımsal politikaların geliştirilmesi ve sürdürülebilir tarım uygulamalarının yaygınlaştırılması için bilimsel veriler ve analizlere dayalı öneriler sunmak.</a:t>
            </a:r>
          </a:p>
          <a:p>
            <a:r>
              <a:rPr lang="tr-TR" dirty="0"/>
              <a:t>Tarımsal üretimde verimliliği artırmak, maliyetleri düşürmek ve doğal kaynakların daha verimli kullanılmasını sağlamak amacıyla çiftçilere ve tarım sektörü paydaşlarına rehberlik etmek.</a:t>
            </a:r>
          </a:p>
          <a:p>
            <a:pPr marL="0" indent="0">
              <a:buNone/>
            </a:pPr>
            <a:endParaRPr lang="tr-TR" dirty="0"/>
          </a:p>
        </p:txBody>
      </p:sp>
    </p:spTree>
    <p:extLst>
      <p:ext uri="{BB962C8B-B14F-4D97-AF65-F5344CB8AC3E}">
        <p14:creationId xmlns:p14="http://schemas.microsoft.com/office/powerpoint/2010/main" val="343087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E84DB5-4784-4E7F-888E-1EA5D1F8ADE4}"/>
              </a:ext>
            </a:extLst>
          </p:cNvPr>
          <p:cNvSpPr>
            <a:spLocks noGrp="1"/>
          </p:cNvSpPr>
          <p:nvPr>
            <p:ph type="title"/>
          </p:nvPr>
        </p:nvSpPr>
        <p:spPr/>
        <p:txBody>
          <a:bodyPr/>
          <a:lstStyle/>
          <a:p>
            <a:r>
              <a:rPr lang="tr-TR" dirty="0"/>
              <a:t>4. Kapsam</a:t>
            </a:r>
          </a:p>
        </p:txBody>
      </p:sp>
      <p:sp>
        <p:nvSpPr>
          <p:cNvPr id="3" name="İçerik Yer Tutucusu 2">
            <a:extLst>
              <a:ext uri="{FF2B5EF4-FFF2-40B4-BE49-F238E27FC236}">
                <a16:creationId xmlns:a16="http://schemas.microsoft.com/office/drawing/2014/main" id="{CE25365F-B85A-4C9E-967F-B2080EF38032}"/>
              </a:ext>
            </a:extLst>
          </p:cNvPr>
          <p:cNvSpPr>
            <a:spLocks noGrp="1"/>
          </p:cNvSpPr>
          <p:nvPr>
            <p:ph idx="1"/>
          </p:nvPr>
        </p:nvSpPr>
        <p:spPr/>
        <p:txBody>
          <a:bodyPr>
            <a:normAutofit/>
          </a:bodyPr>
          <a:lstStyle/>
          <a:p>
            <a:r>
              <a:rPr lang="tr-TR" sz="2200" dirty="0"/>
              <a:t>Farklı bölgelerde tarımsal verimliliği etkileyen çevresel faktörleri analiz etmek ve bu faktörlere dayanan uygun ürün önerileri geliştirmek.</a:t>
            </a:r>
          </a:p>
          <a:p>
            <a:r>
              <a:rPr lang="tr-TR" sz="2200" dirty="0"/>
              <a:t>Veri kaynakları: Meteoroloji Genel Müdürlüğü ve TÜİK</a:t>
            </a:r>
          </a:p>
        </p:txBody>
      </p:sp>
    </p:spTree>
    <p:extLst>
      <p:ext uri="{BB962C8B-B14F-4D97-AF65-F5344CB8AC3E}">
        <p14:creationId xmlns:p14="http://schemas.microsoft.com/office/powerpoint/2010/main" val="92370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5832A-C48D-41EE-B097-756BE33EA276}"/>
              </a:ext>
            </a:extLst>
          </p:cNvPr>
          <p:cNvSpPr>
            <a:spLocks noGrp="1"/>
          </p:cNvSpPr>
          <p:nvPr>
            <p:ph type="title"/>
          </p:nvPr>
        </p:nvSpPr>
        <p:spPr/>
        <p:txBody>
          <a:bodyPr/>
          <a:lstStyle/>
          <a:p>
            <a:r>
              <a:rPr lang="tr-TR" dirty="0"/>
              <a:t>5. Yöntem</a:t>
            </a:r>
          </a:p>
        </p:txBody>
      </p:sp>
      <p:sp>
        <p:nvSpPr>
          <p:cNvPr id="3" name="İçerik Yer Tutucusu 2">
            <a:extLst>
              <a:ext uri="{FF2B5EF4-FFF2-40B4-BE49-F238E27FC236}">
                <a16:creationId xmlns:a16="http://schemas.microsoft.com/office/drawing/2014/main" id="{239C248E-6583-494A-9258-4FC41C034913}"/>
              </a:ext>
            </a:extLst>
          </p:cNvPr>
          <p:cNvSpPr>
            <a:spLocks noGrp="1"/>
          </p:cNvSpPr>
          <p:nvPr>
            <p:ph idx="1"/>
          </p:nvPr>
        </p:nvSpPr>
        <p:spPr/>
        <p:txBody>
          <a:bodyPr/>
          <a:lstStyle/>
          <a:p>
            <a:pPr marL="0" indent="0">
              <a:buNone/>
            </a:pPr>
            <a:r>
              <a:rPr lang="tr-TR" b="1" dirty="0"/>
              <a:t>5.1 Veri Toplama ve Kaynaklar:</a:t>
            </a:r>
            <a:endParaRPr lang="tr-TR" dirty="0"/>
          </a:p>
          <a:p>
            <a:pPr marL="0" indent="0">
              <a:buNone/>
            </a:pPr>
            <a:r>
              <a:rPr lang="tr-TR" dirty="0"/>
              <a:t>	5.1.1 Meteoroloji İstasyonları: Sıcaklık, yağış, nem, güneş ışığı.</a:t>
            </a:r>
          </a:p>
          <a:p>
            <a:pPr marL="0" indent="0">
              <a:buNone/>
            </a:pPr>
            <a:r>
              <a:rPr lang="tr-TR" dirty="0"/>
              <a:t>	5.1.2 TÜİK: </a:t>
            </a:r>
            <a:r>
              <a:rPr lang="tr-TR" sz="2400" dirty="0"/>
              <a:t>ürün adı, ekilen alan, hasat edilen alan, üretim miktarı ve 	         verim.</a:t>
            </a:r>
            <a:endParaRPr lang="tr-TR" dirty="0"/>
          </a:p>
        </p:txBody>
      </p:sp>
    </p:spTree>
    <p:extLst>
      <p:ext uri="{BB962C8B-B14F-4D97-AF65-F5344CB8AC3E}">
        <p14:creationId xmlns:p14="http://schemas.microsoft.com/office/powerpoint/2010/main" val="1078984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etin kutusu 8">
            <a:extLst>
              <a:ext uri="{FF2B5EF4-FFF2-40B4-BE49-F238E27FC236}">
                <a16:creationId xmlns:a16="http://schemas.microsoft.com/office/drawing/2014/main" id="{83D6E867-27CA-46BE-93C7-6DF40E29824E}"/>
              </a:ext>
            </a:extLst>
          </p:cNvPr>
          <p:cNvSpPr txBox="1"/>
          <p:nvPr/>
        </p:nvSpPr>
        <p:spPr>
          <a:xfrm>
            <a:off x="1640709" y="943094"/>
            <a:ext cx="7079773" cy="830997"/>
          </a:xfrm>
          <a:prstGeom prst="rect">
            <a:avLst/>
          </a:prstGeom>
          <a:noFill/>
        </p:spPr>
        <p:txBody>
          <a:bodyPr wrap="square">
            <a:spAutoFit/>
          </a:bodyPr>
          <a:lstStyle/>
          <a:p>
            <a:r>
              <a:rPr lang="tr-TR" sz="2400" b="1" dirty="0"/>
              <a:t>5.1 Veri Toplama ve Kaynaklar</a:t>
            </a:r>
          </a:p>
          <a:p>
            <a:r>
              <a:rPr lang="tr-TR" sz="2400" dirty="0"/>
              <a:t>İl ve ilçelere göre rakım, sıcaklık, yağış, nem, güneş ışığı</a:t>
            </a:r>
          </a:p>
        </p:txBody>
      </p:sp>
      <p:graphicFrame>
        <p:nvGraphicFramePr>
          <p:cNvPr id="12" name="İçerik Yer Tutucusu 11">
            <a:extLst>
              <a:ext uri="{FF2B5EF4-FFF2-40B4-BE49-F238E27FC236}">
                <a16:creationId xmlns:a16="http://schemas.microsoft.com/office/drawing/2014/main" id="{4DDB5FC1-9BD1-46A5-99CB-4BC5B4ADF59A}"/>
              </a:ext>
            </a:extLst>
          </p:cNvPr>
          <p:cNvGraphicFramePr>
            <a:graphicFrameLocks noGrp="1"/>
          </p:cNvGraphicFramePr>
          <p:nvPr>
            <p:ph idx="1"/>
            <p:extLst>
              <p:ext uri="{D42A27DB-BD31-4B8C-83A1-F6EECF244321}">
                <p14:modId xmlns:p14="http://schemas.microsoft.com/office/powerpoint/2010/main" val="3896766449"/>
              </p:ext>
            </p:extLst>
          </p:nvPr>
        </p:nvGraphicFramePr>
        <p:xfrm>
          <a:off x="1640709" y="2221274"/>
          <a:ext cx="8910582" cy="4059392"/>
        </p:xfrm>
        <a:graphic>
          <a:graphicData uri="http://schemas.openxmlformats.org/drawingml/2006/table">
            <a:tbl>
              <a:tblPr>
                <a:tableStyleId>{5C22544A-7EE6-4342-B048-85BDC9FD1C3A}</a:tableStyleId>
              </a:tblPr>
              <a:tblGrid>
                <a:gridCol w="1133752">
                  <a:extLst>
                    <a:ext uri="{9D8B030D-6E8A-4147-A177-3AD203B41FA5}">
                      <a16:colId xmlns:a16="http://schemas.microsoft.com/office/drawing/2014/main" val="3904166552"/>
                    </a:ext>
                  </a:extLst>
                </a:gridCol>
                <a:gridCol w="1133752">
                  <a:extLst>
                    <a:ext uri="{9D8B030D-6E8A-4147-A177-3AD203B41FA5}">
                      <a16:colId xmlns:a16="http://schemas.microsoft.com/office/drawing/2014/main" val="81254575"/>
                    </a:ext>
                  </a:extLst>
                </a:gridCol>
                <a:gridCol w="2108070">
                  <a:extLst>
                    <a:ext uri="{9D8B030D-6E8A-4147-A177-3AD203B41FA5}">
                      <a16:colId xmlns:a16="http://schemas.microsoft.com/office/drawing/2014/main" val="1152998256"/>
                    </a:ext>
                  </a:extLst>
                </a:gridCol>
                <a:gridCol w="1133752">
                  <a:extLst>
                    <a:ext uri="{9D8B030D-6E8A-4147-A177-3AD203B41FA5}">
                      <a16:colId xmlns:a16="http://schemas.microsoft.com/office/drawing/2014/main" val="3999484359"/>
                    </a:ext>
                  </a:extLst>
                </a:gridCol>
                <a:gridCol w="1133752">
                  <a:extLst>
                    <a:ext uri="{9D8B030D-6E8A-4147-A177-3AD203B41FA5}">
                      <a16:colId xmlns:a16="http://schemas.microsoft.com/office/drawing/2014/main" val="3315773421"/>
                    </a:ext>
                  </a:extLst>
                </a:gridCol>
                <a:gridCol w="1133752">
                  <a:extLst>
                    <a:ext uri="{9D8B030D-6E8A-4147-A177-3AD203B41FA5}">
                      <a16:colId xmlns:a16="http://schemas.microsoft.com/office/drawing/2014/main" val="830766168"/>
                    </a:ext>
                  </a:extLst>
                </a:gridCol>
                <a:gridCol w="1133752">
                  <a:extLst>
                    <a:ext uri="{9D8B030D-6E8A-4147-A177-3AD203B41FA5}">
                      <a16:colId xmlns:a16="http://schemas.microsoft.com/office/drawing/2014/main" val="3541811049"/>
                    </a:ext>
                  </a:extLst>
                </a:gridCol>
              </a:tblGrid>
              <a:tr h="868604">
                <a:tc>
                  <a:txBody>
                    <a:bodyPr/>
                    <a:lstStyle/>
                    <a:p>
                      <a:pPr algn="l" fontAlgn="b"/>
                      <a:r>
                        <a:rPr lang="tr-TR" sz="1700" u="none" strike="noStrike">
                          <a:effectLst/>
                        </a:rPr>
                        <a:t>il</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ilce_adi</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Rakım (m)</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Ortalama Sıcaklık (°C)</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Nem Oranı (%)</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Yağış Oranı (mm)</a:t>
                      </a:r>
                      <a:endParaRPr lang="tr-TR" sz="1700" b="1"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Güneş Işığı (saat/gün)</a:t>
                      </a:r>
                      <a:endParaRPr lang="tr-TR" sz="1700" b="1" i="0" u="none" strike="noStrike">
                        <a:solidFill>
                          <a:srgbClr val="000000"/>
                        </a:solidFill>
                        <a:effectLst/>
                        <a:latin typeface="Arial Tur" panose="020B0604020202020204" pitchFamily="34" charset="0"/>
                      </a:endParaRPr>
                    </a:p>
                  </a:txBody>
                  <a:tcPr marL="17727" marR="17727" marT="17727" marB="0" anchor="b"/>
                </a:tc>
                <a:extLst>
                  <a:ext uri="{0D108BD9-81ED-4DB2-BD59-A6C34878D82A}">
                    <a16:rowId xmlns:a16="http://schemas.microsoft.com/office/drawing/2014/main" val="1419305164"/>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SEYHAN</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3847327806"/>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SEYHAN</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3823567496"/>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SEYHAN</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dirty="0">
                          <a:effectLst/>
                        </a:rPr>
                        <a:t>28</a:t>
                      </a:r>
                      <a:endParaRPr lang="tr-TR" sz="2000" b="0" i="0" u="none" strike="noStrike" dirty="0">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1279538300"/>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SEYHAN</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4055694298"/>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YÜREĞİR</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3980000148"/>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YÜREĞİR</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460588723"/>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YÜREĞİR</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330267980"/>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YÜREĞİR</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28</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18.7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66</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625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9</a:t>
                      </a:r>
                      <a:endParaRPr lang="tr-TR" sz="2000" b="0" i="0" u="none" strike="noStrike">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293517070"/>
                  </a:ext>
                </a:extLst>
              </a:tr>
              <a:tr h="354532">
                <a:tc>
                  <a:txBody>
                    <a:bodyPr/>
                    <a:lstStyle/>
                    <a:p>
                      <a:pPr algn="l" fontAlgn="b"/>
                      <a:r>
                        <a:rPr lang="tr-TR" sz="1700" u="none" strike="noStrike">
                          <a:effectLst/>
                        </a:rPr>
                        <a:t>ADANA</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1700" u="none" strike="noStrike">
                          <a:effectLst/>
                        </a:rPr>
                        <a:t>ALADAĞ</a:t>
                      </a:r>
                      <a:endParaRPr lang="tr-TR" sz="1700" b="0" i="0" u="none" strike="noStrike">
                        <a:solidFill>
                          <a:srgbClr val="000000"/>
                        </a:solidFill>
                        <a:effectLst/>
                        <a:latin typeface="Arial Tur" panose="020B0604020202020204" pitchFamily="34" charset="0"/>
                      </a:endParaRPr>
                    </a:p>
                  </a:txBody>
                  <a:tcPr marL="17727" marR="17727" marT="17727" marB="0" anchor="b"/>
                </a:tc>
                <a:tc>
                  <a:txBody>
                    <a:bodyPr/>
                    <a:lstStyle/>
                    <a:p>
                      <a:pPr algn="l" fontAlgn="b"/>
                      <a:r>
                        <a:rPr lang="tr-TR" sz="2000" u="none" strike="noStrike">
                          <a:effectLst/>
                        </a:rPr>
                        <a:t>967</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12.0</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70</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a:effectLst/>
                        </a:rPr>
                        <a:t>805</a:t>
                      </a:r>
                      <a:endParaRPr lang="tr-TR" sz="2000" b="0" i="0" u="none" strike="noStrike">
                        <a:solidFill>
                          <a:srgbClr val="000000"/>
                        </a:solidFill>
                        <a:effectLst/>
                        <a:latin typeface="Calibri" panose="020F0502020204030204" pitchFamily="34" charset="0"/>
                      </a:endParaRPr>
                    </a:p>
                  </a:txBody>
                  <a:tcPr marL="17727" marR="17727" marT="17727" marB="0" anchor="b"/>
                </a:tc>
                <a:tc>
                  <a:txBody>
                    <a:bodyPr/>
                    <a:lstStyle/>
                    <a:p>
                      <a:pPr algn="l" fontAlgn="b"/>
                      <a:r>
                        <a:rPr lang="tr-TR" sz="2000" u="none" strike="noStrike" dirty="0">
                          <a:effectLst/>
                        </a:rPr>
                        <a:t>8</a:t>
                      </a:r>
                      <a:endParaRPr lang="tr-TR" sz="2000" b="0" i="0" u="none" strike="noStrike" dirty="0">
                        <a:solidFill>
                          <a:srgbClr val="000000"/>
                        </a:solidFill>
                        <a:effectLst/>
                        <a:latin typeface="Calibri" panose="020F0502020204030204" pitchFamily="34" charset="0"/>
                      </a:endParaRPr>
                    </a:p>
                  </a:txBody>
                  <a:tcPr marL="17727" marR="17727" marT="17727" marB="0" anchor="b"/>
                </a:tc>
                <a:extLst>
                  <a:ext uri="{0D108BD9-81ED-4DB2-BD59-A6C34878D82A}">
                    <a16:rowId xmlns:a16="http://schemas.microsoft.com/office/drawing/2014/main" val="1563023031"/>
                  </a:ext>
                </a:extLst>
              </a:tr>
            </a:tbl>
          </a:graphicData>
        </a:graphic>
      </p:graphicFrame>
    </p:spTree>
    <p:extLst>
      <p:ext uri="{BB962C8B-B14F-4D97-AF65-F5344CB8AC3E}">
        <p14:creationId xmlns:p14="http://schemas.microsoft.com/office/powerpoint/2010/main" val="131078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15FA4700-43F8-4530-8261-702BB3400A21}"/>
              </a:ext>
            </a:extLst>
          </p:cNvPr>
          <p:cNvGraphicFramePr>
            <a:graphicFrameLocks noGrp="1"/>
          </p:cNvGraphicFramePr>
          <p:nvPr>
            <p:ph idx="1"/>
            <p:extLst>
              <p:ext uri="{D42A27DB-BD31-4B8C-83A1-F6EECF244321}">
                <p14:modId xmlns:p14="http://schemas.microsoft.com/office/powerpoint/2010/main" val="350446540"/>
              </p:ext>
            </p:extLst>
          </p:nvPr>
        </p:nvGraphicFramePr>
        <p:xfrm>
          <a:off x="1744059" y="1981201"/>
          <a:ext cx="8328673" cy="4059395"/>
        </p:xfrm>
        <a:graphic>
          <a:graphicData uri="http://schemas.openxmlformats.org/drawingml/2006/table">
            <a:tbl>
              <a:tblPr>
                <a:tableStyleId>{5C22544A-7EE6-4342-B048-85BDC9FD1C3A}</a:tableStyleId>
              </a:tblPr>
              <a:tblGrid>
                <a:gridCol w="1059712">
                  <a:extLst>
                    <a:ext uri="{9D8B030D-6E8A-4147-A177-3AD203B41FA5}">
                      <a16:colId xmlns:a16="http://schemas.microsoft.com/office/drawing/2014/main" val="1225685021"/>
                    </a:ext>
                  </a:extLst>
                </a:gridCol>
                <a:gridCol w="1059712">
                  <a:extLst>
                    <a:ext uri="{9D8B030D-6E8A-4147-A177-3AD203B41FA5}">
                      <a16:colId xmlns:a16="http://schemas.microsoft.com/office/drawing/2014/main" val="1647542534"/>
                    </a:ext>
                  </a:extLst>
                </a:gridCol>
                <a:gridCol w="1970401">
                  <a:extLst>
                    <a:ext uri="{9D8B030D-6E8A-4147-A177-3AD203B41FA5}">
                      <a16:colId xmlns:a16="http://schemas.microsoft.com/office/drawing/2014/main" val="1788329612"/>
                    </a:ext>
                  </a:extLst>
                </a:gridCol>
                <a:gridCol w="1059712">
                  <a:extLst>
                    <a:ext uri="{9D8B030D-6E8A-4147-A177-3AD203B41FA5}">
                      <a16:colId xmlns:a16="http://schemas.microsoft.com/office/drawing/2014/main" val="2959502987"/>
                    </a:ext>
                  </a:extLst>
                </a:gridCol>
                <a:gridCol w="1059712">
                  <a:extLst>
                    <a:ext uri="{9D8B030D-6E8A-4147-A177-3AD203B41FA5}">
                      <a16:colId xmlns:a16="http://schemas.microsoft.com/office/drawing/2014/main" val="2221644069"/>
                    </a:ext>
                  </a:extLst>
                </a:gridCol>
                <a:gridCol w="1059712">
                  <a:extLst>
                    <a:ext uri="{9D8B030D-6E8A-4147-A177-3AD203B41FA5}">
                      <a16:colId xmlns:a16="http://schemas.microsoft.com/office/drawing/2014/main" val="3916421092"/>
                    </a:ext>
                  </a:extLst>
                </a:gridCol>
                <a:gridCol w="1059712">
                  <a:extLst>
                    <a:ext uri="{9D8B030D-6E8A-4147-A177-3AD203B41FA5}">
                      <a16:colId xmlns:a16="http://schemas.microsoft.com/office/drawing/2014/main" val="2135799939"/>
                    </a:ext>
                  </a:extLst>
                </a:gridCol>
              </a:tblGrid>
              <a:tr h="1076984">
                <a:tc>
                  <a:txBody>
                    <a:bodyPr/>
                    <a:lstStyle/>
                    <a:p>
                      <a:pPr algn="l" fontAlgn="b"/>
                      <a:r>
                        <a:rPr lang="tr-TR" sz="1600" u="none" strike="noStrike">
                          <a:effectLst/>
                        </a:rPr>
                        <a:t>il</a:t>
                      </a:r>
                      <a:endParaRPr lang="tr-TR" sz="1600" b="1"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ilce_adi</a:t>
                      </a:r>
                      <a:endParaRPr lang="tr-TR" sz="1600" b="1"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dirty="0" err="1">
                          <a:effectLst/>
                        </a:rPr>
                        <a:t>urun_adi</a:t>
                      </a:r>
                      <a:endParaRPr lang="tr-TR" sz="1600" b="1" i="0" u="none" strike="noStrike" dirty="0">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Ekilen Alan(dekar)</a:t>
                      </a:r>
                      <a:endParaRPr lang="tr-TR" sz="1600" b="1"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Hasat Edilen Alan(dekar)</a:t>
                      </a:r>
                      <a:endParaRPr lang="tr-TR" sz="1600" b="1"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Üretim Miktari(ton)</a:t>
                      </a:r>
                      <a:endParaRPr lang="tr-TR" sz="1600" b="1"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dirty="0">
                          <a:effectLst/>
                        </a:rPr>
                        <a:t>Verim (Kg/Dekar)</a:t>
                      </a:r>
                      <a:endParaRPr lang="tr-TR" sz="1600" b="1" i="0" u="none" strike="noStrike" dirty="0">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587888697"/>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SEYHAN</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(Durum) Kuru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300</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2152148199"/>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SEYHAN</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(Durum) Sulu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500</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2919473932"/>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SEYHAN</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(Diğer) Kuru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300</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2930119950"/>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SEYHAN</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(Diğer) Sulu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10 000</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10 000</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5 000</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500</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1538071966"/>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YÜREĞİR</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(Durum) Kuru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324</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3494639192"/>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YÜREĞİR</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(Durum) Sulu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495</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1563638612"/>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YÜREĞİR</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(Diğer) Kuru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2 708</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2 708</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877</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324</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404199633"/>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YÜREĞİR</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(Diğer) Sulu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94 795</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94 795</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46 924</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a:effectLst/>
                        </a:rPr>
                        <a:t>   495</a:t>
                      </a:r>
                      <a:endParaRPr lang="tr-TR" sz="1600" b="0" i="0" u="none" strike="noStrike">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857892730"/>
                  </a:ext>
                </a:extLst>
              </a:tr>
              <a:tr h="331379">
                <a:tc>
                  <a:txBody>
                    <a:bodyPr/>
                    <a:lstStyle/>
                    <a:p>
                      <a:pPr algn="l" fontAlgn="b"/>
                      <a:r>
                        <a:rPr lang="tr-TR" sz="1600" u="none" strike="noStrike">
                          <a:effectLst/>
                        </a:rPr>
                        <a:t>ADANA</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ALADAĞ</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Buğday (Durum) Kuru</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l" fontAlgn="b"/>
                      <a:r>
                        <a:rPr lang="tr-TR" sz="1600" u="none" strike="noStrike">
                          <a:effectLst/>
                        </a:rPr>
                        <a:t> </a:t>
                      </a:r>
                      <a:endParaRPr lang="tr-TR" sz="1600" b="0" i="0" u="none" strike="noStrike">
                        <a:solidFill>
                          <a:srgbClr val="000000"/>
                        </a:solidFill>
                        <a:effectLst/>
                        <a:latin typeface="Arial Tur" panose="020B0604020202020204" pitchFamily="34" charset="0"/>
                      </a:endParaRPr>
                    </a:p>
                  </a:txBody>
                  <a:tcPr marL="16569" marR="16569" marT="16569" marB="0" anchor="b"/>
                </a:tc>
                <a:tc>
                  <a:txBody>
                    <a:bodyPr/>
                    <a:lstStyle/>
                    <a:p>
                      <a:pPr algn="r" fontAlgn="b"/>
                      <a:r>
                        <a:rPr lang="tr-TR" sz="1600" u="none" strike="noStrike" dirty="0">
                          <a:effectLst/>
                        </a:rPr>
                        <a:t>   300</a:t>
                      </a:r>
                      <a:endParaRPr lang="tr-TR" sz="1600" b="0" i="0" u="none" strike="noStrike" dirty="0">
                        <a:solidFill>
                          <a:srgbClr val="000000"/>
                        </a:solidFill>
                        <a:effectLst/>
                        <a:latin typeface="Arial Tur" panose="020B0604020202020204" pitchFamily="34" charset="0"/>
                      </a:endParaRPr>
                    </a:p>
                  </a:txBody>
                  <a:tcPr marL="16569" marR="16569" marT="16569" marB="0" anchor="b"/>
                </a:tc>
                <a:extLst>
                  <a:ext uri="{0D108BD9-81ED-4DB2-BD59-A6C34878D82A}">
                    <a16:rowId xmlns:a16="http://schemas.microsoft.com/office/drawing/2014/main" val="1939112138"/>
                  </a:ext>
                </a:extLst>
              </a:tr>
            </a:tbl>
          </a:graphicData>
        </a:graphic>
      </p:graphicFrame>
      <p:sp>
        <p:nvSpPr>
          <p:cNvPr id="5" name="Metin kutusu 4">
            <a:extLst>
              <a:ext uri="{FF2B5EF4-FFF2-40B4-BE49-F238E27FC236}">
                <a16:creationId xmlns:a16="http://schemas.microsoft.com/office/drawing/2014/main" id="{E41C8A14-BA95-444E-B092-20475B732BF6}"/>
              </a:ext>
            </a:extLst>
          </p:cNvPr>
          <p:cNvSpPr txBox="1"/>
          <p:nvPr/>
        </p:nvSpPr>
        <p:spPr>
          <a:xfrm>
            <a:off x="1640709" y="817404"/>
            <a:ext cx="8432023" cy="1200329"/>
          </a:xfrm>
          <a:prstGeom prst="rect">
            <a:avLst/>
          </a:prstGeom>
          <a:noFill/>
        </p:spPr>
        <p:txBody>
          <a:bodyPr wrap="square">
            <a:spAutoFit/>
          </a:bodyPr>
          <a:lstStyle/>
          <a:p>
            <a:r>
              <a:rPr lang="tr-TR" sz="2400" b="1" dirty="0"/>
              <a:t>5.1 Veri Toplama ve Kaynaklar</a:t>
            </a:r>
          </a:p>
          <a:p>
            <a:r>
              <a:rPr lang="tr-TR" sz="2400" dirty="0"/>
              <a:t>İl ve ilçelere göre ürün adı, ekilen alan, hasat edilen alan, üretim miktarı ve verim</a:t>
            </a:r>
          </a:p>
        </p:txBody>
      </p:sp>
    </p:spTree>
    <p:extLst>
      <p:ext uri="{BB962C8B-B14F-4D97-AF65-F5344CB8AC3E}">
        <p14:creationId xmlns:p14="http://schemas.microsoft.com/office/powerpoint/2010/main" val="11509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82152B-F555-4E89-8CE3-023EFE0F0B87}"/>
              </a:ext>
            </a:extLst>
          </p:cNvPr>
          <p:cNvSpPr>
            <a:spLocks noGrp="1"/>
          </p:cNvSpPr>
          <p:nvPr>
            <p:ph type="title"/>
          </p:nvPr>
        </p:nvSpPr>
        <p:spPr/>
        <p:txBody>
          <a:bodyPr/>
          <a:lstStyle/>
          <a:p>
            <a:r>
              <a:rPr lang="tr-TR" dirty="0"/>
              <a:t>Türkiye Genelinde Tarımsal Verimlilik ve Çevresel Faktörlerin Dağılımı</a:t>
            </a:r>
          </a:p>
        </p:txBody>
      </p:sp>
      <p:pic>
        <p:nvPicPr>
          <p:cNvPr id="5" name="İçerik Yer Tutucusu 4">
            <a:extLst>
              <a:ext uri="{FF2B5EF4-FFF2-40B4-BE49-F238E27FC236}">
                <a16:creationId xmlns:a16="http://schemas.microsoft.com/office/drawing/2014/main" id="{1E8027F5-F689-4606-A440-DEFE2FC20D13}"/>
              </a:ext>
            </a:extLst>
          </p:cNvPr>
          <p:cNvPicPr>
            <a:picLocks noGrp="1" noChangeAspect="1"/>
          </p:cNvPicPr>
          <p:nvPr>
            <p:ph idx="1"/>
          </p:nvPr>
        </p:nvPicPr>
        <p:blipFill>
          <a:blip r:embed="rId2"/>
          <a:stretch>
            <a:fillRect/>
          </a:stretch>
        </p:blipFill>
        <p:spPr>
          <a:xfrm>
            <a:off x="2967097" y="1866980"/>
            <a:ext cx="6257806" cy="4808140"/>
          </a:xfrm>
        </p:spPr>
      </p:pic>
    </p:spTree>
    <p:extLst>
      <p:ext uri="{BB962C8B-B14F-4D97-AF65-F5344CB8AC3E}">
        <p14:creationId xmlns:p14="http://schemas.microsoft.com/office/powerpoint/2010/main" val="2179756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TM04033919[[fn=Devre]]</Template>
  <TotalTime>221</TotalTime>
  <Words>1328</Words>
  <Application>Microsoft Office PowerPoint</Application>
  <PresentationFormat>Geniş ekran</PresentationFormat>
  <Paragraphs>235</Paragraphs>
  <Slides>36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Arial</vt:lpstr>
      <vt:lpstr>Arial Tur</vt:lpstr>
      <vt:lpstr>Calibri</vt:lpstr>
      <vt:lpstr>Tw Cen MT</vt:lpstr>
      <vt:lpstr>Devre</vt:lpstr>
      <vt:lpstr>Türkiye'de İklim ve Rakım Faktörlerine Dayalı Buğday Verimlilik Analizi ve Optimum Ürün Öneri Sistemi</vt:lpstr>
      <vt:lpstr>1. Özet</vt:lpstr>
      <vt:lpstr>2. Projenin Amacı</vt:lpstr>
      <vt:lpstr>3. Projenin Amacı</vt:lpstr>
      <vt:lpstr>4. Kapsam</vt:lpstr>
      <vt:lpstr>5. Yöntem</vt:lpstr>
      <vt:lpstr>PowerPoint Sunusu</vt:lpstr>
      <vt:lpstr>PowerPoint Sunusu</vt:lpstr>
      <vt:lpstr>Türkiye Genelinde Tarımsal Verimlilik ve Çevresel Faktörlerin Dağılımı</vt:lpstr>
      <vt:lpstr>Bölgeler ve İlçeler Arası Buğday Verimliliği ve Çevresel Faktörlerin Detaylı Analizi</vt:lpstr>
      <vt:lpstr>İzmir İli ve İlçeleri Buğday Verimliliği ve Çevresel Faktörler</vt:lpstr>
      <vt:lpstr>Ürün Türüne ve Üretim Şekline Göre Ortalama Verimlilik</vt:lpstr>
      <vt:lpstr>Çevresel faktörler ve verimlilik arasındaki ilişki</vt:lpstr>
      <vt:lpstr>5. Yöntem</vt:lpstr>
      <vt:lpstr>PowerPoint Sunusu</vt:lpstr>
      <vt:lpstr>PowerPoint Sunusu</vt:lpstr>
      <vt:lpstr>PowerPoint Sunusu</vt:lpstr>
      <vt:lpstr>PowerPoint Sunusu</vt:lpstr>
      <vt:lpstr>PowerPoint Sunusu</vt:lpstr>
      <vt:lpstr>6. Model Seçimi ve Eğitimi</vt:lpstr>
      <vt:lpstr>Not!</vt:lpstr>
      <vt:lpstr>PowerPoint Sunusu</vt:lpstr>
      <vt:lpstr>PowerPoint Sunusu</vt:lpstr>
      <vt:lpstr>PowerPoint Sunusu</vt:lpstr>
      <vt:lpstr>PowerPoint Sunusu</vt:lpstr>
      <vt:lpstr>PowerPoint Sunusu</vt:lpstr>
      <vt:lpstr>PowerPoint Sunusu</vt:lpstr>
      <vt:lpstr>Model Değerlendirme</vt:lpstr>
      <vt:lpstr>7. Hiperparametre Optimizasyonu </vt:lpstr>
      <vt:lpstr>PowerPoint Sunusu</vt:lpstr>
      <vt:lpstr>PowerPoint Sunusu</vt:lpstr>
      <vt:lpstr>8. SONUÇLAR</vt:lpstr>
      <vt:lpstr>9. Özniteliklerin Önem Dereceleri</vt:lpstr>
      <vt:lpstr>10. Öneriler</vt:lpstr>
      <vt:lpstr>11. Teşekkürler</vt:lpstr>
      <vt:lpstr>12.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Türkiye'de İklim ve Rakım Faktörlerine Dayalı Buğday Verimlilik Analizi ve Optimum Ürün Öneri Sistemi</dc:title>
  <dc:creator>Yücel Gül</dc:creator>
  <cp:lastModifiedBy>Yücel Gül</cp:lastModifiedBy>
  <cp:revision>17</cp:revision>
  <dcterms:created xsi:type="dcterms:W3CDTF">2024-05-29T22:00:36Z</dcterms:created>
  <dcterms:modified xsi:type="dcterms:W3CDTF">2024-05-30T01:44:47Z</dcterms:modified>
</cp:coreProperties>
</file>