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3" r:id="rId5"/>
    <p:sldId id="258" r:id="rId6"/>
    <p:sldId id="266" r:id="rId7"/>
    <p:sldId id="259" r:id="rId8"/>
    <p:sldId id="260" r:id="rId9"/>
    <p:sldId id="261" r:id="rId10"/>
    <p:sldId id="262" r:id="rId11"/>
    <p:sldId id="268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4A39-30BF-521A-DCF6-95B8B758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2E79A-2750-2EC2-3A08-7F03477D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48AB-2080-6B1A-F446-425BB4A9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9E21-F135-1869-7ACD-20AC88D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E4E4-E29C-D893-0C46-074DAA86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01B-4122-856C-01C5-6069F3B3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5B8E2-7681-E4D6-EE7B-DC5B60B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91D66-01EF-54C0-1A74-E15C7009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A6C-FCD6-8925-473B-C7F68E8F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C746-99E8-D3A4-7587-5AEBA90C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C992E-5354-329F-158A-4EA70EF4C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C3264-37F7-89DF-A289-4EA28333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2B81-C70F-370B-9047-66E4AF15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230C-B06A-5D70-FE22-D48EABB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DA67-5166-7D1D-2E49-912A33A1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FAC2-6BDC-456C-0F8D-89778AC3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0873-6CAE-FF90-497C-18E7B50C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B41E-2D70-D58B-2729-64FFD33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5F01-2D23-A778-8A2D-B92A2F65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CEE9-9528-9064-3A2D-DE7AADA7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AC5F-7986-BBEE-0092-3D406FBE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E5991-DAFD-E08F-D2C5-5C5E251DA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8138-2878-76C2-D10E-BA34FAAB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82C4-61BE-FFEB-6852-AB16FEBC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D2ED-F312-9F0B-4074-2AC78DE9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1757-32AF-1CEB-CD1E-A7D14EE7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5897-E9BF-4AD0-9E21-956AEDE02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1375-B13E-607D-B6DA-9222826C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10013-FA96-6CF5-1FCA-9BFD6CEE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ED7E-2684-1F57-3F3D-C4A9D726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561A7-BDF0-B845-90D6-D55614C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F169-4069-C5BF-3742-1CA02499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79593-D838-01A2-93BE-2C9773D5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C44A-A82E-7F14-EF79-27CE0B94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221CF-D0F6-5FCE-2349-D5B6953F8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C9229-D073-1E6A-57A5-5CB1BD05F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530E8-2546-C8BB-E08C-A757D41A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69462-86B2-44AD-09D4-810D6B39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C967C-71A9-1C5B-C357-CAA37A9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CFF8-5296-875F-22D3-C648D93E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D4872-4775-0604-3575-C6F7EE4D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F106-11E8-5B8C-A18E-FC9369F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9AC1C-5334-19DB-0679-F1817DF4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0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A4BDA-C9B5-B567-C21D-CBAAFA24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1E464-4F53-BF61-9F16-08FCBDFA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D0759-8DA5-5358-3CB5-68F5F0FA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0E9E-A5CB-E3BD-A0F0-F34380A7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A9FB-A0F5-E7F0-CFEE-2601621C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AE473-F63F-73D8-1F78-99695B776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8CB5-F615-915D-92A1-E07DA048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686D-162B-FFB4-F1B3-AE356C9E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60161-4CC6-AC62-8852-BC2ECE1B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82E1-E1B2-0C1A-042C-72C279B6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30CF5-D8A0-492B-4006-77BE93D43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337D-ADD5-B9A9-6485-1B2DBB0C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95372-17B5-0780-EA63-F0DE73F7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64362-38FB-6BC7-E162-39957247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DF1E-EA81-E7B6-A41B-64796BDD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30AA6-C22F-48E1-463A-9979DBEA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EA2D-B523-C18E-49E9-3EA37C7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9E0B-EFB1-D375-1F8B-8306038B1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71A9-673D-444A-8326-317A4F35D10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FB78-95E0-A8A9-F0E3-9783689A7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263B-DB7D-D77D-D0FB-3F36E8D7E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24B44-D15F-4243-8AC3-8D4878F5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89E1-2645-34A4-D889-B8C15E8D5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1906"/>
            <a:ext cx="9144000" cy="3201205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In APOE Expression Between Alzheimer’s Disease Patients and Non-Cognitively Impaired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75999-770D-B3F0-9E09-AF5217F9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563"/>
            <a:ext cx="9144000" cy="1655762"/>
          </a:xfrm>
        </p:spPr>
        <p:txBody>
          <a:bodyPr/>
          <a:lstStyle/>
          <a:p>
            <a:r>
              <a:rPr lang="en-US" dirty="0"/>
              <a:t>Andrew Yu</a:t>
            </a:r>
          </a:p>
        </p:txBody>
      </p:sp>
    </p:spTree>
    <p:extLst>
      <p:ext uri="{BB962C8B-B14F-4D97-AF65-F5344CB8AC3E}">
        <p14:creationId xmlns:p14="http://schemas.microsoft.com/office/powerpoint/2010/main" val="224298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35B2-8E34-BF7A-4BF4-D1EE9683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Beta-Actin Gene Expression Comparison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936E3A3-E455-B126-E775-40B552AF9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917" y="1407751"/>
            <a:ext cx="6780165" cy="5085124"/>
          </a:xfrm>
        </p:spPr>
      </p:pic>
    </p:spTree>
    <p:extLst>
      <p:ext uri="{BB962C8B-B14F-4D97-AF65-F5344CB8AC3E}">
        <p14:creationId xmlns:p14="http://schemas.microsoft.com/office/powerpoint/2010/main" val="420003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C074-D7AD-8EEE-4816-9DFC711C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9A05-027B-B98E-05FA-1F9E898E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Null Hypothesis: There is no difference in APOE Gene Expression</a:t>
            </a:r>
          </a:p>
          <a:p>
            <a:r>
              <a:rPr lang="en-US" dirty="0"/>
              <a:t>For the difference to be significant</a:t>
            </a:r>
          </a:p>
          <a:p>
            <a:pPr lvl="1"/>
            <a:r>
              <a:rPr lang="en-US" dirty="0"/>
              <a:t>p-value ≤ 0.05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P value = 0.139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1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73C-0BD4-2818-AA21-48FC8CAE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4E1-3E11-70D8-F9EF-20F28F53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6773"/>
            <a:ext cx="10515600" cy="10244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Samples of Rush Alzheimer’s Disease Center showed no differences in APOE expression between AD patients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7456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03D8-6735-3AC2-5784-9F6DD1EC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39CC-C9DD-EB38-D0DF-ED2ECD1E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more Alzheimer’s Patient Data to increase sample size</a:t>
            </a:r>
          </a:p>
          <a:p>
            <a:r>
              <a:rPr lang="en-US" dirty="0"/>
              <a:t>Distinguishing the differences in genotypes between AD patients and Control patients</a:t>
            </a:r>
          </a:p>
        </p:txBody>
      </p:sp>
    </p:spTree>
    <p:extLst>
      <p:ext uri="{BB962C8B-B14F-4D97-AF65-F5344CB8AC3E}">
        <p14:creationId xmlns:p14="http://schemas.microsoft.com/office/powerpoint/2010/main" val="291818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44E-EEA7-DDC7-06C7-B3E82DBD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2FEC-B0F2-7DAA-AABB-E40FE6FD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" pitchFamily="2" charset="0"/>
              </a:rPr>
              <a:t>Bennett DA, Schneider JA, Buchman AS, Barnes LL, Boyle PA, Wilson RS. Overview and findings from the rush Memory and Aging Project. </a:t>
            </a:r>
            <a:r>
              <a:rPr lang="en-US" sz="2000" dirty="0" err="1">
                <a:latin typeface="Times" pitchFamily="2" charset="0"/>
              </a:rPr>
              <a:t>Curr</a:t>
            </a:r>
            <a:r>
              <a:rPr lang="en-US" sz="2000" dirty="0">
                <a:latin typeface="Times" pitchFamily="2" charset="0"/>
              </a:rPr>
              <a:t> Alzheimer Res. 2012 Jul;9(6):646-63. </a:t>
            </a:r>
            <a:r>
              <a:rPr lang="en-US" sz="2000" dirty="0" err="1">
                <a:latin typeface="Times" pitchFamily="2" charset="0"/>
              </a:rPr>
              <a:t>doi</a:t>
            </a:r>
            <a:r>
              <a:rPr lang="en-US" sz="2000" dirty="0">
                <a:latin typeface="Times" pitchFamily="2" charset="0"/>
              </a:rPr>
              <a:t>: 10.2174/156720512801322663. PMID: 22471867; PMCID: PMC3439198.</a:t>
            </a:r>
          </a:p>
          <a:p>
            <a:r>
              <a:rPr lang="en-US" sz="2000" dirty="0">
                <a:latin typeface="Times" pitchFamily="2" charset="0"/>
              </a:rPr>
              <a:t>Bryant, Erin. “Study Reveals How APOE4 Gene May Increase Risk for Dementia.” </a:t>
            </a:r>
            <a:r>
              <a:rPr lang="en-US" sz="2000" i="1" dirty="0">
                <a:latin typeface="Times" pitchFamily="2" charset="0"/>
              </a:rPr>
              <a:t>National Institutes of Health</a:t>
            </a:r>
            <a:r>
              <a:rPr lang="en-US" sz="2000" dirty="0">
                <a:latin typeface="Times" pitchFamily="2" charset="0"/>
              </a:rPr>
              <a:t>, NIH’s National Institute on Aging (NIA), National Institute of Diabetes and Digestive and Kidney Diseases (NIDDK), National Cancer Institute (NCI), and National Institute of Neurological Disorders and Stroke (NINDS); Howard Hughes Medical Institute; Neurodegeneration Consortium; Robert A. and Renee E. </a:t>
            </a:r>
            <a:r>
              <a:rPr lang="en-US" sz="2000" dirty="0" err="1">
                <a:latin typeface="Times" pitchFamily="2" charset="0"/>
              </a:rPr>
              <a:t>Belfer</a:t>
            </a:r>
            <a:r>
              <a:rPr lang="en-US" sz="2000" dirty="0">
                <a:latin typeface="Times" pitchFamily="2" charset="0"/>
              </a:rPr>
              <a:t> Foundation; Ludwig Family Foundation; Kara and Stephen Ross., 30 Mar. 2021, https://</a:t>
            </a:r>
            <a:r>
              <a:rPr lang="en-US" sz="2000" dirty="0" err="1">
                <a:latin typeface="Times" pitchFamily="2" charset="0"/>
              </a:rPr>
              <a:t>www.nih.gov</a:t>
            </a:r>
            <a:r>
              <a:rPr lang="en-US" sz="2000" dirty="0">
                <a:latin typeface="Times" pitchFamily="2" charset="0"/>
              </a:rPr>
              <a:t>/news-events/</a:t>
            </a:r>
            <a:r>
              <a:rPr lang="en-US" sz="2000" dirty="0" err="1">
                <a:latin typeface="Times" pitchFamily="2" charset="0"/>
              </a:rPr>
              <a:t>nih</a:t>
            </a:r>
            <a:r>
              <a:rPr lang="en-US" sz="2000" dirty="0">
                <a:latin typeface="Times" pitchFamily="2" charset="0"/>
              </a:rPr>
              <a:t>-research-matters/study-reveals-how-apoe4-gene-may-increase-risk-dementia. </a:t>
            </a:r>
          </a:p>
          <a:p>
            <a:r>
              <a:rPr lang="en-US" sz="2000" dirty="0"/>
              <a:t>CORBO, R. M., and R. SCACCHI. “Apolipoprotein E (APOE) Allele Distribution in the World. </a:t>
            </a:r>
            <a:r>
              <a:rPr lang="en-US" sz="2000" dirty="0" err="1"/>
              <a:t>Is</a:t>
            </a:r>
            <a:r>
              <a:rPr lang="en-US" sz="2000" i="1" dirty="0" err="1"/>
              <a:t>Apoe</a:t>
            </a:r>
            <a:r>
              <a:rPr lang="en-US" sz="2000" dirty="0"/>
              <a:t>*</a:t>
            </a:r>
            <a:r>
              <a:rPr lang="en-US" sz="2000" i="1" dirty="0"/>
              <a:t>4</a:t>
            </a:r>
            <a:r>
              <a:rPr lang="en-US" sz="2000" dirty="0"/>
              <a:t>a ‘Thrifty’ Allele?” </a:t>
            </a:r>
            <a:r>
              <a:rPr lang="en-US" sz="2000" i="1" dirty="0"/>
              <a:t>Annals of Human Genetics</a:t>
            </a:r>
            <a:r>
              <a:rPr lang="en-US" sz="2000" dirty="0"/>
              <a:t>, vol. 63, no. 4, 28 Feb. 2003, pp. 301–310., https://</a:t>
            </a:r>
            <a:r>
              <a:rPr lang="en-US" sz="2000" dirty="0" err="1"/>
              <a:t>doi.org</a:t>
            </a:r>
            <a:r>
              <a:rPr lang="en-US" sz="2000" dirty="0"/>
              <a:t>/10.1046/j.1469-1809.1999.6340301.x. </a:t>
            </a:r>
          </a:p>
          <a:p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0019-0851-CAA0-ACB0-4F3B8ECD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APOE?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6A2F-FA0B-6486-D132-2CF12666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APOE transports fats around the bloodstream by forming lipoproteins (</a:t>
            </a:r>
            <a:r>
              <a:rPr lang="en-US" dirty="0" err="1"/>
              <a:t>Corbo</a:t>
            </a:r>
            <a:r>
              <a:rPr lang="en-US" dirty="0"/>
              <a:t> 2003)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APOE has been shown to increase the chances of developing Alzheimer’s disease (Bryant 2021)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1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077D-DE7F-ABCC-DF24-DC4AB213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923C-58D4-F43B-2726-6C5B5B26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Rush Alzheimer’s Disease Center</a:t>
            </a:r>
          </a:p>
          <a:p>
            <a:pPr lvl="1"/>
            <a:r>
              <a:rPr lang="en-US" dirty="0"/>
              <a:t>ENCODE</a:t>
            </a:r>
          </a:p>
          <a:p>
            <a:pPr lvl="2"/>
            <a:r>
              <a:rPr lang="en-US" dirty="0"/>
              <a:t>Total RNA-Seq Data</a:t>
            </a:r>
          </a:p>
          <a:p>
            <a:pPr lvl="3"/>
            <a:r>
              <a:rPr lang="en-US" dirty="0"/>
              <a:t>Gene Quantification Data</a:t>
            </a:r>
          </a:p>
          <a:p>
            <a:pPr lvl="4"/>
            <a:r>
              <a:rPr lang="en-US" dirty="0"/>
              <a:t>FPKM</a:t>
            </a:r>
          </a:p>
          <a:p>
            <a:pPr lvl="4"/>
            <a:r>
              <a:rPr lang="en-US" dirty="0"/>
              <a:t>Alzheimer’s Disease Patients = 35 Samples</a:t>
            </a:r>
          </a:p>
          <a:p>
            <a:pPr lvl="4"/>
            <a:r>
              <a:rPr lang="en-US" dirty="0"/>
              <a:t>Control Patients = 36 Samples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EE7-EAA4-4157-93F6-46810C01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of the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3F40-9ACD-0E35-760A-7789E4C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are Volunteers (Bennet 2012)</a:t>
            </a:r>
          </a:p>
          <a:p>
            <a:pPr lvl="1"/>
            <a:r>
              <a:rPr lang="en-US" dirty="0"/>
              <a:t>All patients are evaluated for dementia post-mortem</a:t>
            </a:r>
          </a:p>
          <a:p>
            <a:pPr lvl="2"/>
            <a:r>
              <a:rPr lang="en-US" dirty="0"/>
              <a:t>In the paper posted by Rush University</a:t>
            </a:r>
          </a:p>
          <a:p>
            <a:pPr lvl="3"/>
            <a:r>
              <a:rPr lang="en-US" dirty="0"/>
              <a:t>Patients Diagnosed with AD already had Alzheimer’s disease years prior to their contribution to the study</a:t>
            </a:r>
          </a:p>
        </p:txBody>
      </p:sp>
    </p:spTree>
    <p:extLst>
      <p:ext uri="{BB962C8B-B14F-4D97-AF65-F5344CB8AC3E}">
        <p14:creationId xmlns:p14="http://schemas.microsoft.com/office/powerpoint/2010/main" val="318567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AB0E-2EE8-22B9-F7E0-1372E82B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3F6C0F8-B9BF-253B-E6D2-42A0DF4E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6" y="1690688"/>
            <a:ext cx="4271220" cy="3335619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1C8F1E-754C-D1CB-56A0-8ED6F56C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38" y="1834490"/>
            <a:ext cx="5080000" cy="2933700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D2C9ACA8-C0D6-E4CD-6BD3-160D0482A819}"/>
              </a:ext>
            </a:extLst>
          </p:cNvPr>
          <p:cNvSpPr/>
          <p:nvPr/>
        </p:nvSpPr>
        <p:spPr>
          <a:xfrm>
            <a:off x="6412675" y="2719449"/>
            <a:ext cx="736270" cy="581891"/>
          </a:xfrm>
          <a:prstGeom prst="donut">
            <a:avLst>
              <a:gd name="adj" fmla="val 52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1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48EB-241A-E971-D55A-82B18739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APOE Comparison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1EA5-E052-D828-449A-61E95023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T-Test is performed to see if the difference seen on the graph is significant</a:t>
            </a:r>
          </a:p>
          <a:p>
            <a:pPr lvl="1"/>
            <a:r>
              <a:rPr lang="en-US" dirty="0"/>
              <a:t>Variance for APOE Gene Expression</a:t>
            </a:r>
          </a:p>
          <a:p>
            <a:pPr lvl="1"/>
            <a:r>
              <a:rPr lang="en-US" dirty="0"/>
              <a:t>Independent (Patients or Control)</a:t>
            </a:r>
          </a:p>
          <a:p>
            <a:pPr lvl="1"/>
            <a:r>
              <a:rPr lang="en-US" dirty="0"/>
              <a:t>Normally Distributed (Same Distribution of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4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2B9F-B035-8AF3-A366-7C540A75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Eligibility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FE30EBFA-8107-CD08-C157-3FF419E4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63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3E188-D387-C235-5202-781662FDE726}"/>
              </a:ext>
            </a:extLst>
          </p:cNvPr>
          <p:cNvSpPr txBox="1"/>
          <p:nvPr/>
        </p:nvSpPr>
        <p:spPr>
          <a:xfrm>
            <a:off x="1413164" y="1690688"/>
            <a:ext cx="608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Distribution of Genes for Alzheimer’s Disease Patients</a:t>
            </a:r>
          </a:p>
        </p:txBody>
      </p:sp>
    </p:spTree>
    <p:extLst>
      <p:ext uri="{BB962C8B-B14F-4D97-AF65-F5344CB8AC3E}">
        <p14:creationId xmlns:p14="http://schemas.microsoft.com/office/powerpoint/2010/main" val="13733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4DD870-5040-7C0F-3580-507E7E2A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36"/>
            <a:ext cx="12192000" cy="6048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68C99-F05D-DCC9-AECF-5C95247D367A}"/>
              </a:ext>
            </a:extLst>
          </p:cNvPr>
          <p:cNvSpPr txBox="1"/>
          <p:nvPr/>
        </p:nvSpPr>
        <p:spPr>
          <a:xfrm>
            <a:off x="1769423" y="665018"/>
            <a:ext cx="568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Gene Expression Distribution for Control Patients </a:t>
            </a:r>
          </a:p>
        </p:txBody>
      </p:sp>
    </p:spTree>
    <p:extLst>
      <p:ext uri="{BB962C8B-B14F-4D97-AF65-F5344CB8AC3E}">
        <p14:creationId xmlns:p14="http://schemas.microsoft.com/office/powerpoint/2010/main" val="186903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819C-9E13-1D44-9217-316BCA21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APOE Gene Expression Comparison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18CFF9-1475-B34E-7A86-99782EFDF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655" y="1660020"/>
            <a:ext cx="6158689" cy="4619017"/>
          </a:xfrm>
        </p:spPr>
      </p:pic>
    </p:spTree>
    <p:extLst>
      <p:ext uri="{BB962C8B-B14F-4D97-AF65-F5344CB8AC3E}">
        <p14:creationId xmlns:p14="http://schemas.microsoft.com/office/powerpoint/2010/main" val="23715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476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Office Theme</vt:lpstr>
      <vt:lpstr>Differences In APOE Expression Between Alzheimer’s Disease Patients and Non-Cognitively Impaired Patients</vt:lpstr>
      <vt:lpstr>Why study APOE?</vt:lpstr>
      <vt:lpstr>Data Introduction</vt:lpstr>
      <vt:lpstr>Diagnosis of the Patients</vt:lpstr>
      <vt:lpstr>Samples</vt:lpstr>
      <vt:lpstr>Analysis of the APOE Comparison Data</vt:lpstr>
      <vt:lpstr>Comparative Eligibility</vt:lpstr>
      <vt:lpstr>PowerPoint Presentation</vt:lpstr>
      <vt:lpstr>APOE Gene Expression Comparison</vt:lpstr>
      <vt:lpstr>Beta-Actin Gene Expression Comparison</vt:lpstr>
      <vt:lpstr>Results from T-test</vt:lpstr>
      <vt:lpstr>Conclusion</vt:lpstr>
      <vt:lpstr>Future Directions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In APOE Expression Between Alzheimer’s Patients and Control</dc:title>
  <dc:creator>Yu, Andrew</dc:creator>
  <cp:lastModifiedBy>Yu, Andrew</cp:lastModifiedBy>
  <cp:revision>4</cp:revision>
  <dcterms:created xsi:type="dcterms:W3CDTF">2022-07-28T16:49:32Z</dcterms:created>
  <dcterms:modified xsi:type="dcterms:W3CDTF">2022-08-01T20:30:42Z</dcterms:modified>
</cp:coreProperties>
</file>