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3DDF1-06AA-47A2-9B17-E61322D2F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CA2856-26AB-4530-A648-E3F20B9A7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D8FD16-8FD5-429F-B7DC-F50483C00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F489-E8E9-4FAE-837A-7E4BB4B49ECB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B3B1A7-7C75-4F39-9C6D-D0FD388E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D6C3D8-7F84-4D70-BBCC-C0256D96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88A9-8DF5-48FB-8C73-AF6D111A65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4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9B10B4-AFD9-467F-86AB-AF3A558B3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4AEFA18-4F26-49F4-A394-AC3DC4F6D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CE296A-4647-4F80-A8C7-C261A85A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F489-E8E9-4FAE-837A-7E4BB4B49ECB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E5B488-A913-4D02-809E-185B871E0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C2342D-BB00-4A66-B46F-3393A359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88A9-8DF5-48FB-8C73-AF6D111A65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9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82F68D9-7395-40B3-931F-371D06942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0AA771A-0831-4385-85F7-67AC75722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292A70-2045-4C30-B90C-6DACA581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F489-E8E9-4FAE-837A-7E4BB4B49ECB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9F080E-49F2-40E0-8EFD-B6E551DA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CEFF5E-F8F2-450B-8630-30F3FFB3C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88A9-8DF5-48FB-8C73-AF6D111A65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70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577F5E-EAD9-4539-AD8E-6ACF13F83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0B1809-01C4-4929-BF4A-28972ACF6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314B81-4F26-4518-9978-B31F151BC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F489-E8E9-4FAE-837A-7E4BB4B49ECB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2949EC-9591-4CDD-B9DA-57BE1F022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D1FB2D-995D-4129-A575-6D41871F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88A9-8DF5-48FB-8C73-AF6D111A65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581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C1F9A2-6E5A-4E87-A484-E5E8D0C6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566FD8-E9F8-4509-8FCA-54DF6E0FD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8966EE-BF5A-4798-9BB7-B067FBFC1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F489-E8E9-4FAE-837A-7E4BB4B49ECB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B02E9B-A6A4-4FE6-8254-81623ACB6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80FEE7-2667-45B7-9905-24E9DD25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88A9-8DF5-48FB-8C73-AF6D111A65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31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3431F3-1C8A-49DD-9675-A667A274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060C9A-7BA3-4E3D-A0E5-4E3C58C35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322D74E-1896-4965-A8DE-69F5735F7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2C861A9-36FF-4DDD-AF74-DEA47687E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F489-E8E9-4FAE-837A-7E4BB4B49ECB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DC8BC0-09E1-4490-BEBE-A857C1FA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381928-CE6A-4908-AAF6-714D2A52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88A9-8DF5-48FB-8C73-AF6D111A65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06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9F0BAF-565F-4F1A-A4CD-8D7ED40CC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AB5207-55CF-4747-B7FF-1627E21E4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1AF7952-FB64-4EA6-A49B-9EF89FEBB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750DECD-9DA4-42E4-846C-90AD35528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88872A1-3F95-49BC-9F6E-6FD816905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AAA245B-5E60-4FC4-942F-70847F8C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F489-E8E9-4FAE-837A-7E4BB4B49ECB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1CB7356-0250-41A3-B582-17E2E3221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4855F13-EB6D-4DCE-93EE-DB2EB79A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88A9-8DF5-48FB-8C73-AF6D111A65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278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F45748-C417-43C1-BB57-B0290F99D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F03A032-D47C-456F-A1FB-A2770B239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F489-E8E9-4FAE-837A-7E4BB4B49ECB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BB116C2-D45B-4736-9601-F44C0B7EC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D921D3-316B-40EE-A468-995988A2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88A9-8DF5-48FB-8C73-AF6D111A65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4254661-1C23-42B1-B59F-A6C68279B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F489-E8E9-4FAE-837A-7E4BB4B49ECB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CA9519D-9AE6-4ABF-B34A-7E0A1C6B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DFE740-512E-4FD2-B1DF-D08C62D7E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88A9-8DF5-48FB-8C73-AF6D111A65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47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7D22F9-91AC-4A8F-ABF4-41D92B86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8F3835-29F5-4324-96B4-28BDC9C64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1B34B5-88F7-45D5-929A-81C7D82EC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B9F939-598A-4E6E-B127-BA8F276B7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F489-E8E9-4FAE-837A-7E4BB4B49ECB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2611E5-58B1-46EB-A328-72DE27810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1CF64B-F1A6-45B2-ABA4-666984EE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88A9-8DF5-48FB-8C73-AF6D111A65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85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280AEC-49EE-449E-9D3D-53AE60E97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663111F-AE39-4796-9095-6CEE35B15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74418B3-295E-43CE-BAB4-64C0867AE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4126F6-C1C8-4EDC-9993-0B2D42C1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F489-E8E9-4FAE-837A-7E4BB4B49ECB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C57A308-BE62-4E49-864B-F1078A05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9B86E6-4DCA-4748-A4DF-895CF31D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88A9-8DF5-48FB-8C73-AF6D111A65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58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5ED8F79-37FA-4EBD-B2CE-C0E9EB00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21895C-73A6-4BBC-A270-CFF582CB0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E4060A-9F71-4B16-B2C8-A46572A5B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2F489-E8E9-4FAE-837A-7E4BB4B49ECB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AA9F27-F932-4A84-AA82-E00BBC4A7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FB9BE1-D134-4D89-8039-9DA5729E3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288A9-8DF5-48FB-8C73-AF6D111A65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54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68B7D7-6980-4A2F-BA20-1725519554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深度學習程式設計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5D82119-7B16-437A-873D-10F3C0EFB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第</a:t>
            </a:r>
            <a:r>
              <a:rPr lang="en-US" altLang="zh-TW" dirty="0"/>
              <a:t>28</a:t>
            </a:r>
            <a:r>
              <a:rPr lang="zh-TW" altLang="en-US" dirty="0"/>
              <a:t>組</a:t>
            </a:r>
            <a:endParaRPr lang="en-US" altLang="zh-TW" dirty="0"/>
          </a:p>
          <a:p>
            <a:r>
              <a:rPr lang="en-US" altLang="zh-TW" dirty="0"/>
              <a:t>107501556</a:t>
            </a:r>
            <a:r>
              <a:rPr lang="zh-TW" altLang="en-US" dirty="0"/>
              <a:t>林昱辰</a:t>
            </a:r>
          </a:p>
        </p:txBody>
      </p:sp>
    </p:spTree>
    <p:extLst>
      <p:ext uri="{BB962C8B-B14F-4D97-AF65-F5344CB8AC3E}">
        <p14:creationId xmlns:p14="http://schemas.microsoft.com/office/powerpoint/2010/main" val="373660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48B2CD3-A27C-491B-81A3-58EBF21BF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549" y="0"/>
            <a:ext cx="5358902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B918BE1-A559-43D2-8D2C-89FBDC0B4250}"/>
              </a:ext>
            </a:extLst>
          </p:cNvPr>
          <p:cNvSpPr txBox="1"/>
          <p:nvPr/>
        </p:nvSpPr>
        <p:spPr>
          <a:xfrm>
            <a:off x="254326" y="369107"/>
            <a:ext cx="2247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Architecture</a:t>
            </a:r>
            <a:endParaRPr lang="zh-TW" altLang="en-US" sz="3200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1AC354B-DCFF-4B0D-AE62-9721B039D6A7}"/>
              </a:ext>
            </a:extLst>
          </p:cNvPr>
          <p:cNvCxnSpPr>
            <a:cxnSpLocks/>
          </p:cNvCxnSpPr>
          <p:nvPr/>
        </p:nvCxnSpPr>
        <p:spPr>
          <a:xfrm flipH="1">
            <a:off x="7080738" y="1723292"/>
            <a:ext cx="1166448" cy="25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59D3E97-70CD-44C0-BA58-08C3FBD2D86F}"/>
              </a:ext>
            </a:extLst>
          </p:cNvPr>
          <p:cNvSpPr txBox="1"/>
          <p:nvPr/>
        </p:nvSpPr>
        <p:spPr>
          <a:xfrm>
            <a:off x="8305800" y="1400126"/>
            <a:ext cx="3516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Adds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previous layer’s </a:t>
            </a:r>
            <a:r>
              <a:rPr lang="en-US" altLang="zh-TW" dirty="0"/>
              <a:t>feature map to </a:t>
            </a:r>
            <a:r>
              <a:rPr lang="en-US" altLang="zh-TW" dirty="0">
                <a:solidFill>
                  <a:schemeClr val="accent6"/>
                </a:solidFill>
              </a:rPr>
              <a:t>current layer’s </a:t>
            </a:r>
            <a:r>
              <a:rPr lang="en-US" altLang="zh-TW" dirty="0"/>
              <a:t>feature map</a:t>
            </a:r>
          </a:p>
          <a:p>
            <a:r>
              <a:rPr lang="en-US" altLang="zh-TW" dirty="0"/>
              <a:t>(Residual block from </a:t>
            </a:r>
            <a:r>
              <a:rPr lang="en-US" altLang="zh-TW" dirty="0" err="1"/>
              <a:t>resnet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DF6DF6C-9DCB-4C73-87D1-80CD4B357FE0}"/>
              </a:ext>
            </a:extLst>
          </p:cNvPr>
          <p:cNvCxnSpPr>
            <a:cxnSpLocks/>
          </p:cNvCxnSpPr>
          <p:nvPr/>
        </p:nvCxnSpPr>
        <p:spPr>
          <a:xfrm flipH="1" flipV="1">
            <a:off x="7347640" y="1309259"/>
            <a:ext cx="958160" cy="290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9EBC21F-93F6-4D71-8C73-8B8AE1542726}"/>
              </a:ext>
            </a:extLst>
          </p:cNvPr>
          <p:cNvSpPr txBox="1"/>
          <p:nvPr/>
        </p:nvSpPr>
        <p:spPr>
          <a:xfrm>
            <a:off x="4331595" y="983902"/>
            <a:ext cx="1494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Previous layer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4DB9B0A-AB8F-4B0A-8A08-ACC60197F3F4}"/>
              </a:ext>
            </a:extLst>
          </p:cNvPr>
          <p:cNvSpPr txBox="1"/>
          <p:nvPr/>
        </p:nvSpPr>
        <p:spPr>
          <a:xfrm>
            <a:off x="4002606" y="1758462"/>
            <a:ext cx="14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Current layer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302BED06-50FA-444F-BA5B-02111FEA17FB}"/>
              </a:ext>
            </a:extLst>
          </p:cNvPr>
          <p:cNvSpPr/>
          <p:nvPr/>
        </p:nvSpPr>
        <p:spPr>
          <a:xfrm>
            <a:off x="5738445" y="983902"/>
            <a:ext cx="1547447" cy="4396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547D5595-EA3D-4621-B340-850B54D042CE}"/>
              </a:ext>
            </a:extLst>
          </p:cNvPr>
          <p:cNvSpPr/>
          <p:nvPr/>
        </p:nvSpPr>
        <p:spPr>
          <a:xfrm>
            <a:off x="5410940" y="1723320"/>
            <a:ext cx="1547447" cy="439615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DF6A598-9F59-4A7A-9612-E9018F953909}"/>
              </a:ext>
            </a:extLst>
          </p:cNvPr>
          <p:cNvSpPr txBox="1"/>
          <p:nvPr/>
        </p:nvSpPr>
        <p:spPr>
          <a:xfrm>
            <a:off x="254326" y="2321617"/>
            <a:ext cx="36260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Activations after conv and dense:</a:t>
            </a:r>
          </a:p>
          <a:p>
            <a:r>
              <a:rPr lang="en-US" altLang="zh-TW" dirty="0"/>
              <a:t>All </a:t>
            </a:r>
            <a:r>
              <a:rPr lang="en-US" altLang="zh-TW" dirty="0" err="1"/>
              <a:t>ReLU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b="1" dirty="0"/>
              <a:t>Loss function: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Sparse categorical </a:t>
            </a:r>
            <a:r>
              <a:rPr lang="en-US" altLang="zh-TW" dirty="0" err="1"/>
              <a:t>crossentropy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Loss weights distributed evenly between circle, triangle and square</a:t>
            </a: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DD92A471-FB55-4482-AF5D-85592EF24589}"/>
              </a:ext>
            </a:extLst>
          </p:cNvPr>
          <p:cNvSpPr/>
          <p:nvPr/>
        </p:nvSpPr>
        <p:spPr>
          <a:xfrm>
            <a:off x="7186245" y="5416033"/>
            <a:ext cx="1547447" cy="43961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BC2E721F-D9C6-422B-9CB7-B79A592EADFC}"/>
              </a:ext>
            </a:extLst>
          </p:cNvPr>
          <p:cNvSpPr/>
          <p:nvPr/>
        </p:nvSpPr>
        <p:spPr>
          <a:xfrm>
            <a:off x="5078722" y="5416032"/>
            <a:ext cx="1547447" cy="43961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7925AB80-76BD-4C8D-BE45-01AB2647D0D7}"/>
              </a:ext>
            </a:extLst>
          </p:cNvPr>
          <p:cNvSpPr/>
          <p:nvPr/>
        </p:nvSpPr>
        <p:spPr>
          <a:xfrm>
            <a:off x="3428917" y="5416031"/>
            <a:ext cx="1547447" cy="43961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7D425EE-7C62-4E53-B88A-FBAD51509F6D}"/>
              </a:ext>
            </a:extLst>
          </p:cNvPr>
          <p:cNvCxnSpPr>
            <a:cxnSpLocks/>
          </p:cNvCxnSpPr>
          <p:nvPr/>
        </p:nvCxnSpPr>
        <p:spPr>
          <a:xfrm flipH="1">
            <a:off x="8733692" y="4983089"/>
            <a:ext cx="902677" cy="474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097B9F3-5CC5-4A44-889A-83570D2F24AC}"/>
              </a:ext>
            </a:extLst>
          </p:cNvPr>
          <p:cNvSpPr txBox="1"/>
          <p:nvPr/>
        </p:nvSpPr>
        <p:spPr>
          <a:xfrm>
            <a:off x="9378462" y="4585315"/>
            <a:ext cx="3516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Global average pooling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A43E1F72-C1DE-4301-9806-F1C2D17C2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90" y="5524647"/>
            <a:ext cx="2423764" cy="661997"/>
          </a:xfrm>
          <a:prstGeom prst="rect">
            <a:avLst/>
          </a:prstGeom>
        </p:spPr>
      </p:pic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151325D-1ABD-49B1-AE20-534A1C5008F4}"/>
              </a:ext>
            </a:extLst>
          </p:cNvPr>
          <p:cNvCxnSpPr>
            <a:cxnSpLocks/>
          </p:cNvCxnSpPr>
          <p:nvPr/>
        </p:nvCxnSpPr>
        <p:spPr>
          <a:xfrm flipV="1">
            <a:off x="7347640" y="2127794"/>
            <a:ext cx="899546" cy="193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>
            <a:extLst>
              <a:ext uri="{FF2B5EF4-FFF2-40B4-BE49-F238E27FC236}">
                <a16:creationId xmlns:a16="http://schemas.microsoft.com/office/drawing/2014/main" id="{F9092B9A-12E3-4760-8FE4-AA66EDD02ED1}"/>
              </a:ext>
            </a:extLst>
          </p:cNvPr>
          <p:cNvSpPr/>
          <p:nvPr/>
        </p:nvSpPr>
        <p:spPr>
          <a:xfrm>
            <a:off x="5712445" y="2118445"/>
            <a:ext cx="1547447" cy="43961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538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FADF0EC4-5751-4A4B-A29C-6F69AC84F821}"/>
              </a:ext>
            </a:extLst>
          </p:cNvPr>
          <p:cNvGrpSpPr/>
          <p:nvPr/>
        </p:nvGrpSpPr>
        <p:grpSpPr>
          <a:xfrm>
            <a:off x="756222" y="2639256"/>
            <a:ext cx="10550600" cy="2746276"/>
            <a:chOff x="775404" y="2107078"/>
            <a:chExt cx="10550600" cy="2746276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7CF1ABB1-4BC5-4EC0-B9F9-86DBAB151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5996" y="2107078"/>
              <a:ext cx="10460008" cy="2643844"/>
            </a:xfrm>
            <a:prstGeom prst="rect">
              <a:avLst/>
            </a:prstGeom>
          </p:spPr>
        </p:pic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2A994F53-3F7D-40B2-966D-BD59F12AB1ED}"/>
                </a:ext>
              </a:extLst>
            </p:cNvPr>
            <p:cNvSpPr/>
            <p:nvPr/>
          </p:nvSpPr>
          <p:spPr>
            <a:xfrm>
              <a:off x="775404" y="4433924"/>
              <a:ext cx="2952534" cy="419430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B36A92AB-5925-43F5-84DC-A9336828241C}"/>
                </a:ext>
              </a:extLst>
            </p:cNvPr>
            <p:cNvSpPr/>
            <p:nvPr/>
          </p:nvSpPr>
          <p:spPr>
            <a:xfrm>
              <a:off x="6195646" y="4284124"/>
              <a:ext cx="2743200" cy="372247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261EF05A-C1EC-49B3-8DCA-AADE2D70E47A}"/>
                </a:ext>
              </a:extLst>
            </p:cNvPr>
            <p:cNvSpPr/>
            <p:nvPr/>
          </p:nvSpPr>
          <p:spPr>
            <a:xfrm>
              <a:off x="8938846" y="4284124"/>
              <a:ext cx="2387158" cy="372247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339E5C4-432C-4930-B490-364159A2D7FA}"/>
              </a:ext>
            </a:extLst>
          </p:cNvPr>
          <p:cNvSpPr txBox="1"/>
          <p:nvPr/>
        </p:nvSpPr>
        <p:spPr>
          <a:xfrm>
            <a:off x="846814" y="776023"/>
            <a:ext cx="36854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Images provided for training: 50000</a:t>
            </a:r>
            <a:endParaRPr lang="zh-TW" altLang="en-US" dirty="0"/>
          </a:p>
          <a:p>
            <a:endParaRPr lang="en-US" altLang="zh-TW" dirty="0"/>
          </a:p>
          <a:p>
            <a:r>
              <a:rPr lang="en-US" altLang="zh-TW" dirty="0"/>
              <a:t>Training: 45000</a:t>
            </a:r>
          </a:p>
          <a:p>
            <a:r>
              <a:rPr lang="en-US" altLang="zh-TW" dirty="0"/>
              <a:t>Testing: 5000</a:t>
            </a:r>
          </a:p>
          <a:p>
            <a:endParaRPr lang="en-US" altLang="zh-TW" dirty="0"/>
          </a:p>
          <a:p>
            <a:r>
              <a:rPr lang="en-US" altLang="zh-TW" dirty="0"/>
              <a:t>Final testing accuracy during training: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419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724D428-9FFA-44C2-840A-DF4FF67CB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25354"/>
            <a:ext cx="5220429" cy="307700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AA3F951-08A0-4F52-9027-C7CF874FC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96" y="3525354"/>
            <a:ext cx="5163271" cy="316274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8407EFD-4093-4346-AC29-CE16DB473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702" y="400718"/>
            <a:ext cx="5258534" cy="312463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C65CDF0-92FE-4423-8274-BCC9CE50DC9B}"/>
              </a:ext>
            </a:extLst>
          </p:cNvPr>
          <p:cNvSpPr txBox="1"/>
          <p:nvPr/>
        </p:nvSpPr>
        <p:spPr>
          <a:xfrm>
            <a:off x="1070764" y="984738"/>
            <a:ext cx="29018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Total of 20 epochs trained</a:t>
            </a:r>
          </a:p>
          <a:p>
            <a:endParaRPr lang="en-US" altLang="zh-TW" dirty="0"/>
          </a:p>
          <a:p>
            <a:r>
              <a:rPr lang="en-US" altLang="zh-TW" dirty="0"/>
              <a:t>Accuracy and loss per epoch: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9003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94D3D20-05BC-49F7-8BDC-F7403754FFFC}"/>
              </a:ext>
            </a:extLst>
          </p:cNvPr>
          <p:cNvSpPr txBox="1"/>
          <p:nvPr/>
        </p:nvSpPr>
        <p:spPr>
          <a:xfrm>
            <a:off x="650632" y="685801"/>
            <a:ext cx="44243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Directions for improvement:</a:t>
            </a:r>
          </a:p>
          <a:p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Data augmentation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Maybe less/more layers would be better?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Try spend more time fine-tuning…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Transfer learning with Resnet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42AC9C0-B235-4A63-A152-F89984A4B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716" y="3653078"/>
            <a:ext cx="2114845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75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112</Words>
  <Application>Microsoft Office PowerPoint</Application>
  <PresentationFormat>寬螢幕</PresentationFormat>
  <Paragraphs>31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深度學習程式設計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深度學習程式設計</dc:title>
  <dc:creator>林昱辰 (107501556)</dc:creator>
  <cp:lastModifiedBy>林昱辰 (107501556)</cp:lastModifiedBy>
  <cp:revision>12</cp:revision>
  <dcterms:created xsi:type="dcterms:W3CDTF">2021-06-09T14:43:40Z</dcterms:created>
  <dcterms:modified xsi:type="dcterms:W3CDTF">2021-06-10T11:38:06Z</dcterms:modified>
</cp:coreProperties>
</file>