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2"/>
  </p:sldMasterIdLst>
  <p:notesMasterIdLst>
    <p:notesMasterId r:id="rId30"/>
  </p:notesMasterIdLst>
  <p:sldIdLst>
    <p:sldId id="274" r:id="rId3"/>
    <p:sldId id="275" r:id="rId4"/>
    <p:sldId id="302" r:id="rId5"/>
    <p:sldId id="347" r:id="rId6"/>
    <p:sldId id="371" r:id="rId7"/>
    <p:sldId id="372" r:id="rId8"/>
    <p:sldId id="349" r:id="rId9"/>
    <p:sldId id="348" r:id="rId10"/>
    <p:sldId id="380" r:id="rId11"/>
    <p:sldId id="381" r:id="rId12"/>
    <p:sldId id="374" r:id="rId13"/>
    <p:sldId id="373" r:id="rId14"/>
    <p:sldId id="375" r:id="rId15"/>
    <p:sldId id="278" r:id="rId16"/>
    <p:sldId id="357" r:id="rId17"/>
    <p:sldId id="355" r:id="rId18"/>
    <p:sldId id="342" r:id="rId19"/>
    <p:sldId id="301" r:id="rId20"/>
    <p:sldId id="283" r:id="rId21"/>
    <p:sldId id="376" r:id="rId22"/>
    <p:sldId id="303" r:id="rId23"/>
    <p:sldId id="369" r:id="rId24"/>
    <p:sldId id="322" r:id="rId25"/>
    <p:sldId id="377" r:id="rId26"/>
    <p:sldId id="378" r:id="rId27"/>
    <p:sldId id="379" r:id="rId28"/>
    <p:sldId id="300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C5CA"/>
    <a:srgbClr val="33A9AB"/>
    <a:srgbClr val="ECF3F4"/>
    <a:srgbClr val="1C8388"/>
    <a:srgbClr val="309FA2"/>
    <a:srgbClr val="1A7B80"/>
    <a:srgbClr val="156569"/>
    <a:srgbClr val="092B2D"/>
    <a:srgbClr val="145E62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09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7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2-22T13:42:49.538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5C7AD4-5339-4DDB-A3C1-303C9006B259}" type="datetimeFigureOut">
              <a:rPr lang="zh-CN" altLang="en-US" smtClean="0"/>
              <a:pPr/>
              <a:t>2023/12/26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E0CF0-5F19-4FE6-8359-0F4142F5665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开始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 userDrawn="1"/>
        </p:nvSpPr>
        <p:spPr>
          <a:xfrm>
            <a:off x="0" y="0"/>
            <a:ext cx="4572000" cy="1476102"/>
          </a:xfrm>
          <a:custGeom>
            <a:avLst/>
            <a:gdLst/>
            <a:ahLst/>
            <a:cxnLst/>
            <a:rect l="0" t="0" r="0" b="0"/>
            <a:pathLst>
              <a:path w="1596000" h="516800">
                <a:moveTo>
                  <a:pt x="0" y="244510"/>
                </a:moveTo>
                <a:lnTo>
                  <a:pt x="0" y="0"/>
                </a:lnTo>
                <a:lnTo>
                  <a:pt x="1596000" y="0"/>
                </a:lnTo>
                <a:cubicBezTo>
                  <a:pt x="1596000" y="0"/>
                  <a:pt x="1291430" y="516800"/>
                  <a:pt x="765768" y="516800"/>
                </a:cubicBezTo>
                <a:cubicBezTo>
                  <a:pt x="240098" y="516800"/>
                  <a:pt x="3638" y="244510"/>
                  <a:pt x="0" y="244510"/>
                </a:cubicBezTo>
                <a:close/>
              </a:path>
            </a:pathLst>
          </a:custGeom>
          <a:solidFill>
            <a:srgbClr val="1A7B80"/>
          </a:solidFill>
          <a:ln w="7600" cap="flat">
            <a:solidFill>
              <a:srgbClr val="1C8388"/>
            </a:solidFill>
            <a:bevel/>
          </a:ln>
        </p:spPr>
      </p:sp>
      <p:sp>
        <p:nvSpPr>
          <p:cNvPr id="12" name="任意多边形: 形状 11"/>
          <p:cNvSpPr/>
          <p:nvPr userDrawn="1"/>
        </p:nvSpPr>
        <p:spPr>
          <a:xfrm>
            <a:off x="10062756" y="4716351"/>
            <a:ext cx="2129244" cy="2141649"/>
          </a:xfrm>
          <a:custGeom>
            <a:avLst/>
            <a:gdLst>
              <a:gd name="connsiteX0" fmla="*/ 2129244 w 2129244"/>
              <a:gd name="connsiteY0" fmla="*/ 0 h 2141649"/>
              <a:gd name="connsiteX1" fmla="*/ 2129244 w 2129244"/>
              <a:gd name="connsiteY1" fmla="*/ 2141649 h 2141649"/>
              <a:gd name="connsiteX2" fmla="*/ 1742717 w 2129244"/>
              <a:gd name="connsiteY2" fmla="*/ 2141649 h 2141649"/>
              <a:gd name="connsiteX3" fmla="*/ 0 w 2129244"/>
              <a:gd name="connsiteY3" fmla="*/ 2141649 h 2141649"/>
              <a:gd name="connsiteX4" fmla="*/ 1923270 w 2129244"/>
              <a:gd name="connsiteY4" fmla="*/ 10401 h 2141649"/>
              <a:gd name="connsiteX5" fmla="*/ 2129244 w 2129244"/>
              <a:gd name="connsiteY5" fmla="*/ 0 h 2141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9244" h="2141649">
                <a:moveTo>
                  <a:pt x="2129244" y="0"/>
                </a:moveTo>
                <a:lnTo>
                  <a:pt x="2129244" y="2141649"/>
                </a:lnTo>
                <a:lnTo>
                  <a:pt x="1742717" y="2141649"/>
                </a:lnTo>
                <a:cubicBezTo>
                  <a:pt x="820102" y="2141649"/>
                  <a:pt x="0" y="2141649"/>
                  <a:pt x="0" y="2141649"/>
                </a:cubicBezTo>
                <a:cubicBezTo>
                  <a:pt x="0" y="1032435"/>
                  <a:pt x="843000" y="120109"/>
                  <a:pt x="1923270" y="10401"/>
                </a:cubicBezTo>
                <a:lnTo>
                  <a:pt x="2129244" y="0"/>
                </a:lnTo>
                <a:close/>
              </a:path>
            </a:pathLst>
          </a:custGeom>
          <a:solidFill>
            <a:srgbClr val="1C8388"/>
          </a:solidFill>
          <a:ln w="7600" cap="flat">
            <a:solidFill>
              <a:srgbClr val="1C8388"/>
            </a:solidFill>
            <a:beve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  <a:pPr/>
              <a:t>2023/12/26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  <a:pPr/>
              <a:t>2023/12/26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  <a:pPr/>
              <a:t>2023/12/26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  <a:pPr/>
              <a:t>2023/12/26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  <a:pPr/>
              <a:t>2023/12/26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  <a:pPr/>
              <a:t>2023/12/26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  <a:pPr/>
              <a:t>2023/12/26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  <a:pPr/>
              <a:t>2023/12/26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: 形状 13"/>
          <p:cNvSpPr/>
          <p:nvPr userDrawn="1"/>
        </p:nvSpPr>
        <p:spPr>
          <a:xfrm flipH="1">
            <a:off x="-1" y="1562999"/>
            <a:ext cx="5264331" cy="5295001"/>
          </a:xfrm>
          <a:custGeom>
            <a:avLst/>
            <a:gdLst>
              <a:gd name="connsiteX0" fmla="*/ 2129244 w 2129244"/>
              <a:gd name="connsiteY0" fmla="*/ 0 h 2141649"/>
              <a:gd name="connsiteX1" fmla="*/ 2129244 w 2129244"/>
              <a:gd name="connsiteY1" fmla="*/ 2141649 h 2141649"/>
              <a:gd name="connsiteX2" fmla="*/ 1742717 w 2129244"/>
              <a:gd name="connsiteY2" fmla="*/ 2141649 h 2141649"/>
              <a:gd name="connsiteX3" fmla="*/ 0 w 2129244"/>
              <a:gd name="connsiteY3" fmla="*/ 2141649 h 2141649"/>
              <a:gd name="connsiteX4" fmla="*/ 1923270 w 2129244"/>
              <a:gd name="connsiteY4" fmla="*/ 10401 h 2141649"/>
              <a:gd name="connsiteX5" fmla="*/ 2129244 w 2129244"/>
              <a:gd name="connsiteY5" fmla="*/ 0 h 2141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9244" h="2141649">
                <a:moveTo>
                  <a:pt x="2129244" y="0"/>
                </a:moveTo>
                <a:lnTo>
                  <a:pt x="2129244" y="2141649"/>
                </a:lnTo>
                <a:lnTo>
                  <a:pt x="1742717" y="2141649"/>
                </a:lnTo>
                <a:cubicBezTo>
                  <a:pt x="820102" y="2141649"/>
                  <a:pt x="0" y="2141649"/>
                  <a:pt x="0" y="2141649"/>
                </a:cubicBezTo>
                <a:cubicBezTo>
                  <a:pt x="0" y="1032435"/>
                  <a:pt x="843000" y="120109"/>
                  <a:pt x="1923270" y="10401"/>
                </a:cubicBezTo>
                <a:lnTo>
                  <a:pt x="2129244" y="0"/>
                </a:lnTo>
                <a:close/>
              </a:path>
            </a:pathLst>
          </a:custGeom>
          <a:solidFill>
            <a:srgbClr val="33A9AB"/>
          </a:solidFill>
          <a:ln w="7600" cap="flat">
            <a:solidFill>
              <a:srgbClr val="33A9AB"/>
            </a:solidFill>
            <a:beve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分隔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: 形状 6"/>
          <p:cNvSpPr/>
          <p:nvPr userDrawn="1"/>
        </p:nvSpPr>
        <p:spPr>
          <a:xfrm>
            <a:off x="-1" y="4643845"/>
            <a:ext cx="4428309" cy="2214155"/>
          </a:xfrm>
          <a:custGeom>
            <a:avLst/>
            <a:gdLst>
              <a:gd name="connsiteX0" fmla="*/ 0 w 1064000"/>
              <a:gd name="connsiteY0" fmla="*/ 266000 h 532000"/>
              <a:gd name="connsiteX1" fmla="*/ 532000 w 1064000"/>
              <a:gd name="connsiteY1" fmla="*/ 0 h 532000"/>
              <a:gd name="connsiteX2" fmla="*/ 1064000 w 1064000"/>
              <a:gd name="connsiteY2" fmla="*/ 266000 h 532000"/>
              <a:gd name="connsiteX3" fmla="*/ 532000 w 1064000"/>
              <a:gd name="connsiteY3" fmla="*/ 532000 h 5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0" t="0" r="0" b="0"/>
            <a:pathLst>
              <a:path w="1064000" h="532000">
                <a:moveTo>
                  <a:pt x="0" y="532000"/>
                </a:moveTo>
                <a:cubicBezTo>
                  <a:pt x="0" y="238185"/>
                  <a:pt x="238185" y="0"/>
                  <a:pt x="532000" y="0"/>
                </a:cubicBezTo>
                <a:cubicBezTo>
                  <a:pt x="825816" y="0"/>
                  <a:pt x="1064000" y="238185"/>
                  <a:pt x="1064000" y="532000"/>
                </a:cubicBezTo>
                <a:cubicBezTo>
                  <a:pt x="1064000" y="532000"/>
                  <a:pt x="0" y="532000"/>
                  <a:pt x="0" y="532000"/>
                </a:cubicBezTo>
                <a:close/>
              </a:path>
            </a:pathLst>
          </a:custGeom>
          <a:ln>
            <a:solidFill>
              <a:srgbClr val="ECF3F4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8" name="任意多边形: 形状 7"/>
          <p:cNvSpPr/>
          <p:nvPr userDrawn="1"/>
        </p:nvSpPr>
        <p:spPr>
          <a:xfrm>
            <a:off x="0" y="0"/>
            <a:ext cx="3605349" cy="966651"/>
          </a:xfrm>
          <a:custGeom>
            <a:avLst/>
            <a:gdLst/>
            <a:ahLst/>
            <a:cxnLst/>
            <a:rect l="0" t="0" r="0" b="0"/>
            <a:pathLst>
              <a:path w="1596000" h="516800">
                <a:moveTo>
                  <a:pt x="0" y="244510"/>
                </a:moveTo>
                <a:lnTo>
                  <a:pt x="0" y="0"/>
                </a:lnTo>
                <a:lnTo>
                  <a:pt x="1596000" y="0"/>
                </a:lnTo>
                <a:cubicBezTo>
                  <a:pt x="1596000" y="0"/>
                  <a:pt x="1291430" y="516800"/>
                  <a:pt x="765768" y="516800"/>
                </a:cubicBezTo>
                <a:cubicBezTo>
                  <a:pt x="240098" y="516800"/>
                  <a:pt x="3638" y="244510"/>
                  <a:pt x="0" y="244510"/>
                </a:cubicBezTo>
                <a:close/>
              </a:path>
            </a:pathLst>
          </a:custGeom>
          <a:solidFill>
            <a:schemeClr val="bg1"/>
          </a:solidFill>
          <a:ln w="7600" cap="flat">
            <a:solidFill>
              <a:srgbClr val="ECF3F4"/>
            </a:solidFill>
            <a:bevel/>
          </a:ln>
        </p:spPr>
      </p:sp>
      <p:sp>
        <p:nvSpPr>
          <p:cNvPr id="9" name="任意多边形: 形状 8"/>
          <p:cNvSpPr/>
          <p:nvPr userDrawn="1"/>
        </p:nvSpPr>
        <p:spPr>
          <a:xfrm>
            <a:off x="10062756" y="4716351"/>
            <a:ext cx="2129244" cy="2141649"/>
          </a:xfrm>
          <a:custGeom>
            <a:avLst/>
            <a:gdLst>
              <a:gd name="connsiteX0" fmla="*/ 2129244 w 2129244"/>
              <a:gd name="connsiteY0" fmla="*/ 0 h 2141649"/>
              <a:gd name="connsiteX1" fmla="*/ 2129244 w 2129244"/>
              <a:gd name="connsiteY1" fmla="*/ 2141649 h 2141649"/>
              <a:gd name="connsiteX2" fmla="*/ 1742717 w 2129244"/>
              <a:gd name="connsiteY2" fmla="*/ 2141649 h 2141649"/>
              <a:gd name="connsiteX3" fmla="*/ 0 w 2129244"/>
              <a:gd name="connsiteY3" fmla="*/ 2141649 h 2141649"/>
              <a:gd name="connsiteX4" fmla="*/ 1923270 w 2129244"/>
              <a:gd name="connsiteY4" fmla="*/ 10401 h 2141649"/>
              <a:gd name="connsiteX5" fmla="*/ 2129244 w 2129244"/>
              <a:gd name="connsiteY5" fmla="*/ 0 h 2141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29244" h="2141649">
                <a:moveTo>
                  <a:pt x="2129244" y="0"/>
                </a:moveTo>
                <a:lnTo>
                  <a:pt x="2129244" y="2141649"/>
                </a:lnTo>
                <a:lnTo>
                  <a:pt x="1742717" y="2141649"/>
                </a:lnTo>
                <a:cubicBezTo>
                  <a:pt x="820102" y="2141649"/>
                  <a:pt x="0" y="2141649"/>
                  <a:pt x="0" y="2141649"/>
                </a:cubicBezTo>
                <a:cubicBezTo>
                  <a:pt x="0" y="1032435"/>
                  <a:pt x="843000" y="120109"/>
                  <a:pt x="1923270" y="10401"/>
                </a:cubicBezTo>
                <a:lnTo>
                  <a:pt x="2129244" y="0"/>
                </a:lnTo>
                <a:close/>
              </a:path>
            </a:pathLst>
          </a:custGeom>
          <a:solidFill>
            <a:schemeClr val="bg1"/>
          </a:solidFill>
          <a:ln w="7600" cap="flat">
            <a:solidFill>
              <a:srgbClr val="ECF3F4"/>
            </a:solidFill>
            <a:bevel/>
          </a:ln>
        </p:spPr>
      </p:sp>
      <p:sp>
        <p:nvSpPr>
          <p:cNvPr id="18" name="任意多边形: 形状 17"/>
          <p:cNvSpPr/>
          <p:nvPr userDrawn="1"/>
        </p:nvSpPr>
        <p:spPr>
          <a:xfrm rot="5400000" flipV="1">
            <a:off x="5789022" y="-993882"/>
            <a:ext cx="613956" cy="2601720"/>
          </a:xfrm>
          <a:custGeom>
            <a:avLst/>
            <a:gdLst>
              <a:gd name="connsiteX0" fmla="*/ 0 w 613956"/>
              <a:gd name="connsiteY0" fmla="*/ 0 h 2601720"/>
              <a:gd name="connsiteX1" fmla="*/ 733 w 613956"/>
              <a:gd name="connsiteY1" fmla="*/ 548 h 2601720"/>
              <a:gd name="connsiteX2" fmla="*/ 613956 w 613956"/>
              <a:gd name="connsiteY2" fmla="*/ 1300860 h 2601720"/>
              <a:gd name="connsiteX3" fmla="*/ 733 w 613956"/>
              <a:gd name="connsiteY3" fmla="*/ 2601172 h 2601720"/>
              <a:gd name="connsiteX4" fmla="*/ 0 w 613956"/>
              <a:gd name="connsiteY4" fmla="*/ 2601720 h 2601720"/>
              <a:gd name="connsiteX5" fmla="*/ 0 w 613956"/>
              <a:gd name="connsiteY5" fmla="*/ 0 h 260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956" h="2601720">
                <a:moveTo>
                  <a:pt x="0" y="0"/>
                </a:moveTo>
                <a:lnTo>
                  <a:pt x="733" y="548"/>
                </a:lnTo>
                <a:cubicBezTo>
                  <a:pt x="375244" y="309622"/>
                  <a:pt x="613956" y="777364"/>
                  <a:pt x="613956" y="1300860"/>
                </a:cubicBezTo>
                <a:cubicBezTo>
                  <a:pt x="613956" y="1824356"/>
                  <a:pt x="375244" y="2292098"/>
                  <a:pt x="733" y="2601172"/>
                </a:cubicBezTo>
                <a:lnTo>
                  <a:pt x="0" y="2601720"/>
                </a:lnTo>
                <a:lnTo>
                  <a:pt x="0" y="0"/>
                </a:lnTo>
                <a:close/>
              </a:path>
            </a:pathLst>
          </a:custGeom>
          <a:solidFill>
            <a:srgbClr val="1C8388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9435738" y="209333"/>
            <a:ext cx="2756262" cy="3370218"/>
          </a:xfrm>
          <a:custGeom>
            <a:avLst/>
            <a:gdLst>
              <a:gd name="connsiteX0" fmla="*/ 1685109 w 2756262"/>
              <a:gd name="connsiteY0" fmla="*/ 0 h 3370218"/>
              <a:gd name="connsiteX1" fmla="*/ 2627269 w 2756262"/>
              <a:gd name="connsiteY1" fmla="*/ 287790 h 3370218"/>
              <a:gd name="connsiteX2" fmla="*/ 2756262 w 2756262"/>
              <a:gd name="connsiteY2" fmla="*/ 384249 h 3370218"/>
              <a:gd name="connsiteX3" fmla="*/ 2756262 w 2756262"/>
              <a:gd name="connsiteY3" fmla="*/ 2985969 h 3370218"/>
              <a:gd name="connsiteX4" fmla="*/ 2627269 w 2756262"/>
              <a:gd name="connsiteY4" fmla="*/ 3082428 h 3370218"/>
              <a:gd name="connsiteX5" fmla="*/ 1685109 w 2756262"/>
              <a:gd name="connsiteY5" fmla="*/ 3370218 h 3370218"/>
              <a:gd name="connsiteX6" fmla="*/ 0 w 2756262"/>
              <a:gd name="connsiteY6" fmla="*/ 1685109 h 3370218"/>
              <a:gd name="connsiteX7" fmla="*/ 1685109 w 2756262"/>
              <a:gd name="connsiteY7" fmla="*/ 0 h 33702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56262" h="3370218">
                <a:moveTo>
                  <a:pt x="1685109" y="0"/>
                </a:moveTo>
                <a:cubicBezTo>
                  <a:pt x="2034106" y="0"/>
                  <a:pt x="2358324" y="106094"/>
                  <a:pt x="2627269" y="287790"/>
                </a:cubicBezTo>
                <a:lnTo>
                  <a:pt x="2756262" y="384249"/>
                </a:lnTo>
                <a:lnTo>
                  <a:pt x="2756262" y="2985969"/>
                </a:lnTo>
                <a:lnTo>
                  <a:pt x="2627269" y="3082428"/>
                </a:lnTo>
                <a:cubicBezTo>
                  <a:pt x="2358324" y="3264124"/>
                  <a:pt x="2034106" y="3370218"/>
                  <a:pt x="1685109" y="3370218"/>
                </a:cubicBezTo>
                <a:cubicBezTo>
                  <a:pt x="754449" y="3370218"/>
                  <a:pt x="0" y="2615769"/>
                  <a:pt x="0" y="1685109"/>
                </a:cubicBezTo>
                <a:cubicBezTo>
                  <a:pt x="0" y="754449"/>
                  <a:pt x="754449" y="0"/>
                  <a:pt x="1685109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ECF3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2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详情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任意多边形: 形状 4"/>
          <p:cNvSpPr/>
          <p:nvPr userDrawn="1"/>
        </p:nvSpPr>
        <p:spPr>
          <a:xfrm>
            <a:off x="364985" y="547102"/>
            <a:ext cx="388360" cy="194180"/>
          </a:xfrm>
          <a:custGeom>
            <a:avLst/>
            <a:gdLst/>
            <a:ahLst/>
            <a:cxnLst/>
            <a:rect l="0" t="0" r="0" b="0"/>
            <a:pathLst>
              <a:path w="388360" h="194180">
                <a:moveTo>
                  <a:pt x="0" y="-19418"/>
                </a:moveTo>
                <a:lnTo>
                  <a:pt x="77672" y="-19418"/>
                </a:lnTo>
                <a:lnTo>
                  <a:pt x="77672" y="77672"/>
                </a:lnTo>
                <a:lnTo>
                  <a:pt x="271852" y="77672"/>
                </a:lnTo>
                <a:lnTo>
                  <a:pt x="271852" y="31069"/>
                </a:lnTo>
                <a:lnTo>
                  <a:pt x="388360" y="116508"/>
                </a:lnTo>
                <a:lnTo>
                  <a:pt x="271852" y="201947"/>
                </a:lnTo>
                <a:lnTo>
                  <a:pt x="271852" y="155344"/>
                </a:lnTo>
                <a:lnTo>
                  <a:pt x="0" y="155344"/>
                </a:lnTo>
                <a:lnTo>
                  <a:pt x="0" y="38836"/>
                </a:lnTo>
                <a:lnTo>
                  <a:pt x="0" y="-19418"/>
                </a:lnTo>
                <a:close/>
              </a:path>
            </a:pathLst>
          </a:custGeom>
          <a:solidFill>
            <a:srgbClr val="1C8388"/>
          </a:solidFill>
          <a:ln w="7600" cap="flat">
            <a:solidFill>
              <a:srgbClr val="1C8388"/>
            </a:solidFill>
            <a:bevel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板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  <a:pPr/>
              <a:t>2023/12/26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  <a:pPr/>
              <a:t>2023/12/26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  <a:pPr/>
              <a:t>2023/12/26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EAF6A5-8724-4528-9EE2-91A0EE30C7F9}" type="datetimeFigureOut">
              <a:rPr lang="zh-CN" altLang="en-US" smtClean="0"/>
              <a:pPr/>
              <a:t>2023/12/26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27790-0FA1-4535-A228-40614A3437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EAF6A5-8724-4528-9EE2-91A0EE30C7F9}" type="datetimeFigureOut">
              <a:rPr lang="zh-CN" altLang="en-US" smtClean="0"/>
              <a:pPr/>
              <a:t>2023/12/26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27790-0FA1-4535-A228-40614A34377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-15240" y="2003425"/>
            <a:ext cx="122078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dirty="0">
                <a:solidFill>
                  <a:srgbClr val="1A7B80"/>
                </a:solidFill>
                <a:latin typeface="华文琥珀" panose="02010800040101010101" charset="-122"/>
                <a:ea typeface="华文琥珀" panose="02010800040101010101" charset="-122"/>
              </a:rPr>
              <a:t>网络空间安全学院</a:t>
            </a:r>
            <a:endParaRPr lang="en-US" altLang="zh-CN" sz="6000" dirty="0">
              <a:solidFill>
                <a:srgbClr val="1A7B80"/>
              </a:solidFill>
              <a:latin typeface="华文琥珀" panose="02010800040101010101" charset="-122"/>
              <a:ea typeface="华文琥珀" panose="02010800040101010101" charset="-122"/>
            </a:endParaRPr>
          </a:p>
          <a:p>
            <a:pPr algn="ctr"/>
            <a:r>
              <a:rPr lang="en-US" altLang="zh-CN" sz="6000" dirty="0">
                <a:solidFill>
                  <a:srgbClr val="1A7B80"/>
                </a:solidFill>
                <a:latin typeface="华文琥珀" panose="02010800040101010101" charset="-122"/>
                <a:ea typeface="华文琥珀" panose="02010800040101010101" charset="-122"/>
              </a:rPr>
              <a:t>2023-2024-1</a:t>
            </a:r>
            <a:r>
              <a:rPr lang="zh-CN" altLang="en-US" sz="6000" dirty="0">
                <a:solidFill>
                  <a:srgbClr val="1A7B80"/>
                </a:solidFill>
                <a:latin typeface="华文琥珀" panose="02010800040101010101" charset="-122"/>
                <a:ea typeface="华文琥珀" panose="02010800040101010101" charset="-122"/>
              </a:rPr>
              <a:t>学期</a:t>
            </a:r>
            <a:r>
              <a:rPr lang="en-US" altLang="zh-CN" sz="6000" dirty="0" err="1">
                <a:solidFill>
                  <a:srgbClr val="1A7B80"/>
                </a:solidFill>
                <a:latin typeface="华文琥珀" panose="02010800040101010101" charset="-122"/>
                <a:ea typeface="华文琥珀" panose="02010800040101010101" charset="-122"/>
              </a:rPr>
              <a:t>期末考试</a:t>
            </a:r>
            <a:endParaRPr lang="en-US" altLang="zh-CN" sz="6000" dirty="0">
              <a:solidFill>
                <a:srgbClr val="1A7B80"/>
              </a:solidFill>
              <a:latin typeface="华文琥珀" panose="02010800040101010101" charset="-122"/>
              <a:ea typeface="华文琥珀" panose="02010800040101010101" charset="-122"/>
            </a:endParaRPr>
          </a:p>
          <a:p>
            <a:pPr algn="ctr"/>
            <a:r>
              <a:rPr lang="en-US" altLang="zh-CN" sz="6000" dirty="0">
                <a:solidFill>
                  <a:srgbClr val="1A7B80"/>
                </a:solidFill>
                <a:latin typeface="华文琥珀" panose="02010800040101010101" charset="-122"/>
                <a:ea typeface="华文琥珀" panose="02010800040101010101" charset="-122"/>
              </a:rPr>
              <a:t>考前培训会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753345" y="5277855"/>
            <a:ext cx="1727835" cy="338455"/>
            <a:chOff x="9693" y="7506"/>
            <a:chExt cx="2721" cy="533"/>
          </a:xfrm>
        </p:grpSpPr>
        <p:sp>
          <p:nvSpPr>
            <p:cNvPr id="8" name="文本框 7"/>
            <p:cNvSpPr txBox="1"/>
            <p:nvPr/>
          </p:nvSpPr>
          <p:spPr>
            <a:xfrm>
              <a:off x="9993" y="7506"/>
              <a:ext cx="2421" cy="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武珍英  孙蔚楠</a:t>
              </a:r>
            </a:p>
          </p:txBody>
        </p:sp>
        <p:sp>
          <p:nvSpPr>
            <p:cNvPr id="9" name="头像"/>
            <p:cNvSpPr/>
            <p:nvPr/>
          </p:nvSpPr>
          <p:spPr bwMode="auto">
            <a:xfrm>
              <a:off x="9693" y="7619"/>
              <a:ext cx="300" cy="300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rgbClr val="33A9AB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7805420" y="5277855"/>
            <a:ext cx="1500505" cy="338455"/>
            <a:chOff x="11587" y="7504"/>
            <a:chExt cx="2363" cy="533"/>
          </a:xfrm>
        </p:grpSpPr>
        <p:sp>
          <p:nvSpPr>
            <p:cNvPr id="10" name="文本框 9"/>
            <p:cNvSpPr txBox="1"/>
            <p:nvPr/>
          </p:nvSpPr>
          <p:spPr>
            <a:xfrm>
              <a:off x="11867" y="7504"/>
              <a:ext cx="2083" cy="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2023/12/22</a:t>
              </a:r>
              <a:endPara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时钟"/>
            <p:cNvSpPr/>
            <p:nvPr/>
          </p:nvSpPr>
          <p:spPr>
            <a:xfrm>
              <a:off x="11587" y="7619"/>
              <a:ext cx="280" cy="280"/>
            </a:xfrm>
            <a:custGeom>
              <a:avLst/>
              <a:gdLst>
                <a:gd name="connsiteX0" fmla="*/ 320662 w 792088"/>
                <a:gd name="connsiteY0" fmla="*/ 99114 h 792088"/>
                <a:gd name="connsiteX1" fmla="*/ 320662 w 792088"/>
                <a:gd name="connsiteY1" fmla="*/ 475062 h 792088"/>
                <a:gd name="connsiteX2" fmla="*/ 696610 w 792088"/>
                <a:gd name="connsiteY2" fmla="*/ 475062 h 792088"/>
                <a:gd name="connsiteX3" fmla="*/ 696610 w 792088"/>
                <a:gd name="connsiteY3" fmla="*/ 434076 h 792088"/>
                <a:gd name="connsiteX4" fmla="*/ 361648 w 792088"/>
                <a:gd name="connsiteY4" fmla="*/ 434076 h 792088"/>
                <a:gd name="connsiteX5" fmla="*/ 361648 w 792088"/>
                <a:gd name="connsiteY5" fmla="*/ 99114 h 792088"/>
                <a:gd name="connsiteX6" fmla="*/ 396044 w 792088"/>
                <a:gd name="connsiteY6" fmla="*/ 0 h 792088"/>
                <a:gd name="connsiteX7" fmla="*/ 792088 w 792088"/>
                <a:gd name="connsiteY7" fmla="*/ 396044 h 792088"/>
                <a:gd name="connsiteX8" fmla="*/ 396044 w 792088"/>
                <a:gd name="connsiteY8" fmla="*/ 792088 h 792088"/>
                <a:gd name="connsiteX9" fmla="*/ 0 w 792088"/>
                <a:gd name="connsiteY9" fmla="*/ 396044 h 792088"/>
                <a:gd name="connsiteX10" fmla="*/ 396044 w 792088"/>
                <a:gd name="connsiteY10" fmla="*/ 0 h 792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92088" h="792088">
                  <a:moveTo>
                    <a:pt x="320662" y="99114"/>
                  </a:moveTo>
                  <a:lnTo>
                    <a:pt x="320662" y="475062"/>
                  </a:lnTo>
                  <a:lnTo>
                    <a:pt x="696610" y="475062"/>
                  </a:lnTo>
                  <a:lnTo>
                    <a:pt x="696610" y="434076"/>
                  </a:lnTo>
                  <a:lnTo>
                    <a:pt x="361648" y="434076"/>
                  </a:lnTo>
                  <a:lnTo>
                    <a:pt x="361648" y="99114"/>
                  </a:lnTo>
                  <a:close/>
                  <a:moveTo>
                    <a:pt x="396044" y="0"/>
                  </a:moveTo>
                  <a:cubicBezTo>
                    <a:pt x="614773" y="0"/>
                    <a:pt x="792088" y="177315"/>
                    <a:pt x="792088" y="396044"/>
                  </a:cubicBezTo>
                  <a:cubicBezTo>
                    <a:pt x="792088" y="614773"/>
                    <a:pt x="614773" y="792088"/>
                    <a:pt x="396044" y="792088"/>
                  </a:cubicBezTo>
                  <a:cubicBezTo>
                    <a:pt x="177315" y="792088"/>
                    <a:pt x="0" y="614773"/>
                    <a:pt x="0" y="396044"/>
                  </a:cubicBezTo>
                  <a:cubicBezTo>
                    <a:pt x="0" y="177315"/>
                    <a:pt x="177315" y="0"/>
                    <a:pt x="396044" y="0"/>
                  </a:cubicBezTo>
                  <a:close/>
                </a:path>
              </a:pathLst>
            </a:custGeom>
            <a:solidFill>
              <a:srgbClr val="33A9AB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FA807DFA-1DA7-4658-9882-BAEC71981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14" y="462974"/>
            <a:ext cx="11362677" cy="405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44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44440" y="3920447"/>
            <a:ext cx="459105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考试方式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289784" y="1896975"/>
            <a:ext cx="21003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0" b="1" dirty="0">
                <a:solidFill>
                  <a:srgbClr val="1A7B80"/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02</a:t>
            </a:r>
            <a:endParaRPr lang="zh-CN" altLang="en-US" sz="12000" b="1" dirty="0">
              <a:solidFill>
                <a:srgbClr val="1A7B80"/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6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D62DE9AE-584A-41BD-B6DD-28AAEC070439}"/>
              </a:ext>
            </a:extLst>
          </p:cNvPr>
          <p:cNvGrpSpPr/>
          <p:nvPr/>
        </p:nvGrpSpPr>
        <p:grpSpPr>
          <a:xfrm>
            <a:off x="144866" y="54529"/>
            <a:ext cx="4496373" cy="699533"/>
            <a:chOff x="1764881" y="1676575"/>
            <a:chExt cx="1999133" cy="246114"/>
          </a:xfrm>
        </p:grpSpPr>
        <p:sp>
          <p:nvSpPr>
            <p:cNvPr id="4" name="任意多边形: 形状 3">
              <a:extLst>
                <a:ext uri="{FF2B5EF4-FFF2-40B4-BE49-F238E27FC236}">
                  <a16:creationId xmlns:a16="http://schemas.microsoft.com/office/drawing/2014/main" id="{82177523-854D-48DB-9FAE-A628F2C7B91D}"/>
                </a:ext>
              </a:extLst>
            </p:cNvPr>
            <p:cNvSpPr/>
            <p:nvPr/>
          </p:nvSpPr>
          <p:spPr>
            <a:xfrm>
              <a:off x="2148241" y="1718711"/>
              <a:ext cx="1615775" cy="203977"/>
            </a:xfrm>
            <a:custGeom>
              <a:avLst/>
              <a:gdLst/>
              <a:ahLst/>
              <a:cxnLst/>
              <a:rect l="l" t="t" r="r" b="b"/>
              <a:pathLst>
                <a:path w="1615775" h="203977">
                  <a:moveTo>
                    <a:pt x="0" y="0"/>
                  </a:moveTo>
                  <a:lnTo>
                    <a:pt x="1579509" y="0"/>
                  </a:lnTo>
                  <a:cubicBezTo>
                    <a:pt x="1599539" y="0"/>
                    <a:pt x="1615775" y="12276"/>
                    <a:pt x="1615775" y="27420"/>
                  </a:cubicBezTo>
                  <a:lnTo>
                    <a:pt x="1615775" y="176557"/>
                  </a:lnTo>
                  <a:cubicBezTo>
                    <a:pt x="1615775" y="191701"/>
                    <a:pt x="1599539" y="203977"/>
                    <a:pt x="1579509" y="203977"/>
                  </a:cubicBez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考试方式</a:t>
              </a:r>
            </a:p>
          </p:txBody>
        </p:sp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1A52535C-5A44-4E43-85B8-B4991DACC207}"/>
                </a:ext>
              </a:extLst>
            </p:cNvPr>
            <p:cNvSpPr/>
            <p:nvPr/>
          </p:nvSpPr>
          <p:spPr>
            <a:xfrm>
              <a:off x="2047535" y="1676575"/>
              <a:ext cx="101156" cy="246114"/>
            </a:xfrm>
            <a:custGeom>
              <a:avLst/>
              <a:gdLst/>
              <a:ahLst/>
              <a:cxnLst/>
              <a:rect l="0" t="0" r="0" b="0"/>
              <a:pathLst>
                <a:path w="101156" h="246114">
                  <a:moveTo>
                    <a:pt x="0" y="0"/>
                  </a:moveTo>
                  <a:lnTo>
                    <a:pt x="101156" y="42136"/>
                  </a:lnTo>
                  <a:lnTo>
                    <a:pt x="101156" y="246114"/>
                  </a:ln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E62"/>
            </a:solidFill>
            <a:ln w="7600" cap="flat">
              <a:solidFill>
                <a:srgbClr val="1A7B80"/>
              </a:solidFill>
              <a:bevel/>
            </a:ln>
          </p:spPr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DEAD72C8-EC1B-402D-80A8-00F1CAA37E6D}"/>
                </a:ext>
              </a:extLst>
            </p:cNvPr>
            <p:cNvSpPr/>
            <p:nvPr/>
          </p:nvSpPr>
          <p:spPr>
            <a:xfrm>
              <a:off x="1764881" y="1676575"/>
              <a:ext cx="281104" cy="203977"/>
            </a:xfrm>
            <a:custGeom>
              <a:avLst/>
              <a:gdLst/>
              <a:ahLst/>
              <a:cxnLst/>
              <a:rect l="l" t="t" r="r" b="b"/>
              <a:pathLst>
                <a:path w="281104" h="203977">
                  <a:moveTo>
                    <a:pt x="36265" y="0"/>
                  </a:moveTo>
                  <a:lnTo>
                    <a:pt x="281104" y="0"/>
                  </a:lnTo>
                  <a:lnTo>
                    <a:pt x="281104" y="203977"/>
                  </a:lnTo>
                  <a:lnTo>
                    <a:pt x="36265" y="203977"/>
                  </a:lnTo>
                  <a:cubicBezTo>
                    <a:pt x="16237" y="203977"/>
                    <a:pt x="0" y="191701"/>
                    <a:pt x="0" y="176557"/>
                  </a:cubicBezTo>
                  <a:lnTo>
                    <a:pt x="0" y="27420"/>
                  </a:lnTo>
                  <a:cubicBezTo>
                    <a:pt x="0" y="12276"/>
                    <a:pt x="16237" y="0"/>
                    <a:pt x="36265" y="0"/>
                  </a:cubicBez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0  1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60AB0862-C1E0-4DBE-B487-7118187A0C30}"/>
              </a:ext>
            </a:extLst>
          </p:cNvPr>
          <p:cNvGrpSpPr/>
          <p:nvPr/>
        </p:nvGrpSpPr>
        <p:grpSpPr>
          <a:xfrm>
            <a:off x="1380918" y="754059"/>
            <a:ext cx="7721137" cy="5629012"/>
            <a:chOff x="1764881" y="1676575"/>
            <a:chExt cx="1999133" cy="246114"/>
          </a:xfrm>
          <a:solidFill>
            <a:srgbClr val="34C5CA"/>
          </a:solidFill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63BE6339-32E4-451C-9720-2F4C5EDE6A08}"/>
                </a:ext>
              </a:extLst>
            </p:cNvPr>
            <p:cNvSpPr/>
            <p:nvPr/>
          </p:nvSpPr>
          <p:spPr>
            <a:xfrm>
              <a:off x="2148241" y="1718711"/>
              <a:ext cx="1615775" cy="203977"/>
            </a:xfrm>
            <a:custGeom>
              <a:avLst/>
              <a:gdLst/>
              <a:ahLst/>
              <a:cxnLst/>
              <a:rect l="l" t="t" r="r" b="b"/>
              <a:pathLst>
                <a:path w="1615775" h="203977">
                  <a:moveTo>
                    <a:pt x="0" y="0"/>
                  </a:moveTo>
                  <a:lnTo>
                    <a:pt x="1579509" y="0"/>
                  </a:lnTo>
                  <a:cubicBezTo>
                    <a:pt x="1599539" y="0"/>
                    <a:pt x="1615775" y="12276"/>
                    <a:pt x="1615775" y="27420"/>
                  </a:cubicBezTo>
                  <a:lnTo>
                    <a:pt x="1615775" y="176557"/>
                  </a:lnTo>
                  <a:cubicBezTo>
                    <a:pt x="1615775" y="191701"/>
                    <a:pt x="1599539" y="203977"/>
                    <a:pt x="1579509" y="203977"/>
                  </a:cubicBez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endParaRPr lang="zh-CN" altLang="en-US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ABE5D573-F0E2-4531-9BC8-5AF209B3FF40}"/>
                </a:ext>
              </a:extLst>
            </p:cNvPr>
            <p:cNvSpPr/>
            <p:nvPr/>
          </p:nvSpPr>
          <p:spPr>
            <a:xfrm>
              <a:off x="2047535" y="1676575"/>
              <a:ext cx="101156" cy="246114"/>
            </a:xfrm>
            <a:custGeom>
              <a:avLst/>
              <a:gdLst/>
              <a:ahLst/>
              <a:cxnLst/>
              <a:rect l="0" t="0" r="0" b="0"/>
              <a:pathLst>
                <a:path w="101156" h="246114">
                  <a:moveTo>
                    <a:pt x="0" y="0"/>
                  </a:moveTo>
                  <a:lnTo>
                    <a:pt x="101156" y="42136"/>
                  </a:lnTo>
                  <a:lnTo>
                    <a:pt x="101156" y="246114"/>
                  </a:ln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00" cap="flat">
              <a:solidFill>
                <a:srgbClr val="1A7B80"/>
              </a:solidFill>
              <a:bevel/>
            </a:ln>
          </p:spPr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FCB53F49-F71C-4D8C-823E-76EBD6923FCF}"/>
                </a:ext>
              </a:extLst>
            </p:cNvPr>
            <p:cNvSpPr/>
            <p:nvPr/>
          </p:nvSpPr>
          <p:spPr>
            <a:xfrm>
              <a:off x="1764881" y="1676575"/>
              <a:ext cx="281104" cy="203977"/>
            </a:xfrm>
            <a:custGeom>
              <a:avLst/>
              <a:gdLst/>
              <a:ahLst/>
              <a:cxnLst/>
              <a:rect l="l" t="t" r="r" b="b"/>
              <a:pathLst>
                <a:path w="281104" h="203977">
                  <a:moveTo>
                    <a:pt x="36265" y="0"/>
                  </a:moveTo>
                  <a:lnTo>
                    <a:pt x="281104" y="0"/>
                  </a:lnTo>
                  <a:lnTo>
                    <a:pt x="281104" y="203977"/>
                  </a:lnTo>
                  <a:lnTo>
                    <a:pt x="36265" y="203977"/>
                  </a:lnTo>
                  <a:cubicBezTo>
                    <a:pt x="16237" y="203977"/>
                    <a:pt x="0" y="191701"/>
                    <a:pt x="0" y="176557"/>
                  </a:cubicBezTo>
                  <a:lnTo>
                    <a:pt x="0" y="27420"/>
                  </a:lnTo>
                  <a:cubicBezTo>
                    <a:pt x="0" y="12276"/>
                    <a:pt x="16237" y="0"/>
                    <a:pt x="36265" y="0"/>
                  </a:cubicBezTo>
                  <a:close/>
                </a:path>
              </a:pathLst>
            </a:custGeom>
            <a:grpFill/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第二章</a:t>
              </a:r>
              <a:endParaRPr lang="en-US" altLang="zh-CN" dirty="0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charset="-122"/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第九条</a:t>
              </a:r>
              <a:endParaRPr lang="en-US" altLang="zh-CN" dirty="0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11" name="矩形 10">
            <a:extLst>
              <a:ext uri="{FF2B5EF4-FFF2-40B4-BE49-F238E27FC236}">
                <a16:creationId xmlns:a16="http://schemas.microsoft.com/office/drawing/2014/main" id="{3FADF113-3328-4984-A075-A15048E461AD}"/>
              </a:ext>
            </a:extLst>
          </p:cNvPr>
          <p:cNvSpPr/>
          <p:nvPr/>
        </p:nvSpPr>
        <p:spPr>
          <a:xfrm>
            <a:off x="3281580" y="2227136"/>
            <a:ext cx="539263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000" b="1" dirty="0">
                <a:solidFill>
                  <a:srgbClr val="FF0000"/>
                </a:solidFill>
                <a:latin typeface="FangSong_GB2312" panose="02010609030101010101" pitchFamily="49" charset="-122"/>
                <a:ea typeface="FangSong_GB2312" panose="02010609030101010101" pitchFamily="49" charset="-122"/>
              </a:rPr>
              <a:t>加强过程性考核</a:t>
            </a:r>
            <a:r>
              <a:rPr lang="zh-CN" altLang="en-US" sz="2000" dirty="0">
                <a:latin typeface="FangSong_GB2312" panose="02010609030101010101" pitchFamily="49" charset="-122"/>
                <a:ea typeface="FangSong_GB2312" panose="02010609030101010101" pitchFamily="49" charset="-122"/>
              </a:rPr>
              <a:t>，鼓励教师综合运用多种过程考核方式，科学引导学生注重过程学习。过程性考核方式可包括课前预习、平时作业、课堂表现、课堂讨论、团队作业、阶段性测试等。原则上</a:t>
            </a:r>
            <a:r>
              <a:rPr lang="zh-CN" altLang="en-US" sz="2000" b="1" dirty="0">
                <a:solidFill>
                  <a:srgbClr val="FF0000"/>
                </a:solidFill>
                <a:latin typeface="FangSong_GB2312" panose="02010609030101010101" pitchFamily="49" charset="-122"/>
                <a:ea typeface="FangSong_GB2312" panose="02010609030101010101" pitchFamily="49" charset="-122"/>
              </a:rPr>
              <a:t>期末考试成绩权重不超过</a:t>
            </a:r>
            <a:r>
              <a:rPr lang="en-US" altLang="zh-CN" sz="2000" b="1" dirty="0">
                <a:solidFill>
                  <a:srgbClr val="FF0000"/>
                </a:solidFill>
                <a:latin typeface="FangSong_GB2312" panose="02010609030101010101" pitchFamily="49" charset="-122"/>
                <a:ea typeface="FangSong_GB2312" panose="02010609030101010101" pitchFamily="49" charset="-122"/>
              </a:rPr>
              <a:t>50%</a:t>
            </a:r>
            <a:r>
              <a:rPr lang="zh-CN" altLang="en-US" sz="2000" b="1" dirty="0">
                <a:solidFill>
                  <a:srgbClr val="FF0000"/>
                </a:solidFill>
                <a:latin typeface="FangSong_GB2312" panose="02010609030101010101" pitchFamily="49" charset="-122"/>
                <a:ea typeface="FangSong_GB2312" panose="02010609030101010101" pitchFamily="49" charset="-122"/>
              </a:rPr>
              <a:t>，并根据课程特点设置期末考试“强制达标线”，过程性考核、期末考核均需达到标准方可获得学分。</a:t>
            </a:r>
            <a:r>
              <a:rPr lang="zh-CN" altLang="en-US" sz="2000" dirty="0">
                <a:latin typeface="FangSong_GB2312" panose="02010609030101010101" pitchFamily="49" charset="-122"/>
                <a:ea typeface="FangSong_GB2312" panose="02010609030101010101" pitchFamily="49" charset="-122"/>
              </a:rPr>
              <a:t>过程考核次数根据学分情况和教学内容合理确定，每学期原则上</a:t>
            </a:r>
            <a:r>
              <a:rPr lang="zh-CN" altLang="en-US" sz="2000" b="1" dirty="0">
                <a:solidFill>
                  <a:srgbClr val="FF0000"/>
                </a:solidFill>
                <a:latin typeface="FangSong_GB2312" panose="02010609030101010101" pitchFamily="49" charset="-122"/>
                <a:ea typeface="FangSong_GB2312" panose="02010609030101010101" pitchFamily="49" charset="-122"/>
              </a:rPr>
              <a:t>不少于</a:t>
            </a:r>
            <a:r>
              <a:rPr lang="en-US" altLang="zh-CN" sz="2000" b="1" dirty="0">
                <a:solidFill>
                  <a:srgbClr val="FF0000"/>
                </a:solidFill>
                <a:latin typeface="FangSong_GB2312" panose="02010609030101010101" pitchFamily="49" charset="-122"/>
                <a:ea typeface="FangSong_GB2312" panose="02010609030101010101" pitchFamily="49" charset="-122"/>
              </a:rPr>
              <a:t>3 </a:t>
            </a:r>
            <a:r>
              <a:rPr lang="zh-CN" altLang="en-US" sz="2000" b="1" dirty="0">
                <a:solidFill>
                  <a:srgbClr val="FF0000"/>
                </a:solidFill>
                <a:latin typeface="FangSong_GB2312" panose="02010609030101010101" pitchFamily="49" charset="-122"/>
                <a:ea typeface="FangSong_GB2312" panose="02010609030101010101" pitchFamily="49" charset="-122"/>
              </a:rPr>
              <a:t>次</a:t>
            </a:r>
            <a:r>
              <a:rPr lang="zh-CN" altLang="en-US" sz="2000" dirty="0">
                <a:latin typeface="FangSong_GB2312" panose="02010609030101010101" pitchFamily="49" charset="-122"/>
                <a:ea typeface="FangSong_GB2312" panose="02010609030101010101" pitchFamily="49" charset="-122"/>
              </a:rPr>
              <a:t>。过程考核成绩应有明确的赋分标准，且具有足够的区分度，每项过程考核成绩应记录在案，并允许学生查询。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0876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4044440" y="3920447"/>
            <a:ext cx="459105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命题与制卷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289784" y="1896975"/>
            <a:ext cx="21003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0" b="1" dirty="0">
                <a:solidFill>
                  <a:srgbClr val="1A7B80"/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03</a:t>
            </a:r>
            <a:endParaRPr lang="zh-CN" altLang="en-US" sz="12000" b="1" dirty="0">
              <a:solidFill>
                <a:srgbClr val="1A7B80"/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9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402000" y="1636955"/>
            <a:ext cx="9388000" cy="1310220"/>
            <a:chOff x="3983041" y="2763081"/>
            <a:chExt cx="1696115" cy="319038"/>
          </a:xfrm>
          <a:solidFill>
            <a:srgbClr val="34C5CA"/>
          </a:solidFill>
        </p:grpSpPr>
        <p:sp>
          <p:nvSpPr>
            <p:cNvPr id="14" name="任意多边形: 形状 13"/>
            <p:cNvSpPr/>
            <p:nvPr/>
          </p:nvSpPr>
          <p:spPr>
            <a:xfrm>
              <a:off x="4274773" y="2763081"/>
              <a:ext cx="1404383" cy="216946"/>
            </a:xfrm>
            <a:custGeom>
              <a:avLst/>
              <a:gdLst>
                <a:gd name="rtl" fmla="*/ 22800 w 1404383"/>
                <a:gd name="rtr" fmla="*/ 1381583 w 1404383"/>
              </a:gdLst>
              <a:ahLst/>
              <a:cxnLst/>
              <a:rect l="rtl" t="t" r="rtr" b="b"/>
              <a:pathLst>
                <a:path w="1404383" h="216946">
                  <a:moveTo>
                    <a:pt x="0" y="0"/>
                  </a:moveTo>
                  <a:lnTo>
                    <a:pt x="1363078" y="0"/>
                  </a:lnTo>
                  <a:cubicBezTo>
                    <a:pt x="1385890" y="0"/>
                    <a:pt x="1404383" y="15541"/>
                    <a:pt x="1404383" y="34711"/>
                  </a:cubicBezTo>
                  <a:lnTo>
                    <a:pt x="1404383" y="182235"/>
                  </a:lnTo>
                  <a:cubicBezTo>
                    <a:pt x="1404383" y="201405"/>
                    <a:pt x="1385890" y="216946"/>
                    <a:pt x="1363078" y="216946"/>
                  </a:cubicBezTo>
                  <a:lnTo>
                    <a:pt x="0" y="2169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00" cap="flat">
              <a:solidFill>
                <a:srgbClr val="34C5CA"/>
              </a:solidFill>
              <a:bevel/>
            </a:ln>
          </p:spPr>
          <p:txBody>
            <a:bodyPr wrap="square" lIns="0" tIns="0" rIns="0" bIns="0" rtlCol="0" anchor="ctr"/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制定</a:t>
              </a:r>
              <a:r>
                <a:rPr lang="zh-CN" altLang="en-US" sz="24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全过程学业评价大纲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：</a:t>
              </a:r>
              <a:r>
                <a:rPr lang="zh-CN" altLang="en-US" sz="2400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明确课程考核次数、考核方式、考核规程、成绩构成比例等</a:t>
              </a:r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3983041" y="2763081"/>
              <a:ext cx="291732" cy="319038"/>
            </a:xfrm>
            <a:custGeom>
              <a:avLst/>
              <a:gdLst>
                <a:gd name="rtt" fmla="*/ 106933 h 319038"/>
                <a:gd name="rtb" fmla="*/ 207577 h 319038"/>
              </a:gdLst>
              <a:ahLst/>
              <a:cxnLst/>
              <a:rect l="l" t="rtt" r="r" b="rtb"/>
              <a:pathLst>
                <a:path w="291732" h="319038">
                  <a:moveTo>
                    <a:pt x="0" y="0"/>
                  </a:moveTo>
                  <a:lnTo>
                    <a:pt x="145866" y="102092"/>
                  </a:lnTo>
                  <a:lnTo>
                    <a:pt x="291732" y="0"/>
                  </a:lnTo>
                  <a:lnTo>
                    <a:pt x="291732" y="216946"/>
                  </a:lnTo>
                  <a:lnTo>
                    <a:pt x="145866" y="319038"/>
                  </a:lnTo>
                  <a:lnTo>
                    <a:pt x="0" y="2169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28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461960" y="2871057"/>
            <a:ext cx="9268079" cy="1310220"/>
            <a:chOff x="3983041" y="3048179"/>
            <a:chExt cx="1674449" cy="319038"/>
          </a:xfrm>
          <a:solidFill>
            <a:srgbClr val="34C5CA"/>
          </a:solidFill>
        </p:grpSpPr>
        <p:sp>
          <p:nvSpPr>
            <p:cNvPr id="12" name="任意多边形: 形状 11"/>
            <p:cNvSpPr/>
            <p:nvPr/>
          </p:nvSpPr>
          <p:spPr>
            <a:xfrm>
              <a:off x="4253107" y="3053654"/>
              <a:ext cx="1404383" cy="216946"/>
            </a:xfrm>
            <a:custGeom>
              <a:avLst/>
              <a:gdLst>
                <a:gd name="rtl" fmla="*/ 22800 w 1404383"/>
                <a:gd name="rtr" fmla="*/ 1381583 w 1404383"/>
              </a:gdLst>
              <a:ahLst/>
              <a:cxnLst/>
              <a:rect l="rtl" t="t" r="rtr" b="b"/>
              <a:pathLst>
                <a:path w="1404383" h="216946">
                  <a:moveTo>
                    <a:pt x="0" y="0"/>
                  </a:moveTo>
                  <a:lnTo>
                    <a:pt x="1363078" y="0"/>
                  </a:lnTo>
                  <a:cubicBezTo>
                    <a:pt x="1385890" y="0"/>
                    <a:pt x="1404383" y="15541"/>
                    <a:pt x="1404383" y="34711"/>
                  </a:cubicBezTo>
                  <a:lnTo>
                    <a:pt x="1404383" y="182235"/>
                  </a:lnTo>
                  <a:cubicBezTo>
                    <a:pt x="1404383" y="201405"/>
                    <a:pt x="1385890" y="216946"/>
                    <a:pt x="1363078" y="216946"/>
                  </a:cubicBezTo>
                  <a:lnTo>
                    <a:pt x="0" y="2169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00" cap="flat">
              <a:solidFill>
                <a:srgbClr val="34C5CA"/>
              </a:solidFill>
              <a:bevel/>
            </a:ln>
          </p:spPr>
          <p:txBody>
            <a:bodyPr wrap="square" lIns="0" tIns="0" rIns="0" bIns="0" rtlCol="0" anchor="ctr"/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制定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A/B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卷，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A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、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B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卷重复率不超过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20%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，考试试卷与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5 </a:t>
              </a: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年内已使用试卷的重复率不得超过</a:t>
              </a:r>
              <a:r>
                <a:rPr lang="en-US" altLang="zh-CN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20%</a:t>
              </a:r>
              <a:endParaRPr lang="zh-CN" altLang="en-US" sz="24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3983041" y="3048179"/>
              <a:ext cx="291732" cy="319038"/>
            </a:xfrm>
            <a:custGeom>
              <a:avLst/>
              <a:gdLst>
                <a:gd name="rtt" fmla="*/ 106933 h 319038"/>
                <a:gd name="rtb" fmla="*/ 207577 h 319038"/>
              </a:gdLst>
              <a:ahLst/>
              <a:cxnLst/>
              <a:rect l="l" t="rtt" r="r" b="rtb"/>
              <a:pathLst>
                <a:path w="291732" h="319038">
                  <a:moveTo>
                    <a:pt x="0" y="0"/>
                  </a:moveTo>
                  <a:lnTo>
                    <a:pt x="145866" y="102092"/>
                  </a:lnTo>
                  <a:lnTo>
                    <a:pt x="291732" y="0"/>
                  </a:lnTo>
                  <a:lnTo>
                    <a:pt x="291732" y="216946"/>
                  </a:lnTo>
                  <a:lnTo>
                    <a:pt x="145866" y="319038"/>
                  </a:lnTo>
                  <a:lnTo>
                    <a:pt x="0" y="2169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>
                  <a:alpha val="98000"/>
                </a:srgbClr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28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2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461960" y="4151015"/>
            <a:ext cx="9413404" cy="1058067"/>
            <a:chOff x="3983041" y="3333277"/>
            <a:chExt cx="1706953" cy="319038"/>
          </a:xfrm>
          <a:solidFill>
            <a:srgbClr val="34C5CA"/>
          </a:solidFill>
        </p:grpSpPr>
        <p:sp>
          <p:nvSpPr>
            <p:cNvPr id="10" name="任意多边形: 形状 9"/>
            <p:cNvSpPr/>
            <p:nvPr/>
          </p:nvSpPr>
          <p:spPr>
            <a:xfrm>
              <a:off x="4284252" y="3342402"/>
              <a:ext cx="1405742" cy="248894"/>
            </a:xfrm>
            <a:custGeom>
              <a:avLst/>
              <a:gdLst>
                <a:gd name="rtl" fmla="*/ 22800 w 1404383"/>
                <a:gd name="rtr" fmla="*/ 1381583 w 1404383"/>
              </a:gdLst>
              <a:ahLst/>
              <a:cxnLst/>
              <a:rect l="rtl" t="t" r="rtr" b="b"/>
              <a:pathLst>
                <a:path w="1404383" h="216946">
                  <a:moveTo>
                    <a:pt x="0" y="0"/>
                  </a:moveTo>
                  <a:lnTo>
                    <a:pt x="1363078" y="0"/>
                  </a:lnTo>
                  <a:cubicBezTo>
                    <a:pt x="1385890" y="0"/>
                    <a:pt x="1404383" y="15541"/>
                    <a:pt x="1404383" y="34711"/>
                  </a:cubicBezTo>
                  <a:lnTo>
                    <a:pt x="1404383" y="182235"/>
                  </a:lnTo>
                  <a:cubicBezTo>
                    <a:pt x="1404383" y="201405"/>
                    <a:pt x="1385890" y="216946"/>
                    <a:pt x="1363078" y="216946"/>
                  </a:cubicBezTo>
                  <a:lnTo>
                    <a:pt x="0" y="2169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00" cap="flat">
              <a:solidFill>
                <a:srgbClr val="34C5CA"/>
              </a:solidFill>
              <a:bevel/>
            </a:ln>
          </p:spPr>
          <p:txBody>
            <a:bodyPr wrap="square" lIns="0" tIns="0" rIns="0" bIns="0" rtlCol="0" anchor="ctr"/>
            <a:lstStyle/>
            <a:p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每套试卷应包括试卷、参考答案与评分细则各一份。</a:t>
              </a:r>
            </a:p>
          </p:txBody>
        </p:sp>
        <p:sp>
          <p:nvSpPr>
            <p:cNvPr id="11" name="任意多边形: 形状 10"/>
            <p:cNvSpPr/>
            <p:nvPr/>
          </p:nvSpPr>
          <p:spPr>
            <a:xfrm>
              <a:off x="3983041" y="3333277"/>
              <a:ext cx="291732" cy="319038"/>
            </a:xfrm>
            <a:custGeom>
              <a:avLst/>
              <a:gdLst>
                <a:gd name="rtt" fmla="*/ 106933 h 319038"/>
                <a:gd name="rtb" fmla="*/ 207577 h 319038"/>
              </a:gdLst>
              <a:ahLst/>
              <a:cxnLst/>
              <a:rect l="l" t="rtt" r="r" b="rtb"/>
              <a:pathLst>
                <a:path w="291732" h="319038">
                  <a:moveTo>
                    <a:pt x="0" y="0"/>
                  </a:moveTo>
                  <a:lnTo>
                    <a:pt x="145866" y="102092"/>
                  </a:lnTo>
                  <a:lnTo>
                    <a:pt x="291732" y="0"/>
                  </a:lnTo>
                  <a:lnTo>
                    <a:pt x="291732" y="216946"/>
                  </a:lnTo>
                  <a:lnTo>
                    <a:pt x="145866" y="319038"/>
                  </a:lnTo>
                  <a:lnTo>
                    <a:pt x="0" y="2169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28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3</a:t>
              </a: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1402001" y="5149454"/>
            <a:ext cx="9557200" cy="1394035"/>
            <a:chOff x="3983041" y="3618374"/>
            <a:chExt cx="1726684" cy="339447"/>
          </a:xfrm>
          <a:solidFill>
            <a:srgbClr val="34C5CA"/>
          </a:solidFill>
        </p:grpSpPr>
        <p:sp>
          <p:nvSpPr>
            <p:cNvPr id="8" name="任意多边形: 形状 7"/>
            <p:cNvSpPr/>
            <p:nvPr/>
          </p:nvSpPr>
          <p:spPr>
            <a:xfrm>
              <a:off x="4293982" y="3673195"/>
              <a:ext cx="1415743" cy="284626"/>
            </a:xfrm>
            <a:custGeom>
              <a:avLst/>
              <a:gdLst>
                <a:gd name="rtl" fmla="*/ 22800 w 1404383"/>
                <a:gd name="rtr" fmla="*/ 1381583 w 1404383"/>
              </a:gdLst>
              <a:ahLst/>
              <a:cxnLst/>
              <a:rect l="rtl" t="t" r="rtr" b="b"/>
              <a:pathLst>
                <a:path w="1404383" h="216946">
                  <a:moveTo>
                    <a:pt x="0" y="0"/>
                  </a:moveTo>
                  <a:lnTo>
                    <a:pt x="1363078" y="0"/>
                  </a:lnTo>
                  <a:cubicBezTo>
                    <a:pt x="1385890" y="0"/>
                    <a:pt x="1404383" y="15541"/>
                    <a:pt x="1404383" y="34711"/>
                  </a:cubicBezTo>
                  <a:lnTo>
                    <a:pt x="1404383" y="182235"/>
                  </a:lnTo>
                  <a:cubicBezTo>
                    <a:pt x="1404383" y="201405"/>
                    <a:pt x="1385890" y="216946"/>
                    <a:pt x="1363078" y="216946"/>
                  </a:cubicBezTo>
                  <a:lnTo>
                    <a:pt x="0" y="2169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00" cap="flat">
              <a:solidFill>
                <a:srgbClr val="34C5CA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考试类模板</a:t>
              </a:r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3983041" y="3618374"/>
              <a:ext cx="291732" cy="319038"/>
            </a:xfrm>
            <a:custGeom>
              <a:avLst/>
              <a:gdLst>
                <a:gd name="rtt" fmla="*/ 106933 h 319038"/>
                <a:gd name="rtb" fmla="*/ 207577 h 319038"/>
              </a:gdLst>
              <a:ahLst/>
              <a:cxnLst/>
              <a:rect l="l" t="rtt" r="r" b="rtb"/>
              <a:pathLst>
                <a:path w="291732" h="319038">
                  <a:moveTo>
                    <a:pt x="0" y="0"/>
                  </a:moveTo>
                  <a:lnTo>
                    <a:pt x="145866" y="102092"/>
                  </a:lnTo>
                  <a:lnTo>
                    <a:pt x="291732" y="0"/>
                  </a:lnTo>
                  <a:lnTo>
                    <a:pt x="291732" y="216946"/>
                  </a:lnTo>
                  <a:lnTo>
                    <a:pt x="145866" y="319038"/>
                  </a:lnTo>
                  <a:lnTo>
                    <a:pt x="0" y="2169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sz="2800" b="1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4</a:t>
              </a: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073A9F4-D7B4-4F0E-9DB2-6283E8A59A05}"/>
              </a:ext>
            </a:extLst>
          </p:cNvPr>
          <p:cNvGrpSpPr/>
          <p:nvPr/>
        </p:nvGrpSpPr>
        <p:grpSpPr>
          <a:xfrm>
            <a:off x="220367" y="186629"/>
            <a:ext cx="4496378" cy="699533"/>
            <a:chOff x="1764881" y="1676575"/>
            <a:chExt cx="1999135" cy="246114"/>
          </a:xfrm>
        </p:grpSpPr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10215720-70A3-4D0E-8BE5-9AE84DEC00FE}"/>
                </a:ext>
              </a:extLst>
            </p:cNvPr>
            <p:cNvSpPr/>
            <p:nvPr/>
          </p:nvSpPr>
          <p:spPr>
            <a:xfrm>
              <a:off x="2148241" y="1718710"/>
              <a:ext cx="1615775" cy="203977"/>
            </a:xfrm>
            <a:custGeom>
              <a:avLst/>
              <a:gdLst/>
              <a:ahLst/>
              <a:cxnLst/>
              <a:rect l="l" t="t" r="r" b="b"/>
              <a:pathLst>
                <a:path w="1615775" h="203977">
                  <a:moveTo>
                    <a:pt x="0" y="0"/>
                  </a:moveTo>
                  <a:lnTo>
                    <a:pt x="1579509" y="0"/>
                  </a:lnTo>
                  <a:cubicBezTo>
                    <a:pt x="1599539" y="0"/>
                    <a:pt x="1615775" y="12276"/>
                    <a:pt x="1615775" y="27420"/>
                  </a:cubicBezTo>
                  <a:lnTo>
                    <a:pt x="1615775" y="176557"/>
                  </a:lnTo>
                  <a:cubicBezTo>
                    <a:pt x="1615775" y="191701"/>
                    <a:pt x="1599539" y="203977"/>
                    <a:pt x="1579509" y="203977"/>
                  </a:cubicBez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命题与制卷</a:t>
              </a:r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6605591C-BA03-4EF9-840B-FED2DFEFB947}"/>
                </a:ext>
              </a:extLst>
            </p:cNvPr>
            <p:cNvSpPr/>
            <p:nvPr/>
          </p:nvSpPr>
          <p:spPr>
            <a:xfrm>
              <a:off x="2047535" y="1676575"/>
              <a:ext cx="101156" cy="246114"/>
            </a:xfrm>
            <a:custGeom>
              <a:avLst/>
              <a:gdLst/>
              <a:ahLst/>
              <a:cxnLst/>
              <a:rect l="0" t="0" r="0" b="0"/>
              <a:pathLst>
                <a:path w="101156" h="246114">
                  <a:moveTo>
                    <a:pt x="0" y="0"/>
                  </a:moveTo>
                  <a:lnTo>
                    <a:pt x="101156" y="42136"/>
                  </a:lnTo>
                  <a:lnTo>
                    <a:pt x="101156" y="246114"/>
                  </a:ln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E62"/>
            </a:solidFill>
            <a:ln w="7600" cap="flat">
              <a:solidFill>
                <a:srgbClr val="1A7B80"/>
              </a:solidFill>
              <a:bevel/>
            </a:ln>
          </p:spPr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E01E4DBD-D9D6-4083-AE50-64096FA6A03D}"/>
                </a:ext>
              </a:extLst>
            </p:cNvPr>
            <p:cNvSpPr/>
            <p:nvPr/>
          </p:nvSpPr>
          <p:spPr>
            <a:xfrm>
              <a:off x="1764881" y="1676575"/>
              <a:ext cx="281104" cy="203977"/>
            </a:xfrm>
            <a:custGeom>
              <a:avLst/>
              <a:gdLst/>
              <a:ahLst/>
              <a:cxnLst/>
              <a:rect l="l" t="t" r="r" b="b"/>
              <a:pathLst>
                <a:path w="281104" h="203977">
                  <a:moveTo>
                    <a:pt x="36265" y="0"/>
                  </a:moveTo>
                  <a:lnTo>
                    <a:pt x="281104" y="0"/>
                  </a:lnTo>
                  <a:lnTo>
                    <a:pt x="281104" y="203977"/>
                  </a:lnTo>
                  <a:lnTo>
                    <a:pt x="36265" y="203977"/>
                  </a:lnTo>
                  <a:cubicBezTo>
                    <a:pt x="16237" y="203977"/>
                    <a:pt x="0" y="191701"/>
                    <a:pt x="0" y="176557"/>
                  </a:cubicBezTo>
                  <a:lnTo>
                    <a:pt x="0" y="27420"/>
                  </a:lnTo>
                  <a:cubicBezTo>
                    <a:pt x="0" y="12276"/>
                    <a:pt x="16237" y="0"/>
                    <a:pt x="36265" y="0"/>
                  </a:cubicBez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0  2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微信图片_20191220092509"/>
          <p:cNvPicPr>
            <a:picLocks noChangeAspect="1"/>
          </p:cNvPicPr>
          <p:nvPr/>
        </p:nvPicPr>
        <p:blipFill>
          <a:blip r:embed="rId2" cstate="print"/>
          <a:srcRect r="5498" b="3061"/>
          <a:stretch>
            <a:fillRect/>
          </a:stretch>
        </p:blipFill>
        <p:spPr>
          <a:xfrm rot="10620000">
            <a:off x="667641" y="1396761"/>
            <a:ext cx="4426685" cy="3405719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80414" y="1283257"/>
            <a:ext cx="6015913" cy="41814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93716" y="430742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</a:rPr>
              <a:t>考试类模板：试卷模板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B35933B-7950-4C3C-8BA2-BEDD0B74BD60}"/>
              </a:ext>
            </a:extLst>
          </p:cNvPr>
          <p:cNvSpPr txBox="1"/>
          <p:nvPr/>
        </p:nvSpPr>
        <p:spPr>
          <a:xfrm>
            <a:off x="6879281" y="860797"/>
            <a:ext cx="4286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在此模板上出试题。</a:t>
            </a:r>
            <a:endParaRPr lang="en-US" altLang="zh-CN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6E43CDB7-4BA1-41EA-89A3-45188C41F376}"/>
              </a:ext>
            </a:extLst>
          </p:cNvPr>
          <p:cNvGrpSpPr/>
          <p:nvPr/>
        </p:nvGrpSpPr>
        <p:grpSpPr>
          <a:xfrm>
            <a:off x="201676" y="281031"/>
            <a:ext cx="4496378" cy="699533"/>
            <a:chOff x="1764881" y="1676575"/>
            <a:chExt cx="1999135" cy="246114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B273C6A1-497E-47BA-A19F-1E2C0358D990}"/>
                </a:ext>
              </a:extLst>
            </p:cNvPr>
            <p:cNvSpPr/>
            <p:nvPr/>
          </p:nvSpPr>
          <p:spPr>
            <a:xfrm>
              <a:off x="2148241" y="1718710"/>
              <a:ext cx="1615775" cy="203977"/>
            </a:xfrm>
            <a:custGeom>
              <a:avLst/>
              <a:gdLst/>
              <a:ahLst/>
              <a:cxnLst/>
              <a:rect l="l" t="t" r="r" b="b"/>
              <a:pathLst>
                <a:path w="1615775" h="203977">
                  <a:moveTo>
                    <a:pt x="0" y="0"/>
                  </a:moveTo>
                  <a:lnTo>
                    <a:pt x="1579509" y="0"/>
                  </a:lnTo>
                  <a:cubicBezTo>
                    <a:pt x="1599539" y="0"/>
                    <a:pt x="1615775" y="12276"/>
                    <a:pt x="1615775" y="27420"/>
                  </a:cubicBezTo>
                  <a:lnTo>
                    <a:pt x="1615775" y="176557"/>
                  </a:lnTo>
                  <a:cubicBezTo>
                    <a:pt x="1615775" y="191701"/>
                    <a:pt x="1599539" y="203977"/>
                    <a:pt x="1579509" y="203977"/>
                  </a:cubicBez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命题与制卷</a:t>
              </a: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0090A8C6-710A-4081-942F-8A1E4CA6B5AE}"/>
                </a:ext>
              </a:extLst>
            </p:cNvPr>
            <p:cNvSpPr/>
            <p:nvPr/>
          </p:nvSpPr>
          <p:spPr>
            <a:xfrm>
              <a:off x="2047535" y="1676575"/>
              <a:ext cx="101156" cy="246114"/>
            </a:xfrm>
            <a:custGeom>
              <a:avLst/>
              <a:gdLst/>
              <a:ahLst/>
              <a:cxnLst/>
              <a:rect l="0" t="0" r="0" b="0"/>
              <a:pathLst>
                <a:path w="101156" h="246114">
                  <a:moveTo>
                    <a:pt x="0" y="0"/>
                  </a:moveTo>
                  <a:lnTo>
                    <a:pt x="101156" y="42136"/>
                  </a:lnTo>
                  <a:lnTo>
                    <a:pt x="101156" y="246114"/>
                  </a:ln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E62"/>
            </a:solidFill>
            <a:ln w="7600" cap="flat">
              <a:solidFill>
                <a:srgbClr val="1A7B80"/>
              </a:solidFill>
              <a:bevel/>
            </a:ln>
          </p:spPr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A4BFEFC0-7E7F-4271-A4C7-D0348B72856C}"/>
                </a:ext>
              </a:extLst>
            </p:cNvPr>
            <p:cNvSpPr/>
            <p:nvPr/>
          </p:nvSpPr>
          <p:spPr>
            <a:xfrm>
              <a:off x="1764881" y="1676575"/>
              <a:ext cx="281104" cy="203977"/>
            </a:xfrm>
            <a:custGeom>
              <a:avLst/>
              <a:gdLst/>
              <a:ahLst/>
              <a:cxnLst/>
              <a:rect l="l" t="t" r="r" b="b"/>
              <a:pathLst>
                <a:path w="281104" h="203977">
                  <a:moveTo>
                    <a:pt x="36265" y="0"/>
                  </a:moveTo>
                  <a:lnTo>
                    <a:pt x="281104" y="0"/>
                  </a:lnTo>
                  <a:lnTo>
                    <a:pt x="281104" y="203977"/>
                  </a:lnTo>
                  <a:lnTo>
                    <a:pt x="36265" y="203977"/>
                  </a:lnTo>
                  <a:cubicBezTo>
                    <a:pt x="16237" y="203977"/>
                    <a:pt x="0" y="191701"/>
                    <a:pt x="0" y="176557"/>
                  </a:cubicBezTo>
                  <a:lnTo>
                    <a:pt x="0" y="27420"/>
                  </a:lnTo>
                  <a:cubicBezTo>
                    <a:pt x="0" y="12276"/>
                    <a:pt x="16237" y="0"/>
                    <a:pt x="36265" y="0"/>
                  </a:cubicBez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0  2</a:t>
              </a:r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936D4A72-9312-41B2-991C-29E5677D0B24}"/>
              </a:ext>
            </a:extLst>
          </p:cNvPr>
          <p:cNvSpPr txBox="1"/>
          <p:nvPr/>
        </p:nvSpPr>
        <p:spPr>
          <a:xfrm>
            <a:off x="2281806" y="5732471"/>
            <a:ext cx="846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注意：卷首得分于阅卷人签字框、题首得分与阅卷人签字框不得删除</a:t>
            </a: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B351F6A0-CEDA-4E14-BEAC-286B31166EEA}"/>
              </a:ext>
            </a:extLst>
          </p:cNvPr>
          <p:cNvSpPr/>
          <p:nvPr/>
        </p:nvSpPr>
        <p:spPr>
          <a:xfrm>
            <a:off x="9622172" y="5243119"/>
            <a:ext cx="620786" cy="2216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9B36B98B-557B-457D-B6F5-BED354C57B7F}"/>
              </a:ext>
            </a:extLst>
          </p:cNvPr>
          <p:cNvSpPr/>
          <p:nvPr/>
        </p:nvSpPr>
        <p:spPr>
          <a:xfrm>
            <a:off x="7709483" y="1230129"/>
            <a:ext cx="159390" cy="2677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75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微信图片_20191220085846"/>
          <p:cNvPicPr>
            <a:picLocks noChangeAspect="1"/>
          </p:cNvPicPr>
          <p:nvPr/>
        </p:nvPicPr>
        <p:blipFill>
          <a:blip r:embed="rId2" cstate="print"/>
          <a:srcRect l="7459" t="6144" r="4475" b="12234"/>
          <a:stretch>
            <a:fillRect/>
          </a:stretch>
        </p:blipFill>
        <p:spPr>
          <a:xfrm rot="16200000">
            <a:off x="3629992" y="1887923"/>
            <a:ext cx="5628437" cy="391247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806192" y="247476"/>
            <a:ext cx="35942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</a:rPr>
              <a:t>考试类 ：参考答案及评分标准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1CE98D5-0C13-4F92-AEF1-5596751E365B}"/>
              </a:ext>
            </a:extLst>
          </p:cNvPr>
          <p:cNvGrpSpPr/>
          <p:nvPr/>
        </p:nvGrpSpPr>
        <p:grpSpPr>
          <a:xfrm>
            <a:off x="145801" y="247476"/>
            <a:ext cx="4496378" cy="699533"/>
            <a:chOff x="1764881" y="1676575"/>
            <a:chExt cx="1999135" cy="246114"/>
          </a:xfrm>
        </p:grpSpPr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EDE0CC0B-DB72-4EBA-9DFF-26EB354A3B25}"/>
                </a:ext>
              </a:extLst>
            </p:cNvPr>
            <p:cNvSpPr/>
            <p:nvPr/>
          </p:nvSpPr>
          <p:spPr>
            <a:xfrm>
              <a:off x="2148241" y="1718710"/>
              <a:ext cx="1615775" cy="203977"/>
            </a:xfrm>
            <a:custGeom>
              <a:avLst/>
              <a:gdLst/>
              <a:ahLst/>
              <a:cxnLst/>
              <a:rect l="l" t="t" r="r" b="b"/>
              <a:pathLst>
                <a:path w="1615775" h="203977">
                  <a:moveTo>
                    <a:pt x="0" y="0"/>
                  </a:moveTo>
                  <a:lnTo>
                    <a:pt x="1579509" y="0"/>
                  </a:lnTo>
                  <a:cubicBezTo>
                    <a:pt x="1599539" y="0"/>
                    <a:pt x="1615775" y="12276"/>
                    <a:pt x="1615775" y="27420"/>
                  </a:cubicBezTo>
                  <a:lnTo>
                    <a:pt x="1615775" y="176557"/>
                  </a:lnTo>
                  <a:cubicBezTo>
                    <a:pt x="1615775" y="191701"/>
                    <a:pt x="1599539" y="203977"/>
                    <a:pt x="1579509" y="203977"/>
                  </a:cubicBez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命题与制卷</a:t>
              </a:r>
            </a:p>
          </p:txBody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F7D8B2BD-231E-44DF-9BDC-865CFECF5EBB}"/>
                </a:ext>
              </a:extLst>
            </p:cNvPr>
            <p:cNvSpPr/>
            <p:nvPr/>
          </p:nvSpPr>
          <p:spPr>
            <a:xfrm>
              <a:off x="2047535" y="1676575"/>
              <a:ext cx="101156" cy="246114"/>
            </a:xfrm>
            <a:custGeom>
              <a:avLst/>
              <a:gdLst/>
              <a:ahLst/>
              <a:cxnLst/>
              <a:rect l="0" t="0" r="0" b="0"/>
              <a:pathLst>
                <a:path w="101156" h="246114">
                  <a:moveTo>
                    <a:pt x="0" y="0"/>
                  </a:moveTo>
                  <a:lnTo>
                    <a:pt x="101156" y="42136"/>
                  </a:lnTo>
                  <a:lnTo>
                    <a:pt x="101156" y="246114"/>
                  </a:ln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E62"/>
            </a:solidFill>
            <a:ln w="7600" cap="flat">
              <a:solidFill>
                <a:srgbClr val="1A7B80"/>
              </a:solidFill>
              <a:bevel/>
            </a:ln>
          </p:spPr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667D32C1-B660-4AAA-8E2D-8A77E72384DD}"/>
                </a:ext>
              </a:extLst>
            </p:cNvPr>
            <p:cNvSpPr/>
            <p:nvPr/>
          </p:nvSpPr>
          <p:spPr>
            <a:xfrm>
              <a:off x="1764881" y="1676575"/>
              <a:ext cx="281104" cy="203977"/>
            </a:xfrm>
            <a:custGeom>
              <a:avLst/>
              <a:gdLst/>
              <a:ahLst/>
              <a:cxnLst/>
              <a:rect l="l" t="t" r="r" b="b"/>
              <a:pathLst>
                <a:path w="281104" h="203977">
                  <a:moveTo>
                    <a:pt x="36265" y="0"/>
                  </a:moveTo>
                  <a:lnTo>
                    <a:pt x="281104" y="0"/>
                  </a:lnTo>
                  <a:lnTo>
                    <a:pt x="281104" y="203977"/>
                  </a:lnTo>
                  <a:lnTo>
                    <a:pt x="36265" y="203977"/>
                  </a:lnTo>
                  <a:cubicBezTo>
                    <a:pt x="16237" y="203977"/>
                    <a:pt x="0" y="191701"/>
                    <a:pt x="0" y="176557"/>
                  </a:cubicBezTo>
                  <a:lnTo>
                    <a:pt x="0" y="27420"/>
                  </a:lnTo>
                  <a:cubicBezTo>
                    <a:pt x="0" y="12276"/>
                    <a:pt x="16237" y="0"/>
                    <a:pt x="36265" y="0"/>
                  </a:cubicBez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0  2</a:t>
              </a: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0D7A1341-25A7-4D24-B0A6-441882AF5C33}"/>
              </a:ext>
            </a:extLst>
          </p:cNvPr>
          <p:cNvSpPr txBox="1"/>
          <p:nvPr/>
        </p:nvSpPr>
        <p:spPr>
          <a:xfrm>
            <a:off x="8783273" y="1451295"/>
            <a:ext cx="2726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注意：主观题须标明每一步骤的得分点与分值。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1402000" y="1589330"/>
            <a:ext cx="9884407" cy="1310220"/>
            <a:chOff x="3983041" y="2763081"/>
            <a:chExt cx="1785800" cy="319038"/>
          </a:xfrm>
          <a:solidFill>
            <a:srgbClr val="34C5CA"/>
          </a:solidFill>
        </p:grpSpPr>
        <p:sp>
          <p:nvSpPr>
            <p:cNvPr id="14" name="任意多边形: 形状 13"/>
            <p:cNvSpPr/>
            <p:nvPr/>
          </p:nvSpPr>
          <p:spPr>
            <a:xfrm>
              <a:off x="4274785" y="2763081"/>
              <a:ext cx="1494056" cy="216935"/>
            </a:xfrm>
            <a:custGeom>
              <a:avLst/>
              <a:gdLst>
                <a:gd name="rtl" fmla="*/ 22800 w 1404383"/>
                <a:gd name="rtr" fmla="*/ 1381583 w 1404383"/>
              </a:gdLst>
              <a:ahLst/>
              <a:cxnLst/>
              <a:rect l="rtl" t="t" r="rtr" b="b"/>
              <a:pathLst>
                <a:path w="1404383" h="216946">
                  <a:moveTo>
                    <a:pt x="0" y="0"/>
                  </a:moveTo>
                  <a:lnTo>
                    <a:pt x="1363078" y="0"/>
                  </a:lnTo>
                  <a:cubicBezTo>
                    <a:pt x="1385890" y="0"/>
                    <a:pt x="1404383" y="15541"/>
                    <a:pt x="1404383" y="34711"/>
                  </a:cubicBezTo>
                  <a:lnTo>
                    <a:pt x="1404383" y="182235"/>
                  </a:lnTo>
                  <a:cubicBezTo>
                    <a:pt x="1404383" y="201405"/>
                    <a:pt x="1385890" y="216946"/>
                    <a:pt x="1363078" y="216946"/>
                  </a:cubicBezTo>
                  <a:lnTo>
                    <a:pt x="0" y="2169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00" cap="flat">
              <a:solidFill>
                <a:srgbClr val="34C5CA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>
                <a:lnSpc>
                  <a:spcPct val="14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标注特殊事项  所需计算工具需在试卷中标明，未标明且带入考场的视为违纪。</a:t>
              </a:r>
            </a:p>
          </p:txBody>
        </p:sp>
        <p:sp>
          <p:nvSpPr>
            <p:cNvPr id="15" name="任意多边形: 形状 14"/>
            <p:cNvSpPr/>
            <p:nvPr/>
          </p:nvSpPr>
          <p:spPr>
            <a:xfrm>
              <a:off x="3983041" y="2763081"/>
              <a:ext cx="291732" cy="319038"/>
            </a:xfrm>
            <a:custGeom>
              <a:avLst/>
              <a:gdLst>
                <a:gd name="rtt" fmla="*/ 106933 h 319038"/>
                <a:gd name="rtb" fmla="*/ 207577 h 319038"/>
              </a:gdLst>
              <a:ahLst/>
              <a:cxnLst/>
              <a:rect l="l" t="rtt" r="r" b="rtb"/>
              <a:pathLst>
                <a:path w="291732" h="319038">
                  <a:moveTo>
                    <a:pt x="0" y="0"/>
                  </a:moveTo>
                  <a:lnTo>
                    <a:pt x="145866" y="102092"/>
                  </a:lnTo>
                  <a:lnTo>
                    <a:pt x="291732" y="0"/>
                  </a:lnTo>
                  <a:lnTo>
                    <a:pt x="291732" y="216946"/>
                  </a:lnTo>
                  <a:lnTo>
                    <a:pt x="145866" y="319038"/>
                  </a:lnTo>
                  <a:lnTo>
                    <a:pt x="0" y="2169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sz="28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5</a:t>
              </a: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402000" y="2874466"/>
            <a:ext cx="9884407" cy="1747519"/>
            <a:chOff x="3983041" y="3048179"/>
            <a:chExt cx="1785800" cy="425520"/>
          </a:xfrm>
          <a:solidFill>
            <a:srgbClr val="34C5CA"/>
          </a:solidFill>
        </p:grpSpPr>
        <p:sp>
          <p:nvSpPr>
            <p:cNvPr id="12" name="任意多边形: 形状 11"/>
            <p:cNvSpPr/>
            <p:nvPr/>
          </p:nvSpPr>
          <p:spPr>
            <a:xfrm>
              <a:off x="4274785" y="3048179"/>
              <a:ext cx="1494056" cy="291154"/>
            </a:xfrm>
            <a:custGeom>
              <a:avLst/>
              <a:gdLst>
                <a:gd name="rtl" fmla="*/ 22800 w 1404383"/>
                <a:gd name="rtr" fmla="*/ 1381583 w 1404383"/>
              </a:gdLst>
              <a:ahLst/>
              <a:cxnLst/>
              <a:rect l="rtl" t="t" r="rtr" b="b"/>
              <a:pathLst>
                <a:path w="1404383" h="216946">
                  <a:moveTo>
                    <a:pt x="0" y="0"/>
                  </a:moveTo>
                  <a:lnTo>
                    <a:pt x="1363078" y="0"/>
                  </a:lnTo>
                  <a:cubicBezTo>
                    <a:pt x="1385890" y="0"/>
                    <a:pt x="1404383" y="15541"/>
                    <a:pt x="1404383" y="34711"/>
                  </a:cubicBezTo>
                  <a:lnTo>
                    <a:pt x="1404383" y="182235"/>
                  </a:lnTo>
                  <a:cubicBezTo>
                    <a:pt x="1404383" y="201405"/>
                    <a:pt x="1385890" y="216946"/>
                    <a:pt x="1363078" y="216946"/>
                  </a:cubicBezTo>
                  <a:lnTo>
                    <a:pt x="0" y="2169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00" cap="flat">
              <a:solidFill>
                <a:srgbClr val="34C5CA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>
                <a:lnSpc>
                  <a:spcPct val="120000"/>
                </a:lnSpc>
              </a:pP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试卷保密 根据《山东大学本科考试试卷保密制度》要求，命题责任人需用</a:t>
              </a:r>
              <a:r>
                <a:rPr lang="zh-CN" altLang="en-US" sz="2400" b="1" i="1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“山东大学试卷密封袋”将试题密封并在封口处签字，教学秘书检查签字接收</a:t>
              </a:r>
              <a:r>
                <a:rPr lang="zh-CN" altLang="en-US" sz="20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。教学秘书负责印刷、保密以及分发。</a:t>
              </a:r>
            </a:p>
          </p:txBody>
        </p:sp>
        <p:sp>
          <p:nvSpPr>
            <p:cNvPr id="13" name="任意多边形: 形状 12"/>
            <p:cNvSpPr/>
            <p:nvPr/>
          </p:nvSpPr>
          <p:spPr>
            <a:xfrm>
              <a:off x="3983041" y="3048179"/>
              <a:ext cx="291744" cy="425520"/>
            </a:xfrm>
            <a:custGeom>
              <a:avLst/>
              <a:gdLst>
                <a:gd name="rtt" fmla="*/ 106933 h 319038"/>
                <a:gd name="rtb" fmla="*/ 207577 h 319038"/>
              </a:gdLst>
              <a:ahLst/>
              <a:cxnLst/>
              <a:rect l="l" t="rtt" r="r" b="rtb"/>
              <a:pathLst>
                <a:path w="291732" h="319038">
                  <a:moveTo>
                    <a:pt x="0" y="0"/>
                  </a:moveTo>
                  <a:lnTo>
                    <a:pt x="145866" y="102092"/>
                  </a:lnTo>
                  <a:lnTo>
                    <a:pt x="291732" y="0"/>
                  </a:lnTo>
                  <a:lnTo>
                    <a:pt x="291732" y="216946"/>
                  </a:lnTo>
                  <a:lnTo>
                    <a:pt x="145866" y="319038"/>
                  </a:lnTo>
                  <a:lnTo>
                    <a:pt x="0" y="2169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>
                  <a:alpha val="98000"/>
                </a:srgbClr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sz="28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6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402080" y="4474210"/>
            <a:ext cx="9884410" cy="1310005"/>
            <a:chOff x="3983041" y="3333277"/>
            <a:chExt cx="1696115" cy="319038"/>
          </a:xfrm>
          <a:solidFill>
            <a:srgbClr val="34C5CA"/>
          </a:solidFill>
        </p:grpSpPr>
        <p:sp>
          <p:nvSpPr>
            <p:cNvPr id="10" name="任意多边形: 形状 9"/>
            <p:cNvSpPr/>
            <p:nvPr/>
          </p:nvSpPr>
          <p:spPr>
            <a:xfrm>
              <a:off x="4274773" y="3333277"/>
              <a:ext cx="1404383" cy="216946"/>
            </a:xfrm>
            <a:custGeom>
              <a:avLst/>
              <a:gdLst>
                <a:gd name="rtl" fmla="*/ 22800 w 1404383"/>
                <a:gd name="rtr" fmla="*/ 1381583 w 1404383"/>
              </a:gdLst>
              <a:ahLst/>
              <a:cxnLst/>
              <a:rect l="rtl" t="t" r="rtr" b="b"/>
              <a:pathLst>
                <a:path w="1404383" h="216946">
                  <a:moveTo>
                    <a:pt x="0" y="0"/>
                  </a:moveTo>
                  <a:lnTo>
                    <a:pt x="1363078" y="0"/>
                  </a:lnTo>
                  <a:cubicBezTo>
                    <a:pt x="1385890" y="0"/>
                    <a:pt x="1404383" y="15541"/>
                    <a:pt x="1404383" y="34711"/>
                  </a:cubicBezTo>
                  <a:lnTo>
                    <a:pt x="1404383" y="182235"/>
                  </a:lnTo>
                  <a:cubicBezTo>
                    <a:pt x="1404383" y="201405"/>
                    <a:pt x="1385890" y="216946"/>
                    <a:pt x="1363078" y="216946"/>
                  </a:cubicBezTo>
                  <a:lnTo>
                    <a:pt x="0" y="21694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7600" cap="flat">
              <a:solidFill>
                <a:srgbClr val="34C5CA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制卷完成时间：考前三个周</a:t>
              </a:r>
              <a:endParaRPr lang="zh-CN" altLang="en-US" sz="12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任意多边形: 形状 10"/>
            <p:cNvSpPr/>
            <p:nvPr/>
          </p:nvSpPr>
          <p:spPr>
            <a:xfrm>
              <a:off x="3983041" y="3333277"/>
              <a:ext cx="291732" cy="319038"/>
            </a:xfrm>
            <a:custGeom>
              <a:avLst/>
              <a:gdLst>
                <a:gd name="rtt" fmla="*/ 106933 h 319038"/>
                <a:gd name="rtb" fmla="*/ 207577 h 319038"/>
              </a:gdLst>
              <a:ahLst/>
              <a:cxnLst/>
              <a:rect l="l" t="rtt" r="r" b="rtb"/>
              <a:pathLst>
                <a:path w="291732" h="319038">
                  <a:moveTo>
                    <a:pt x="0" y="0"/>
                  </a:moveTo>
                  <a:lnTo>
                    <a:pt x="145866" y="102092"/>
                  </a:lnTo>
                  <a:lnTo>
                    <a:pt x="291732" y="0"/>
                  </a:lnTo>
                  <a:lnTo>
                    <a:pt x="291732" y="216946"/>
                  </a:lnTo>
                  <a:lnTo>
                    <a:pt x="145866" y="319038"/>
                  </a:lnTo>
                  <a:lnTo>
                    <a:pt x="0" y="2169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sz="2800" b="1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7</a:t>
              </a: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8837F8D0-2FD4-4127-9465-BB345D2878DC}"/>
              </a:ext>
            </a:extLst>
          </p:cNvPr>
          <p:cNvGrpSpPr/>
          <p:nvPr/>
        </p:nvGrpSpPr>
        <p:grpSpPr>
          <a:xfrm>
            <a:off x="170033" y="247229"/>
            <a:ext cx="4496378" cy="699533"/>
            <a:chOff x="1764881" y="1676575"/>
            <a:chExt cx="1999135" cy="246114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4EF76BB8-4151-480E-93D5-8401A58CF15A}"/>
                </a:ext>
              </a:extLst>
            </p:cNvPr>
            <p:cNvSpPr/>
            <p:nvPr/>
          </p:nvSpPr>
          <p:spPr>
            <a:xfrm>
              <a:off x="2148241" y="1718710"/>
              <a:ext cx="1615775" cy="203977"/>
            </a:xfrm>
            <a:custGeom>
              <a:avLst/>
              <a:gdLst/>
              <a:ahLst/>
              <a:cxnLst/>
              <a:rect l="l" t="t" r="r" b="b"/>
              <a:pathLst>
                <a:path w="1615775" h="203977">
                  <a:moveTo>
                    <a:pt x="0" y="0"/>
                  </a:moveTo>
                  <a:lnTo>
                    <a:pt x="1579509" y="0"/>
                  </a:lnTo>
                  <a:cubicBezTo>
                    <a:pt x="1599539" y="0"/>
                    <a:pt x="1615775" y="12276"/>
                    <a:pt x="1615775" y="27420"/>
                  </a:cubicBezTo>
                  <a:lnTo>
                    <a:pt x="1615775" y="176557"/>
                  </a:lnTo>
                  <a:cubicBezTo>
                    <a:pt x="1615775" y="191701"/>
                    <a:pt x="1599539" y="203977"/>
                    <a:pt x="1579509" y="203977"/>
                  </a:cubicBez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命题与制卷</a:t>
              </a:r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FAD290CA-55F6-484F-A4B7-D8BE9C4DA9BE}"/>
                </a:ext>
              </a:extLst>
            </p:cNvPr>
            <p:cNvSpPr/>
            <p:nvPr/>
          </p:nvSpPr>
          <p:spPr>
            <a:xfrm>
              <a:off x="2047535" y="1676575"/>
              <a:ext cx="101156" cy="246114"/>
            </a:xfrm>
            <a:custGeom>
              <a:avLst/>
              <a:gdLst/>
              <a:ahLst/>
              <a:cxnLst/>
              <a:rect l="0" t="0" r="0" b="0"/>
              <a:pathLst>
                <a:path w="101156" h="246114">
                  <a:moveTo>
                    <a:pt x="0" y="0"/>
                  </a:moveTo>
                  <a:lnTo>
                    <a:pt x="101156" y="42136"/>
                  </a:lnTo>
                  <a:lnTo>
                    <a:pt x="101156" y="246114"/>
                  </a:ln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E62"/>
            </a:solidFill>
            <a:ln w="7600" cap="flat">
              <a:solidFill>
                <a:srgbClr val="1A7B80"/>
              </a:solidFill>
              <a:bevel/>
            </a:ln>
          </p:spPr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2E849059-FD54-477F-BA89-2A954E9EB9E4}"/>
                </a:ext>
              </a:extLst>
            </p:cNvPr>
            <p:cNvSpPr/>
            <p:nvPr/>
          </p:nvSpPr>
          <p:spPr>
            <a:xfrm>
              <a:off x="1764881" y="1676575"/>
              <a:ext cx="281104" cy="203977"/>
            </a:xfrm>
            <a:custGeom>
              <a:avLst/>
              <a:gdLst/>
              <a:ahLst/>
              <a:cxnLst/>
              <a:rect l="l" t="t" r="r" b="b"/>
              <a:pathLst>
                <a:path w="281104" h="203977">
                  <a:moveTo>
                    <a:pt x="36265" y="0"/>
                  </a:moveTo>
                  <a:lnTo>
                    <a:pt x="281104" y="0"/>
                  </a:lnTo>
                  <a:lnTo>
                    <a:pt x="281104" y="203977"/>
                  </a:lnTo>
                  <a:lnTo>
                    <a:pt x="36265" y="203977"/>
                  </a:lnTo>
                  <a:cubicBezTo>
                    <a:pt x="16237" y="203977"/>
                    <a:pt x="0" y="191701"/>
                    <a:pt x="0" y="176557"/>
                  </a:cubicBezTo>
                  <a:lnTo>
                    <a:pt x="0" y="27420"/>
                  </a:lnTo>
                  <a:cubicBezTo>
                    <a:pt x="0" y="12276"/>
                    <a:pt x="16237" y="0"/>
                    <a:pt x="36265" y="0"/>
                  </a:cubicBez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0  2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00474" y="3928836"/>
            <a:ext cx="459105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试卷评阅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289784" y="1896975"/>
            <a:ext cx="21003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0" b="1" dirty="0">
                <a:solidFill>
                  <a:srgbClr val="1A7B80"/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04</a:t>
            </a:r>
            <a:endParaRPr lang="zh-CN" altLang="en-US" sz="12000" b="1" dirty="0">
              <a:solidFill>
                <a:srgbClr val="1A7B80"/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/>
          <p:cNvGrpSpPr/>
          <p:nvPr/>
        </p:nvGrpSpPr>
        <p:grpSpPr>
          <a:xfrm>
            <a:off x="1134110" y="2736215"/>
            <a:ext cx="9953625" cy="1186815"/>
            <a:chOff x="743589" y="3199261"/>
            <a:chExt cx="5349871" cy="1186591"/>
          </a:xfrm>
        </p:grpSpPr>
        <p:sp>
          <p:nvSpPr>
            <p:cNvPr id="20" name="任意多边形 480"/>
            <p:cNvSpPr/>
            <p:nvPr/>
          </p:nvSpPr>
          <p:spPr>
            <a:xfrm>
              <a:off x="743589" y="3199261"/>
              <a:ext cx="1186648" cy="1186591"/>
            </a:xfrm>
            <a:custGeom>
              <a:avLst/>
              <a:gdLst/>
              <a:ahLst/>
              <a:cxnLst/>
              <a:rect l="0" t="0" r="0" b="0"/>
              <a:pathLst>
                <a:path w="866955" h="866947">
                  <a:moveTo>
                    <a:pt x="0" y="433474"/>
                  </a:moveTo>
                  <a:cubicBezTo>
                    <a:pt x="0" y="194073"/>
                    <a:pt x="194075" y="0"/>
                    <a:pt x="433477" y="0"/>
                  </a:cubicBezTo>
                  <a:cubicBezTo>
                    <a:pt x="672881" y="0"/>
                    <a:pt x="866955" y="433474"/>
                    <a:pt x="866955" y="433474"/>
                  </a:cubicBezTo>
                  <a:cubicBezTo>
                    <a:pt x="866955" y="433474"/>
                    <a:pt x="672881" y="866947"/>
                    <a:pt x="433477" y="866947"/>
                  </a:cubicBezTo>
                  <a:cubicBezTo>
                    <a:pt x="194075" y="866947"/>
                    <a:pt x="0" y="672875"/>
                    <a:pt x="0" y="433474"/>
                  </a:cubicBezTo>
                  <a:close/>
                </a:path>
              </a:pathLst>
            </a:custGeom>
            <a:solidFill>
              <a:srgbClr val="1A7B80"/>
            </a:solidFill>
            <a:ln w="7600" cap="flat">
              <a:noFill/>
              <a:bevel/>
            </a:ln>
          </p:spPr>
        </p:sp>
        <p:sp>
          <p:nvSpPr>
            <p:cNvPr id="21" name="任意多边形 6"/>
            <p:cNvSpPr/>
            <p:nvPr/>
          </p:nvSpPr>
          <p:spPr>
            <a:xfrm>
              <a:off x="1988883" y="3309340"/>
              <a:ext cx="4104577" cy="966435"/>
            </a:xfrm>
            <a:custGeom>
              <a:avLst/>
              <a:gdLst/>
              <a:ahLst/>
              <a:cxnLst/>
              <a:rect l="0" t="0" r="0" b="0"/>
              <a:pathLst>
                <a:path w="2998770" h="706097">
                  <a:moveTo>
                    <a:pt x="134218" y="0"/>
                  </a:moveTo>
                  <a:lnTo>
                    <a:pt x="2864554" y="0"/>
                  </a:lnTo>
                  <a:cubicBezTo>
                    <a:pt x="2938677" y="0"/>
                    <a:pt x="2998770" y="49113"/>
                    <a:pt x="2998770" y="109698"/>
                  </a:cubicBezTo>
                  <a:lnTo>
                    <a:pt x="2998770" y="596399"/>
                  </a:lnTo>
                  <a:cubicBezTo>
                    <a:pt x="2998770" y="656984"/>
                    <a:pt x="2938677" y="706097"/>
                    <a:pt x="2864554" y="706097"/>
                  </a:cubicBezTo>
                  <a:lnTo>
                    <a:pt x="134218" y="706097"/>
                  </a:lnTo>
                  <a:cubicBezTo>
                    <a:pt x="60091" y="706097"/>
                    <a:pt x="0" y="656984"/>
                    <a:pt x="0" y="596399"/>
                  </a:cubicBezTo>
                  <a:lnTo>
                    <a:pt x="0" y="109698"/>
                  </a:lnTo>
                  <a:cubicBezTo>
                    <a:pt x="0" y="49113"/>
                    <a:pt x="60091" y="0"/>
                    <a:pt x="134218" y="0"/>
                  </a:cubicBezTo>
                  <a:close/>
                </a:path>
              </a:pathLst>
            </a:custGeom>
            <a:solidFill>
              <a:srgbClr val="1A7B80"/>
            </a:solidFill>
            <a:ln w="7600" cap="flat">
              <a:noFill/>
              <a:bevel/>
            </a:ln>
          </p:spPr>
        </p:sp>
      </p:grpSp>
      <p:grpSp>
        <p:nvGrpSpPr>
          <p:cNvPr id="17" name="组合 16"/>
          <p:cNvGrpSpPr/>
          <p:nvPr/>
        </p:nvGrpSpPr>
        <p:grpSpPr>
          <a:xfrm>
            <a:off x="1134110" y="1549400"/>
            <a:ext cx="9953625" cy="2221230"/>
            <a:chOff x="1786" y="2440"/>
            <a:chExt cx="15675" cy="3498"/>
          </a:xfrm>
        </p:grpSpPr>
        <p:grpSp>
          <p:nvGrpSpPr>
            <p:cNvPr id="25" name="组合 24"/>
            <p:cNvGrpSpPr/>
            <p:nvPr/>
          </p:nvGrpSpPr>
          <p:grpSpPr>
            <a:xfrm>
              <a:off x="1786" y="2440"/>
              <a:ext cx="15675" cy="1869"/>
              <a:chOff x="743589" y="2003108"/>
              <a:chExt cx="5349871" cy="1186591"/>
            </a:xfrm>
          </p:grpSpPr>
          <p:sp>
            <p:nvSpPr>
              <p:cNvPr id="18" name="任意多边形 9"/>
              <p:cNvSpPr/>
              <p:nvPr/>
            </p:nvSpPr>
            <p:spPr>
              <a:xfrm>
                <a:off x="1988883" y="2113190"/>
                <a:ext cx="4104577" cy="966427"/>
              </a:xfrm>
              <a:custGeom>
                <a:avLst/>
                <a:gdLst/>
                <a:ahLst/>
                <a:cxnLst/>
                <a:rect l="0" t="0" r="0" b="0"/>
                <a:pathLst>
                  <a:path w="2998770" h="706097">
                    <a:moveTo>
                      <a:pt x="134218" y="0"/>
                    </a:moveTo>
                    <a:lnTo>
                      <a:pt x="2864554" y="0"/>
                    </a:lnTo>
                    <a:cubicBezTo>
                      <a:pt x="2938677" y="0"/>
                      <a:pt x="2998770" y="49113"/>
                      <a:pt x="2998770" y="109698"/>
                    </a:cubicBezTo>
                    <a:lnTo>
                      <a:pt x="2998770" y="596399"/>
                    </a:lnTo>
                    <a:cubicBezTo>
                      <a:pt x="2998770" y="656984"/>
                      <a:pt x="2938677" y="706097"/>
                      <a:pt x="2864554" y="706097"/>
                    </a:cubicBezTo>
                    <a:lnTo>
                      <a:pt x="134218" y="706097"/>
                    </a:lnTo>
                    <a:cubicBezTo>
                      <a:pt x="60091" y="706097"/>
                      <a:pt x="0" y="656984"/>
                      <a:pt x="0" y="596399"/>
                    </a:cubicBezTo>
                    <a:lnTo>
                      <a:pt x="0" y="109698"/>
                    </a:lnTo>
                    <a:cubicBezTo>
                      <a:pt x="0" y="49113"/>
                      <a:pt x="60091" y="0"/>
                      <a:pt x="134218" y="0"/>
                    </a:cubicBezTo>
                    <a:close/>
                  </a:path>
                </a:pathLst>
              </a:custGeom>
              <a:solidFill>
                <a:srgbClr val="33A9AB"/>
              </a:solidFill>
              <a:ln w="7600" cap="flat">
                <a:noFill/>
                <a:bevel/>
              </a:ln>
            </p:spPr>
          </p:sp>
          <p:sp>
            <p:nvSpPr>
              <p:cNvPr id="19" name="任意多边形 479"/>
              <p:cNvSpPr/>
              <p:nvPr/>
            </p:nvSpPr>
            <p:spPr>
              <a:xfrm>
                <a:off x="743589" y="2003108"/>
                <a:ext cx="1186648" cy="1186591"/>
              </a:xfrm>
              <a:custGeom>
                <a:avLst/>
                <a:gdLst/>
                <a:ahLst/>
                <a:cxnLst/>
                <a:rect l="0" t="0" r="0" b="0"/>
                <a:pathLst>
                  <a:path w="866955" h="866955">
                    <a:moveTo>
                      <a:pt x="0" y="433477"/>
                    </a:moveTo>
                    <a:cubicBezTo>
                      <a:pt x="0" y="433477"/>
                      <a:pt x="194075" y="0"/>
                      <a:pt x="433477" y="0"/>
                    </a:cubicBezTo>
                    <a:cubicBezTo>
                      <a:pt x="672880" y="0"/>
                      <a:pt x="866955" y="194075"/>
                      <a:pt x="866955" y="433477"/>
                    </a:cubicBezTo>
                    <a:cubicBezTo>
                      <a:pt x="866955" y="672880"/>
                      <a:pt x="672880" y="866955"/>
                      <a:pt x="433477" y="866955"/>
                    </a:cubicBezTo>
                    <a:cubicBezTo>
                      <a:pt x="194075" y="866955"/>
                      <a:pt x="0" y="433477"/>
                      <a:pt x="0" y="433477"/>
                    </a:cubicBezTo>
                    <a:close/>
                  </a:path>
                </a:pathLst>
              </a:custGeom>
              <a:solidFill>
                <a:srgbClr val="33A9AB"/>
              </a:solidFill>
              <a:ln w="7600" cap="flat">
                <a:noFill/>
                <a:bevel/>
              </a:ln>
            </p:spPr>
          </p:sp>
        </p:grpSp>
        <p:grpSp>
          <p:nvGrpSpPr>
            <p:cNvPr id="28" name="组合 27"/>
            <p:cNvGrpSpPr/>
            <p:nvPr/>
          </p:nvGrpSpPr>
          <p:grpSpPr>
            <a:xfrm>
              <a:off x="2351" y="2726"/>
              <a:ext cx="14209" cy="3212"/>
              <a:chOff x="970444" y="2175229"/>
              <a:chExt cx="4883119" cy="2039371"/>
            </a:xfrm>
          </p:grpSpPr>
          <p:sp>
            <p:nvSpPr>
              <p:cNvPr id="11" name="Text 136"/>
              <p:cNvSpPr txBox="1"/>
              <p:nvPr/>
            </p:nvSpPr>
            <p:spPr>
              <a:xfrm>
                <a:off x="970444" y="3371382"/>
                <a:ext cx="731859" cy="843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  <a:buClrTx/>
                  <a:buSzTx/>
                  <a:buFontTx/>
                </a:pPr>
                <a:r>
                  <a:rPr lang="zh-CN" sz="2510">
                    <a:solidFill>
                      <a:srgbClr val="FFFFFF"/>
                    </a:solidFill>
                    <a:latin typeface="Agency FB" panose="020B0503020202020204" pitchFamily="34" charset="0"/>
                  </a:rPr>
                  <a:t>用笔</a:t>
                </a:r>
              </a:p>
            </p:txBody>
          </p:sp>
          <p:sp>
            <p:nvSpPr>
              <p:cNvPr id="12" name="Text 137"/>
              <p:cNvSpPr txBox="1"/>
              <p:nvPr/>
            </p:nvSpPr>
            <p:spPr>
              <a:xfrm>
                <a:off x="2229903" y="2276067"/>
                <a:ext cx="3623660" cy="64067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l">
                  <a:lnSpc>
                    <a:spcPct val="130000"/>
                  </a:lnSpc>
                </a:pPr>
                <a:r>
                  <a:rPr sz="2000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严格按照参考答案和评分标准阅卷；</a:t>
                </a:r>
              </a:p>
            </p:txBody>
          </p:sp>
          <p:sp>
            <p:nvSpPr>
              <p:cNvPr id="13" name="Text 139"/>
              <p:cNvSpPr txBox="1"/>
              <p:nvPr/>
            </p:nvSpPr>
            <p:spPr>
              <a:xfrm>
                <a:off x="2229903" y="3473959"/>
                <a:ext cx="3623660" cy="64067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l">
                  <a:lnSpc>
                    <a:spcPct val="130000"/>
                  </a:lnSpc>
                </a:pPr>
                <a:r>
                  <a:rPr sz="2000">
                    <a:solidFill>
                      <a:srgbClr val="FFFFFF"/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红色墨水的钢笔或圆珠笔，规范书写数字与签名；</a:t>
                </a:r>
              </a:p>
            </p:txBody>
          </p:sp>
          <p:sp>
            <p:nvSpPr>
              <p:cNvPr id="15" name="Text 141"/>
              <p:cNvSpPr txBox="1"/>
              <p:nvPr/>
            </p:nvSpPr>
            <p:spPr>
              <a:xfrm>
                <a:off x="1047780" y="2175229"/>
                <a:ext cx="731859" cy="843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zh-CN" sz="2510">
                    <a:solidFill>
                      <a:srgbClr val="FFFFFF"/>
                    </a:solidFill>
                    <a:latin typeface="Agency FB" panose="020B0503020202020204" pitchFamily="34" charset="0"/>
                  </a:rPr>
                  <a:t>标准</a:t>
                </a:r>
              </a:p>
            </p:txBody>
          </p:sp>
        </p:grp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F0CEA70-7D7C-49A8-A60F-FC09D7801268}"/>
              </a:ext>
            </a:extLst>
          </p:cNvPr>
          <p:cNvGrpSpPr/>
          <p:nvPr/>
        </p:nvGrpSpPr>
        <p:grpSpPr>
          <a:xfrm>
            <a:off x="220367" y="184269"/>
            <a:ext cx="4496373" cy="699533"/>
            <a:chOff x="1764881" y="1994074"/>
            <a:chExt cx="1999133" cy="246114"/>
          </a:xfrm>
        </p:grpSpPr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081495BA-5E3A-477F-9A4A-4A708DEDF497}"/>
                </a:ext>
              </a:extLst>
            </p:cNvPr>
            <p:cNvSpPr/>
            <p:nvPr/>
          </p:nvSpPr>
          <p:spPr>
            <a:xfrm>
              <a:off x="2148241" y="2036210"/>
              <a:ext cx="1615775" cy="203977"/>
            </a:xfrm>
            <a:custGeom>
              <a:avLst/>
              <a:gdLst/>
              <a:ahLst/>
              <a:cxnLst/>
              <a:rect l="l" t="t" r="r" b="b"/>
              <a:pathLst>
                <a:path w="1615775" h="203977">
                  <a:moveTo>
                    <a:pt x="0" y="0"/>
                  </a:moveTo>
                  <a:lnTo>
                    <a:pt x="1579509" y="0"/>
                  </a:lnTo>
                  <a:cubicBezTo>
                    <a:pt x="1599539" y="0"/>
                    <a:pt x="1615775" y="12276"/>
                    <a:pt x="1615775" y="27420"/>
                  </a:cubicBezTo>
                  <a:lnTo>
                    <a:pt x="1615775" y="176557"/>
                  </a:lnTo>
                  <a:cubicBezTo>
                    <a:pt x="1615775" y="191701"/>
                    <a:pt x="1599539" y="203977"/>
                    <a:pt x="1579509" y="203977"/>
                  </a:cubicBez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试卷评阅</a:t>
              </a:r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FB1B5324-ACE8-4AC6-A4F8-4C641B22BAF2}"/>
                </a:ext>
              </a:extLst>
            </p:cNvPr>
            <p:cNvSpPr/>
            <p:nvPr/>
          </p:nvSpPr>
          <p:spPr>
            <a:xfrm>
              <a:off x="2047533" y="1994074"/>
              <a:ext cx="101156" cy="246114"/>
            </a:xfrm>
            <a:custGeom>
              <a:avLst/>
              <a:gdLst/>
              <a:ahLst/>
              <a:cxnLst/>
              <a:rect l="0" t="0" r="0" b="0"/>
              <a:pathLst>
                <a:path w="101156" h="246114">
                  <a:moveTo>
                    <a:pt x="0" y="0"/>
                  </a:moveTo>
                  <a:lnTo>
                    <a:pt x="101156" y="42136"/>
                  </a:lnTo>
                  <a:lnTo>
                    <a:pt x="101156" y="246114"/>
                  </a:ln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E62"/>
            </a:solidFill>
            <a:ln w="7600" cap="flat">
              <a:solidFill>
                <a:srgbClr val="1A7B80"/>
              </a:solidFill>
              <a:bevel/>
            </a:ln>
          </p:spPr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92C2B2A0-D4BC-4D73-84C2-0985129CE6D2}"/>
                </a:ext>
              </a:extLst>
            </p:cNvPr>
            <p:cNvSpPr/>
            <p:nvPr/>
          </p:nvSpPr>
          <p:spPr>
            <a:xfrm>
              <a:off x="1764881" y="1994073"/>
              <a:ext cx="281104" cy="203977"/>
            </a:xfrm>
            <a:custGeom>
              <a:avLst/>
              <a:gdLst/>
              <a:ahLst/>
              <a:cxnLst/>
              <a:rect l="l" t="t" r="r" b="b"/>
              <a:pathLst>
                <a:path w="281104" h="203977">
                  <a:moveTo>
                    <a:pt x="36265" y="0"/>
                  </a:moveTo>
                  <a:lnTo>
                    <a:pt x="281104" y="0"/>
                  </a:lnTo>
                  <a:lnTo>
                    <a:pt x="281104" y="203977"/>
                  </a:lnTo>
                  <a:lnTo>
                    <a:pt x="36265" y="203977"/>
                  </a:lnTo>
                  <a:cubicBezTo>
                    <a:pt x="16237" y="203977"/>
                    <a:pt x="0" y="191701"/>
                    <a:pt x="0" y="176557"/>
                  </a:cubicBezTo>
                  <a:lnTo>
                    <a:pt x="0" y="27420"/>
                  </a:lnTo>
                  <a:cubicBezTo>
                    <a:pt x="0" y="12276"/>
                    <a:pt x="16237" y="0"/>
                    <a:pt x="36265" y="0"/>
                  </a:cubicBez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0</a:t>
              </a:r>
              <a:r>
                <a:rPr lang="en-US" altLang="zh-CN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 3</a:t>
              </a:r>
              <a:endParaRPr dirty="0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663112" y="2750792"/>
            <a:ext cx="4496377" cy="699533"/>
            <a:chOff x="1764881" y="1676575"/>
            <a:chExt cx="1999135" cy="246114"/>
          </a:xfrm>
        </p:grpSpPr>
        <p:sp>
          <p:nvSpPr>
            <p:cNvPr id="3" name="任意多边形: 形状 2"/>
            <p:cNvSpPr/>
            <p:nvPr/>
          </p:nvSpPr>
          <p:spPr>
            <a:xfrm>
              <a:off x="2148241" y="1718711"/>
              <a:ext cx="1615775" cy="203977"/>
            </a:xfrm>
            <a:custGeom>
              <a:avLst/>
              <a:gdLst/>
              <a:ahLst/>
              <a:cxnLst/>
              <a:rect l="l" t="t" r="r" b="b"/>
              <a:pathLst>
                <a:path w="1615775" h="203977">
                  <a:moveTo>
                    <a:pt x="0" y="0"/>
                  </a:moveTo>
                  <a:lnTo>
                    <a:pt x="1579509" y="0"/>
                  </a:lnTo>
                  <a:cubicBezTo>
                    <a:pt x="1599539" y="0"/>
                    <a:pt x="1615775" y="12276"/>
                    <a:pt x="1615775" y="27420"/>
                  </a:cubicBezTo>
                  <a:lnTo>
                    <a:pt x="1615775" y="176557"/>
                  </a:lnTo>
                  <a:cubicBezTo>
                    <a:pt x="1615775" y="191701"/>
                    <a:pt x="1599539" y="203977"/>
                    <a:pt x="1579509" y="203977"/>
                  </a:cubicBez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命题与制卷</a:t>
              </a:r>
            </a:p>
          </p:txBody>
        </p:sp>
        <p:sp>
          <p:nvSpPr>
            <p:cNvPr id="4" name="任意多边形: 形状 3"/>
            <p:cNvSpPr/>
            <p:nvPr/>
          </p:nvSpPr>
          <p:spPr>
            <a:xfrm>
              <a:off x="2047535" y="1676575"/>
              <a:ext cx="101156" cy="246114"/>
            </a:xfrm>
            <a:custGeom>
              <a:avLst/>
              <a:gdLst/>
              <a:ahLst/>
              <a:cxnLst/>
              <a:rect l="0" t="0" r="0" b="0"/>
              <a:pathLst>
                <a:path w="101156" h="246114">
                  <a:moveTo>
                    <a:pt x="0" y="0"/>
                  </a:moveTo>
                  <a:lnTo>
                    <a:pt x="101156" y="42136"/>
                  </a:lnTo>
                  <a:lnTo>
                    <a:pt x="101156" y="246114"/>
                  </a:ln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E62"/>
            </a:solidFill>
            <a:ln w="7600" cap="flat">
              <a:solidFill>
                <a:srgbClr val="1A7B80"/>
              </a:solidFill>
              <a:bevel/>
            </a:ln>
          </p:spPr>
        </p:sp>
        <p:sp>
          <p:nvSpPr>
            <p:cNvPr id="5" name="任意多边形: 形状 4"/>
            <p:cNvSpPr/>
            <p:nvPr/>
          </p:nvSpPr>
          <p:spPr>
            <a:xfrm>
              <a:off x="1764881" y="1676575"/>
              <a:ext cx="281104" cy="203977"/>
            </a:xfrm>
            <a:custGeom>
              <a:avLst/>
              <a:gdLst/>
              <a:ahLst/>
              <a:cxnLst/>
              <a:rect l="l" t="t" r="r" b="b"/>
              <a:pathLst>
                <a:path w="281104" h="203977">
                  <a:moveTo>
                    <a:pt x="36265" y="0"/>
                  </a:moveTo>
                  <a:lnTo>
                    <a:pt x="281104" y="0"/>
                  </a:lnTo>
                  <a:lnTo>
                    <a:pt x="281104" y="203977"/>
                  </a:lnTo>
                  <a:lnTo>
                    <a:pt x="36265" y="203977"/>
                  </a:lnTo>
                  <a:cubicBezTo>
                    <a:pt x="16237" y="203977"/>
                    <a:pt x="0" y="191701"/>
                    <a:pt x="0" y="176557"/>
                  </a:cubicBezTo>
                  <a:lnTo>
                    <a:pt x="0" y="27420"/>
                  </a:lnTo>
                  <a:cubicBezTo>
                    <a:pt x="0" y="12276"/>
                    <a:pt x="16237" y="0"/>
                    <a:pt x="36265" y="0"/>
                  </a:cubicBez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0  3</a:t>
              </a: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663111" y="3798846"/>
            <a:ext cx="4496373" cy="699533"/>
            <a:chOff x="1764881" y="1994074"/>
            <a:chExt cx="1999133" cy="246114"/>
          </a:xfrm>
        </p:grpSpPr>
        <p:sp>
          <p:nvSpPr>
            <p:cNvPr id="7" name="任意多边形: 形状 6"/>
            <p:cNvSpPr/>
            <p:nvPr/>
          </p:nvSpPr>
          <p:spPr>
            <a:xfrm>
              <a:off x="2148241" y="2036210"/>
              <a:ext cx="1615775" cy="203977"/>
            </a:xfrm>
            <a:custGeom>
              <a:avLst/>
              <a:gdLst/>
              <a:ahLst/>
              <a:cxnLst/>
              <a:rect l="l" t="t" r="r" b="b"/>
              <a:pathLst>
                <a:path w="1615775" h="203977">
                  <a:moveTo>
                    <a:pt x="0" y="0"/>
                  </a:moveTo>
                  <a:lnTo>
                    <a:pt x="1579509" y="0"/>
                  </a:lnTo>
                  <a:cubicBezTo>
                    <a:pt x="1599539" y="0"/>
                    <a:pt x="1615775" y="12276"/>
                    <a:pt x="1615775" y="27420"/>
                  </a:cubicBezTo>
                  <a:lnTo>
                    <a:pt x="1615775" y="176557"/>
                  </a:lnTo>
                  <a:cubicBezTo>
                    <a:pt x="1615775" y="191701"/>
                    <a:pt x="1599539" y="203977"/>
                    <a:pt x="1579509" y="203977"/>
                  </a:cubicBez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试卷评阅</a:t>
              </a:r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2047533" y="1994074"/>
              <a:ext cx="101156" cy="246114"/>
            </a:xfrm>
            <a:custGeom>
              <a:avLst/>
              <a:gdLst/>
              <a:ahLst/>
              <a:cxnLst/>
              <a:rect l="0" t="0" r="0" b="0"/>
              <a:pathLst>
                <a:path w="101156" h="246114">
                  <a:moveTo>
                    <a:pt x="0" y="0"/>
                  </a:moveTo>
                  <a:lnTo>
                    <a:pt x="101156" y="42136"/>
                  </a:lnTo>
                  <a:lnTo>
                    <a:pt x="101156" y="246114"/>
                  </a:ln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E62"/>
            </a:solidFill>
            <a:ln w="7600" cap="flat">
              <a:solidFill>
                <a:srgbClr val="1A7B80"/>
              </a:solidFill>
              <a:bevel/>
            </a:ln>
          </p:spPr>
        </p:sp>
        <p:sp>
          <p:nvSpPr>
            <p:cNvPr id="9" name="任意多边形: 形状 8"/>
            <p:cNvSpPr/>
            <p:nvPr/>
          </p:nvSpPr>
          <p:spPr>
            <a:xfrm>
              <a:off x="1764881" y="1994073"/>
              <a:ext cx="281104" cy="203977"/>
            </a:xfrm>
            <a:custGeom>
              <a:avLst/>
              <a:gdLst/>
              <a:ahLst/>
              <a:cxnLst/>
              <a:rect l="l" t="t" r="r" b="b"/>
              <a:pathLst>
                <a:path w="281104" h="203977">
                  <a:moveTo>
                    <a:pt x="36265" y="0"/>
                  </a:moveTo>
                  <a:lnTo>
                    <a:pt x="281104" y="0"/>
                  </a:lnTo>
                  <a:lnTo>
                    <a:pt x="281104" y="203977"/>
                  </a:lnTo>
                  <a:lnTo>
                    <a:pt x="36265" y="203977"/>
                  </a:lnTo>
                  <a:cubicBezTo>
                    <a:pt x="16237" y="203977"/>
                    <a:pt x="0" y="191701"/>
                    <a:pt x="0" y="176557"/>
                  </a:cubicBezTo>
                  <a:lnTo>
                    <a:pt x="0" y="27420"/>
                  </a:lnTo>
                  <a:cubicBezTo>
                    <a:pt x="0" y="12276"/>
                    <a:pt x="16237" y="0"/>
                    <a:pt x="36265" y="0"/>
                  </a:cubicBez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0</a:t>
              </a:r>
              <a:r>
                <a:rPr lang="en-US" altLang="zh-CN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 4</a:t>
              </a:r>
              <a:endParaRPr dirty="0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663111" y="806403"/>
            <a:ext cx="4496378" cy="699539"/>
            <a:chOff x="1764881" y="2311569"/>
            <a:chExt cx="1999135" cy="246116"/>
          </a:xfrm>
        </p:grpSpPr>
        <p:sp>
          <p:nvSpPr>
            <p:cNvPr id="11" name="任意多边形: 形状 10"/>
            <p:cNvSpPr/>
            <p:nvPr/>
          </p:nvSpPr>
          <p:spPr>
            <a:xfrm>
              <a:off x="2148241" y="2353708"/>
              <a:ext cx="1615775" cy="203977"/>
            </a:xfrm>
            <a:custGeom>
              <a:avLst/>
              <a:gdLst/>
              <a:ahLst/>
              <a:cxnLst/>
              <a:rect l="l" t="t" r="r" b="b"/>
              <a:pathLst>
                <a:path w="1615775" h="203977">
                  <a:moveTo>
                    <a:pt x="0" y="0"/>
                  </a:moveTo>
                  <a:lnTo>
                    <a:pt x="1579509" y="0"/>
                  </a:lnTo>
                  <a:cubicBezTo>
                    <a:pt x="1599539" y="0"/>
                    <a:pt x="1615775" y="12276"/>
                    <a:pt x="1615775" y="27420"/>
                  </a:cubicBezTo>
                  <a:lnTo>
                    <a:pt x="1615775" y="176557"/>
                  </a:lnTo>
                  <a:cubicBezTo>
                    <a:pt x="1615775" y="191701"/>
                    <a:pt x="1599539" y="203977"/>
                    <a:pt x="1579509" y="203977"/>
                  </a:cubicBez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考试安排相关文件学习及注意事项</a:t>
              </a:r>
            </a:p>
          </p:txBody>
        </p:sp>
        <p:sp>
          <p:nvSpPr>
            <p:cNvPr id="12" name="任意多边形: 形状 11"/>
            <p:cNvSpPr/>
            <p:nvPr/>
          </p:nvSpPr>
          <p:spPr>
            <a:xfrm>
              <a:off x="2047533" y="2311569"/>
              <a:ext cx="101156" cy="246114"/>
            </a:xfrm>
            <a:custGeom>
              <a:avLst/>
              <a:gdLst/>
              <a:ahLst/>
              <a:cxnLst/>
              <a:rect l="0" t="0" r="0" b="0"/>
              <a:pathLst>
                <a:path w="101156" h="246114">
                  <a:moveTo>
                    <a:pt x="0" y="0"/>
                  </a:moveTo>
                  <a:lnTo>
                    <a:pt x="101156" y="42136"/>
                  </a:lnTo>
                  <a:lnTo>
                    <a:pt x="101156" y="246114"/>
                  </a:ln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E62"/>
            </a:solidFill>
            <a:ln w="7600" cap="flat">
              <a:solidFill>
                <a:srgbClr val="1A7B80"/>
              </a:solidFill>
              <a:bevel/>
            </a:ln>
          </p:spPr>
        </p:sp>
        <p:sp>
          <p:nvSpPr>
            <p:cNvPr id="13" name="任意多边形: 形状 12"/>
            <p:cNvSpPr/>
            <p:nvPr/>
          </p:nvSpPr>
          <p:spPr>
            <a:xfrm>
              <a:off x="1764881" y="2311569"/>
              <a:ext cx="281104" cy="203977"/>
            </a:xfrm>
            <a:custGeom>
              <a:avLst/>
              <a:gdLst/>
              <a:ahLst/>
              <a:cxnLst/>
              <a:rect l="l" t="t" r="r" b="b"/>
              <a:pathLst>
                <a:path w="281104" h="203977">
                  <a:moveTo>
                    <a:pt x="36265" y="0"/>
                  </a:moveTo>
                  <a:lnTo>
                    <a:pt x="281104" y="0"/>
                  </a:lnTo>
                  <a:lnTo>
                    <a:pt x="281104" y="203977"/>
                  </a:lnTo>
                  <a:lnTo>
                    <a:pt x="36265" y="203977"/>
                  </a:lnTo>
                  <a:cubicBezTo>
                    <a:pt x="16237" y="203977"/>
                    <a:pt x="0" y="191701"/>
                    <a:pt x="0" y="176557"/>
                  </a:cubicBezTo>
                  <a:lnTo>
                    <a:pt x="0" y="27420"/>
                  </a:lnTo>
                  <a:cubicBezTo>
                    <a:pt x="0" y="12276"/>
                    <a:pt x="16237" y="0"/>
                    <a:pt x="36265" y="0"/>
                  </a:cubicBez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0</a:t>
              </a:r>
              <a:r>
                <a:rPr lang="en-US" altLang="zh-CN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 1</a:t>
              </a:r>
              <a:endParaRPr dirty="0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6663112" y="4753468"/>
            <a:ext cx="4496373" cy="699533"/>
            <a:chOff x="1764881" y="1676575"/>
            <a:chExt cx="1999133" cy="246114"/>
          </a:xfrm>
        </p:grpSpPr>
        <p:sp>
          <p:nvSpPr>
            <p:cNvPr id="15" name="任意多边形: 形状 14"/>
            <p:cNvSpPr/>
            <p:nvPr/>
          </p:nvSpPr>
          <p:spPr>
            <a:xfrm>
              <a:off x="2148241" y="1718711"/>
              <a:ext cx="1615775" cy="203977"/>
            </a:xfrm>
            <a:custGeom>
              <a:avLst/>
              <a:gdLst/>
              <a:ahLst/>
              <a:cxnLst/>
              <a:rect l="l" t="t" r="r" b="b"/>
              <a:pathLst>
                <a:path w="1615775" h="203977">
                  <a:moveTo>
                    <a:pt x="0" y="0"/>
                  </a:moveTo>
                  <a:lnTo>
                    <a:pt x="1579509" y="0"/>
                  </a:lnTo>
                  <a:cubicBezTo>
                    <a:pt x="1599539" y="0"/>
                    <a:pt x="1615775" y="12276"/>
                    <a:pt x="1615775" y="27420"/>
                  </a:cubicBezTo>
                  <a:lnTo>
                    <a:pt x="1615775" y="176557"/>
                  </a:lnTo>
                  <a:cubicBezTo>
                    <a:pt x="1615775" y="191701"/>
                    <a:pt x="1599539" y="203977"/>
                    <a:pt x="1579509" y="203977"/>
                  </a:cubicBez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成绩录入与试卷装订成册</a:t>
              </a:r>
            </a:p>
          </p:txBody>
        </p:sp>
        <p:sp>
          <p:nvSpPr>
            <p:cNvPr id="16" name="任意多边形: 形状 15"/>
            <p:cNvSpPr/>
            <p:nvPr/>
          </p:nvSpPr>
          <p:spPr>
            <a:xfrm>
              <a:off x="2047535" y="1676575"/>
              <a:ext cx="101156" cy="246114"/>
            </a:xfrm>
            <a:custGeom>
              <a:avLst/>
              <a:gdLst/>
              <a:ahLst/>
              <a:cxnLst/>
              <a:rect l="0" t="0" r="0" b="0"/>
              <a:pathLst>
                <a:path w="101156" h="246114">
                  <a:moveTo>
                    <a:pt x="0" y="0"/>
                  </a:moveTo>
                  <a:lnTo>
                    <a:pt x="101156" y="42136"/>
                  </a:lnTo>
                  <a:lnTo>
                    <a:pt x="101156" y="246114"/>
                  </a:ln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E62"/>
            </a:solidFill>
            <a:ln w="7600" cap="flat">
              <a:solidFill>
                <a:srgbClr val="1A7B80"/>
              </a:solidFill>
              <a:bevel/>
            </a:ln>
          </p:spPr>
        </p:sp>
        <p:sp>
          <p:nvSpPr>
            <p:cNvPr id="17" name="任意多边形: 形状 16"/>
            <p:cNvSpPr/>
            <p:nvPr/>
          </p:nvSpPr>
          <p:spPr>
            <a:xfrm>
              <a:off x="1764881" y="1676575"/>
              <a:ext cx="281104" cy="203977"/>
            </a:xfrm>
            <a:custGeom>
              <a:avLst/>
              <a:gdLst/>
              <a:ahLst/>
              <a:cxnLst/>
              <a:rect l="l" t="t" r="r" b="b"/>
              <a:pathLst>
                <a:path w="281104" h="203977">
                  <a:moveTo>
                    <a:pt x="36265" y="0"/>
                  </a:moveTo>
                  <a:lnTo>
                    <a:pt x="281104" y="0"/>
                  </a:lnTo>
                  <a:lnTo>
                    <a:pt x="281104" y="203977"/>
                  </a:lnTo>
                  <a:lnTo>
                    <a:pt x="36265" y="203977"/>
                  </a:lnTo>
                  <a:cubicBezTo>
                    <a:pt x="16237" y="203977"/>
                    <a:pt x="0" y="191701"/>
                    <a:pt x="0" y="176557"/>
                  </a:cubicBezTo>
                  <a:lnTo>
                    <a:pt x="0" y="27420"/>
                  </a:lnTo>
                  <a:cubicBezTo>
                    <a:pt x="0" y="12276"/>
                    <a:pt x="16237" y="0"/>
                    <a:pt x="36265" y="0"/>
                  </a:cubicBez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0</a:t>
              </a:r>
              <a:r>
                <a:rPr lang="en-US" altLang="zh-CN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 5</a:t>
              </a:r>
              <a:endParaRPr dirty="0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2645283" y="1177363"/>
            <a:ext cx="2799320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0" b="1" dirty="0">
                <a:solidFill>
                  <a:srgbClr val="33A9AB"/>
                </a:solidFill>
                <a:latin typeface="微软雅黑" panose="020B0503020204020204" charset="-122"/>
                <a:ea typeface="微软雅黑" panose="020B0503020204020204" charset="-122"/>
              </a:rPr>
              <a:t>议</a:t>
            </a:r>
            <a:endParaRPr lang="en-US" altLang="zh-CN" sz="12000" b="1" dirty="0">
              <a:solidFill>
                <a:srgbClr val="33A9A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algn="dist"/>
            <a:r>
              <a:rPr lang="zh-CN" altLang="en-US" sz="12000" b="1" dirty="0">
                <a:gradFill flip="none" rotWithShape="1">
                  <a:gsLst>
                    <a:gs pos="61000">
                      <a:schemeClr val="accent1">
                        <a:lumMod val="5000"/>
                        <a:lumOff val="95000"/>
                      </a:schemeClr>
                    </a:gs>
                    <a:gs pos="62000">
                      <a:srgbClr val="33A9AB"/>
                    </a:gs>
                  </a:gsLst>
                  <a:lin ang="19200000" scaled="0"/>
                  <a:tileRect/>
                </a:gradFill>
                <a:latin typeface="微软雅黑" panose="020B0503020204020204" charset="-122"/>
                <a:ea typeface="微软雅黑" panose="020B0503020204020204" charset="-122"/>
              </a:rPr>
              <a:t>题</a:t>
            </a:r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F06D9EF-4E8B-434A-879A-EFD59032A657}"/>
              </a:ext>
            </a:extLst>
          </p:cNvPr>
          <p:cNvGrpSpPr/>
          <p:nvPr/>
        </p:nvGrpSpPr>
        <p:grpSpPr>
          <a:xfrm>
            <a:off x="6663111" y="1751968"/>
            <a:ext cx="4496377" cy="714896"/>
            <a:chOff x="1764881" y="1671170"/>
            <a:chExt cx="1999135" cy="251519"/>
          </a:xfrm>
        </p:grpSpPr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BE82589C-906A-4A4C-92DE-75CBF15B7B24}"/>
                </a:ext>
              </a:extLst>
            </p:cNvPr>
            <p:cNvSpPr/>
            <p:nvPr/>
          </p:nvSpPr>
          <p:spPr>
            <a:xfrm>
              <a:off x="2148241" y="1718711"/>
              <a:ext cx="1615775" cy="203977"/>
            </a:xfrm>
            <a:custGeom>
              <a:avLst/>
              <a:gdLst/>
              <a:ahLst/>
              <a:cxnLst/>
              <a:rect l="l" t="t" r="r" b="b"/>
              <a:pathLst>
                <a:path w="1615775" h="203977">
                  <a:moveTo>
                    <a:pt x="0" y="0"/>
                  </a:moveTo>
                  <a:lnTo>
                    <a:pt x="1579509" y="0"/>
                  </a:lnTo>
                  <a:cubicBezTo>
                    <a:pt x="1599539" y="0"/>
                    <a:pt x="1615775" y="12276"/>
                    <a:pt x="1615775" y="27420"/>
                  </a:cubicBezTo>
                  <a:lnTo>
                    <a:pt x="1615775" y="176557"/>
                  </a:lnTo>
                  <a:cubicBezTo>
                    <a:pt x="1615775" y="191701"/>
                    <a:pt x="1599539" y="203977"/>
                    <a:pt x="1579509" y="203977"/>
                  </a:cubicBez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考试方式</a:t>
              </a:r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30252DAF-5A19-489C-A70F-D9AA4C0A5CF1}"/>
                </a:ext>
              </a:extLst>
            </p:cNvPr>
            <p:cNvSpPr/>
            <p:nvPr/>
          </p:nvSpPr>
          <p:spPr>
            <a:xfrm>
              <a:off x="2047535" y="1676575"/>
              <a:ext cx="101156" cy="246114"/>
            </a:xfrm>
            <a:custGeom>
              <a:avLst/>
              <a:gdLst/>
              <a:ahLst/>
              <a:cxnLst/>
              <a:rect l="0" t="0" r="0" b="0"/>
              <a:pathLst>
                <a:path w="101156" h="246114">
                  <a:moveTo>
                    <a:pt x="0" y="0"/>
                  </a:moveTo>
                  <a:lnTo>
                    <a:pt x="101156" y="42136"/>
                  </a:lnTo>
                  <a:lnTo>
                    <a:pt x="101156" y="246114"/>
                  </a:ln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E62"/>
            </a:solidFill>
            <a:ln w="7600" cap="flat">
              <a:solidFill>
                <a:srgbClr val="1A7B80"/>
              </a:solidFill>
              <a:bevel/>
            </a:ln>
          </p:spPr>
        </p:sp>
        <p:sp>
          <p:nvSpPr>
            <p:cNvPr id="23" name="任意多边形: 形状 22">
              <a:extLst>
                <a:ext uri="{FF2B5EF4-FFF2-40B4-BE49-F238E27FC236}">
                  <a16:creationId xmlns:a16="http://schemas.microsoft.com/office/drawing/2014/main" id="{1E37B133-59BA-447A-85CA-A38D18778EAE}"/>
                </a:ext>
              </a:extLst>
            </p:cNvPr>
            <p:cNvSpPr/>
            <p:nvPr/>
          </p:nvSpPr>
          <p:spPr>
            <a:xfrm>
              <a:off x="1764881" y="1671170"/>
              <a:ext cx="281104" cy="203977"/>
            </a:xfrm>
            <a:custGeom>
              <a:avLst/>
              <a:gdLst/>
              <a:ahLst/>
              <a:cxnLst/>
              <a:rect l="l" t="t" r="r" b="b"/>
              <a:pathLst>
                <a:path w="281104" h="203977">
                  <a:moveTo>
                    <a:pt x="36265" y="0"/>
                  </a:moveTo>
                  <a:lnTo>
                    <a:pt x="281104" y="0"/>
                  </a:lnTo>
                  <a:lnTo>
                    <a:pt x="281104" y="203977"/>
                  </a:lnTo>
                  <a:lnTo>
                    <a:pt x="36265" y="203977"/>
                  </a:lnTo>
                  <a:cubicBezTo>
                    <a:pt x="16237" y="203977"/>
                    <a:pt x="0" y="191701"/>
                    <a:pt x="0" y="176557"/>
                  </a:cubicBezTo>
                  <a:lnTo>
                    <a:pt x="0" y="27420"/>
                  </a:lnTo>
                  <a:cubicBezTo>
                    <a:pt x="0" y="12276"/>
                    <a:pt x="16237" y="0"/>
                    <a:pt x="36265" y="0"/>
                  </a:cubicBez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0  2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346026" y="900043"/>
            <a:ext cx="3932359" cy="5773688"/>
            <a:chOff x="641218" y="4890077"/>
            <a:chExt cx="2096459" cy="5191037"/>
          </a:xfrm>
        </p:grpSpPr>
        <p:sp>
          <p:nvSpPr>
            <p:cNvPr id="22" name="任意多边形 481"/>
            <p:cNvSpPr/>
            <p:nvPr/>
          </p:nvSpPr>
          <p:spPr>
            <a:xfrm>
              <a:off x="743589" y="4890077"/>
              <a:ext cx="1186648" cy="897571"/>
            </a:xfrm>
            <a:custGeom>
              <a:avLst/>
              <a:gdLst/>
              <a:ahLst/>
              <a:cxnLst/>
              <a:rect l="0" t="0" r="0" b="0"/>
              <a:pathLst>
                <a:path w="866955" h="866947">
                  <a:moveTo>
                    <a:pt x="0" y="433474"/>
                  </a:moveTo>
                  <a:cubicBezTo>
                    <a:pt x="0" y="433474"/>
                    <a:pt x="194075" y="0"/>
                    <a:pt x="433477" y="0"/>
                  </a:cubicBezTo>
                  <a:cubicBezTo>
                    <a:pt x="672881" y="0"/>
                    <a:pt x="866955" y="194073"/>
                    <a:pt x="866955" y="433474"/>
                  </a:cubicBezTo>
                  <a:cubicBezTo>
                    <a:pt x="866955" y="672875"/>
                    <a:pt x="672881" y="866947"/>
                    <a:pt x="433477" y="866947"/>
                  </a:cubicBezTo>
                  <a:cubicBezTo>
                    <a:pt x="194075" y="866947"/>
                    <a:pt x="0" y="433474"/>
                    <a:pt x="0" y="433474"/>
                  </a:cubicBezTo>
                  <a:close/>
                </a:path>
              </a:pathLst>
            </a:custGeom>
            <a:solidFill>
              <a:srgbClr val="33A9AB"/>
            </a:solidFill>
            <a:ln w="7600" cap="flat">
              <a:noFill/>
              <a:bevel/>
            </a:ln>
          </p:spPr>
          <p:txBody>
            <a:bodyPr/>
            <a:lstStyle/>
            <a:p>
              <a:endParaRPr lang="zh-CN" altLang="en-US" dirty="0"/>
            </a:p>
          </p:txBody>
        </p:sp>
        <p:sp>
          <p:nvSpPr>
            <p:cNvPr id="23" name="任意多边形 4"/>
            <p:cNvSpPr/>
            <p:nvPr/>
          </p:nvSpPr>
          <p:spPr>
            <a:xfrm>
              <a:off x="641218" y="5817041"/>
              <a:ext cx="2096459" cy="4264073"/>
            </a:xfrm>
            <a:custGeom>
              <a:avLst/>
              <a:gdLst/>
              <a:ahLst/>
              <a:cxnLst/>
              <a:rect l="0" t="0" r="0" b="0"/>
              <a:pathLst>
                <a:path w="2998770" h="706097">
                  <a:moveTo>
                    <a:pt x="134218" y="0"/>
                  </a:moveTo>
                  <a:lnTo>
                    <a:pt x="2864554" y="0"/>
                  </a:lnTo>
                  <a:cubicBezTo>
                    <a:pt x="2938677" y="0"/>
                    <a:pt x="2998770" y="49113"/>
                    <a:pt x="2998770" y="109698"/>
                  </a:cubicBezTo>
                  <a:lnTo>
                    <a:pt x="2998770" y="596399"/>
                  </a:lnTo>
                  <a:cubicBezTo>
                    <a:pt x="2998770" y="656984"/>
                    <a:pt x="2938677" y="706097"/>
                    <a:pt x="2864554" y="706097"/>
                  </a:cubicBezTo>
                  <a:lnTo>
                    <a:pt x="134218" y="706097"/>
                  </a:lnTo>
                  <a:cubicBezTo>
                    <a:pt x="60091" y="706097"/>
                    <a:pt x="0" y="656984"/>
                    <a:pt x="0" y="596399"/>
                  </a:cubicBezTo>
                  <a:lnTo>
                    <a:pt x="0" y="109698"/>
                  </a:lnTo>
                  <a:cubicBezTo>
                    <a:pt x="0" y="49113"/>
                    <a:pt x="60091" y="0"/>
                    <a:pt x="134218" y="0"/>
                  </a:cubicBezTo>
                  <a:close/>
                </a:path>
              </a:pathLst>
            </a:custGeom>
            <a:solidFill>
              <a:srgbClr val="33A9AB"/>
            </a:solidFill>
            <a:ln w="7600" cap="flat">
              <a:noFill/>
              <a:bevel/>
            </a:ln>
          </p:spPr>
          <p:txBody>
            <a:bodyPr/>
            <a:lstStyle/>
            <a:p>
              <a:endParaRPr lang="zh-CN" altLang="en-US" dirty="0"/>
            </a:p>
          </p:txBody>
        </p:sp>
      </p:grpSp>
      <p:sp>
        <p:nvSpPr>
          <p:cNvPr id="16" name="Text 142"/>
          <p:cNvSpPr txBox="1"/>
          <p:nvPr/>
        </p:nvSpPr>
        <p:spPr>
          <a:xfrm>
            <a:off x="776605" y="918619"/>
            <a:ext cx="1700633" cy="84326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>
              <a:lnSpc>
                <a:spcPct val="100000"/>
              </a:lnSpc>
              <a:buClrTx/>
              <a:buSzTx/>
              <a:buFontTx/>
            </a:pPr>
            <a:r>
              <a:rPr lang="zh-CN" sz="2510" dirty="0">
                <a:solidFill>
                  <a:srgbClr val="FFFFFF"/>
                </a:solidFill>
                <a:latin typeface="Agency FB" panose="020B0503020202020204" pitchFamily="34" charset="0"/>
              </a:rPr>
              <a:t>评阅</a:t>
            </a:r>
            <a:r>
              <a:rPr lang="zh-CN" altLang="en-US" sz="2510" dirty="0">
                <a:solidFill>
                  <a:srgbClr val="FFFFFF"/>
                </a:solidFill>
                <a:latin typeface="Agency FB" panose="020B0503020202020204" pitchFamily="34" charset="0"/>
              </a:rPr>
              <a:t>与得分</a:t>
            </a:r>
            <a:endParaRPr lang="zh-CN" sz="2510" dirty="0">
              <a:solidFill>
                <a:srgbClr val="FFFFFF"/>
              </a:solidFill>
              <a:latin typeface="Agency FB" panose="020B0503020202020204" pitchFamily="34" charset="0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F0CEA70-7D7C-49A8-A60F-FC09D7801268}"/>
              </a:ext>
            </a:extLst>
          </p:cNvPr>
          <p:cNvGrpSpPr/>
          <p:nvPr/>
        </p:nvGrpSpPr>
        <p:grpSpPr>
          <a:xfrm>
            <a:off x="220367" y="184269"/>
            <a:ext cx="4496373" cy="699533"/>
            <a:chOff x="1764881" y="1994074"/>
            <a:chExt cx="1999133" cy="246114"/>
          </a:xfrm>
        </p:grpSpPr>
        <p:sp>
          <p:nvSpPr>
            <p:cNvPr id="30" name="任意多边形: 形状 29">
              <a:extLst>
                <a:ext uri="{FF2B5EF4-FFF2-40B4-BE49-F238E27FC236}">
                  <a16:creationId xmlns:a16="http://schemas.microsoft.com/office/drawing/2014/main" id="{081495BA-5E3A-477F-9A4A-4A708DEDF497}"/>
                </a:ext>
              </a:extLst>
            </p:cNvPr>
            <p:cNvSpPr/>
            <p:nvPr/>
          </p:nvSpPr>
          <p:spPr>
            <a:xfrm>
              <a:off x="2148241" y="2036210"/>
              <a:ext cx="1615775" cy="203977"/>
            </a:xfrm>
            <a:custGeom>
              <a:avLst/>
              <a:gdLst/>
              <a:ahLst/>
              <a:cxnLst/>
              <a:rect l="l" t="t" r="r" b="b"/>
              <a:pathLst>
                <a:path w="1615775" h="203977">
                  <a:moveTo>
                    <a:pt x="0" y="0"/>
                  </a:moveTo>
                  <a:lnTo>
                    <a:pt x="1579509" y="0"/>
                  </a:lnTo>
                  <a:cubicBezTo>
                    <a:pt x="1599539" y="0"/>
                    <a:pt x="1615775" y="12276"/>
                    <a:pt x="1615775" y="27420"/>
                  </a:cubicBezTo>
                  <a:lnTo>
                    <a:pt x="1615775" y="176557"/>
                  </a:lnTo>
                  <a:cubicBezTo>
                    <a:pt x="1615775" y="191701"/>
                    <a:pt x="1599539" y="203977"/>
                    <a:pt x="1579509" y="203977"/>
                  </a:cubicBez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试卷评阅</a:t>
              </a:r>
            </a:p>
          </p:txBody>
        </p:sp>
        <p:sp>
          <p:nvSpPr>
            <p:cNvPr id="31" name="任意多边形: 形状 30">
              <a:extLst>
                <a:ext uri="{FF2B5EF4-FFF2-40B4-BE49-F238E27FC236}">
                  <a16:creationId xmlns:a16="http://schemas.microsoft.com/office/drawing/2014/main" id="{FB1B5324-ACE8-4AC6-A4F8-4C641B22BAF2}"/>
                </a:ext>
              </a:extLst>
            </p:cNvPr>
            <p:cNvSpPr/>
            <p:nvPr/>
          </p:nvSpPr>
          <p:spPr>
            <a:xfrm>
              <a:off x="2047533" y="1994074"/>
              <a:ext cx="101156" cy="246114"/>
            </a:xfrm>
            <a:custGeom>
              <a:avLst/>
              <a:gdLst/>
              <a:ahLst/>
              <a:cxnLst/>
              <a:rect l="0" t="0" r="0" b="0"/>
              <a:pathLst>
                <a:path w="101156" h="246114">
                  <a:moveTo>
                    <a:pt x="0" y="0"/>
                  </a:moveTo>
                  <a:lnTo>
                    <a:pt x="101156" y="42136"/>
                  </a:lnTo>
                  <a:lnTo>
                    <a:pt x="101156" y="246114"/>
                  </a:ln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E62"/>
            </a:solidFill>
            <a:ln w="7600" cap="flat">
              <a:solidFill>
                <a:srgbClr val="1A7B80"/>
              </a:solidFill>
              <a:bevel/>
            </a:ln>
          </p:spPr>
        </p:sp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92C2B2A0-D4BC-4D73-84C2-0985129CE6D2}"/>
                </a:ext>
              </a:extLst>
            </p:cNvPr>
            <p:cNvSpPr/>
            <p:nvPr/>
          </p:nvSpPr>
          <p:spPr>
            <a:xfrm>
              <a:off x="1764881" y="1994073"/>
              <a:ext cx="281104" cy="203977"/>
            </a:xfrm>
            <a:custGeom>
              <a:avLst/>
              <a:gdLst/>
              <a:ahLst/>
              <a:cxnLst/>
              <a:rect l="l" t="t" r="r" b="b"/>
              <a:pathLst>
                <a:path w="281104" h="203977">
                  <a:moveTo>
                    <a:pt x="36265" y="0"/>
                  </a:moveTo>
                  <a:lnTo>
                    <a:pt x="281104" y="0"/>
                  </a:lnTo>
                  <a:lnTo>
                    <a:pt x="281104" y="203977"/>
                  </a:lnTo>
                  <a:lnTo>
                    <a:pt x="36265" y="203977"/>
                  </a:lnTo>
                  <a:cubicBezTo>
                    <a:pt x="16237" y="203977"/>
                    <a:pt x="0" y="191701"/>
                    <a:pt x="0" y="176557"/>
                  </a:cubicBezTo>
                  <a:lnTo>
                    <a:pt x="0" y="27420"/>
                  </a:lnTo>
                  <a:cubicBezTo>
                    <a:pt x="0" y="12276"/>
                    <a:pt x="16237" y="0"/>
                    <a:pt x="36265" y="0"/>
                  </a:cubicBez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0</a:t>
              </a:r>
              <a:r>
                <a:rPr lang="en-US" altLang="zh-CN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 3</a:t>
              </a:r>
              <a:endParaRPr dirty="0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3F9CD0D-3C51-4FE6-AF63-EEC2C17FBBFA}"/>
              </a:ext>
            </a:extLst>
          </p:cNvPr>
          <p:cNvSpPr/>
          <p:nvPr/>
        </p:nvSpPr>
        <p:spPr>
          <a:xfrm>
            <a:off x="596454" y="2026305"/>
            <a:ext cx="343150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评卷时在题首处记得分，答错或未答记零分，分步得分的简答论述题按评分细则逐一给分。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解答错误的划出横线标记，</a:t>
            </a:r>
            <a:r>
              <a:rPr lang="zh-CN" altLang="en-US" sz="2000" b="1" i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不填写扣分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，没有解答的做出横线标记。卷面上不出现“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×”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、“√”等符号。</a:t>
            </a:r>
            <a:r>
              <a:rPr lang="zh-CN" altLang="en-US" dirty="0"/>
              <a:t>小题分、题首分、卷首分均应清楚、无误。若改动分数，评卷教师必须在改动处签全名。注意加强复核，防止出现失误。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所有的分填写在</a:t>
            </a:r>
            <a:r>
              <a:rPr lang="zh-CN" altLang="en-US" sz="2000" b="1" i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题首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与</a:t>
            </a:r>
            <a:r>
              <a:rPr lang="zh-CN" altLang="en-US" sz="2000" b="1" i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卷首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得分处，并在题首处签名（全名）。严格做到卷面、题首、卷首三分统一，数字书写规范无误。所有大题批阅完毕，合计出总分，总分填写在卷首并</a:t>
            </a:r>
            <a:r>
              <a:rPr lang="zh-CN" altLang="en-US" sz="2000" b="1" i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签名（全名）</a:t>
            </a:r>
          </a:p>
        </p:txBody>
      </p:sp>
      <p:pic>
        <p:nvPicPr>
          <p:cNvPr id="24" name="图片 23" descr="微信图片_20191220085924">
            <a:extLst>
              <a:ext uri="{FF2B5EF4-FFF2-40B4-BE49-F238E27FC236}">
                <a16:creationId xmlns:a16="http://schemas.microsoft.com/office/drawing/2014/main" id="{BD2ABD3C-62CA-42EF-A52F-6A30347E914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46509" y="216551"/>
            <a:ext cx="4675031" cy="3429000"/>
          </a:xfrm>
          <a:prstGeom prst="rect">
            <a:avLst/>
          </a:prstGeom>
        </p:spPr>
      </p:pic>
      <p:pic>
        <p:nvPicPr>
          <p:cNvPr id="33" name="图片 32" descr="微信图片_20191220085937">
            <a:extLst>
              <a:ext uri="{FF2B5EF4-FFF2-40B4-BE49-F238E27FC236}">
                <a16:creationId xmlns:a16="http://schemas.microsoft.com/office/drawing/2014/main" id="{DD574FBC-572E-4629-A817-6C26FD21B12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516969" y="3286387"/>
            <a:ext cx="4675031" cy="351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267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00474" y="3709761"/>
            <a:ext cx="459105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成绩录入与试卷装订成册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289784" y="1716000"/>
            <a:ext cx="16124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0" b="1" dirty="0">
                <a:solidFill>
                  <a:srgbClr val="1A7B80"/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05</a:t>
            </a:r>
            <a:endParaRPr lang="zh-CN" altLang="en-US" sz="12000" b="1" dirty="0">
              <a:solidFill>
                <a:srgbClr val="1A7B80"/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98882" y="1081222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成绩录入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92B2D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608531" y="2018401"/>
            <a:ext cx="9461500" cy="1258570"/>
          </a:xfrm>
          <a:prstGeom prst="rect">
            <a:avLst/>
          </a:prstGeom>
          <a:solidFill>
            <a:srgbClr val="33A9A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8" name="TextBox 28"/>
          <p:cNvSpPr txBox="1"/>
          <p:nvPr/>
        </p:nvSpPr>
        <p:spPr>
          <a:xfrm>
            <a:off x="2370379" y="2212449"/>
            <a:ext cx="6964680" cy="10645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所有课程须在考试结束后</a:t>
            </a:r>
            <a:r>
              <a:rPr lang="en-US" altLang="zh-CN" sz="1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5</a:t>
            </a:r>
            <a:r>
              <a:rPr lang="zh-CN" altLang="en-US" sz="1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天内完成试卷评阅工作，并在考试结束后一周内完成成绩录入。</a:t>
            </a:r>
          </a:p>
          <a:p>
            <a:pPr marL="0" marR="0" lvl="0" indent="0" algn="just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Bebas" pitchFamily="2" charset="0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3C5B2D60-22E4-4080-A506-7C7073AEC35E}"/>
              </a:ext>
            </a:extLst>
          </p:cNvPr>
          <p:cNvGrpSpPr/>
          <p:nvPr/>
        </p:nvGrpSpPr>
        <p:grpSpPr>
          <a:xfrm>
            <a:off x="365473" y="244734"/>
            <a:ext cx="4496373" cy="699533"/>
            <a:chOff x="1764881" y="1676575"/>
            <a:chExt cx="1999133" cy="246114"/>
          </a:xfrm>
        </p:grpSpPr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FCB60DC2-4669-44CD-A238-7BAE6DAAD8C6}"/>
                </a:ext>
              </a:extLst>
            </p:cNvPr>
            <p:cNvSpPr/>
            <p:nvPr/>
          </p:nvSpPr>
          <p:spPr>
            <a:xfrm>
              <a:off x="2148241" y="1718711"/>
              <a:ext cx="1615775" cy="203977"/>
            </a:xfrm>
            <a:custGeom>
              <a:avLst/>
              <a:gdLst/>
              <a:ahLst/>
              <a:cxnLst/>
              <a:rect l="l" t="t" r="r" b="b"/>
              <a:pathLst>
                <a:path w="1615775" h="203977">
                  <a:moveTo>
                    <a:pt x="0" y="0"/>
                  </a:moveTo>
                  <a:lnTo>
                    <a:pt x="1579509" y="0"/>
                  </a:lnTo>
                  <a:cubicBezTo>
                    <a:pt x="1599539" y="0"/>
                    <a:pt x="1615775" y="12276"/>
                    <a:pt x="1615775" y="27420"/>
                  </a:cubicBezTo>
                  <a:lnTo>
                    <a:pt x="1615775" y="176557"/>
                  </a:lnTo>
                  <a:cubicBezTo>
                    <a:pt x="1615775" y="191701"/>
                    <a:pt x="1599539" y="203977"/>
                    <a:pt x="1579509" y="203977"/>
                  </a:cubicBez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成绩录入与试卷装订成册</a:t>
              </a:r>
            </a:p>
          </p:txBody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26D3FD68-AE3E-40F9-A182-6B1595FADF54}"/>
                </a:ext>
              </a:extLst>
            </p:cNvPr>
            <p:cNvSpPr/>
            <p:nvPr/>
          </p:nvSpPr>
          <p:spPr>
            <a:xfrm>
              <a:off x="2047535" y="1676575"/>
              <a:ext cx="101156" cy="246114"/>
            </a:xfrm>
            <a:custGeom>
              <a:avLst/>
              <a:gdLst/>
              <a:ahLst/>
              <a:cxnLst/>
              <a:rect l="0" t="0" r="0" b="0"/>
              <a:pathLst>
                <a:path w="101156" h="246114">
                  <a:moveTo>
                    <a:pt x="0" y="0"/>
                  </a:moveTo>
                  <a:lnTo>
                    <a:pt x="101156" y="42136"/>
                  </a:lnTo>
                  <a:lnTo>
                    <a:pt x="101156" y="246114"/>
                  </a:ln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E62"/>
            </a:solidFill>
            <a:ln w="7600" cap="flat">
              <a:solidFill>
                <a:srgbClr val="1A7B80"/>
              </a:solidFill>
              <a:bevel/>
            </a:ln>
          </p:spPr>
        </p:sp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866450D3-DE7F-4456-B32A-E2218348C58E}"/>
                </a:ext>
              </a:extLst>
            </p:cNvPr>
            <p:cNvSpPr/>
            <p:nvPr/>
          </p:nvSpPr>
          <p:spPr>
            <a:xfrm>
              <a:off x="1764881" y="1676575"/>
              <a:ext cx="281104" cy="203977"/>
            </a:xfrm>
            <a:custGeom>
              <a:avLst/>
              <a:gdLst/>
              <a:ahLst/>
              <a:cxnLst/>
              <a:rect l="l" t="t" r="r" b="b"/>
              <a:pathLst>
                <a:path w="281104" h="203977">
                  <a:moveTo>
                    <a:pt x="36265" y="0"/>
                  </a:moveTo>
                  <a:lnTo>
                    <a:pt x="281104" y="0"/>
                  </a:lnTo>
                  <a:lnTo>
                    <a:pt x="281104" y="203977"/>
                  </a:lnTo>
                  <a:lnTo>
                    <a:pt x="36265" y="203977"/>
                  </a:lnTo>
                  <a:cubicBezTo>
                    <a:pt x="16237" y="203977"/>
                    <a:pt x="0" y="191701"/>
                    <a:pt x="0" y="176557"/>
                  </a:cubicBezTo>
                  <a:lnTo>
                    <a:pt x="0" y="27420"/>
                  </a:lnTo>
                  <a:cubicBezTo>
                    <a:pt x="0" y="12276"/>
                    <a:pt x="16237" y="0"/>
                    <a:pt x="36265" y="0"/>
                  </a:cubicBez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0</a:t>
              </a:r>
              <a:r>
                <a:rPr lang="en-US" altLang="zh-CN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 5</a:t>
              </a:r>
              <a:endParaRPr dirty="0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7503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25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bldLvl="0" animBg="1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58530" y="753604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</a:rPr>
              <a:t>考试课程试卷装订</a:t>
            </a:r>
          </a:p>
        </p:txBody>
      </p:sp>
      <p:grpSp>
        <p:nvGrpSpPr>
          <p:cNvPr id="114" name="组合 40"/>
          <p:cNvGrpSpPr/>
          <p:nvPr/>
        </p:nvGrpSpPr>
        <p:grpSpPr>
          <a:xfrm>
            <a:off x="3906202" y="1252647"/>
            <a:ext cx="4379595" cy="721841"/>
            <a:chOff x="76231" y="-180912"/>
            <a:chExt cx="4381344" cy="614468"/>
          </a:xfrm>
        </p:grpSpPr>
        <p:sp>
          <p:nvSpPr>
            <p:cNvPr id="115" name="矩形 1"/>
            <p:cNvSpPr/>
            <p:nvPr/>
          </p:nvSpPr>
          <p:spPr>
            <a:xfrm>
              <a:off x="76231" y="-180912"/>
              <a:ext cx="4381344" cy="614468"/>
            </a:xfrm>
            <a:prstGeom prst="rect">
              <a:avLst/>
            </a:prstGeom>
            <a:solidFill>
              <a:srgbClr val="145E62"/>
            </a:solidFill>
            <a:ln w="25400">
              <a:noFill/>
            </a:ln>
          </p:spPr>
          <p:txBody>
            <a:bodyPr anchor="ctr"/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endParaRPr lang="zh-CN" altLang="zh-CN" sz="1200" dirty="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宋体" panose="02010600030101010101" pitchFamily="2" charset="-122"/>
              </a:endParaRPr>
            </a:p>
          </p:txBody>
        </p:sp>
        <p:sp>
          <p:nvSpPr>
            <p:cNvPr id="116" name="TextBox 35"/>
            <p:cNvSpPr/>
            <p:nvPr/>
          </p:nvSpPr>
          <p:spPr>
            <a:xfrm>
              <a:off x="361460" y="-42530"/>
              <a:ext cx="3810886" cy="28819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试卷评阅结束后</a:t>
              </a:r>
              <a:r>
                <a:rPr lang="en-US" altLang="zh-CN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2</a:t>
              </a: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周内提交以下材料：</a:t>
              </a: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EB9F859D-5384-4BFE-A6F9-6747B64DC79A}"/>
              </a:ext>
            </a:extLst>
          </p:cNvPr>
          <p:cNvGrpSpPr/>
          <p:nvPr/>
        </p:nvGrpSpPr>
        <p:grpSpPr>
          <a:xfrm>
            <a:off x="365473" y="244734"/>
            <a:ext cx="4496373" cy="699533"/>
            <a:chOff x="1764881" y="1676575"/>
            <a:chExt cx="1999133" cy="246114"/>
          </a:xfrm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50AD793E-5425-4890-BB1A-235025F7ABCD}"/>
                </a:ext>
              </a:extLst>
            </p:cNvPr>
            <p:cNvSpPr/>
            <p:nvPr/>
          </p:nvSpPr>
          <p:spPr>
            <a:xfrm>
              <a:off x="2148241" y="1718711"/>
              <a:ext cx="1615775" cy="203977"/>
            </a:xfrm>
            <a:custGeom>
              <a:avLst/>
              <a:gdLst/>
              <a:ahLst/>
              <a:cxnLst/>
              <a:rect l="l" t="t" r="r" b="b"/>
              <a:pathLst>
                <a:path w="1615775" h="203977">
                  <a:moveTo>
                    <a:pt x="0" y="0"/>
                  </a:moveTo>
                  <a:lnTo>
                    <a:pt x="1579509" y="0"/>
                  </a:lnTo>
                  <a:cubicBezTo>
                    <a:pt x="1599539" y="0"/>
                    <a:pt x="1615775" y="12276"/>
                    <a:pt x="1615775" y="27420"/>
                  </a:cubicBezTo>
                  <a:lnTo>
                    <a:pt x="1615775" y="176557"/>
                  </a:lnTo>
                  <a:cubicBezTo>
                    <a:pt x="1615775" y="191701"/>
                    <a:pt x="1599539" y="203977"/>
                    <a:pt x="1579509" y="203977"/>
                  </a:cubicBez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成绩录入与试卷装订成册</a:t>
              </a: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12172ED3-8A64-4D86-9247-0374644FEE92}"/>
                </a:ext>
              </a:extLst>
            </p:cNvPr>
            <p:cNvSpPr/>
            <p:nvPr/>
          </p:nvSpPr>
          <p:spPr>
            <a:xfrm>
              <a:off x="2047535" y="1676575"/>
              <a:ext cx="101156" cy="246114"/>
            </a:xfrm>
            <a:custGeom>
              <a:avLst/>
              <a:gdLst/>
              <a:ahLst/>
              <a:cxnLst/>
              <a:rect l="0" t="0" r="0" b="0"/>
              <a:pathLst>
                <a:path w="101156" h="246114">
                  <a:moveTo>
                    <a:pt x="0" y="0"/>
                  </a:moveTo>
                  <a:lnTo>
                    <a:pt x="101156" y="42136"/>
                  </a:lnTo>
                  <a:lnTo>
                    <a:pt x="101156" y="246114"/>
                  </a:ln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E62"/>
            </a:solidFill>
            <a:ln w="7600" cap="flat">
              <a:solidFill>
                <a:srgbClr val="1A7B80"/>
              </a:solidFill>
              <a:bevel/>
            </a:ln>
          </p:spPr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7397490E-5812-462F-A3A8-10526611AF41}"/>
                </a:ext>
              </a:extLst>
            </p:cNvPr>
            <p:cNvSpPr/>
            <p:nvPr/>
          </p:nvSpPr>
          <p:spPr>
            <a:xfrm>
              <a:off x="1764881" y="1676575"/>
              <a:ext cx="281104" cy="203977"/>
            </a:xfrm>
            <a:custGeom>
              <a:avLst/>
              <a:gdLst/>
              <a:ahLst/>
              <a:cxnLst/>
              <a:rect l="l" t="t" r="r" b="b"/>
              <a:pathLst>
                <a:path w="281104" h="203977">
                  <a:moveTo>
                    <a:pt x="36265" y="0"/>
                  </a:moveTo>
                  <a:lnTo>
                    <a:pt x="281104" y="0"/>
                  </a:lnTo>
                  <a:lnTo>
                    <a:pt x="281104" y="203977"/>
                  </a:lnTo>
                  <a:lnTo>
                    <a:pt x="36265" y="203977"/>
                  </a:lnTo>
                  <a:cubicBezTo>
                    <a:pt x="16237" y="203977"/>
                    <a:pt x="0" y="191701"/>
                    <a:pt x="0" y="176557"/>
                  </a:cubicBezTo>
                  <a:lnTo>
                    <a:pt x="0" y="27420"/>
                  </a:lnTo>
                  <a:cubicBezTo>
                    <a:pt x="0" y="12276"/>
                    <a:pt x="16237" y="0"/>
                    <a:pt x="36265" y="0"/>
                  </a:cubicBez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0</a:t>
              </a:r>
              <a:r>
                <a:rPr lang="en-US" altLang="zh-CN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 5</a:t>
              </a:r>
              <a:endParaRPr dirty="0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2209B891-1D5A-4DCE-A6CF-9901D7865D25}"/>
              </a:ext>
            </a:extLst>
          </p:cNvPr>
          <p:cNvSpPr/>
          <p:nvPr/>
        </p:nvSpPr>
        <p:spPr>
          <a:xfrm>
            <a:off x="1770901" y="2101932"/>
            <a:ext cx="9461500" cy="4002464"/>
          </a:xfrm>
          <a:prstGeom prst="rect">
            <a:avLst/>
          </a:prstGeom>
          <a:solidFill>
            <a:srgbClr val="33A9A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全过程学业评价大纲</a:t>
            </a:r>
            <a:r>
              <a:rPr lang="en-US" altLang="zh-CN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份</a:t>
            </a:r>
            <a:endParaRPr lang="en-US" altLang="zh-CN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山东大学试卷分析记录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份（系统中导出的）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课程成绩单（包含考试成绩、过程考核成绩、总成绩）（一式两份，签名处签名）</a:t>
            </a:r>
            <a:endParaRPr lang="en-US" altLang="zh-CN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过程考核成绩单（签名处签名）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份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考试试卷的标准答案及评分细则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lang="zh-CN" altLang="en-US" sz="1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份</a:t>
            </a:r>
            <a:endParaRPr lang="en-US" altLang="zh-CN" sz="16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考场记录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lang="zh-CN" altLang="en-US" sz="1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份</a:t>
            </a:r>
            <a:endParaRPr lang="en-US" altLang="zh-CN" sz="16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空白试卷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r>
              <a:rPr lang="zh-CN" altLang="en-US" sz="1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份</a:t>
            </a:r>
            <a:endParaRPr lang="en-US" altLang="zh-CN" sz="16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学生答卷（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按课程成绩单上的名单顺序排列整理，去除草稿纸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zh-CN" altLang="en-US" sz="1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备用卷（密封袋密封，封口签字）</a:t>
            </a:r>
            <a:endParaRPr lang="en-US" altLang="zh-CN" sz="1600" dirty="0">
              <a:solidFill>
                <a:prstClr val="white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342900" marR="0" lvl="0" indent="-34290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备用卷答案及评分细则（密封袋密封，封口签字）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25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wipe(up)">
                                      <p:cBhvr>
                                        <p:cTn id="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25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158530" y="753604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092B2D"/>
                </a:solidFill>
                <a:latin typeface="微软雅黑" panose="020B0503020204020204" charset="-122"/>
                <a:ea typeface="微软雅黑" panose="020B0503020204020204" charset="-122"/>
              </a:rPr>
              <a:t>无纸化考试课程材料提交</a:t>
            </a:r>
          </a:p>
        </p:txBody>
      </p:sp>
      <p:sp>
        <p:nvSpPr>
          <p:cNvPr id="116" name="TextBox 35"/>
          <p:cNvSpPr/>
          <p:nvPr/>
        </p:nvSpPr>
        <p:spPr>
          <a:xfrm>
            <a:off x="4476431" y="1415457"/>
            <a:ext cx="3809365" cy="33855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试卷评阅结束后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周内提交以下材料：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B9F859D-5384-4BFE-A6F9-6747B64DC79A}"/>
              </a:ext>
            </a:extLst>
          </p:cNvPr>
          <p:cNvGrpSpPr/>
          <p:nvPr/>
        </p:nvGrpSpPr>
        <p:grpSpPr>
          <a:xfrm>
            <a:off x="365473" y="244734"/>
            <a:ext cx="4496373" cy="699533"/>
            <a:chOff x="1764881" y="1676575"/>
            <a:chExt cx="1999133" cy="246114"/>
          </a:xfrm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50AD793E-5425-4890-BB1A-235025F7ABCD}"/>
                </a:ext>
              </a:extLst>
            </p:cNvPr>
            <p:cNvSpPr/>
            <p:nvPr/>
          </p:nvSpPr>
          <p:spPr>
            <a:xfrm>
              <a:off x="2148241" y="1718711"/>
              <a:ext cx="1615775" cy="203977"/>
            </a:xfrm>
            <a:custGeom>
              <a:avLst/>
              <a:gdLst/>
              <a:ahLst/>
              <a:cxnLst/>
              <a:rect l="l" t="t" r="r" b="b"/>
              <a:pathLst>
                <a:path w="1615775" h="203977">
                  <a:moveTo>
                    <a:pt x="0" y="0"/>
                  </a:moveTo>
                  <a:lnTo>
                    <a:pt x="1579509" y="0"/>
                  </a:lnTo>
                  <a:cubicBezTo>
                    <a:pt x="1599539" y="0"/>
                    <a:pt x="1615775" y="12276"/>
                    <a:pt x="1615775" y="27420"/>
                  </a:cubicBezTo>
                  <a:lnTo>
                    <a:pt x="1615775" y="176557"/>
                  </a:lnTo>
                  <a:cubicBezTo>
                    <a:pt x="1615775" y="191701"/>
                    <a:pt x="1599539" y="203977"/>
                    <a:pt x="1579509" y="203977"/>
                  </a:cubicBez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成绩录入与试卷装订成册</a:t>
              </a: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12172ED3-8A64-4D86-9247-0374644FEE92}"/>
                </a:ext>
              </a:extLst>
            </p:cNvPr>
            <p:cNvSpPr/>
            <p:nvPr/>
          </p:nvSpPr>
          <p:spPr>
            <a:xfrm>
              <a:off x="2047535" y="1676575"/>
              <a:ext cx="101156" cy="246114"/>
            </a:xfrm>
            <a:custGeom>
              <a:avLst/>
              <a:gdLst/>
              <a:ahLst/>
              <a:cxnLst/>
              <a:rect l="0" t="0" r="0" b="0"/>
              <a:pathLst>
                <a:path w="101156" h="246114">
                  <a:moveTo>
                    <a:pt x="0" y="0"/>
                  </a:moveTo>
                  <a:lnTo>
                    <a:pt x="101156" y="42136"/>
                  </a:lnTo>
                  <a:lnTo>
                    <a:pt x="101156" y="246114"/>
                  </a:ln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E62"/>
            </a:solidFill>
            <a:ln w="7600" cap="flat">
              <a:solidFill>
                <a:srgbClr val="1A7B80"/>
              </a:solidFill>
              <a:bevel/>
            </a:ln>
          </p:spPr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7397490E-5812-462F-A3A8-10526611AF41}"/>
                </a:ext>
              </a:extLst>
            </p:cNvPr>
            <p:cNvSpPr/>
            <p:nvPr/>
          </p:nvSpPr>
          <p:spPr>
            <a:xfrm>
              <a:off x="1764881" y="1676575"/>
              <a:ext cx="281104" cy="203977"/>
            </a:xfrm>
            <a:custGeom>
              <a:avLst/>
              <a:gdLst/>
              <a:ahLst/>
              <a:cxnLst/>
              <a:rect l="l" t="t" r="r" b="b"/>
              <a:pathLst>
                <a:path w="281104" h="203977">
                  <a:moveTo>
                    <a:pt x="36265" y="0"/>
                  </a:moveTo>
                  <a:lnTo>
                    <a:pt x="281104" y="0"/>
                  </a:lnTo>
                  <a:lnTo>
                    <a:pt x="281104" y="203977"/>
                  </a:lnTo>
                  <a:lnTo>
                    <a:pt x="36265" y="203977"/>
                  </a:lnTo>
                  <a:cubicBezTo>
                    <a:pt x="16237" y="203977"/>
                    <a:pt x="0" y="191701"/>
                    <a:pt x="0" y="176557"/>
                  </a:cubicBezTo>
                  <a:lnTo>
                    <a:pt x="0" y="27420"/>
                  </a:lnTo>
                  <a:cubicBezTo>
                    <a:pt x="0" y="12276"/>
                    <a:pt x="16237" y="0"/>
                    <a:pt x="36265" y="0"/>
                  </a:cubicBez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0</a:t>
              </a:r>
              <a:r>
                <a:rPr lang="en-US" altLang="zh-CN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 5</a:t>
              </a:r>
              <a:endParaRPr dirty="0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2209B891-1D5A-4DCE-A6CF-9901D7865D25}"/>
              </a:ext>
            </a:extLst>
          </p:cNvPr>
          <p:cNvSpPr/>
          <p:nvPr/>
        </p:nvSpPr>
        <p:spPr>
          <a:xfrm>
            <a:off x="1930755" y="1415457"/>
            <a:ext cx="9461500" cy="1277409"/>
          </a:xfrm>
          <a:prstGeom prst="rect">
            <a:avLst/>
          </a:prstGeom>
          <a:solidFill>
            <a:srgbClr val="33A9A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无纸化考试的课程需保存完整的电子、声像材料，并存至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U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盘转交给我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>
              <a:defRPr/>
            </a:pPr>
            <a:r>
              <a:rPr lang="zh-CN" altLang="en-US" sz="160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提交纸质版材料：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全过程学业评价大纲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份</a:t>
            </a:r>
            <a:endParaRPr lang="en-US" altLang="zh-CN" sz="1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zh-CN" altLang="en-US" sz="160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</a:t>
            </a:r>
            <a:r>
              <a:rPr lang="en-US" altLang="zh-CN" sz="160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sz="160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课程成绩单</a:t>
            </a:r>
            <a:r>
              <a:rPr lang="en-US" altLang="zh-CN" sz="1600" noProof="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份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（签名处签名）</a:t>
            </a:r>
            <a:endParaRPr lang="en-US" altLang="zh-CN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defRPr/>
            </a:pPr>
            <a:r>
              <a:rPr lang="en-US" altLang="zh-CN" sz="1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                           3. </a:t>
            </a:r>
            <a:r>
              <a:rPr lang="zh-CN" altLang="en-US" sz="1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过程考核成绩单</a:t>
            </a:r>
            <a:r>
              <a:rPr lang="en-US" altLang="zh-CN" sz="1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1600" dirty="0">
                <a:solidFill>
                  <a:prstClr val="white"/>
                </a:solidFill>
                <a:latin typeface="微软雅黑" panose="020B0503020204020204" charset="-122"/>
                <a:ea typeface="微软雅黑" panose="020B0503020204020204" charset="-122"/>
              </a:rPr>
              <a:t>份</a:t>
            </a:r>
            <a:r>
              <a:rPr lang="zh-CN" altLang="en-US" sz="16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（签名处签名）</a:t>
            </a:r>
            <a:endParaRPr lang="en-US" altLang="zh-CN" sz="16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78830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 bldLvl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00474" y="3709761"/>
            <a:ext cx="4591053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考试资格与缓考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289784" y="1716000"/>
            <a:ext cx="16124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0" b="1" dirty="0">
                <a:solidFill>
                  <a:srgbClr val="1A7B80"/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06</a:t>
            </a:r>
            <a:endParaRPr lang="zh-CN" altLang="en-US" sz="12000" b="1" dirty="0">
              <a:solidFill>
                <a:srgbClr val="1A7B80"/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1056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Box 35"/>
          <p:cNvSpPr/>
          <p:nvPr/>
        </p:nvSpPr>
        <p:spPr>
          <a:xfrm>
            <a:off x="4476431" y="1415457"/>
            <a:ext cx="3809365" cy="338553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试卷评阅结束后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2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周内提交以下材料：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B9F859D-5384-4BFE-A6F9-6747B64DC79A}"/>
              </a:ext>
            </a:extLst>
          </p:cNvPr>
          <p:cNvGrpSpPr/>
          <p:nvPr/>
        </p:nvGrpSpPr>
        <p:grpSpPr>
          <a:xfrm>
            <a:off x="365473" y="244734"/>
            <a:ext cx="4496373" cy="699533"/>
            <a:chOff x="1764881" y="1676575"/>
            <a:chExt cx="1999133" cy="246114"/>
          </a:xfrm>
        </p:grpSpPr>
        <p:sp>
          <p:nvSpPr>
            <p:cNvPr id="8" name="任意多边形: 形状 7">
              <a:extLst>
                <a:ext uri="{FF2B5EF4-FFF2-40B4-BE49-F238E27FC236}">
                  <a16:creationId xmlns:a16="http://schemas.microsoft.com/office/drawing/2014/main" id="{50AD793E-5425-4890-BB1A-235025F7ABCD}"/>
                </a:ext>
              </a:extLst>
            </p:cNvPr>
            <p:cNvSpPr/>
            <p:nvPr/>
          </p:nvSpPr>
          <p:spPr>
            <a:xfrm>
              <a:off x="2148241" y="1718711"/>
              <a:ext cx="1615775" cy="203977"/>
            </a:xfrm>
            <a:custGeom>
              <a:avLst/>
              <a:gdLst/>
              <a:ahLst/>
              <a:cxnLst/>
              <a:rect l="l" t="t" r="r" b="b"/>
              <a:pathLst>
                <a:path w="1615775" h="203977">
                  <a:moveTo>
                    <a:pt x="0" y="0"/>
                  </a:moveTo>
                  <a:lnTo>
                    <a:pt x="1579509" y="0"/>
                  </a:lnTo>
                  <a:cubicBezTo>
                    <a:pt x="1599539" y="0"/>
                    <a:pt x="1615775" y="12276"/>
                    <a:pt x="1615775" y="27420"/>
                  </a:cubicBezTo>
                  <a:lnTo>
                    <a:pt x="1615775" y="176557"/>
                  </a:lnTo>
                  <a:cubicBezTo>
                    <a:pt x="1615775" y="191701"/>
                    <a:pt x="1599539" y="203977"/>
                    <a:pt x="1579509" y="203977"/>
                  </a:cubicBez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考试资格与缓考</a:t>
              </a:r>
            </a:p>
          </p:txBody>
        </p:sp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12172ED3-8A64-4D86-9247-0374644FEE92}"/>
                </a:ext>
              </a:extLst>
            </p:cNvPr>
            <p:cNvSpPr/>
            <p:nvPr/>
          </p:nvSpPr>
          <p:spPr>
            <a:xfrm>
              <a:off x="2047535" y="1676575"/>
              <a:ext cx="101156" cy="246114"/>
            </a:xfrm>
            <a:custGeom>
              <a:avLst/>
              <a:gdLst/>
              <a:ahLst/>
              <a:cxnLst/>
              <a:rect l="0" t="0" r="0" b="0"/>
              <a:pathLst>
                <a:path w="101156" h="246114">
                  <a:moveTo>
                    <a:pt x="0" y="0"/>
                  </a:moveTo>
                  <a:lnTo>
                    <a:pt x="101156" y="42136"/>
                  </a:lnTo>
                  <a:lnTo>
                    <a:pt x="101156" y="246114"/>
                  </a:ln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E62"/>
            </a:solidFill>
            <a:ln w="7600" cap="flat">
              <a:solidFill>
                <a:srgbClr val="1A7B80"/>
              </a:solidFill>
              <a:bevel/>
            </a:ln>
          </p:spPr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7397490E-5812-462F-A3A8-10526611AF41}"/>
                </a:ext>
              </a:extLst>
            </p:cNvPr>
            <p:cNvSpPr/>
            <p:nvPr/>
          </p:nvSpPr>
          <p:spPr>
            <a:xfrm>
              <a:off x="1764881" y="1676575"/>
              <a:ext cx="281104" cy="203977"/>
            </a:xfrm>
            <a:custGeom>
              <a:avLst/>
              <a:gdLst/>
              <a:ahLst/>
              <a:cxnLst/>
              <a:rect l="l" t="t" r="r" b="b"/>
              <a:pathLst>
                <a:path w="281104" h="203977">
                  <a:moveTo>
                    <a:pt x="36265" y="0"/>
                  </a:moveTo>
                  <a:lnTo>
                    <a:pt x="281104" y="0"/>
                  </a:lnTo>
                  <a:lnTo>
                    <a:pt x="281104" y="203977"/>
                  </a:lnTo>
                  <a:lnTo>
                    <a:pt x="36265" y="203977"/>
                  </a:lnTo>
                  <a:cubicBezTo>
                    <a:pt x="16237" y="203977"/>
                    <a:pt x="0" y="191701"/>
                    <a:pt x="0" y="176557"/>
                  </a:cubicBezTo>
                  <a:lnTo>
                    <a:pt x="0" y="27420"/>
                  </a:lnTo>
                  <a:cubicBezTo>
                    <a:pt x="0" y="12276"/>
                    <a:pt x="16237" y="0"/>
                    <a:pt x="36265" y="0"/>
                  </a:cubicBez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0</a:t>
              </a:r>
              <a:r>
                <a:rPr lang="en-US" altLang="zh-CN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 6</a:t>
              </a:r>
              <a:endParaRPr dirty="0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charset="-122"/>
              </a:endParaRPr>
            </a:p>
          </p:txBody>
        </p:sp>
      </p:grpSp>
      <p:sp>
        <p:nvSpPr>
          <p:cNvPr id="12" name="矩形 11">
            <a:extLst>
              <a:ext uri="{FF2B5EF4-FFF2-40B4-BE49-F238E27FC236}">
                <a16:creationId xmlns:a16="http://schemas.microsoft.com/office/drawing/2014/main" id="{2209B891-1D5A-4DCE-A6CF-9901D7865D25}"/>
              </a:ext>
            </a:extLst>
          </p:cNvPr>
          <p:cNvSpPr/>
          <p:nvPr/>
        </p:nvSpPr>
        <p:spPr>
          <a:xfrm>
            <a:off x="1227712" y="1064029"/>
            <a:ext cx="10164543" cy="1364401"/>
          </a:xfrm>
          <a:prstGeom prst="rect">
            <a:avLst/>
          </a:prstGeom>
          <a:solidFill>
            <a:srgbClr val="33A9A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一、凡有下列情形之一者，不得参加该门课程当学期考试：</a:t>
            </a:r>
          </a:p>
          <a:p>
            <a:r>
              <a:rPr lang="zh-CN" altLang="en-US" dirty="0"/>
              <a:t>（一）办理休学或保留学籍者；</a:t>
            </a:r>
          </a:p>
          <a:p>
            <a:r>
              <a:rPr lang="zh-CN" altLang="en-US" dirty="0"/>
              <a:t>（二）未办理免听手续，缺课累计超过该门课程教学学时</a:t>
            </a:r>
            <a:r>
              <a:rPr lang="en-US" altLang="zh-CN" dirty="0"/>
              <a:t>1/3 </a:t>
            </a:r>
            <a:r>
              <a:rPr lang="zh-CN" altLang="en-US" dirty="0"/>
              <a:t>者；</a:t>
            </a:r>
          </a:p>
          <a:p>
            <a:r>
              <a:rPr lang="zh-CN" altLang="en-US" dirty="0"/>
              <a:t>（三）未在规定时间内完成选课手续者。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EE7F66B-0038-4C7C-9EDF-556EABE5F3C1}"/>
              </a:ext>
            </a:extLst>
          </p:cNvPr>
          <p:cNvSpPr/>
          <p:nvPr/>
        </p:nvSpPr>
        <p:spPr>
          <a:xfrm>
            <a:off x="1227712" y="2548192"/>
            <a:ext cx="10164543" cy="2679548"/>
          </a:xfrm>
          <a:prstGeom prst="rect">
            <a:avLst/>
          </a:prstGeom>
          <a:solidFill>
            <a:srgbClr val="33A9A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/>
              <a:t>二、以下情况之一者可申请缓考：</a:t>
            </a:r>
            <a:endParaRPr lang="en-US" altLang="zh-CN" dirty="0"/>
          </a:p>
          <a:p>
            <a:r>
              <a:rPr lang="zh-CN" altLang="en-US" dirty="0"/>
              <a:t>（一）因身体原因，如突发急诊或因病住院，需提供校医院或县级以上医院开具的证明；</a:t>
            </a:r>
            <a:endParaRPr lang="en-US" altLang="zh-CN" dirty="0"/>
          </a:p>
          <a:p>
            <a:r>
              <a:rPr lang="zh-CN" altLang="en-US" dirty="0"/>
              <a:t>（二）公务性事假，如参加学校组织或批准的出访、竞赛、学术会议、比赛等，需提供组织单位开具的事假证明；</a:t>
            </a:r>
            <a:endParaRPr lang="en-US" altLang="zh-CN" dirty="0"/>
          </a:p>
          <a:p>
            <a:r>
              <a:rPr lang="zh-CN" altLang="en-US" dirty="0"/>
              <a:t>（三）家庭有重大变故，如遭遇自然灾害、有直系亲属亡故（病危）等，需提供相关证明材料。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缓考申请原则上应于考试日期前办理完成。每门课程原则上仅允许缓考一次。</a:t>
            </a:r>
          </a:p>
        </p:txBody>
      </p:sp>
    </p:spTree>
    <p:extLst>
      <p:ext uri="{BB962C8B-B14F-4D97-AF65-F5344CB8AC3E}">
        <p14:creationId xmlns:p14="http://schemas.microsoft.com/office/powerpoint/2010/main" val="210984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0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723869" y="1922641"/>
            <a:ext cx="83120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0" b="1" dirty="0">
                <a:solidFill>
                  <a:srgbClr val="1A7B80"/>
                </a:solidFill>
                <a:latin typeface="Agency FB" panose="020B0503020202020204" pitchFamily="34" charset="0"/>
                <a:ea typeface="华文琥珀" panose="02010800040101010101" charset="-122"/>
              </a:rPr>
              <a:t>THANKS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6374130" y="4555490"/>
            <a:ext cx="1666875" cy="338455"/>
            <a:chOff x="9693" y="7504"/>
            <a:chExt cx="2625" cy="533"/>
          </a:xfrm>
        </p:grpSpPr>
        <p:sp>
          <p:nvSpPr>
            <p:cNvPr id="2" name="文本框 1"/>
            <p:cNvSpPr txBox="1"/>
            <p:nvPr/>
          </p:nvSpPr>
          <p:spPr>
            <a:xfrm>
              <a:off x="9993" y="7504"/>
              <a:ext cx="2325" cy="5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武珍英 孙蔚楠</a:t>
              </a:r>
            </a:p>
          </p:txBody>
        </p:sp>
        <p:sp>
          <p:nvSpPr>
            <p:cNvPr id="4" name="头像"/>
            <p:cNvSpPr/>
            <p:nvPr/>
          </p:nvSpPr>
          <p:spPr bwMode="auto">
            <a:xfrm>
              <a:off x="9693" y="7619"/>
              <a:ext cx="300" cy="300"/>
            </a:xfrm>
            <a:custGeom>
              <a:avLst/>
              <a:gdLst>
                <a:gd name="T0" fmla="*/ 646796 w 5367"/>
                <a:gd name="T1" fmla="*/ 843536 h 6897"/>
                <a:gd name="T2" fmla="*/ 520861 w 5367"/>
                <a:gd name="T3" fmla="*/ 880824 h 6897"/>
                <a:gd name="T4" fmla="*/ 403764 w 5367"/>
                <a:gd name="T5" fmla="*/ 946285 h 6897"/>
                <a:gd name="T6" fmla="*/ 297714 w 5367"/>
                <a:gd name="T7" fmla="*/ 1036605 h 6897"/>
                <a:gd name="T8" fmla="*/ 204644 w 5367"/>
                <a:gd name="T9" fmla="*/ 1149850 h 6897"/>
                <a:gd name="T10" fmla="*/ 126487 w 5367"/>
                <a:gd name="T11" fmla="*/ 1282429 h 6897"/>
                <a:gd name="T12" fmla="*/ 65729 w 5367"/>
                <a:gd name="T13" fmla="*/ 1432134 h 6897"/>
                <a:gd name="T14" fmla="*/ 23475 w 5367"/>
                <a:gd name="T15" fmla="*/ 1595648 h 6897"/>
                <a:gd name="T16" fmla="*/ 2209 w 5367"/>
                <a:gd name="T17" fmla="*/ 1771316 h 6897"/>
                <a:gd name="T18" fmla="*/ 1481389 w 5367"/>
                <a:gd name="T19" fmla="*/ 1905000 h 6897"/>
                <a:gd name="T20" fmla="*/ 1480009 w 5367"/>
                <a:gd name="T21" fmla="*/ 1771316 h 6897"/>
                <a:gd name="T22" fmla="*/ 1459020 w 5367"/>
                <a:gd name="T23" fmla="*/ 1595648 h 6897"/>
                <a:gd name="T24" fmla="*/ 1417041 w 5367"/>
                <a:gd name="T25" fmla="*/ 1432134 h 6897"/>
                <a:gd name="T26" fmla="*/ 1355731 w 5367"/>
                <a:gd name="T27" fmla="*/ 1282429 h 6897"/>
                <a:gd name="T28" fmla="*/ 1277850 w 5367"/>
                <a:gd name="T29" fmla="*/ 1149850 h 6897"/>
                <a:gd name="T30" fmla="*/ 1184780 w 5367"/>
                <a:gd name="T31" fmla="*/ 1036605 h 6897"/>
                <a:gd name="T32" fmla="*/ 1078730 w 5367"/>
                <a:gd name="T33" fmla="*/ 946285 h 6897"/>
                <a:gd name="T34" fmla="*/ 961633 w 5367"/>
                <a:gd name="T35" fmla="*/ 880824 h 6897"/>
                <a:gd name="T36" fmla="*/ 835422 w 5367"/>
                <a:gd name="T37" fmla="*/ 843536 h 6897"/>
                <a:gd name="T38" fmla="*/ 747875 w 5367"/>
                <a:gd name="T39" fmla="*/ 731120 h 6897"/>
                <a:gd name="T40" fmla="*/ 805043 w 5367"/>
                <a:gd name="T41" fmla="*/ 726701 h 6897"/>
                <a:gd name="T42" fmla="*/ 868286 w 5367"/>
                <a:gd name="T43" fmla="*/ 711786 h 6897"/>
                <a:gd name="T44" fmla="*/ 926559 w 5367"/>
                <a:gd name="T45" fmla="*/ 686927 h 6897"/>
                <a:gd name="T46" fmla="*/ 979032 w 5367"/>
                <a:gd name="T47" fmla="*/ 653230 h 6897"/>
                <a:gd name="T48" fmla="*/ 1024876 w 5367"/>
                <a:gd name="T49" fmla="*/ 611246 h 6897"/>
                <a:gd name="T50" fmla="*/ 1063264 w 5367"/>
                <a:gd name="T51" fmla="*/ 562358 h 6897"/>
                <a:gd name="T52" fmla="*/ 1092815 w 5367"/>
                <a:gd name="T53" fmla="*/ 507945 h 6897"/>
                <a:gd name="T54" fmla="*/ 1112699 w 5367"/>
                <a:gd name="T55" fmla="*/ 448008 h 6897"/>
                <a:gd name="T56" fmla="*/ 1121813 w 5367"/>
                <a:gd name="T57" fmla="*/ 384204 h 6897"/>
                <a:gd name="T58" fmla="*/ 1120432 w 5367"/>
                <a:gd name="T59" fmla="*/ 328134 h 6897"/>
                <a:gd name="T60" fmla="*/ 1108004 w 5367"/>
                <a:gd name="T61" fmla="*/ 265711 h 6897"/>
                <a:gd name="T62" fmla="*/ 1085358 w 5367"/>
                <a:gd name="T63" fmla="*/ 207155 h 6897"/>
                <a:gd name="T64" fmla="*/ 1053322 w 5367"/>
                <a:gd name="T65" fmla="*/ 153847 h 6897"/>
                <a:gd name="T66" fmla="*/ 1012725 w 5367"/>
                <a:gd name="T67" fmla="*/ 107168 h 6897"/>
                <a:gd name="T68" fmla="*/ 964671 w 5367"/>
                <a:gd name="T69" fmla="*/ 67395 h 6897"/>
                <a:gd name="T70" fmla="*/ 910541 w 5367"/>
                <a:gd name="T71" fmla="*/ 36183 h 6897"/>
                <a:gd name="T72" fmla="*/ 850335 w 5367"/>
                <a:gd name="T73" fmla="*/ 14087 h 6897"/>
                <a:gd name="T74" fmla="*/ 786263 w 5367"/>
                <a:gd name="T75" fmla="*/ 1933 h 6897"/>
                <a:gd name="T76" fmla="*/ 728819 w 5367"/>
                <a:gd name="T77" fmla="*/ 276 h 6897"/>
                <a:gd name="T78" fmla="*/ 663366 w 5367"/>
                <a:gd name="T79" fmla="*/ 9391 h 6897"/>
                <a:gd name="T80" fmla="*/ 602332 w 5367"/>
                <a:gd name="T81" fmla="*/ 28726 h 6897"/>
                <a:gd name="T82" fmla="*/ 546545 w 5367"/>
                <a:gd name="T83" fmla="*/ 57451 h 6897"/>
                <a:gd name="T84" fmla="*/ 496282 w 5367"/>
                <a:gd name="T85" fmla="*/ 95015 h 6897"/>
                <a:gd name="T86" fmla="*/ 453751 w 5367"/>
                <a:gd name="T87" fmla="*/ 139761 h 6897"/>
                <a:gd name="T88" fmla="*/ 418954 w 5367"/>
                <a:gd name="T89" fmla="*/ 191411 h 6897"/>
                <a:gd name="T90" fmla="*/ 393546 w 5367"/>
                <a:gd name="T91" fmla="*/ 248310 h 6897"/>
                <a:gd name="T92" fmla="*/ 378356 w 5367"/>
                <a:gd name="T93" fmla="*/ 309628 h 6897"/>
                <a:gd name="T94" fmla="*/ 373938 w 5367"/>
                <a:gd name="T95" fmla="*/ 365698 h 6897"/>
                <a:gd name="T96" fmla="*/ 380013 w 5367"/>
                <a:gd name="T97" fmla="*/ 430054 h 6897"/>
                <a:gd name="T98" fmla="*/ 396584 w 5367"/>
                <a:gd name="T99" fmla="*/ 491096 h 6897"/>
                <a:gd name="T100" fmla="*/ 423372 w 5367"/>
                <a:gd name="T101" fmla="*/ 547719 h 6897"/>
                <a:gd name="T102" fmla="*/ 459551 w 5367"/>
                <a:gd name="T103" fmla="*/ 597988 h 6897"/>
                <a:gd name="T104" fmla="*/ 503186 w 5367"/>
                <a:gd name="T105" fmla="*/ 641905 h 6897"/>
                <a:gd name="T106" fmla="*/ 554278 w 5367"/>
                <a:gd name="T107" fmla="*/ 678088 h 6897"/>
                <a:gd name="T108" fmla="*/ 610894 w 5367"/>
                <a:gd name="T109" fmla="*/ 705709 h 6897"/>
                <a:gd name="T110" fmla="*/ 672756 w 5367"/>
                <a:gd name="T111" fmla="*/ 723662 h 6897"/>
                <a:gd name="T112" fmla="*/ 738209 w 5367"/>
                <a:gd name="T113" fmla="*/ 730844 h 689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0" t="0" r="r" b="b"/>
              <a:pathLst>
                <a:path w="5367" h="6897">
                  <a:moveTo>
                    <a:pt x="2684" y="3025"/>
                  </a:moveTo>
                  <a:lnTo>
                    <a:pt x="2684" y="3025"/>
                  </a:lnTo>
                  <a:lnTo>
                    <a:pt x="2615" y="3026"/>
                  </a:lnTo>
                  <a:lnTo>
                    <a:pt x="2545" y="3029"/>
                  </a:lnTo>
                  <a:lnTo>
                    <a:pt x="2478" y="3035"/>
                  </a:lnTo>
                  <a:lnTo>
                    <a:pt x="2409" y="3043"/>
                  </a:lnTo>
                  <a:lnTo>
                    <a:pt x="2342" y="3054"/>
                  </a:lnTo>
                  <a:lnTo>
                    <a:pt x="2275" y="3066"/>
                  </a:lnTo>
                  <a:lnTo>
                    <a:pt x="2209" y="3081"/>
                  </a:lnTo>
                  <a:lnTo>
                    <a:pt x="2143" y="3099"/>
                  </a:lnTo>
                  <a:lnTo>
                    <a:pt x="2077" y="3118"/>
                  </a:lnTo>
                  <a:lnTo>
                    <a:pt x="2013" y="3140"/>
                  </a:lnTo>
                  <a:lnTo>
                    <a:pt x="1949" y="3163"/>
                  </a:lnTo>
                  <a:lnTo>
                    <a:pt x="1886" y="3189"/>
                  </a:lnTo>
                  <a:lnTo>
                    <a:pt x="1823" y="3217"/>
                  </a:lnTo>
                  <a:lnTo>
                    <a:pt x="1761" y="3247"/>
                  </a:lnTo>
                  <a:lnTo>
                    <a:pt x="1700" y="3279"/>
                  </a:lnTo>
                  <a:lnTo>
                    <a:pt x="1639" y="3313"/>
                  </a:lnTo>
                  <a:lnTo>
                    <a:pt x="1579" y="3349"/>
                  </a:lnTo>
                  <a:lnTo>
                    <a:pt x="1521" y="3386"/>
                  </a:lnTo>
                  <a:lnTo>
                    <a:pt x="1462" y="3426"/>
                  </a:lnTo>
                  <a:lnTo>
                    <a:pt x="1405" y="3468"/>
                  </a:lnTo>
                  <a:lnTo>
                    <a:pt x="1348" y="3511"/>
                  </a:lnTo>
                  <a:lnTo>
                    <a:pt x="1293" y="3556"/>
                  </a:lnTo>
                  <a:lnTo>
                    <a:pt x="1237" y="3603"/>
                  </a:lnTo>
                  <a:lnTo>
                    <a:pt x="1183" y="3651"/>
                  </a:lnTo>
                  <a:lnTo>
                    <a:pt x="1131" y="3702"/>
                  </a:lnTo>
                  <a:lnTo>
                    <a:pt x="1078" y="3753"/>
                  </a:lnTo>
                  <a:lnTo>
                    <a:pt x="1027" y="3807"/>
                  </a:lnTo>
                  <a:lnTo>
                    <a:pt x="976" y="3863"/>
                  </a:lnTo>
                  <a:lnTo>
                    <a:pt x="927" y="3920"/>
                  </a:lnTo>
                  <a:lnTo>
                    <a:pt x="880" y="3978"/>
                  </a:lnTo>
                  <a:lnTo>
                    <a:pt x="833" y="4038"/>
                  </a:lnTo>
                  <a:lnTo>
                    <a:pt x="786" y="4100"/>
                  </a:lnTo>
                  <a:lnTo>
                    <a:pt x="741" y="4163"/>
                  </a:lnTo>
                  <a:lnTo>
                    <a:pt x="698" y="4227"/>
                  </a:lnTo>
                  <a:lnTo>
                    <a:pt x="655" y="4293"/>
                  </a:lnTo>
                  <a:lnTo>
                    <a:pt x="613" y="4361"/>
                  </a:lnTo>
                  <a:lnTo>
                    <a:pt x="573" y="4429"/>
                  </a:lnTo>
                  <a:lnTo>
                    <a:pt x="533" y="4499"/>
                  </a:lnTo>
                  <a:lnTo>
                    <a:pt x="495" y="4570"/>
                  </a:lnTo>
                  <a:lnTo>
                    <a:pt x="458" y="4643"/>
                  </a:lnTo>
                  <a:lnTo>
                    <a:pt x="423" y="4717"/>
                  </a:lnTo>
                  <a:lnTo>
                    <a:pt x="388" y="4791"/>
                  </a:lnTo>
                  <a:lnTo>
                    <a:pt x="356" y="4868"/>
                  </a:lnTo>
                  <a:lnTo>
                    <a:pt x="324" y="4945"/>
                  </a:lnTo>
                  <a:lnTo>
                    <a:pt x="294" y="5024"/>
                  </a:lnTo>
                  <a:lnTo>
                    <a:pt x="265" y="5104"/>
                  </a:lnTo>
                  <a:lnTo>
                    <a:pt x="238" y="5185"/>
                  </a:lnTo>
                  <a:lnTo>
                    <a:pt x="211" y="5266"/>
                  </a:lnTo>
                  <a:lnTo>
                    <a:pt x="186" y="5349"/>
                  </a:lnTo>
                  <a:lnTo>
                    <a:pt x="163" y="5433"/>
                  </a:lnTo>
                  <a:lnTo>
                    <a:pt x="141" y="5518"/>
                  </a:lnTo>
                  <a:lnTo>
                    <a:pt x="121" y="5603"/>
                  </a:lnTo>
                  <a:lnTo>
                    <a:pt x="102" y="5690"/>
                  </a:lnTo>
                  <a:lnTo>
                    <a:pt x="85" y="5777"/>
                  </a:lnTo>
                  <a:lnTo>
                    <a:pt x="69" y="5866"/>
                  </a:lnTo>
                  <a:lnTo>
                    <a:pt x="54" y="5955"/>
                  </a:lnTo>
                  <a:lnTo>
                    <a:pt x="42" y="6045"/>
                  </a:lnTo>
                  <a:lnTo>
                    <a:pt x="31" y="6136"/>
                  </a:lnTo>
                  <a:lnTo>
                    <a:pt x="22" y="6227"/>
                  </a:lnTo>
                  <a:lnTo>
                    <a:pt x="14" y="6319"/>
                  </a:lnTo>
                  <a:lnTo>
                    <a:pt x="8" y="6413"/>
                  </a:lnTo>
                  <a:lnTo>
                    <a:pt x="4" y="6506"/>
                  </a:lnTo>
                  <a:lnTo>
                    <a:pt x="1" y="6600"/>
                  </a:lnTo>
                  <a:lnTo>
                    <a:pt x="0" y="6695"/>
                  </a:lnTo>
                  <a:lnTo>
                    <a:pt x="1" y="6796"/>
                  </a:lnTo>
                  <a:lnTo>
                    <a:pt x="5" y="6897"/>
                  </a:lnTo>
                  <a:lnTo>
                    <a:pt x="5364" y="6897"/>
                  </a:lnTo>
                  <a:lnTo>
                    <a:pt x="5366" y="6796"/>
                  </a:lnTo>
                  <a:lnTo>
                    <a:pt x="5367" y="6695"/>
                  </a:lnTo>
                  <a:lnTo>
                    <a:pt x="5367" y="6600"/>
                  </a:lnTo>
                  <a:lnTo>
                    <a:pt x="5364" y="6506"/>
                  </a:lnTo>
                  <a:lnTo>
                    <a:pt x="5359" y="6413"/>
                  </a:lnTo>
                  <a:lnTo>
                    <a:pt x="5353" y="6319"/>
                  </a:lnTo>
                  <a:lnTo>
                    <a:pt x="5346" y="6227"/>
                  </a:lnTo>
                  <a:lnTo>
                    <a:pt x="5337" y="6136"/>
                  </a:lnTo>
                  <a:lnTo>
                    <a:pt x="5325" y="6045"/>
                  </a:lnTo>
                  <a:lnTo>
                    <a:pt x="5313" y="5955"/>
                  </a:lnTo>
                  <a:lnTo>
                    <a:pt x="5298" y="5866"/>
                  </a:lnTo>
                  <a:lnTo>
                    <a:pt x="5283" y="5777"/>
                  </a:lnTo>
                  <a:lnTo>
                    <a:pt x="5266" y="5690"/>
                  </a:lnTo>
                  <a:lnTo>
                    <a:pt x="5247" y="5603"/>
                  </a:lnTo>
                  <a:lnTo>
                    <a:pt x="5226" y="5518"/>
                  </a:lnTo>
                  <a:lnTo>
                    <a:pt x="5205" y="5433"/>
                  </a:lnTo>
                  <a:lnTo>
                    <a:pt x="5181" y="5349"/>
                  </a:lnTo>
                  <a:lnTo>
                    <a:pt x="5157" y="5266"/>
                  </a:lnTo>
                  <a:lnTo>
                    <a:pt x="5131" y="5185"/>
                  </a:lnTo>
                  <a:lnTo>
                    <a:pt x="5103" y="5104"/>
                  </a:lnTo>
                  <a:lnTo>
                    <a:pt x="5073" y="5024"/>
                  </a:lnTo>
                  <a:lnTo>
                    <a:pt x="5043" y="4945"/>
                  </a:lnTo>
                  <a:lnTo>
                    <a:pt x="5012" y="4868"/>
                  </a:lnTo>
                  <a:lnTo>
                    <a:pt x="4979" y="4791"/>
                  </a:lnTo>
                  <a:lnTo>
                    <a:pt x="4945" y="4717"/>
                  </a:lnTo>
                  <a:lnTo>
                    <a:pt x="4909" y="4643"/>
                  </a:lnTo>
                  <a:lnTo>
                    <a:pt x="4872" y="4570"/>
                  </a:lnTo>
                  <a:lnTo>
                    <a:pt x="4834" y="4499"/>
                  </a:lnTo>
                  <a:lnTo>
                    <a:pt x="4796" y="4429"/>
                  </a:lnTo>
                  <a:lnTo>
                    <a:pt x="4755" y="4361"/>
                  </a:lnTo>
                  <a:lnTo>
                    <a:pt x="4713" y="4293"/>
                  </a:lnTo>
                  <a:lnTo>
                    <a:pt x="4671" y="4227"/>
                  </a:lnTo>
                  <a:lnTo>
                    <a:pt x="4627" y="4163"/>
                  </a:lnTo>
                  <a:lnTo>
                    <a:pt x="4582" y="4100"/>
                  </a:lnTo>
                  <a:lnTo>
                    <a:pt x="4536" y="4038"/>
                  </a:lnTo>
                  <a:lnTo>
                    <a:pt x="4489" y="3978"/>
                  </a:lnTo>
                  <a:lnTo>
                    <a:pt x="4440" y="3920"/>
                  </a:lnTo>
                  <a:lnTo>
                    <a:pt x="4391" y="3863"/>
                  </a:lnTo>
                  <a:lnTo>
                    <a:pt x="4340" y="3807"/>
                  </a:lnTo>
                  <a:lnTo>
                    <a:pt x="4290" y="3753"/>
                  </a:lnTo>
                  <a:lnTo>
                    <a:pt x="4238" y="3702"/>
                  </a:lnTo>
                  <a:lnTo>
                    <a:pt x="4184" y="3651"/>
                  </a:lnTo>
                  <a:lnTo>
                    <a:pt x="4130" y="3603"/>
                  </a:lnTo>
                  <a:lnTo>
                    <a:pt x="4076" y="3556"/>
                  </a:lnTo>
                  <a:lnTo>
                    <a:pt x="4020" y="3511"/>
                  </a:lnTo>
                  <a:lnTo>
                    <a:pt x="3963" y="3468"/>
                  </a:lnTo>
                  <a:lnTo>
                    <a:pt x="3906" y="3426"/>
                  </a:lnTo>
                  <a:lnTo>
                    <a:pt x="3848" y="3386"/>
                  </a:lnTo>
                  <a:lnTo>
                    <a:pt x="3788" y="3349"/>
                  </a:lnTo>
                  <a:lnTo>
                    <a:pt x="3728" y="3313"/>
                  </a:lnTo>
                  <a:lnTo>
                    <a:pt x="3668" y="3279"/>
                  </a:lnTo>
                  <a:lnTo>
                    <a:pt x="3607" y="3247"/>
                  </a:lnTo>
                  <a:lnTo>
                    <a:pt x="3545" y="3217"/>
                  </a:lnTo>
                  <a:lnTo>
                    <a:pt x="3482" y="3189"/>
                  </a:lnTo>
                  <a:lnTo>
                    <a:pt x="3419" y="3163"/>
                  </a:lnTo>
                  <a:lnTo>
                    <a:pt x="3355" y="3140"/>
                  </a:lnTo>
                  <a:lnTo>
                    <a:pt x="3290" y="3118"/>
                  </a:lnTo>
                  <a:lnTo>
                    <a:pt x="3225" y="3099"/>
                  </a:lnTo>
                  <a:lnTo>
                    <a:pt x="3159" y="3081"/>
                  </a:lnTo>
                  <a:lnTo>
                    <a:pt x="3093" y="3066"/>
                  </a:lnTo>
                  <a:lnTo>
                    <a:pt x="3025" y="3054"/>
                  </a:lnTo>
                  <a:lnTo>
                    <a:pt x="2958" y="3043"/>
                  </a:lnTo>
                  <a:lnTo>
                    <a:pt x="2891" y="3035"/>
                  </a:lnTo>
                  <a:lnTo>
                    <a:pt x="2822" y="3029"/>
                  </a:lnTo>
                  <a:lnTo>
                    <a:pt x="2753" y="3026"/>
                  </a:lnTo>
                  <a:lnTo>
                    <a:pt x="2684" y="3025"/>
                  </a:lnTo>
                  <a:close/>
                  <a:moveTo>
                    <a:pt x="2708" y="2647"/>
                  </a:moveTo>
                  <a:lnTo>
                    <a:pt x="2708" y="2647"/>
                  </a:lnTo>
                  <a:lnTo>
                    <a:pt x="2743" y="2646"/>
                  </a:lnTo>
                  <a:lnTo>
                    <a:pt x="2778" y="2645"/>
                  </a:lnTo>
                  <a:lnTo>
                    <a:pt x="2813" y="2643"/>
                  </a:lnTo>
                  <a:lnTo>
                    <a:pt x="2847" y="2640"/>
                  </a:lnTo>
                  <a:lnTo>
                    <a:pt x="2882" y="2636"/>
                  </a:lnTo>
                  <a:lnTo>
                    <a:pt x="2915" y="2631"/>
                  </a:lnTo>
                  <a:lnTo>
                    <a:pt x="2949" y="2626"/>
                  </a:lnTo>
                  <a:lnTo>
                    <a:pt x="2982" y="2620"/>
                  </a:lnTo>
                  <a:lnTo>
                    <a:pt x="3014" y="2613"/>
                  </a:lnTo>
                  <a:lnTo>
                    <a:pt x="3047" y="2605"/>
                  </a:lnTo>
                  <a:lnTo>
                    <a:pt x="3079" y="2596"/>
                  </a:lnTo>
                  <a:lnTo>
                    <a:pt x="3112" y="2587"/>
                  </a:lnTo>
                  <a:lnTo>
                    <a:pt x="3144" y="2577"/>
                  </a:lnTo>
                  <a:lnTo>
                    <a:pt x="3175" y="2566"/>
                  </a:lnTo>
                  <a:lnTo>
                    <a:pt x="3205" y="2555"/>
                  </a:lnTo>
                  <a:lnTo>
                    <a:pt x="3236" y="2542"/>
                  </a:lnTo>
                  <a:lnTo>
                    <a:pt x="3266" y="2530"/>
                  </a:lnTo>
                  <a:lnTo>
                    <a:pt x="3297" y="2517"/>
                  </a:lnTo>
                  <a:lnTo>
                    <a:pt x="3326" y="2502"/>
                  </a:lnTo>
                  <a:lnTo>
                    <a:pt x="3355" y="2487"/>
                  </a:lnTo>
                  <a:lnTo>
                    <a:pt x="3383" y="2472"/>
                  </a:lnTo>
                  <a:lnTo>
                    <a:pt x="3411" y="2455"/>
                  </a:lnTo>
                  <a:lnTo>
                    <a:pt x="3439" y="2438"/>
                  </a:lnTo>
                  <a:lnTo>
                    <a:pt x="3466" y="2421"/>
                  </a:lnTo>
                  <a:lnTo>
                    <a:pt x="3493" y="2403"/>
                  </a:lnTo>
                  <a:lnTo>
                    <a:pt x="3519" y="2384"/>
                  </a:lnTo>
                  <a:lnTo>
                    <a:pt x="3545" y="2365"/>
                  </a:lnTo>
                  <a:lnTo>
                    <a:pt x="3571" y="2345"/>
                  </a:lnTo>
                  <a:lnTo>
                    <a:pt x="3596" y="2324"/>
                  </a:lnTo>
                  <a:lnTo>
                    <a:pt x="3619" y="2303"/>
                  </a:lnTo>
                  <a:lnTo>
                    <a:pt x="3643" y="2282"/>
                  </a:lnTo>
                  <a:lnTo>
                    <a:pt x="3667" y="2259"/>
                  </a:lnTo>
                  <a:lnTo>
                    <a:pt x="3689" y="2237"/>
                  </a:lnTo>
                  <a:lnTo>
                    <a:pt x="3711" y="2213"/>
                  </a:lnTo>
                  <a:lnTo>
                    <a:pt x="3733" y="2189"/>
                  </a:lnTo>
                  <a:lnTo>
                    <a:pt x="3754" y="2165"/>
                  </a:lnTo>
                  <a:lnTo>
                    <a:pt x="3774" y="2140"/>
                  </a:lnTo>
                  <a:lnTo>
                    <a:pt x="3795" y="2115"/>
                  </a:lnTo>
                  <a:lnTo>
                    <a:pt x="3814" y="2089"/>
                  </a:lnTo>
                  <a:lnTo>
                    <a:pt x="3832" y="2063"/>
                  </a:lnTo>
                  <a:lnTo>
                    <a:pt x="3850" y="2036"/>
                  </a:lnTo>
                  <a:lnTo>
                    <a:pt x="3868" y="2010"/>
                  </a:lnTo>
                  <a:lnTo>
                    <a:pt x="3884" y="1983"/>
                  </a:lnTo>
                  <a:lnTo>
                    <a:pt x="3900" y="1954"/>
                  </a:lnTo>
                  <a:lnTo>
                    <a:pt x="3915" y="1925"/>
                  </a:lnTo>
                  <a:lnTo>
                    <a:pt x="3930" y="1897"/>
                  </a:lnTo>
                  <a:lnTo>
                    <a:pt x="3944" y="1868"/>
                  </a:lnTo>
                  <a:lnTo>
                    <a:pt x="3957" y="1839"/>
                  </a:lnTo>
                  <a:lnTo>
                    <a:pt x="3970" y="1808"/>
                  </a:lnTo>
                  <a:lnTo>
                    <a:pt x="3981" y="1778"/>
                  </a:lnTo>
                  <a:lnTo>
                    <a:pt x="3993" y="1748"/>
                  </a:lnTo>
                  <a:lnTo>
                    <a:pt x="4003" y="1717"/>
                  </a:lnTo>
                  <a:lnTo>
                    <a:pt x="4012" y="1686"/>
                  </a:lnTo>
                  <a:lnTo>
                    <a:pt x="4021" y="1654"/>
                  </a:lnTo>
                  <a:lnTo>
                    <a:pt x="4029" y="1622"/>
                  </a:lnTo>
                  <a:lnTo>
                    <a:pt x="4036" y="1590"/>
                  </a:lnTo>
                  <a:lnTo>
                    <a:pt x="4042" y="1557"/>
                  </a:lnTo>
                  <a:lnTo>
                    <a:pt x="4048" y="1525"/>
                  </a:lnTo>
                  <a:lnTo>
                    <a:pt x="4052" y="1492"/>
                  </a:lnTo>
                  <a:lnTo>
                    <a:pt x="4057" y="1459"/>
                  </a:lnTo>
                  <a:lnTo>
                    <a:pt x="4060" y="1425"/>
                  </a:lnTo>
                  <a:lnTo>
                    <a:pt x="4062" y="1391"/>
                  </a:lnTo>
                  <a:lnTo>
                    <a:pt x="4063" y="1357"/>
                  </a:lnTo>
                  <a:lnTo>
                    <a:pt x="4063" y="1324"/>
                  </a:lnTo>
                  <a:lnTo>
                    <a:pt x="4063" y="1289"/>
                  </a:lnTo>
                  <a:lnTo>
                    <a:pt x="4062" y="1255"/>
                  </a:lnTo>
                  <a:lnTo>
                    <a:pt x="4060" y="1221"/>
                  </a:lnTo>
                  <a:lnTo>
                    <a:pt x="4057" y="1188"/>
                  </a:lnTo>
                  <a:lnTo>
                    <a:pt x="4052" y="1155"/>
                  </a:lnTo>
                  <a:lnTo>
                    <a:pt x="4048" y="1121"/>
                  </a:lnTo>
                  <a:lnTo>
                    <a:pt x="4042" y="1089"/>
                  </a:lnTo>
                  <a:lnTo>
                    <a:pt x="4036" y="1057"/>
                  </a:lnTo>
                  <a:lnTo>
                    <a:pt x="4029" y="1025"/>
                  </a:lnTo>
                  <a:lnTo>
                    <a:pt x="4021" y="993"/>
                  </a:lnTo>
                  <a:lnTo>
                    <a:pt x="4012" y="962"/>
                  </a:lnTo>
                  <a:lnTo>
                    <a:pt x="4003" y="930"/>
                  </a:lnTo>
                  <a:lnTo>
                    <a:pt x="3993" y="899"/>
                  </a:lnTo>
                  <a:lnTo>
                    <a:pt x="3981" y="868"/>
                  </a:lnTo>
                  <a:lnTo>
                    <a:pt x="3970" y="838"/>
                  </a:lnTo>
                  <a:lnTo>
                    <a:pt x="3957" y="809"/>
                  </a:lnTo>
                  <a:lnTo>
                    <a:pt x="3944" y="778"/>
                  </a:lnTo>
                  <a:lnTo>
                    <a:pt x="3930" y="750"/>
                  </a:lnTo>
                  <a:lnTo>
                    <a:pt x="3915" y="721"/>
                  </a:lnTo>
                  <a:lnTo>
                    <a:pt x="3900" y="693"/>
                  </a:lnTo>
                  <a:lnTo>
                    <a:pt x="3884" y="665"/>
                  </a:lnTo>
                  <a:lnTo>
                    <a:pt x="3868" y="638"/>
                  </a:lnTo>
                  <a:lnTo>
                    <a:pt x="3850" y="610"/>
                  </a:lnTo>
                  <a:lnTo>
                    <a:pt x="3832" y="584"/>
                  </a:lnTo>
                  <a:lnTo>
                    <a:pt x="3814" y="557"/>
                  </a:lnTo>
                  <a:lnTo>
                    <a:pt x="3795" y="532"/>
                  </a:lnTo>
                  <a:lnTo>
                    <a:pt x="3774" y="506"/>
                  </a:lnTo>
                  <a:lnTo>
                    <a:pt x="3754" y="481"/>
                  </a:lnTo>
                  <a:lnTo>
                    <a:pt x="3733" y="458"/>
                  </a:lnTo>
                  <a:lnTo>
                    <a:pt x="3711" y="433"/>
                  </a:lnTo>
                  <a:lnTo>
                    <a:pt x="3689" y="411"/>
                  </a:lnTo>
                  <a:lnTo>
                    <a:pt x="3667" y="388"/>
                  </a:lnTo>
                  <a:lnTo>
                    <a:pt x="3643" y="366"/>
                  </a:lnTo>
                  <a:lnTo>
                    <a:pt x="3619" y="344"/>
                  </a:lnTo>
                  <a:lnTo>
                    <a:pt x="3596" y="323"/>
                  </a:lnTo>
                  <a:lnTo>
                    <a:pt x="3571" y="303"/>
                  </a:lnTo>
                  <a:lnTo>
                    <a:pt x="3545" y="282"/>
                  </a:lnTo>
                  <a:lnTo>
                    <a:pt x="3519" y="263"/>
                  </a:lnTo>
                  <a:lnTo>
                    <a:pt x="3493" y="244"/>
                  </a:lnTo>
                  <a:lnTo>
                    <a:pt x="3466" y="226"/>
                  </a:lnTo>
                  <a:lnTo>
                    <a:pt x="3439" y="208"/>
                  </a:lnTo>
                  <a:lnTo>
                    <a:pt x="3411" y="191"/>
                  </a:lnTo>
                  <a:lnTo>
                    <a:pt x="3383" y="176"/>
                  </a:lnTo>
                  <a:lnTo>
                    <a:pt x="3355" y="160"/>
                  </a:lnTo>
                  <a:lnTo>
                    <a:pt x="3326" y="145"/>
                  </a:lnTo>
                  <a:lnTo>
                    <a:pt x="3297" y="131"/>
                  </a:lnTo>
                  <a:lnTo>
                    <a:pt x="3266" y="117"/>
                  </a:lnTo>
                  <a:lnTo>
                    <a:pt x="3236" y="104"/>
                  </a:lnTo>
                  <a:lnTo>
                    <a:pt x="3205" y="92"/>
                  </a:lnTo>
                  <a:lnTo>
                    <a:pt x="3175" y="80"/>
                  </a:lnTo>
                  <a:lnTo>
                    <a:pt x="3144" y="70"/>
                  </a:lnTo>
                  <a:lnTo>
                    <a:pt x="3112" y="60"/>
                  </a:lnTo>
                  <a:lnTo>
                    <a:pt x="3079" y="51"/>
                  </a:lnTo>
                  <a:lnTo>
                    <a:pt x="3047" y="42"/>
                  </a:lnTo>
                  <a:lnTo>
                    <a:pt x="3014" y="34"/>
                  </a:lnTo>
                  <a:lnTo>
                    <a:pt x="2982" y="27"/>
                  </a:lnTo>
                  <a:lnTo>
                    <a:pt x="2949" y="20"/>
                  </a:lnTo>
                  <a:lnTo>
                    <a:pt x="2915" y="15"/>
                  </a:lnTo>
                  <a:lnTo>
                    <a:pt x="2882" y="10"/>
                  </a:lnTo>
                  <a:lnTo>
                    <a:pt x="2847" y="7"/>
                  </a:lnTo>
                  <a:lnTo>
                    <a:pt x="2813" y="4"/>
                  </a:lnTo>
                  <a:lnTo>
                    <a:pt x="2778" y="1"/>
                  </a:lnTo>
                  <a:lnTo>
                    <a:pt x="2743" y="0"/>
                  </a:lnTo>
                  <a:lnTo>
                    <a:pt x="2708" y="0"/>
                  </a:lnTo>
                  <a:lnTo>
                    <a:pt x="2673" y="0"/>
                  </a:lnTo>
                  <a:lnTo>
                    <a:pt x="2639" y="1"/>
                  </a:lnTo>
                  <a:lnTo>
                    <a:pt x="2605" y="4"/>
                  </a:lnTo>
                  <a:lnTo>
                    <a:pt x="2570" y="7"/>
                  </a:lnTo>
                  <a:lnTo>
                    <a:pt x="2536" y="10"/>
                  </a:lnTo>
                  <a:lnTo>
                    <a:pt x="2503" y="15"/>
                  </a:lnTo>
                  <a:lnTo>
                    <a:pt x="2469" y="20"/>
                  </a:lnTo>
                  <a:lnTo>
                    <a:pt x="2436" y="27"/>
                  </a:lnTo>
                  <a:lnTo>
                    <a:pt x="2402" y="34"/>
                  </a:lnTo>
                  <a:lnTo>
                    <a:pt x="2370" y="42"/>
                  </a:lnTo>
                  <a:lnTo>
                    <a:pt x="2338" y="51"/>
                  </a:lnTo>
                  <a:lnTo>
                    <a:pt x="2306" y="60"/>
                  </a:lnTo>
                  <a:lnTo>
                    <a:pt x="2274" y="70"/>
                  </a:lnTo>
                  <a:lnTo>
                    <a:pt x="2243" y="80"/>
                  </a:lnTo>
                  <a:lnTo>
                    <a:pt x="2212" y="92"/>
                  </a:lnTo>
                  <a:lnTo>
                    <a:pt x="2181" y="104"/>
                  </a:lnTo>
                  <a:lnTo>
                    <a:pt x="2152" y="117"/>
                  </a:lnTo>
                  <a:lnTo>
                    <a:pt x="2121" y="131"/>
                  </a:lnTo>
                  <a:lnTo>
                    <a:pt x="2092" y="145"/>
                  </a:lnTo>
                  <a:lnTo>
                    <a:pt x="2063" y="160"/>
                  </a:lnTo>
                  <a:lnTo>
                    <a:pt x="2035" y="176"/>
                  </a:lnTo>
                  <a:lnTo>
                    <a:pt x="2007" y="191"/>
                  </a:lnTo>
                  <a:lnTo>
                    <a:pt x="1979" y="208"/>
                  </a:lnTo>
                  <a:lnTo>
                    <a:pt x="1952" y="226"/>
                  </a:lnTo>
                  <a:lnTo>
                    <a:pt x="1925" y="244"/>
                  </a:lnTo>
                  <a:lnTo>
                    <a:pt x="1899" y="263"/>
                  </a:lnTo>
                  <a:lnTo>
                    <a:pt x="1873" y="282"/>
                  </a:lnTo>
                  <a:lnTo>
                    <a:pt x="1847" y="303"/>
                  </a:lnTo>
                  <a:lnTo>
                    <a:pt x="1822" y="323"/>
                  </a:lnTo>
                  <a:lnTo>
                    <a:pt x="1797" y="344"/>
                  </a:lnTo>
                  <a:lnTo>
                    <a:pt x="1774" y="366"/>
                  </a:lnTo>
                  <a:lnTo>
                    <a:pt x="1751" y="388"/>
                  </a:lnTo>
                  <a:lnTo>
                    <a:pt x="1728" y="411"/>
                  </a:lnTo>
                  <a:lnTo>
                    <a:pt x="1706" y="433"/>
                  </a:lnTo>
                  <a:lnTo>
                    <a:pt x="1685" y="458"/>
                  </a:lnTo>
                  <a:lnTo>
                    <a:pt x="1664" y="481"/>
                  </a:lnTo>
                  <a:lnTo>
                    <a:pt x="1643" y="506"/>
                  </a:lnTo>
                  <a:lnTo>
                    <a:pt x="1623" y="532"/>
                  </a:lnTo>
                  <a:lnTo>
                    <a:pt x="1604" y="557"/>
                  </a:lnTo>
                  <a:lnTo>
                    <a:pt x="1586" y="584"/>
                  </a:lnTo>
                  <a:lnTo>
                    <a:pt x="1568" y="610"/>
                  </a:lnTo>
                  <a:lnTo>
                    <a:pt x="1550" y="638"/>
                  </a:lnTo>
                  <a:lnTo>
                    <a:pt x="1533" y="665"/>
                  </a:lnTo>
                  <a:lnTo>
                    <a:pt x="1517" y="693"/>
                  </a:lnTo>
                  <a:lnTo>
                    <a:pt x="1503" y="721"/>
                  </a:lnTo>
                  <a:lnTo>
                    <a:pt x="1488" y="750"/>
                  </a:lnTo>
                  <a:lnTo>
                    <a:pt x="1474" y="778"/>
                  </a:lnTo>
                  <a:lnTo>
                    <a:pt x="1461" y="809"/>
                  </a:lnTo>
                  <a:lnTo>
                    <a:pt x="1448" y="838"/>
                  </a:lnTo>
                  <a:lnTo>
                    <a:pt x="1436" y="868"/>
                  </a:lnTo>
                  <a:lnTo>
                    <a:pt x="1425" y="899"/>
                  </a:lnTo>
                  <a:lnTo>
                    <a:pt x="1415" y="930"/>
                  </a:lnTo>
                  <a:lnTo>
                    <a:pt x="1406" y="962"/>
                  </a:lnTo>
                  <a:lnTo>
                    <a:pt x="1397" y="993"/>
                  </a:lnTo>
                  <a:lnTo>
                    <a:pt x="1389" y="1025"/>
                  </a:lnTo>
                  <a:lnTo>
                    <a:pt x="1381" y="1057"/>
                  </a:lnTo>
                  <a:lnTo>
                    <a:pt x="1376" y="1089"/>
                  </a:lnTo>
                  <a:lnTo>
                    <a:pt x="1370" y="1121"/>
                  </a:lnTo>
                  <a:lnTo>
                    <a:pt x="1366" y="1155"/>
                  </a:lnTo>
                  <a:lnTo>
                    <a:pt x="1361" y="1188"/>
                  </a:lnTo>
                  <a:lnTo>
                    <a:pt x="1358" y="1221"/>
                  </a:lnTo>
                  <a:lnTo>
                    <a:pt x="1355" y="1255"/>
                  </a:lnTo>
                  <a:lnTo>
                    <a:pt x="1354" y="1289"/>
                  </a:lnTo>
                  <a:lnTo>
                    <a:pt x="1354" y="1324"/>
                  </a:lnTo>
                  <a:lnTo>
                    <a:pt x="1354" y="1357"/>
                  </a:lnTo>
                  <a:lnTo>
                    <a:pt x="1355" y="1391"/>
                  </a:lnTo>
                  <a:lnTo>
                    <a:pt x="1358" y="1425"/>
                  </a:lnTo>
                  <a:lnTo>
                    <a:pt x="1361" y="1459"/>
                  </a:lnTo>
                  <a:lnTo>
                    <a:pt x="1366" y="1492"/>
                  </a:lnTo>
                  <a:lnTo>
                    <a:pt x="1370" y="1525"/>
                  </a:lnTo>
                  <a:lnTo>
                    <a:pt x="1376" y="1557"/>
                  </a:lnTo>
                  <a:lnTo>
                    <a:pt x="1381" y="1590"/>
                  </a:lnTo>
                  <a:lnTo>
                    <a:pt x="1389" y="1622"/>
                  </a:lnTo>
                  <a:lnTo>
                    <a:pt x="1397" y="1654"/>
                  </a:lnTo>
                  <a:lnTo>
                    <a:pt x="1406" y="1686"/>
                  </a:lnTo>
                  <a:lnTo>
                    <a:pt x="1415" y="1717"/>
                  </a:lnTo>
                  <a:lnTo>
                    <a:pt x="1425" y="1748"/>
                  </a:lnTo>
                  <a:lnTo>
                    <a:pt x="1436" y="1778"/>
                  </a:lnTo>
                  <a:lnTo>
                    <a:pt x="1448" y="1808"/>
                  </a:lnTo>
                  <a:lnTo>
                    <a:pt x="1461" y="1839"/>
                  </a:lnTo>
                  <a:lnTo>
                    <a:pt x="1474" y="1868"/>
                  </a:lnTo>
                  <a:lnTo>
                    <a:pt x="1488" y="1897"/>
                  </a:lnTo>
                  <a:lnTo>
                    <a:pt x="1503" y="1925"/>
                  </a:lnTo>
                  <a:lnTo>
                    <a:pt x="1517" y="1954"/>
                  </a:lnTo>
                  <a:lnTo>
                    <a:pt x="1533" y="1983"/>
                  </a:lnTo>
                  <a:lnTo>
                    <a:pt x="1550" y="2010"/>
                  </a:lnTo>
                  <a:lnTo>
                    <a:pt x="1568" y="2036"/>
                  </a:lnTo>
                  <a:lnTo>
                    <a:pt x="1586" y="2063"/>
                  </a:lnTo>
                  <a:lnTo>
                    <a:pt x="1604" y="2089"/>
                  </a:lnTo>
                  <a:lnTo>
                    <a:pt x="1623" y="2115"/>
                  </a:lnTo>
                  <a:lnTo>
                    <a:pt x="1643" y="2140"/>
                  </a:lnTo>
                  <a:lnTo>
                    <a:pt x="1664" y="2165"/>
                  </a:lnTo>
                  <a:lnTo>
                    <a:pt x="1685" y="2189"/>
                  </a:lnTo>
                  <a:lnTo>
                    <a:pt x="1706" y="2213"/>
                  </a:lnTo>
                  <a:lnTo>
                    <a:pt x="1728" y="2237"/>
                  </a:lnTo>
                  <a:lnTo>
                    <a:pt x="1751" y="2259"/>
                  </a:lnTo>
                  <a:lnTo>
                    <a:pt x="1774" y="2282"/>
                  </a:lnTo>
                  <a:lnTo>
                    <a:pt x="1797" y="2303"/>
                  </a:lnTo>
                  <a:lnTo>
                    <a:pt x="1822" y="2324"/>
                  </a:lnTo>
                  <a:lnTo>
                    <a:pt x="1847" y="2345"/>
                  </a:lnTo>
                  <a:lnTo>
                    <a:pt x="1873" y="2365"/>
                  </a:lnTo>
                  <a:lnTo>
                    <a:pt x="1899" y="2384"/>
                  </a:lnTo>
                  <a:lnTo>
                    <a:pt x="1925" y="2403"/>
                  </a:lnTo>
                  <a:lnTo>
                    <a:pt x="1952" y="2421"/>
                  </a:lnTo>
                  <a:lnTo>
                    <a:pt x="1979" y="2438"/>
                  </a:lnTo>
                  <a:lnTo>
                    <a:pt x="2007" y="2455"/>
                  </a:lnTo>
                  <a:lnTo>
                    <a:pt x="2035" y="2472"/>
                  </a:lnTo>
                  <a:lnTo>
                    <a:pt x="2063" y="2487"/>
                  </a:lnTo>
                  <a:lnTo>
                    <a:pt x="2092" y="2502"/>
                  </a:lnTo>
                  <a:lnTo>
                    <a:pt x="2121" y="2517"/>
                  </a:lnTo>
                  <a:lnTo>
                    <a:pt x="2152" y="2530"/>
                  </a:lnTo>
                  <a:lnTo>
                    <a:pt x="2181" y="2542"/>
                  </a:lnTo>
                  <a:lnTo>
                    <a:pt x="2212" y="2555"/>
                  </a:lnTo>
                  <a:lnTo>
                    <a:pt x="2243" y="2566"/>
                  </a:lnTo>
                  <a:lnTo>
                    <a:pt x="2274" y="2577"/>
                  </a:lnTo>
                  <a:lnTo>
                    <a:pt x="2306" y="2587"/>
                  </a:lnTo>
                  <a:lnTo>
                    <a:pt x="2338" y="2596"/>
                  </a:lnTo>
                  <a:lnTo>
                    <a:pt x="2370" y="2605"/>
                  </a:lnTo>
                  <a:lnTo>
                    <a:pt x="2402" y="2613"/>
                  </a:lnTo>
                  <a:lnTo>
                    <a:pt x="2436" y="2620"/>
                  </a:lnTo>
                  <a:lnTo>
                    <a:pt x="2469" y="2626"/>
                  </a:lnTo>
                  <a:lnTo>
                    <a:pt x="2503" y="2631"/>
                  </a:lnTo>
                  <a:lnTo>
                    <a:pt x="2536" y="2636"/>
                  </a:lnTo>
                  <a:lnTo>
                    <a:pt x="2570" y="2640"/>
                  </a:lnTo>
                  <a:lnTo>
                    <a:pt x="2605" y="2643"/>
                  </a:lnTo>
                  <a:lnTo>
                    <a:pt x="2639" y="2645"/>
                  </a:lnTo>
                  <a:lnTo>
                    <a:pt x="2673" y="2646"/>
                  </a:lnTo>
                  <a:lnTo>
                    <a:pt x="2708" y="2647"/>
                  </a:lnTo>
                  <a:close/>
                </a:path>
              </a:pathLst>
            </a:custGeom>
            <a:solidFill>
              <a:srgbClr val="33A9AB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>
                <a:contourClr>
                  <a:srgbClr val="FFFFFF"/>
                </a:contourClr>
              </a:sp3d>
            </a:bodyPr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Calibri" panose="020F0502020204030204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13" name="时钟"/>
          <p:cNvSpPr/>
          <p:nvPr/>
        </p:nvSpPr>
        <p:spPr>
          <a:xfrm>
            <a:off x="8176441" y="4628515"/>
            <a:ext cx="177800" cy="177800"/>
          </a:xfrm>
          <a:custGeom>
            <a:avLst/>
            <a:gdLst>
              <a:gd name="connsiteX0" fmla="*/ 320662 w 792088"/>
              <a:gd name="connsiteY0" fmla="*/ 99114 h 792088"/>
              <a:gd name="connsiteX1" fmla="*/ 320662 w 792088"/>
              <a:gd name="connsiteY1" fmla="*/ 475062 h 792088"/>
              <a:gd name="connsiteX2" fmla="*/ 696610 w 792088"/>
              <a:gd name="connsiteY2" fmla="*/ 475062 h 792088"/>
              <a:gd name="connsiteX3" fmla="*/ 696610 w 792088"/>
              <a:gd name="connsiteY3" fmla="*/ 434076 h 792088"/>
              <a:gd name="connsiteX4" fmla="*/ 361648 w 792088"/>
              <a:gd name="connsiteY4" fmla="*/ 434076 h 792088"/>
              <a:gd name="connsiteX5" fmla="*/ 361648 w 792088"/>
              <a:gd name="connsiteY5" fmla="*/ 99114 h 792088"/>
              <a:gd name="connsiteX6" fmla="*/ 396044 w 792088"/>
              <a:gd name="connsiteY6" fmla="*/ 0 h 792088"/>
              <a:gd name="connsiteX7" fmla="*/ 792088 w 792088"/>
              <a:gd name="connsiteY7" fmla="*/ 396044 h 792088"/>
              <a:gd name="connsiteX8" fmla="*/ 396044 w 792088"/>
              <a:gd name="connsiteY8" fmla="*/ 792088 h 792088"/>
              <a:gd name="connsiteX9" fmla="*/ 0 w 792088"/>
              <a:gd name="connsiteY9" fmla="*/ 396044 h 792088"/>
              <a:gd name="connsiteX10" fmla="*/ 396044 w 792088"/>
              <a:gd name="connsiteY10" fmla="*/ 0 h 79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92088" h="792088">
                <a:moveTo>
                  <a:pt x="320662" y="99114"/>
                </a:moveTo>
                <a:lnTo>
                  <a:pt x="320662" y="475062"/>
                </a:lnTo>
                <a:lnTo>
                  <a:pt x="696610" y="475062"/>
                </a:lnTo>
                <a:lnTo>
                  <a:pt x="696610" y="434076"/>
                </a:lnTo>
                <a:lnTo>
                  <a:pt x="361648" y="434076"/>
                </a:lnTo>
                <a:lnTo>
                  <a:pt x="361648" y="99114"/>
                </a:lnTo>
                <a:close/>
                <a:moveTo>
                  <a:pt x="396044" y="0"/>
                </a:moveTo>
                <a:cubicBezTo>
                  <a:pt x="614773" y="0"/>
                  <a:pt x="792088" y="177315"/>
                  <a:pt x="792088" y="396044"/>
                </a:cubicBezTo>
                <a:cubicBezTo>
                  <a:pt x="792088" y="614773"/>
                  <a:pt x="614773" y="792088"/>
                  <a:pt x="396044" y="792088"/>
                </a:cubicBezTo>
                <a:cubicBezTo>
                  <a:pt x="177315" y="792088"/>
                  <a:pt x="0" y="614773"/>
                  <a:pt x="0" y="396044"/>
                </a:cubicBezTo>
                <a:cubicBezTo>
                  <a:pt x="0" y="177315"/>
                  <a:pt x="177315" y="0"/>
                  <a:pt x="396044" y="0"/>
                </a:cubicBezTo>
                <a:close/>
              </a:path>
            </a:pathLst>
          </a:custGeom>
          <a:solidFill>
            <a:srgbClr val="33A9AB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800474" y="3719286"/>
            <a:ext cx="4591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考试安排、考试学习文件及注意事项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5289784" y="1706475"/>
            <a:ext cx="16124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2000" b="1" dirty="0">
                <a:solidFill>
                  <a:srgbClr val="1A7B80"/>
                </a:solidFill>
                <a:latin typeface="Agency FB" panose="020B0503020202020204" pitchFamily="34" charset="0"/>
                <a:ea typeface="微软雅黑 Light" panose="020B0502040204020203" pitchFamily="34" charset="-122"/>
              </a:rPr>
              <a:t>01</a:t>
            </a:r>
            <a:endParaRPr lang="zh-CN" altLang="en-US" sz="12000" b="1" dirty="0">
              <a:solidFill>
                <a:srgbClr val="1A7B80"/>
              </a:solidFill>
              <a:latin typeface="Agency FB" panose="020B0503020202020204" pitchFamily="34" charset="0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79952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8564" y="1099835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考试学习文件</a:t>
            </a:r>
            <a:endParaRPr lang="zh-CN" altLang="en-US" sz="2000" dirty="0">
              <a:solidFill>
                <a:srgbClr val="092B2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85545" y="2304415"/>
            <a:ext cx="9999345" cy="2418715"/>
            <a:chOff x="1867" y="4333"/>
            <a:chExt cx="15747" cy="3045"/>
          </a:xfrm>
        </p:grpSpPr>
        <p:sp>
          <p:nvSpPr>
            <p:cNvPr id="20" name="矩形 19"/>
            <p:cNvSpPr/>
            <p:nvPr/>
          </p:nvSpPr>
          <p:spPr>
            <a:xfrm>
              <a:off x="1867" y="4333"/>
              <a:ext cx="11642" cy="3045"/>
            </a:xfrm>
            <a:prstGeom prst="rect">
              <a:avLst/>
            </a:prstGeom>
            <a:solidFill>
              <a:srgbClr val="33A9AB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1" name="等腰三角形 30"/>
            <p:cNvSpPr/>
            <p:nvPr/>
          </p:nvSpPr>
          <p:spPr>
            <a:xfrm rot="16200000" flipH="1">
              <a:off x="14138" y="3902"/>
              <a:ext cx="3045" cy="3907"/>
            </a:xfrm>
            <a:custGeom>
              <a:avLst/>
              <a:gdLst/>
              <a:ahLst/>
              <a:cxnLst/>
              <a:rect l="l" t="t" r="r" b="b"/>
              <a:pathLst>
                <a:path w="1450218" h="1860602">
                  <a:moveTo>
                    <a:pt x="0" y="132410"/>
                  </a:moveTo>
                  <a:lnTo>
                    <a:pt x="0" y="1860602"/>
                  </a:lnTo>
                  <a:lnTo>
                    <a:pt x="1450218" y="1860602"/>
                  </a:lnTo>
                  <a:lnTo>
                    <a:pt x="1450218" y="132410"/>
                  </a:lnTo>
                  <a:lnTo>
                    <a:pt x="867461" y="132410"/>
                  </a:lnTo>
                  <a:lnTo>
                    <a:pt x="725109" y="0"/>
                  </a:lnTo>
                  <a:lnTo>
                    <a:pt x="582757" y="132410"/>
                  </a:lnTo>
                  <a:close/>
                </a:path>
              </a:pathLst>
            </a:custGeom>
            <a:solidFill>
              <a:srgbClr val="1A7B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2" name="TextBox 32"/>
            <p:cNvSpPr txBox="1"/>
            <p:nvPr/>
          </p:nvSpPr>
          <p:spPr>
            <a:xfrm>
              <a:off x="14880" y="5412"/>
              <a:ext cx="1838" cy="77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>
                <a:defRPr sz="220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defRPr>
              </a:lvl1pPr>
            </a:lstStyle>
            <a:p>
              <a:pPr algn="ctr"/>
              <a:r>
                <a:rPr lang="zh-CN" altLang="en-US" sz="2000" spc="3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学习相关文件</a:t>
              </a:r>
            </a:p>
          </p:txBody>
        </p:sp>
        <p:sp>
          <p:nvSpPr>
            <p:cNvPr id="23" name="TextBox 33"/>
            <p:cNvSpPr txBox="1"/>
            <p:nvPr/>
          </p:nvSpPr>
          <p:spPr>
            <a:xfrm>
              <a:off x="2343" y="4587"/>
              <a:ext cx="10691" cy="180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just" fontAlgn="auto">
                <a:lnSpc>
                  <a:spcPct val="150000"/>
                </a:lnSpc>
              </a:pPr>
              <a:r>
                <a:rPr lang="zh-CN" altLang="en-US" sz="1600" dirty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  <a:sym typeface="Bebas" pitchFamily="2" charset="0"/>
                </a:rPr>
                <a:t>学习《山东大学本科生考试工作管理办法》、《山东大学本科生考试试卷保密制度》、《山东大学本科生考试监考人员职责》、《山东大学本科生考试巡视人员职责》、《山东大学本科教学事故认定及处理办法》、《山东大学本科生考试考生守则》、等相关文件制度。</a:t>
              </a: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89783BA0-947D-4F66-8CCE-2CE4C9FE8BCE}"/>
              </a:ext>
            </a:extLst>
          </p:cNvPr>
          <p:cNvGrpSpPr/>
          <p:nvPr/>
        </p:nvGrpSpPr>
        <p:grpSpPr>
          <a:xfrm>
            <a:off x="263165" y="176635"/>
            <a:ext cx="4496377" cy="699541"/>
            <a:chOff x="1764881" y="2311569"/>
            <a:chExt cx="1999135" cy="246117"/>
          </a:xfrm>
        </p:grpSpPr>
        <p:sp>
          <p:nvSpPr>
            <p:cNvPr id="9" name="任意多边形: 形状 8">
              <a:extLst>
                <a:ext uri="{FF2B5EF4-FFF2-40B4-BE49-F238E27FC236}">
                  <a16:creationId xmlns:a16="http://schemas.microsoft.com/office/drawing/2014/main" id="{C7144792-99E2-466F-9DA2-A1C1122D7637}"/>
                </a:ext>
              </a:extLst>
            </p:cNvPr>
            <p:cNvSpPr/>
            <p:nvPr/>
          </p:nvSpPr>
          <p:spPr>
            <a:xfrm>
              <a:off x="2148241" y="2353709"/>
              <a:ext cx="1615775" cy="203977"/>
            </a:xfrm>
            <a:custGeom>
              <a:avLst/>
              <a:gdLst/>
              <a:ahLst/>
              <a:cxnLst/>
              <a:rect l="l" t="t" r="r" b="b"/>
              <a:pathLst>
                <a:path w="1615775" h="203977">
                  <a:moveTo>
                    <a:pt x="0" y="0"/>
                  </a:moveTo>
                  <a:lnTo>
                    <a:pt x="1579509" y="0"/>
                  </a:lnTo>
                  <a:cubicBezTo>
                    <a:pt x="1599539" y="0"/>
                    <a:pt x="1615775" y="12276"/>
                    <a:pt x="1615775" y="27420"/>
                  </a:cubicBezTo>
                  <a:lnTo>
                    <a:pt x="1615775" y="176557"/>
                  </a:lnTo>
                  <a:cubicBezTo>
                    <a:pt x="1615775" y="191701"/>
                    <a:pt x="1599539" y="203977"/>
                    <a:pt x="1579509" y="203977"/>
                  </a:cubicBez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考试安排相关文件学习及注意事项</a:t>
              </a: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21609322-239D-4AA5-9291-BE7BA5884DBB}"/>
                </a:ext>
              </a:extLst>
            </p:cNvPr>
            <p:cNvSpPr/>
            <p:nvPr/>
          </p:nvSpPr>
          <p:spPr>
            <a:xfrm>
              <a:off x="2047533" y="2311569"/>
              <a:ext cx="101156" cy="246114"/>
            </a:xfrm>
            <a:custGeom>
              <a:avLst/>
              <a:gdLst/>
              <a:ahLst/>
              <a:cxnLst/>
              <a:rect l="0" t="0" r="0" b="0"/>
              <a:pathLst>
                <a:path w="101156" h="246114">
                  <a:moveTo>
                    <a:pt x="0" y="0"/>
                  </a:moveTo>
                  <a:lnTo>
                    <a:pt x="101156" y="42136"/>
                  </a:lnTo>
                  <a:lnTo>
                    <a:pt x="101156" y="246114"/>
                  </a:ln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E62"/>
            </a:solidFill>
            <a:ln w="7600" cap="flat">
              <a:solidFill>
                <a:srgbClr val="1A7B80"/>
              </a:solidFill>
              <a:bevel/>
            </a:ln>
          </p:spPr>
        </p:sp>
        <p:sp>
          <p:nvSpPr>
            <p:cNvPr id="11" name="任意多边形: 形状 10">
              <a:extLst>
                <a:ext uri="{FF2B5EF4-FFF2-40B4-BE49-F238E27FC236}">
                  <a16:creationId xmlns:a16="http://schemas.microsoft.com/office/drawing/2014/main" id="{D6D3CE2B-D847-40B9-9724-1B31E88C4DD2}"/>
                </a:ext>
              </a:extLst>
            </p:cNvPr>
            <p:cNvSpPr/>
            <p:nvPr/>
          </p:nvSpPr>
          <p:spPr>
            <a:xfrm>
              <a:off x="1764881" y="2311569"/>
              <a:ext cx="281104" cy="203977"/>
            </a:xfrm>
            <a:custGeom>
              <a:avLst/>
              <a:gdLst/>
              <a:ahLst/>
              <a:cxnLst/>
              <a:rect l="l" t="t" r="r" b="b"/>
              <a:pathLst>
                <a:path w="281104" h="203977">
                  <a:moveTo>
                    <a:pt x="36265" y="0"/>
                  </a:moveTo>
                  <a:lnTo>
                    <a:pt x="281104" y="0"/>
                  </a:lnTo>
                  <a:lnTo>
                    <a:pt x="281104" y="203977"/>
                  </a:lnTo>
                  <a:lnTo>
                    <a:pt x="36265" y="203977"/>
                  </a:lnTo>
                  <a:cubicBezTo>
                    <a:pt x="16237" y="203977"/>
                    <a:pt x="0" y="191701"/>
                    <a:pt x="0" y="176557"/>
                  </a:cubicBezTo>
                  <a:lnTo>
                    <a:pt x="0" y="27420"/>
                  </a:lnTo>
                  <a:cubicBezTo>
                    <a:pt x="0" y="12276"/>
                    <a:pt x="16237" y="0"/>
                    <a:pt x="36265" y="0"/>
                  </a:cubicBez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0</a:t>
              </a:r>
              <a:r>
                <a:rPr lang="en-US" altLang="zh-CN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 4</a:t>
              </a:r>
              <a:endParaRPr dirty="0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146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75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121C555-11A5-44B7-A8B8-8EEA3BC4EDEF}"/>
              </a:ext>
            </a:extLst>
          </p:cNvPr>
          <p:cNvSpPr txBox="1"/>
          <p:nvPr/>
        </p:nvSpPr>
        <p:spPr>
          <a:xfrm>
            <a:off x="4781608" y="432321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000" dirty="0">
                <a:latin typeface="+mj-ea"/>
                <a:ea typeface="+mj-ea"/>
              </a:rPr>
              <a:t>山东大学期末考试监考操作规程</a:t>
            </a:r>
          </a:p>
          <a:p>
            <a:endParaRPr lang="zh-CN" altLang="en-US" sz="2000" dirty="0">
              <a:latin typeface="+mj-ea"/>
              <a:ea typeface="+mj-ea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CB1FF448-DDE9-4F05-A97B-D08BC9351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377239"/>
              </p:ext>
            </p:extLst>
          </p:nvPr>
        </p:nvGraphicFramePr>
        <p:xfrm>
          <a:off x="629174" y="846151"/>
          <a:ext cx="10531417" cy="6036363"/>
        </p:xfrm>
        <a:graphic>
          <a:graphicData uri="http://schemas.openxmlformats.org/drawingml/2006/table">
            <a:tbl>
              <a:tblPr firstRow="1" firstCol="1" bandRow="1"/>
              <a:tblGrid>
                <a:gridCol w="1073791">
                  <a:extLst>
                    <a:ext uri="{9D8B030D-6E8A-4147-A177-3AD203B41FA5}">
                      <a16:colId xmlns:a16="http://schemas.microsoft.com/office/drawing/2014/main" val="1408208735"/>
                    </a:ext>
                  </a:extLst>
                </a:gridCol>
                <a:gridCol w="9457626">
                  <a:extLst>
                    <a:ext uri="{9D8B030D-6E8A-4147-A177-3AD203B41FA5}">
                      <a16:colId xmlns:a16="http://schemas.microsoft.com/office/drawing/2014/main" val="31365063"/>
                    </a:ext>
                  </a:extLst>
                </a:gridCol>
              </a:tblGrid>
              <a:tr h="424520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200"/>
                        </a:spcAft>
                      </a:pPr>
                      <a:r>
                        <a:rPr lang="zh-CN" sz="1100" b="1" kern="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考前准备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200"/>
                        </a:spcAft>
                      </a:pPr>
                      <a:r>
                        <a:rPr lang="en-US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1</a:t>
                      </a:r>
                      <a:r>
                        <a:rPr lang="zh-CN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、参加学院组织的考前培训，认真学习有关考试的制度、法规，明确监考要求。</a:t>
                      </a:r>
                      <a:br>
                        <a:rPr lang="en-US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</a:br>
                      <a:r>
                        <a:rPr lang="en-US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2</a:t>
                      </a:r>
                      <a:r>
                        <a:rPr lang="zh-CN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、第一监考人到主管学院领取门贴、签字单（</a:t>
                      </a:r>
                      <a:r>
                        <a:rPr lang="zh-CN" sz="1050" b="0" kern="0" dirty="0"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签字</a:t>
                      </a:r>
                      <a:r>
                        <a:rPr lang="zh-CN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）、桌贴（可选择使用）及其它相关材料。</a:t>
                      </a:r>
                      <a:endParaRPr lang="zh-CN" sz="105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5097612"/>
                  </a:ext>
                </a:extLst>
              </a:tr>
              <a:tr h="1839984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200"/>
                        </a:spcAft>
                      </a:pPr>
                      <a:r>
                        <a:rPr lang="zh-CN" sz="1100" b="1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考前</a:t>
                      </a:r>
                      <a:r>
                        <a:rPr lang="en-US" sz="1100" b="1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20</a:t>
                      </a:r>
                      <a:r>
                        <a:rPr lang="zh-CN" sz="1100" b="1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分钟</a:t>
                      </a:r>
                      <a:endParaRPr lang="zh-CN" sz="1100" kern="1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200"/>
                        </a:spcAft>
                      </a:pPr>
                      <a:r>
                        <a:rPr lang="en-US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3</a:t>
                      </a:r>
                      <a:r>
                        <a:rPr lang="zh-CN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zh-CN" sz="1050" kern="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到考场</a:t>
                      </a:r>
                      <a:r>
                        <a:rPr lang="zh-CN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，将下述内容书写在黑板上</a:t>
                      </a:r>
                      <a:r>
                        <a:rPr lang="en-US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:</a:t>
                      </a:r>
                      <a:br>
                        <a:rPr lang="en-US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</a:br>
                      <a:r>
                        <a:rPr lang="en-US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  </a:t>
                      </a:r>
                      <a:r>
                        <a:rPr lang="en-US" sz="1050" kern="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 </a:t>
                      </a:r>
                      <a:r>
                        <a:rPr lang="en-US" sz="1050" b="1" kern="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(1) </a:t>
                      </a:r>
                      <a:r>
                        <a:rPr lang="zh-CN" altLang="en-US" sz="1050" b="1" kern="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考试科目名称：</a:t>
                      </a:r>
                      <a:endParaRPr lang="en-US" altLang="zh-CN" sz="1050" b="1" kern="0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宋体" panose="02010600030101010101" pitchFamily="2" charset="-122"/>
                      </a:endParaRPr>
                    </a:p>
                    <a:p>
                      <a:pPr algn="l">
                        <a:lnSpc>
                          <a:spcPts val="1300"/>
                        </a:lnSpc>
                        <a:spcAft>
                          <a:spcPts val="200"/>
                        </a:spcAft>
                      </a:pPr>
                      <a:r>
                        <a:rPr lang="en-US" altLang="zh-CN" sz="1050" b="1" kern="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  </a:t>
                      </a:r>
                      <a:r>
                        <a:rPr lang="en-US" altLang="zh-CN" sz="1050" b="1" kern="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n-ea"/>
                          <a:cs typeface="宋体" panose="02010600030101010101" pitchFamily="2" charset="-122"/>
                        </a:rPr>
                        <a:t>(2) </a:t>
                      </a:r>
                      <a:r>
                        <a:rPr lang="zh-CN" sz="1050" b="1" kern="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考试起止时间：</a:t>
                      </a:r>
                      <a:br>
                        <a:rPr lang="en-US" sz="1050" b="1" kern="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</a:br>
                      <a:r>
                        <a:rPr lang="en-US" sz="1050" b="1" kern="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   </a:t>
                      </a:r>
                      <a:r>
                        <a:rPr lang="en-US" altLang="zh-CN" sz="1050" b="1" kern="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n-ea"/>
                          <a:cs typeface="宋体" panose="02010600030101010101" pitchFamily="2" charset="-122"/>
                        </a:rPr>
                        <a:t>(3) </a:t>
                      </a:r>
                      <a:r>
                        <a:rPr lang="zh-CN" sz="1050" b="1" kern="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监考人姓名：</a:t>
                      </a:r>
                      <a:br>
                        <a:rPr lang="en-US" sz="1050" b="1" kern="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</a:br>
                      <a:r>
                        <a:rPr lang="en-US" sz="1050" b="1" kern="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 </a:t>
                      </a:r>
                      <a:r>
                        <a:rPr lang="zh-CN" altLang="en-US" sz="1050" b="1" kern="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（</a:t>
                      </a:r>
                      <a:r>
                        <a:rPr lang="en-US" altLang="zh-CN" sz="1050" b="1" kern="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zh-CN" altLang="en-US" sz="1050" b="1" kern="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）</a:t>
                      </a:r>
                      <a:r>
                        <a:rPr lang="zh-CN" sz="1050" b="1" kern="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注意事项：</a:t>
                      </a:r>
                      <a:br>
                        <a:rPr lang="en-US" sz="1050" b="1" kern="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</a:br>
                      <a:r>
                        <a:rPr lang="en-US" sz="1050" b="1" kern="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      </a:t>
                      </a:r>
                      <a:r>
                        <a:rPr lang="zh-CN" sz="1050" b="1" kern="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①请将身份证、学生证放在桌面外侧。</a:t>
                      </a:r>
                      <a:br>
                        <a:rPr lang="en-US" sz="1050" b="1" kern="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</a:br>
                      <a:r>
                        <a:rPr lang="en-US" sz="1050" b="1" kern="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      </a:t>
                      </a:r>
                      <a:r>
                        <a:rPr lang="zh-CN" sz="1050" b="1" kern="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②禁止携带手机或有存储功能的电子产品进入考场。</a:t>
                      </a:r>
                      <a:br>
                        <a:rPr lang="en-US" sz="1050" b="1" kern="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</a:br>
                      <a:r>
                        <a:rPr lang="en-US" sz="1050" b="1" kern="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      </a:t>
                      </a:r>
                      <a:r>
                        <a:rPr lang="zh-CN" sz="1050" b="1" kern="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③桌面或桌洞内不得有自备的书籍和纸张，不得写与考试内容有关的文字。</a:t>
                      </a:r>
                      <a:br>
                        <a:rPr lang="en-US" sz="1050" b="1" kern="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</a:br>
                      <a:r>
                        <a:rPr lang="en-US" sz="1050" b="1" kern="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      </a:t>
                      </a:r>
                      <a:r>
                        <a:rPr lang="zh-CN" sz="1050" b="1" kern="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④不允许带</a:t>
                      </a:r>
                      <a:r>
                        <a:rPr lang="zh-CN" altLang="en-US" sz="1050" b="1" kern="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不透明</a:t>
                      </a:r>
                      <a:r>
                        <a:rPr lang="zh-CN" sz="1050" b="1" kern="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笔袋。</a:t>
                      </a:r>
                      <a:br>
                        <a:rPr lang="en-US" sz="1050" b="1" kern="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</a:br>
                      <a:r>
                        <a:rPr lang="en-US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4</a:t>
                      </a:r>
                      <a:r>
                        <a:rPr lang="zh-CN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、张贴相关材料；组织学生入场，</a:t>
                      </a:r>
                      <a:r>
                        <a:rPr lang="zh-CN" sz="1050" b="1" kern="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检查学生身份证、学生证是否与本人相符</a:t>
                      </a:r>
                      <a:r>
                        <a:rPr lang="zh-CN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；按座次表安排学生就座；要求学生将与考试无关的物品集中存放。</a:t>
                      </a:r>
                      <a:br>
                        <a:rPr lang="en-US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</a:br>
                      <a:r>
                        <a:rPr lang="en-US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5</a:t>
                      </a:r>
                      <a:r>
                        <a:rPr lang="zh-CN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、与主考教师交接试题。</a:t>
                      </a:r>
                      <a:br>
                        <a:rPr lang="en-US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</a:br>
                      <a:r>
                        <a:rPr lang="en-US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6</a:t>
                      </a:r>
                      <a:r>
                        <a:rPr lang="zh-CN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、彻底清场。</a:t>
                      </a:r>
                      <a:endParaRPr lang="zh-CN" sz="105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1018339"/>
                  </a:ext>
                </a:extLst>
              </a:tr>
              <a:tr h="533878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200"/>
                        </a:spcAft>
                      </a:pPr>
                      <a:r>
                        <a:rPr lang="zh-CN" sz="1100" b="1" kern="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考前</a:t>
                      </a:r>
                      <a:r>
                        <a:rPr lang="en-US" sz="1100" b="1" kern="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r>
                        <a:rPr lang="zh-CN" sz="1100" b="1" kern="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分钟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200"/>
                        </a:spcAft>
                      </a:pPr>
                      <a:r>
                        <a:rPr lang="en-US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7</a:t>
                      </a:r>
                      <a:r>
                        <a:rPr lang="zh-CN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zh-CN" sz="1050" b="1" kern="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向学生宣读《山东大学本科考试考生守则》，并口头提示上述“注意事项”</a:t>
                      </a:r>
                      <a:r>
                        <a:rPr lang="zh-CN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。</a:t>
                      </a:r>
                      <a:br>
                        <a:rPr lang="en-US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</a:br>
                      <a:r>
                        <a:rPr lang="en-US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8</a:t>
                      </a:r>
                      <a:r>
                        <a:rPr lang="zh-CN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zh-CN" sz="1050" b="1" kern="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找两名考生在考场记录上的“监考员是否提前清场”和“监考员是否宣读考生守则”栏下方空白处签字确认。</a:t>
                      </a:r>
                      <a:br>
                        <a:rPr lang="en-US" sz="1050" b="1" kern="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</a:br>
                      <a:r>
                        <a:rPr lang="en-US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9</a:t>
                      </a:r>
                      <a:r>
                        <a:rPr lang="zh-CN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、提示考生标准化考场考试全程监控。</a:t>
                      </a:r>
                      <a:endParaRPr lang="zh-CN" sz="105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8035556"/>
                  </a:ext>
                </a:extLst>
              </a:tr>
              <a:tr h="149122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200"/>
                        </a:spcAft>
                      </a:pPr>
                      <a:r>
                        <a:rPr lang="zh-CN" sz="1100" b="1" kern="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考前</a:t>
                      </a:r>
                      <a:r>
                        <a:rPr lang="en-US" sz="1100" b="1" kern="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5</a:t>
                      </a:r>
                      <a:r>
                        <a:rPr lang="zh-CN" sz="1100" b="1" kern="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分钟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200"/>
                        </a:spcAft>
                      </a:pPr>
                      <a:r>
                        <a:rPr lang="en-US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10</a:t>
                      </a:r>
                      <a:r>
                        <a:rPr lang="zh-CN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、分发试卷</a:t>
                      </a:r>
                      <a:r>
                        <a:rPr lang="en-US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(</a:t>
                      </a:r>
                      <a:r>
                        <a:rPr lang="zh-CN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大考场可适当提前</a:t>
                      </a:r>
                      <a:r>
                        <a:rPr lang="en-US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)</a:t>
                      </a:r>
                      <a:r>
                        <a:rPr lang="zh-CN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。</a:t>
                      </a:r>
                      <a:endParaRPr lang="zh-CN" sz="105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6370944"/>
                  </a:ext>
                </a:extLst>
              </a:tr>
              <a:tr h="318208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200"/>
                        </a:spcAft>
                      </a:pPr>
                      <a:r>
                        <a:rPr lang="zh-CN" sz="1100" b="1" kern="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考试开始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200"/>
                        </a:spcAft>
                      </a:pPr>
                      <a:r>
                        <a:rPr lang="en-US" sz="1050" b="1" kern="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11</a:t>
                      </a:r>
                      <a:r>
                        <a:rPr lang="zh-CN" sz="1050" b="1" kern="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、监考人员需关闭通讯工具，考试过程中不做与监考无关的事。</a:t>
                      </a:r>
                      <a:br>
                        <a:rPr lang="en-US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</a:br>
                      <a:r>
                        <a:rPr lang="en-US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12</a:t>
                      </a:r>
                      <a:r>
                        <a:rPr lang="zh-CN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、核验证件完毕后，监考员分别在考场前后认真监考。</a:t>
                      </a:r>
                      <a:endParaRPr lang="zh-CN" sz="105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31643"/>
                  </a:ext>
                </a:extLst>
              </a:tr>
              <a:tr h="205804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200"/>
                        </a:spcAft>
                      </a:pPr>
                      <a:r>
                        <a:rPr lang="zh-CN" altLang="en-US" sz="1100" b="1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考试开始</a:t>
                      </a:r>
                      <a:r>
                        <a:rPr lang="en-US" sz="1100" b="1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30</a:t>
                      </a:r>
                      <a:r>
                        <a:rPr lang="zh-CN" altLang="en-US" sz="1100" b="1" kern="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分钟</a:t>
                      </a:r>
                      <a:endParaRPr lang="zh-CN" altLang="en-US" sz="1100" b="1" kern="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200"/>
                        </a:spcAft>
                      </a:pPr>
                      <a:r>
                        <a:rPr lang="en-US" sz="1050" b="1" kern="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13</a:t>
                      </a:r>
                      <a:r>
                        <a:rPr lang="zh-CN" sz="1050" b="1" kern="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、禁止迟到考生入场，考场记录登记缺考考生信息。</a:t>
                      </a:r>
                      <a:endParaRPr lang="zh-CN" sz="1050" b="1" kern="100" dirty="0">
                        <a:solidFill>
                          <a:srgbClr val="FF0000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2194097"/>
                  </a:ext>
                </a:extLst>
              </a:tr>
              <a:tr h="1408744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200"/>
                        </a:spcAft>
                      </a:pPr>
                      <a:r>
                        <a:rPr lang="zh-CN" altLang="en-US" sz="1100" b="1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考试中</a:t>
                      </a:r>
                      <a:endParaRPr lang="zh-CN" altLang="en-US" sz="1100" b="1" kern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200"/>
                        </a:spcAft>
                      </a:pPr>
                      <a:r>
                        <a:rPr lang="en-US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14</a:t>
                      </a:r>
                      <a:r>
                        <a:rPr lang="zh-CN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zh-CN" sz="1050" b="1" kern="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严格维护考场纪律。对有违纪作弊动机的学生应及时制止</a:t>
                      </a:r>
                      <a:r>
                        <a:rPr lang="zh-CN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；发现违纪作弊现象时，在《考场情况记录表》上写实性记录，要求违纪作弊学生在《考场情况记录表》和违纪作弊材料上签名确认，并将相关材料及时送至监考人员所在学院。不应因执行纪律而影响考场正常秩序。</a:t>
                      </a:r>
                      <a:br>
                        <a:rPr lang="en-US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</a:br>
                      <a:r>
                        <a:rPr lang="en-US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15</a:t>
                      </a:r>
                      <a:r>
                        <a:rPr lang="zh-CN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、对于试卷中印刷不清、错、漏和须改正的地方，应及时协调处理，不允许解释考题。</a:t>
                      </a:r>
                      <a:br>
                        <a:rPr lang="en-US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</a:br>
                      <a:r>
                        <a:rPr lang="en-US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16</a:t>
                      </a:r>
                      <a:r>
                        <a:rPr lang="zh-CN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、有权制止与考试无关的人员进入考场。</a:t>
                      </a:r>
                      <a:br>
                        <a:rPr lang="en-US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</a:br>
                      <a:r>
                        <a:rPr lang="en-US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17</a:t>
                      </a:r>
                      <a:r>
                        <a:rPr lang="zh-CN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、严格遵守考试纪律，不擅离职守。</a:t>
                      </a:r>
                      <a:br>
                        <a:rPr lang="en-US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</a:br>
                      <a:r>
                        <a:rPr lang="en-US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18</a:t>
                      </a:r>
                      <a:r>
                        <a:rPr lang="zh-CN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、不认真履行职责，导致考试工作出现严重失误的，按《山东大学教学事故界定及处理意见》的有关规定处理。</a:t>
                      </a:r>
                      <a:br>
                        <a:rPr lang="en-US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</a:br>
                      <a:r>
                        <a:rPr lang="en-US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19</a:t>
                      </a:r>
                      <a:r>
                        <a:rPr lang="zh-CN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、若考生有特殊情况确需去洗手间，监考人员应陪同前往。如因性别原因无法陪同，可由主考或巡视人员代替。</a:t>
                      </a:r>
                      <a:endParaRPr lang="zh-CN" sz="105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703386"/>
                  </a:ext>
                </a:extLst>
              </a:tr>
              <a:tr h="318208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200"/>
                        </a:spcAft>
                      </a:pPr>
                      <a:r>
                        <a:rPr lang="zh-CN" altLang="en-US" sz="1100" b="1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考试结束前</a:t>
                      </a:r>
                      <a:r>
                        <a:rPr lang="en-US" sz="1100" b="1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10</a:t>
                      </a:r>
                      <a:r>
                        <a:rPr lang="zh-CN" altLang="en-US" sz="1100" b="1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分钟</a:t>
                      </a:r>
                      <a:endParaRPr lang="zh-CN" altLang="en-US" sz="1100" b="1" kern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200"/>
                        </a:spcAft>
                      </a:pPr>
                      <a:r>
                        <a:rPr lang="en-US" sz="1050" b="1" kern="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20</a:t>
                      </a:r>
                      <a:r>
                        <a:rPr lang="zh-CN" sz="1050" b="1" kern="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、提醒考生离考试结束还有十分钟。</a:t>
                      </a:r>
                      <a:br>
                        <a:rPr lang="en-US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</a:br>
                      <a:r>
                        <a:rPr lang="en-US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21</a:t>
                      </a:r>
                      <a:r>
                        <a:rPr lang="zh-CN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、严格遵守考试时间，不得擅自提前或拖延考试开始和结束时间。</a:t>
                      </a:r>
                      <a:endParaRPr lang="zh-CN" sz="105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1414413"/>
                  </a:ext>
                </a:extLst>
              </a:tr>
              <a:tr h="468611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ts val="1300"/>
                        </a:lnSpc>
                        <a:spcAft>
                          <a:spcPts val="200"/>
                        </a:spcAft>
                      </a:pPr>
                      <a:r>
                        <a:rPr lang="zh-CN" altLang="en-US" sz="1100" b="1" kern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考试结束</a:t>
                      </a:r>
                      <a:endParaRPr lang="zh-CN" altLang="en-US" sz="1100" b="1" kern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00"/>
                        </a:lnSpc>
                        <a:spcAft>
                          <a:spcPts val="200"/>
                        </a:spcAft>
                      </a:pPr>
                      <a:r>
                        <a:rPr lang="en-US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22</a:t>
                      </a:r>
                      <a:r>
                        <a:rPr lang="zh-CN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、宣布考试结束，并立即令考生停止答题。</a:t>
                      </a:r>
                      <a:br>
                        <a:rPr lang="en-US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</a:br>
                      <a:r>
                        <a:rPr lang="en-US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23</a:t>
                      </a:r>
                      <a:r>
                        <a:rPr lang="zh-CN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、</a:t>
                      </a:r>
                      <a:r>
                        <a:rPr lang="zh-CN" sz="1050" b="1" kern="0" dirty="0">
                          <a:solidFill>
                            <a:srgbClr val="FF0000"/>
                          </a:solidFill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收取和整理学生的考卷（含答题纸、答题卡、草稿纸等），清点无误后方可允许学生离开考场。</a:t>
                      </a:r>
                      <a:r>
                        <a:rPr lang="zh-CN" sz="1050" kern="0" dirty="0">
                          <a:effectLst/>
                          <a:latin typeface="+mj-ea"/>
                          <a:ea typeface="+mj-ea"/>
                          <a:cs typeface="宋体" panose="02010600030101010101" pitchFamily="2" charset="-122"/>
                        </a:rPr>
                        <a:t>将整理好的试卷等连同填写好的《考场情况记录表》一并交主考教师或指定工作人员。</a:t>
                      </a:r>
                      <a:endParaRPr lang="zh-CN" sz="1050" kern="100" dirty="0"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585964"/>
                  </a:ext>
                </a:extLst>
              </a:tr>
              <a:tr h="147881">
                <a:tc>
                  <a:txBody>
                    <a:bodyPr/>
                    <a:lstStyle/>
                    <a:p>
                      <a:pPr algn="just">
                        <a:lnSpc>
                          <a:spcPts val="1300"/>
                        </a:lnSpc>
                        <a:spcAft>
                          <a:spcPts val="200"/>
                        </a:spcAft>
                      </a:pPr>
                      <a:r>
                        <a:rPr lang="zh-CN" sz="1100" b="1" kern="0" dirty="0"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备注</a:t>
                      </a:r>
                      <a:endParaRPr lang="zh-CN" sz="110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zh-CN" sz="5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473942"/>
                  </a:ext>
                </a:extLst>
              </a:tr>
            </a:tbl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9CE37364-42FB-4013-B006-CB9A24A24162}"/>
              </a:ext>
            </a:extLst>
          </p:cNvPr>
          <p:cNvGrpSpPr/>
          <p:nvPr/>
        </p:nvGrpSpPr>
        <p:grpSpPr>
          <a:xfrm>
            <a:off x="58723" y="146610"/>
            <a:ext cx="4496377" cy="699541"/>
            <a:chOff x="1764881" y="2311569"/>
            <a:chExt cx="1999135" cy="246117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A818EA9B-F3AE-4DA9-BE96-64909032C6AD}"/>
                </a:ext>
              </a:extLst>
            </p:cNvPr>
            <p:cNvSpPr/>
            <p:nvPr/>
          </p:nvSpPr>
          <p:spPr>
            <a:xfrm>
              <a:off x="2148241" y="2353709"/>
              <a:ext cx="1615775" cy="203977"/>
            </a:xfrm>
            <a:custGeom>
              <a:avLst/>
              <a:gdLst/>
              <a:ahLst/>
              <a:cxnLst/>
              <a:rect l="l" t="t" r="r" b="b"/>
              <a:pathLst>
                <a:path w="1615775" h="203977">
                  <a:moveTo>
                    <a:pt x="0" y="0"/>
                  </a:moveTo>
                  <a:lnTo>
                    <a:pt x="1579509" y="0"/>
                  </a:lnTo>
                  <a:cubicBezTo>
                    <a:pt x="1599539" y="0"/>
                    <a:pt x="1615775" y="12276"/>
                    <a:pt x="1615775" y="27420"/>
                  </a:cubicBezTo>
                  <a:lnTo>
                    <a:pt x="1615775" y="176557"/>
                  </a:lnTo>
                  <a:cubicBezTo>
                    <a:pt x="1615775" y="191701"/>
                    <a:pt x="1599539" y="203977"/>
                    <a:pt x="1579509" y="203977"/>
                  </a:cubicBez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考试安排相关文件学习及注意事项</a:t>
              </a: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B3199B02-0789-4B91-8ED9-69EA3A45421E}"/>
                </a:ext>
              </a:extLst>
            </p:cNvPr>
            <p:cNvSpPr/>
            <p:nvPr/>
          </p:nvSpPr>
          <p:spPr>
            <a:xfrm>
              <a:off x="2047533" y="2311569"/>
              <a:ext cx="101156" cy="246114"/>
            </a:xfrm>
            <a:custGeom>
              <a:avLst/>
              <a:gdLst/>
              <a:ahLst/>
              <a:cxnLst/>
              <a:rect l="0" t="0" r="0" b="0"/>
              <a:pathLst>
                <a:path w="101156" h="246114">
                  <a:moveTo>
                    <a:pt x="0" y="0"/>
                  </a:moveTo>
                  <a:lnTo>
                    <a:pt x="101156" y="42136"/>
                  </a:lnTo>
                  <a:lnTo>
                    <a:pt x="101156" y="246114"/>
                  </a:ln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E62"/>
            </a:solidFill>
            <a:ln w="7600" cap="flat">
              <a:solidFill>
                <a:srgbClr val="1A7B80"/>
              </a:solidFill>
              <a:bevel/>
            </a:ln>
          </p:spPr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A5C46569-EFFF-4180-A1AD-7E97FEF7FB0E}"/>
                </a:ext>
              </a:extLst>
            </p:cNvPr>
            <p:cNvSpPr/>
            <p:nvPr/>
          </p:nvSpPr>
          <p:spPr>
            <a:xfrm>
              <a:off x="1764881" y="2311569"/>
              <a:ext cx="281104" cy="203977"/>
            </a:xfrm>
            <a:custGeom>
              <a:avLst/>
              <a:gdLst/>
              <a:ahLst/>
              <a:cxnLst/>
              <a:rect l="l" t="t" r="r" b="b"/>
              <a:pathLst>
                <a:path w="281104" h="203977">
                  <a:moveTo>
                    <a:pt x="36265" y="0"/>
                  </a:moveTo>
                  <a:lnTo>
                    <a:pt x="281104" y="0"/>
                  </a:lnTo>
                  <a:lnTo>
                    <a:pt x="281104" y="203977"/>
                  </a:lnTo>
                  <a:lnTo>
                    <a:pt x="36265" y="203977"/>
                  </a:lnTo>
                  <a:cubicBezTo>
                    <a:pt x="16237" y="203977"/>
                    <a:pt x="0" y="191701"/>
                    <a:pt x="0" y="176557"/>
                  </a:cubicBezTo>
                  <a:lnTo>
                    <a:pt x="0" y="27420"/>
                  </a:lnTo>
                  <a:cubicBezTo>
                    <a:pt x="0" y="12276"/>
                    <a:pt x="16237" y="0"/>
                    <a:pt x="36265" y="0"/>
                  </a:cubicBez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0</a:t>
              </a:r>
              <a:r>
                <a:rPr lang="en-US" altLang="zh-CN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 4</a:t>
              </a:r>
              <a:endParaRPr dirty="0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070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7B53FD5-82D8-4667-9F97-98CC7A0A1590}"/>
              </a:ext>
            </a:extLst>
          </p:cNvPr>
          <p:cNvSpPr txBox="1"/>
          <p:nvPr/>
        </p:nvSpPr>
        <p:spPr>
          <a:xfrm>
            <a:off x="4759542" y="811285"/>
            <a:ext cx="420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dirty="0"/>
              <a:t>山东大学本科考试巡视人员职责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81657C-20E9-4128-9C8F-686B653CCAC3}"/>
              </a:ext>
            </a:extLst>
          </p:cNvPr>
          <p:cNvSpPr txBox="1"/>
          <p:nvPr/>
        </p:nvSpPr>
        <p:spPr>
          <a:xfrm>
            <a:off x="3089594" y="1342763"/>
            <a:ext cx="726757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b="1" dirty="0"/>
              <a:t>第一条 </a:t>
            </a:r>
            <a:r>
              <a:rPr lang="zh-CN" altLang="zh-CN" dirty="0"/>
              <a:t>认真履行职责，完成巡视、监督任务。</a:t>
            </a:r>
          </a:p>
          <a:p>
            <a:r>
              <a:rPr lang="zh-CN" altLang="zh-CN" b="1" dirty="0"/>
              <a:t>第二条</a:t>
            </a:r>
            <a:r>
              <a:rPr lang="zh-CN" altLang="zh-CN" dirty="0"/>
              <a:t> </a:t>
            </a:r>
            <a:r>
              <a:rPr lang="zh-CN" altLang="zh-CN" dirty="0">
                <a:solidFill>
                  <a:srgbClr val="FF0000"/>
                </a:solidFill>
              </a:rPr>
              <a:t>开考前</a:t>
            </a:r>
            <a:r>
              <a:rPr lang="en-US" altLang="zh-CN" dirty="0">
                <a:solidFill>
                  <a:srgbClr val="FF0000"/>
                </a:solidFill>
              </a:rPr>
              <a:t>20</a:t>
            </a:r>
            <a:r>
              <a:rPr lang="zh-CN" altLang="zh-CN" dirty="0">
                <a:solidFill>
                  <a:srgbClr val="FF0000"/>
                </a:solidFill>
              </a:rPr>
              <a:t>分钟到达巡视地点</a:t>
            </a:r>
            <a:r>
              <a:rPr lang="zh-CN" altLang="zh-CN" dirty="0"/>
              <a:t>，巡视各考场考前准备情况，检查监考人员是否按时到位、考场清场是否彻底、监考人员是否核对学生身份、考生是否按规定就座等。对存在问题的考场，督促监考人员及时纠正。遇有监考人员迟到或缺席、考卷未及时送达考场、未按时开考等情况，及时向教务处汇报。</a:t>
            </a:r>
          </a:p>
          <a:p>
            <a:r>
              <a:rPr lang="zh-CN" altLang="zh-CN" b="1" dirty="0"/>
              <a:t>第三条</a:t>
            </a:r>
            <a:r>
              <a:rPr lang="zh-CN" altLang="zh-CN" dirty="0"/>
              <a:t> 监督检查监考人员执行《山东大学本科考试监考人员职责》情况，对不负责任的监考人员提出批评并责令改正。</a:t>
            </a:r>
          </a:p>
          <a:p>
            <a:r>
              <a:rPr lang="zh-CN" altLang="zh-CN" b="1" dirty="0"/>
              <a:t>第四条 </a:t>
            </a:r>
            <a:r>
              <a:rPr lang="zh-CN" altLang="zh-CN" dirty="0"/>
              <a:t>检查学生执行《山东大学本科考试考生守则》的情况；抽查学生证件，重点核查补考、重考、交流等类型学生的身份；协助监考人员处理学生违纪作弊现象。</a:t>
            </a:r>
          </a:p>
          <a:p>
            <a:r>
              <a:rPr lang="zh-CN" altLang="zh-CN" b="1" dirty="0"/>
              <a:t>第五条</a:t>
            </a:r>
            <a:r>
              <a:rPr lang="zh-CN" altLang="zh-CN" dirty="0"/>
              <a:t> 考试结束时，检查交卷情况，指导维护考场秩序。</a:t>
            </a:r>
          </a:p>
          <a:p>
            <a:r>
              <a:rPr lang="zh-CN" altLang="zh-CN" b="1" dirty="0"/>
              <a:t>第六条 </a:t>
            </a:r>
            <a:r>
              <a:rPr lang="zh-CN" altLang="zh-CN" dirty="0"/>
              <a:t>按要求填写《山东大学考场巡视情况记录表》并及时上交。</a:t>
            </a:r>
          </a:p>
          <a:p>
            <a:r>
              <a:rPr lang="zh-CN" altLang="zh-CN" b="1" dirty="0"/>
              <a:t>第七条</a:t>
            </a:r>
            <a:r>
              <a:rPr lang="zh-CN" altLang="zh-CN" dirty="0"/>
              <a:t> 履行职责不力的，按《山东大学教学事故界定及处理意见》处理，并取消巡视员资格。</a:t>
            </a:r>
          </a:p>
          <a:p>
            <a:r>
              <a:rPr lang="zh-CN" altLang="zh-CN" b="1" dirty="0"/>
              <a:t>第八条</a:t>
            </a:r>
            <a:r>
              <a:rPr lang="zh-CN" altLang="zh-CN" dirty="0"/>
              <a:t> 本职责自公布之日起执行。原《山东大学本、专科学生考试巡视人员职责》同时废止。</a:t>
            </a:r>
          </a:p>
          <a:p>
            <a:r>
              <a:rPr lang="en-US" altLang="zh-CN" dirty="0"/>
              <a:t> </a:t>
            </a:r>
            <a:endParaRPr lang="zh-CN" altLang="zh-CN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33218C2-46EC-4BAC-A417-BE7C8C006241}"/>
              </a:ext>
            </a:extLst>
          </p:cNvPr>
          <p:cNvGrpSpPr/>
          <p:nvPr/>
        </p:nvGrpSpPr>
        <p:grpSpPr>
          <a:xfrm>
            <a:off x="263165" y="176635"/>
            <a:ext cx="4496377" cy="699541"/>
            <a:chOff x="1764881" y="2311569"/>
            <a:chExt cx="1999135" cy="246117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5FD911A0-F9FA-44D4-BAF8-0D47306A770C}"/>
                </a:ext>
              </a:extLst>
            </p:cNvPr>
            <p:cNvSpPr/>
            <p:nvPr/>
          </p:nvSpPr>
          <p:spPr>
            <a:xfrm>
              <a:off x="2148241" y="2353709"/>
              <a:ext cx="1615775" cy="203977"/>
            </a:xfrm>
            <a:custGeom>
              <a:avLst/>
              <a:gdLst/>
              <a:ahLst/>
              <a:cxnLst/>
              <a:rect l="l" t="t" r="r" b="b"/>
              <a:pathLst>
                <a:path w="1615775" h="203977">
                  <a:moveTo>
                    <a:pt x="0" y="0"/>
                  </a:moveTo>
                  <a:lnTo>
                    <a:pt x="1579509" y="0"/>
                  </a:lnTo>
                  <a:cubicBezTo>
                    <a:pt x="1599539" y="0"/>
                    <a:pt x="1615775" y="12276"/>
                    <a:pt x="1615775" y="27420"/>
                  </a:cubicBezTo>
                  <a:lnTo>
                    <a:pt x="1615775" y="176557"/>
                  </a:lnTo>
                  <a:cubicBezTo>
                    <a:pt x="1615775" y="191701"/>
                    <a:pt x="1599539" y="203977"/>
                    <a:pt x="1579509" y="203977"/>
                  </a:cubicBez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dirty="0">
                  <a:solidFill>
                    <a:srgbClr val="FFFFFF"/>
                  </a:solidFill>
                  <a:latin typeface="微软雅黑" panose="020B0503020204020204" charset="-122"/>
                  <a:ea typeface="微软雅黑" panose="020B0503020204020204" charset="-122"/>
                </a:rPr>
                <a:t>考试安排相关文件学习及注意事项</a:t>
              </a: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AB95D147-2944-4354-BEBE-43CCE6F5EC56}"/>
                </a:ext>
              </a:extLst>
            </p:cNvPr>
            <p:cNvSpPr/>
            <p:nvPr/>
          </p:nvSpPr>
          <p:spPr>
            <a:xfrm>
              <a:off x="2047533" y="2311569"/>
              <a:ext cx="101156" cy="246114"/>
            </a:xfrm>
            <a:custGeom>
              <a:avLst/>
              <a:gdLst/>
              <a:ahLst/>
              <a:cxnLst/>
              <a:rect l="0" t="0" r="0" b="0"/>
              <a:pathLst>
                <a:path w="101156" h="246114">
                  <a:moveTo>
                    <a:pt x="0" y="0"/>
                  </a:moveTo>
                  <a:lnTo>
                    <a:pt x="101156" y="42136"/>
                  </a:lnTo>
                  <a:lnTo>
                    <a:pt x="101156" y="246114"/>
                  </a:lnTo>
                  <a:lnTo>
                    <a:pt x="0" y="2039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5E62"/>
            </a:solidFill>
            <a:ln w="7600" cap="flat">
              <a:solidFill>
                <a:srgbClr val="1A7B80"/>
              </a:solidFill>
              <a:bevel/>
            </a:ln>
          </p:spPr>
        </p:sp>
        <p:sp>
          <p:nvSpPr>
            <p:cNvPr id="7" name="任意多边形: 形状 6">
              <a:extLst>
                <a:ext uri="{FF2B5EF4-FFF2-40B4-BE49-F238E27FC236}">
                  <a16:creationId xmlns:a16="http://schemas.microsoft.com/office/drawing/2014/main" id="{078AE720-00BF-488B-9666-5C5E257C45BC}"/>
                </a:ext>
              </a:extLst>
            </p:cNvPr>
            <p:cNvSpPr/>
            <p:nvPr/>
          </p:nvSpPr>
          <p:spPr>
            <a:xfrm>
              <a:off x="1764881" y="2311569"/>
              <a:ext cx="281104" cy="203977"/>
            </a:xfrm>
            <a:custGeom>
              <a:avLst/>
              <a:gdLst/>
              <a:ahLst/>
              <a:cxnLst/>
              <a:rect l="l" t="t" r="r" b="b"/>
              <a:pathLst>
                <a:path w="281104" h="203977">
                  <a:moveTo>
                    <a:pt x="36265" y="0"/>
                  </a:moveTo>
                  <a:lnTo>
                    <a:pt x="281104" y="0"/>
                  </a:lnTo>
                  <a:lnTo>
                    <a:pt x="281104" y="203977"/>
                  </a:lnTo>
                  <a:lnTo>
                    <a:pt x="36265" y="203977"/>
                  </a:lnTo>
                  <a:cubicBezTo>
                    <a:pt x="16237" y="203977"/>
                    <a:pt x="0" y="191701"/>
                    <a:pt x="0" y="176557"/>
                  </a:cubicBezTo>
                  <a:lnTo>
                    <a:pt x="0" y="27420"/>
                  </a:lnTo>
                  <a:cubicBezTo>
                    <a:pt x="0" y="12276"/>
                    <a:pt x="16237" y="0"/>
                    <a:pt x="36265" y="0"/>
                  </a:cubicBezTo>
                  <a:close/>
                </a:path>
              </a:pathLst>
            </a:custGeom>
            <a:solidFill>
              <a:srgbClr val="1A7B80"/>
            </a:solidFill>
            <a:ln w="7600" cap="flat">
              <a:solidFill>
                <a:srgbClr val="1A7B80"/>
              </a:solidFill>
              <a:bevel/>
            </a:ln>
          </p:spPr>
          <p:txBody>
            <a:bodyPr wrap="square" lIns="0" tIns="0" rIns="0" bIns="0" rtlCol="0" anchor="ctr"/>
            <a:lstStyle/>
            <a:p>
              <a:pPr algn="ctr">
                <a:lnSpc>
                  <a:spcPct val="100000"/>
                </a:lnSpc>
              </a:pPr>
              <a:r>
                <a:rPr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0</a:t>
              </a:r>
              <a:r>
                <a:rPr lang="en-US" altLang="zh-CN" dirty="0">
                  <a:solidFill>
                    <a:srgbClr val="FFFFFF"/>
                  </a:solidFill>
                  <a:latin typeface="Agency FB" panose="020B0503020202020204" pitchFamily="34" charset="0"/>
                  <a:ea typeface="微软雅黑" panose="020B0503020204020204" charset="-122"/>
                </a:rPr>
                <a:t> 4</a:t>
              </a:r>
              <a:endParaRPr dirty="0">
                <a:solidFill>
                  <a:srgbClr val="FFFFFF"/>
                </a:solidFill>
                <a:latin typeface="Agency FB" panose="020B0503020202020204" pitchFamily="34" charset="0"/>
                <a:ea typeface="微软雅黑" panose="020B050302020402020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810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38200" y="45720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注意事项</a:t>
            </a:r>
            <a:endParaRPr lang="zh-CN" altLang="en-US" sz="2000" dirty="0">
              <a:solidFill>
                <a:srgbClr val="092B2D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97642" y="776172"/>
            <a:ext cx="11996716" cy="5255512"/>
          </a:xfrm>
          <a:prstGeom prst="rect">
            <a:avLst/>
          </a:prstGeom>
          <a:solidFill>
            <a:srgbClr val="33A9AB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TextBox 28"/>
          <p:cNvSpPr txBox="1"/>
          <p:nvPr/>
        </p:nvSpPr>
        <p:spPr>
          <a:xfrm>
            <a:off x="212062" y="1353623"/>
            <a:ext cx="11633193" cy="41006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Bebas" pitchFamily="2" charset="0"/>
              </a:rPr>
              <a:t>考试即将开始，学生未到，可联系其辅导员进行电话通知：</a:t>
            </a:r>
            <a:endParaRPr lang="en-US" altLang="zh-CN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Bebas" pitchFamily="2" charset="0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Bebas" pitchFamily="2" charset="0"/>
              </a:rPr>
              <a:t>2023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Bebas" pitchFamily="2" charset="0"/>
              </a:rPr>
              <a:t>级：苏老师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Bebas" pitchFamily="2" charset="0"/>
              </a:rPr>
              <a:t>18706482852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Bebas" pitchFamily="2" charset="0"/>
              </a:rPr>
              <a:t>；</a:t>
            </a:r>
            <a:endParaRPr lang="en-US" altLang="zh-CN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Bebas" pitchFamily="2" charset="0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Bebas" pitchFamily="2" charset="0"/>
              </a:rPr>
              <a:t>2022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Bebas" pitchFamily="2" charset="0"/>
              </a:rPr>
              <a:t>级：解老师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Bebas" pitchFamily="2" charset="0"/>
              </a:rPr>
              <a:t>18369190210/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Bebas" pitchFamily="2" charset="0"/>
              </a:rPr>
              <a:t>顾书记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Bebas" pitchFamily="2" charset="0"/>
              </a:rPr>
              <a:t>15898900988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Bebas" pitchFamily="2" charset="0"/>
              </a:rPr>
              <a:t>；</a:t>
            </a:r>
            <a:endParaRPr lang="en-US" altLang="zh-CN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Bebas" pitchFamily="2" charset="0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Bebas" pitchFamily="2" charset="0"/>
              </a:rPr>
              <a:t>2021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Bebas" pitchFamily="2" charset="0"/>
              </a:rPr>
              <a:t>级：郑老师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Bebas" pitchFamily="2" charset="0"/>
              </a:rPr>
              <a:t>17863922350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Bebas" pitchFamily="2" charset="0"/>
              </a:rPr>
              <a:t>；</a:t>
            </a:r>
            <a:endParaRPr lang="en-US" altLang="zh-CN" sz="2000" dirty="0">
              <a:solidFill>
                <a:srgbClr val="FF0000"/>
              </a:solidFill>
              <a:latin typeface="微软雅黑" panose="020B0503020204020204" charset="-122"/>
              <a:ea typeface="微软雅黑" panose="020B0503020204020204" charset="-122"/>
              <a:sym typeface="Bebas" pitchFamily="2" charset="0"/>
            </a:endParaRPr>
          </a:p>
          <a:p>
            <a:pPr algn="just" fontAlgn="auto">
              <a:lnSpc>
                <a:spcPct val="150000"/>
              </a:lnSpc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Bebas" pitchFamily="2" charset="0"/>
              </a:rPr>
              <a:t>2020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Bebas" pitchFamily="2" charset="0"/>
              </a:rPr>
              <a:t>级：解老师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Bebas" pitchFamily="2" charset="0"/>
              </a:rPr>
              <a:t>18369190210 </a:t>
            </a:r>
          </a:p>
          <a:p>
            <a:pPr algn="just" fontAlgn="auto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Bebas" pitchFamily="2" charset="0"/>
              </a:rPr>
              <a:t>监考老师可以调整学生座位，以确保学生顺利考试。</a:t>
            </a:r>
          </a:p>
          <a:p>
            <a:pPr algn="just" fontAlgn="auto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Bebas" pitchFamily="2" charset="0"/>
              </a:rPr>
              <a:t>如有违纪，请按照《山东大学学生违纪处分实施细则》（修订）及时处理。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sym typeface="Bebas" pitchFamily="2" charset="0"/>
              </a:rPr>
              <a:t>（一般情况下，尽量通过轻敲其课桌或长时间站其身边提醒学生，防止其作弊，预防为主）</a:t>
            </a:r>
          </a:p>
          <a:p>
            <a:pPr algn="just" fontAlgn="auto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Bebas" pitchFamily="2" charset="0"/>
              </a:rPr>
              <a:t>若有问题请及时联系孙蔚楠（135</a:t>
            </a:r>
            <a:r>
              <a:rPr lang="en-US" altLang="zh-CN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Bebas" pitchFamily="2" charset="0"/>
              </a:rPr>
              <a:t>07016906</a:t>
            </a: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Bebas" pitchFamily="2" charset="0"/>
              </a:rPr>
              <a:t>）或巡考小组及时处理。</a:t>
            </a:r>
          </a:p>
        </p:txBody>
      </p:sp>
    </p:spTree>
    <p:extLst>
      <p:ext uri="{BB962C8B-B14F-4D97-AF65-F5344CB8AC3E}">
        <p14:creationId xmlns:p14="http://schemas.microsoft.com/office/powerpoint/2010/main" val="3263257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25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 bldLvl="0" animBg="1"/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28"/>
          <p:cNvSpPr txBox="1"/>
          <p:nvPr/>
        </p:nvSpPr>
        <p:spPr>
          <a:xfrm>
            <a:off x="4400883" y="3084896"/>
            <a:ext cx="6336704" cy="9232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 fontAlgn="auto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Bebas" pitchFamily="2" charset="0"/>
              </a:rPr>
              <a:t>2020年1月2日—1月11日</a:t>
            </a:r>
          </a:p>
          <a:p>
            <a:pPr algn="just" fontAlgn="auto">
              <a:lnSpc>
                <a:spcPct val="150000"/>
              </a:lnSpc>
            </a:pPr>
            <a:r>
              <a:rPr lang="zh-CN" altLang="en-US" sz="2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Bebas" pitchFamily="2" charset="0"/>
              </a:rPr>
              <a:t>学院最后一天考试10日上午（附件已发邮箱）</a:t>
            </a:r>
          </a:p>
        </p:txBody>
      </p:sp>
      <p:sp>
        <p:nvSpPr>
          <p:cNvPr id="22" name="TextBox 32"/>
          <p:cNvSpPr txBox="1"/>
          <p:nvPr/>
        </p:nvSpPr>
        <p:spPr>
          <a:xfrm>
            <a:off x="9448969" y="4751929"/>
            <a:ext cx="1166936" cy="6153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>
              <a:defRPr sz="22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algn="ctr"/>
            <a:r>
              <a:rPr lang="zh-CN" altLang="en-US" sz="2000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添加</a:t>
            </a:r>
          </a:p>
          <a:p>
            <a:pPr algn="ctr"/>
            <a:r>
              <a:rPr lang="zh-CN" altLang="en-US" sz="2000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标题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6CEF248-BF67-4F83-90E8-D7A3D0DB4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71" y="253880"/>
            <a:ext cx="11551640" cy="618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1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63F7B7BA-68F2-48EF-A36F-7111D7367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28" y="499571"/>
            <a:ext cx="11778143" cy="5238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2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1711</Words>
  <Application>Microsoft Office PowerPoint</Application>
  <PresentationFormat>宽屏</PresentationFormat>
  <Paragraphs>165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2" baseType="lpstr">
      <vt:lpstr>Bebas</vt:lpstr>
      <vt:lpstr>等线</vt:lpstr>
      <vt:lpstr>等线 Light</vt:lpstr>
      <vt:lpstr>FangSong_GB2312</vt:lpstr>
      <vt:lpstr>黑体</vt:lpstr>
      <vt:lpstr>华文琥珀</vt:lpstr>
      <vt:lpstr>宋体</vt:lpstr>
      <vt:lpstr>微软雅黑</vt:lpstr>
      <vt:lpstr>微软雅黑 Light</vt:lpstr>
      <vt:lpstr>Agency FB</vt:lpstr>
      <vt:lpstr>Arial</vt:lpstr>
      <vt:lpstr>Calibri</vt:lpstr>
      <vt:lpstr>Times New Roman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chens</dc:creator>
  <cp:lastModifiedBy>DELL</cp:lastModifiedBy>
  <cp:revision>148</cp:revision>
  <dcterms:created xsi:type="dcterms:W3CDTF">2018-05-05T06:04:00Z</dcterms:created>
  <dcterms:modified xsi:type="dcterms:W3CDTF">2023-12-26T02:05:10Z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2052-11.1.0.9332</vt:lpwstr>
  </property>
</Properties>
</file>