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82" r:id="rId3"/>
    <p:sldId id="306" r:id="rId4"/>
    <p:sldId id="259" r:id="rId5"/>
    <p:sldId id="283" r:id="rId6"/>
    <p:sldId id="260" r:id="rId7"/>
    <p:sldId id="284" r:id="rId8"/>
    <p:sldId id="287" r:id="rId9"/>
    <p:sldId id="307" r:id="rId10"/>
    <p:sldId id="308" r:id="rId11"/>
    <p:sldId id="286" r:id="rId12"/>
    <p:sldId id="288" r:id="rId13"/>
    <p:sldId id="289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97" autoAdjust="0"/>
  </p:normalViewPr>
  <p:slideViewPr>
    <p:cSldViewPr snapToGrid="0">
      <p:cViewPr varScale="1">
        <p:scale>
          <a:sx n="82" d="100"/>
          <a:sy n="82" d="100"/>
        </p:scale>
        <p:origin x="-13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9" Type="http://schemas.openxmlformats.org/officeDocument/2006/relationships/image" Target="../media/image14.wmf"/><Relationship Id="rId10" Type="http://schemas.openxmlformats.org/officeDocument/2006/relationships/image" Target="../media/image15.wmf"/><Relationship Id="rId11" Type="http://schemas.openxmlformats.org/officeDocument/2006/relationships/image" Target="../media/image16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9" Type="http://schemas.openxmlformats.org/officeDocument/2006/relationships/image" Target="../media/image14.wmf"/><Relationship Id="rId10" Type="http://schemas.openxmlformats.org/officeDocument/2006/relationships/image" Target="../media/image15.wmf"/><Relationship Id="rId11" Type="http://schemas.openxmlformats.org/officeDocument/2006/relationships/image" Target="../media/image16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5FF9C-817F-43C7-A244-49DE2ED98B25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FE5D3-1008-47B1-A2F4-F3A66BA4B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FE5D3-1008-47B1-A2F4-F3A66BA4B9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7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9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9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1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6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3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6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DA7B-0DE7-42BF-B645-D4A6C55CB463}" type="datetimeFigureOut">
              <a:rPr lang="zh-CN" altLang="en-US" smtClean="0"/>
              <a:pPr/>
              <a:t>18-4-16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B42C-3DA9-44C2-BCC3-33F1A9CCF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0.wmf"/><Relationship Id="rId7" Type="http://schemas.openxmlformats.org/officeDocument/2006/relationships/image" Target="../media/image2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20" Type="http://schemas.openxmlformats.org/officeDocument/2006/relationships/oleObject" Target="../embeddings/oleObject11.bin"/><Relationship Id="rId21" Type="http://schemas.openxmlformats.org/officeDocument/2006/relationships/image" Target="../media/image14.wmf"/><Relationship Id="rId22" Type="http://schemas.openxmlformats.org/officeDocument/2006/relationships/oleObject" Target="../embeddings/oleObject12.bin"/><Relationship Id="rId23" Type="http://schemas.openxmlformats.org/officeDocument/2006/relationships/image" Target="../media/image15.wmf"/><Relationship Id="rId24" Type="http://schemas.openxmlformats.org/officeDocument/2006/relationships/oleObject" Target="../embeddings/oleObject13.bin"/><Relationship Id="rId25" Type="http://schemas.openxmlformats.org/officeDocument/2006/relationships/image" Target="../media/image16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11.wmf"/><Relationship Id="rId16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20" Type="http://schemas.openxmlformats.org/officeDocument/2006/relationships/oleObject" Target="../embeddings/oleObject22.bin"/><Relationship Id="rId21" Type="http://schemas.openxmlformats.org/officeDocument/2006/relationships/image" Target="../media/image14.wmf"/><Relationship Id="rId22" Type="http://schemas.openxmlformats.org/officeDocument/2006/relationships/oleObject" Target="../embeddings/oleObject23.bin"/><Relationship Id="rId23" Type="http://schemas.openxmlformats.org/officeDocument/2006/relationships/image" Target="../media/image15.wmf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9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11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12.wmf"/><Relationship Id="rId18" Type="http://schemas.openxmlformats.org/officeDocument/2006/relationships/oleObject" Target="../embeddings/oleObject21.bin"/><Relationship Id="rId19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4" Type="http://schemas.openxmlformats.org/officeDocument/2006/relationships/oleObject" Target="../embeddings/oleObject1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1946" y="467271"/>
            <a:ext cx="9949217" cy="153088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chemeClr val="accent1">
                    <a:lumMod val="50000"/>
                  </a:schemeClr>
                </a:solidFill>
              </a:rPr>
              <a:t>Two-message Key Exchange with Strong Security from Ideal Lattices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5328" y="2858539"/>
            <a:ext cx="9144000" cy="1850286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Zheng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Yang (University of Helsinki)</a:t>
            </a:r>
          </a:p>
          <a:p>
            <a:pPr algn="l"/>
            <a:r>
              <a:rPr lang="en-US" altLang="zh-CN" sz="3600" b="1" dirty="0"/>
              <a:t>Yu Chen (Chinese Academy of Sciences)</a:t>
            </a:r>
          </a:p>
          <a:p>
            <a:pPr algn="l"/>
            <a:r>
              <a:rPr lang="en-US" altLang="zh-CN" sz="3600" dirty="0"/>
              <a:t>Song </a:t>
            </a:r>
            <a:r>
              <a:rPr lang="en-US" altLang="zh-CN" sz="3600" dirty="0" err="1"/>
              <a:t>Luo</a:t>
            </a:r>
            <a:r>
              <a:rPr lang="en-US" altLang="zh-CN" sz="3600" dirty="0"/>
              <a:t> (Chongqing University of Technology)</a:t>
            </a:r>
          </a:p>
          <a:p>
            <a:endParaRPr lang="en-US" altLang="zh-CN" sz="3200" b="1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753833" y="5427309"/>
            <a:ext cx="9144000" cy="923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b="1" dirty="0" smtClean="0">
                <a:solidFill>
                  <a:srgbClr val="4472C4"/>
                </a:solidFill>
              </a:rPr>
              <a:t>           </a:t>
            </a:r>
            <a:r>
              <a:rPr lang="en-US" altLang="zh-CN" sz="3600" b="1" dirty="0" smtClean="0">
                <a:solidFill>
                  <a:srgbClr val="4472C4"/>
                </a:solidFill>
              </a:rPr>
              <a:t>April</a:t>
            </a:r>
            <a:r>
              <a:rPr lang="zh-CN" altLang="en-US" sz="36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600" b="1" dirty="0" smtClean="0">
                <a:solidFill>
                  <a:srgbClr val="4472C4"/>
                </a:solidFill>
              </a:rPr>
              <a:t>17</a:t>
            </a:r>
            <a:r>
              <a:rPr lang="en-US" altLang="zh-CN" sz="3600" b="1" baseline="30000" dirty="0" smtClean="0">
                <a:solidFill>
                  <a:srgbClr val="4472C4"/>
                </a:solidFill>
              </a:rPr>
              <a:t>th</a:t>
            </a:r>
            <a:r>
              <a:rPr lang="en-US" altLang="zh-CN" sz="3600" b="1" dirty="0" smtClean="0">
                <a:solidFill>
                  <a:srgbClr val="4472C4"/>
                </a:solidFill>
              </a:rPr>
              <a:t>,</a:t>
            </a:r>
            <a:r>
              <a:rPr lang="zh-CN" altLang="en-US" sz="36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600" b="1" dirty="0" smtClean="0">
                <a:solidFill>
                  <a:srgbClr val="4472C4"/>
                </a:solidFill>
              </a:rPr>
              <a:t>CT</a:t>
            </a:r>
            <a:r>
              <a:rPr lang="zh-CN" altLang="en-US" sz="3600" b="1" dirty="0">
                <a:solidFill>
                  <a:srgbClr val="4472C4"/>
                </a:solidFill>
              </a:rPr>
              <a:t>-</a:t>
            </a:r>
            <a:r>
              <a:rPr lang="en-US" altLang="zh-CN" sz="3600" b="1" dirty="0" smtClean="0">
                <a:solidFill>
                  <a:srgbClr val="4472C4"/>
                </a:solidFill>
              </a:rPr>
              <a:t>RSA</a:t>
            </a:r>
            <a:r>
              <a:rPr lang="zh-CN" altLang="en-US" sz="36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600" b="1" dirty="0" smtClean="0">
                <a:solidFill>
                  <a:srgbClr val="4472C4"/>
                </a:solidFill>
              </a:rPr>
              <a:t>2018</a:t>
            </a:r>
            <a:endParaRPr lang="en-US" altLang="zh-CN" sz="3600" b="1" dirty="0" smtClean="0">
              <a:solidFill>
                <a:srgbClr val="4472C4"/>
              </a:solidFill>
            </a:endParaRPr>
          </a:p>
          <a:p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28326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New Generic TMKE Protocol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Building </a:t>
            </a:r>
            <a:r>
              <a:rPr lang="en-US" altLang="zh-CN" dirty="0" smtClean="0"/>
              <a:t>blocks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/>
            <a:r>
              <a:rPr lang="en-US" altLang="zh-CN" b="1" dirty="0" smtClean="0"/>
              <a:t>One-time KEM (OTKEM): </a:t>
            </a:r>
            <a:r>
              <a:rPr lang="en-US" altLang="zh-CN" dirty="0" smtClean="0"/>
              <a:t>encapsulate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Signature (SIG): </a:t>
            </a:r>
            <a:r>
              <a:rPr lang="en-US" altLang="zh-CN" dirty="0" smtClean="0"/>
              <a:t>authenticate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IND-CPA KEM (</a:t>
            </a:r>
            <a:r>
              <a:rPr lang="en-US" altLang="zh-CN" b="1" dirty="0" err="1" smtClean="0"/>
              <a:t>wKEM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NAXOS </a:t>
            </a:r>
            <a:r>
              <a:rPr lang="en-US" altLang="zh-CN" dirty="0" smtClean="0"/>
              <a:t>trick against ephemeral key </a:t>
            </a:r>
            <a:r>
              <a:rPr lang="en-US" altLang="zh-CN" dirty="0" smtClean="0"/>
              <a:t>leakage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(generate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OTKEM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Pseudo-random function (PRF)</a:t>
            </a:r>
            <a:r>
              <a:rPr lang="en-US" altLang="zh-CN" dirty="0" smtClean="0"/>
              <a:t>: </a:t>
            </a:r>
            <a:r>
              <a:rPr lang="en-US" altLang="zh-CN" dirty="0" smtClean="0"/>
              <a:t>act</a:t>
            </a:r>
            <a:r>
              <a:rPr lang="en-US" altLang="zh-CN" dirty="0" smtClean="0"/>
              <a:t> as </a:t>
            </a:r>
            <a:r>
              <a:rPr lang="en-US" altLang="zh-CN" dirty="0" smtClean="0"/>
              <a:t>KDF to bind session key with session specific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61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 New Generic TMKE Protocol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642" y="1462536"/>
            <a:ext cx="10627743" cy="51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>
            <a:stCxn id="7" idx="1"/>
          </p:cNvCxnSpPr>
          <p:nvPr/>
        </p:nvCxnSpPr>
        <p:spPr>
          <a:xfrm flipH="1">
            <a:off x="7315201" y="3435060"/>
            <a:ext cx="980314" cy="845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919049" y="3347049"/>
            <a:ext cx="2570672" cy="600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420709" y="3795621"/>
            <a:ext cx="845390" cy="408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28604" y="3467819"/>
            <a:ext cx="828136" cy="431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3" idx="7"/>
          </p:cNvCxnSpPr>
          <p:nvPr/>
        </p:nvCxnSpPr>
        <p:spPr>
          <a:xfrm>
            <a:off x="10282687" y="3502325"/>
            <a:ext cx="859607" cy="3530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标注 22"/>
          <p:cNvSpPr/>
          <p:nvPr/>
        </p:nvSpPr>
        <p:spPr>
          <a:xfrm>
            <a:off x="8108830" y="5193103"/>
            <a:ext cx="3168770" cy="793628"/>
          </a:xfrm>
          <a:prstGeom prst="wedgeRectCallout">
            <a:avLst>
              <a:gd name="adj1" fmla="val -9799"/>
              <a:gd name="adj2" fmla="val 882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All protocol messages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9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Instantiations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Ideal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Lattices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Building blocks’ instantiations from </a:t>
            </a:r>
            <a:r>
              <a:rPr lang="en-US" altLang="zh-CN" dirty="0" smtClean="0"/>
              <a:t>existing</a:t>
            </a:r>
            <a:r>
              <a:rPr lang="en-US" altLang="zh-CN" dirty="0" smtClean="0"/>
              <a:t> works</a:t>
            </a:r>
            <a:r>
              <a:rPr lang="en-US" altLang="zh-CN" dirty="0" smtClean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/>
            <a:r>
              <a:rPr lang="en-US" altLang="zh-CN" b="1" dirty="0" smtClean="0"/>
              <a:t>Signature (SIG): </a:t>
            </a:r>
            <a:r>
              <a:rPr lang="en-US" dirty="0" err="1" smtClean="0">
                <a:solidFill>
                  <a:srgbClr val="FF0000"/>
                </a:solidFill>
              </a:rPr>
              <a:t>Ruckert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(PQCrypto’10)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IND-CPA KEM (</a:t>
            </a:r>
            <a:r>
              <a:rPr lang="en-US" altLang="zh-CN" b="1" dirty="0" err="1" smtClean="0"/>
              <a:t>wKEM</a:t>
            </a:r>
            <a:r>
              <a:rPr lang="en-US" altLang="zh-CN" b="1" dirty="0" smtClean="0"/>
              <a:t>): </a:t>
            </a:r>
            <a:r>
              <a:rPr lang="en-US" altLang="zh-CN" dirty="0" err="1" smtClean="0"/>
              <a:t>Peikert</a:t>
            </a:r>
            <a:r>
              <a:rPr lang="en-US" altLang="zh-CN" dirty="0" smtClean="0"/>
              <a:t> (PQCrypto’14).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Pseudo-random function (PRF)</a:t>
            </a:r>
            <a:r>
              <a:rPr lang="en-US" altLang="zh-CN" dirty="0"/>
              <a:t>: </a:t>
            </a:r>
            <a:r>
              <a:rPr lang="en-US" altLang="zh-CN" dirty="0" err="1"/>
              <a:t>Banrjee</a:t>
            </a:r>
            <a:r>
              <a:rPr lang="en-US" altLang="zh-CN" dirty="0"/>
              <a:t> et al</a:t>
            </a:r>
            <a:r>
              <a:rPr lang="en-US" altLang="zh-CN" dirty="0" smtClean="0"/>
              <a:t>. (Eurocrypt’12)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One-time </a:t>
            </a:r>
            <a:r>
              <a:rPr lang="en-US" altLang="zh-CN" b="1" dirty="0"/>
              <a:t>KEM (OTKEM): </a:t>
            </a:r>
            <a:r>
              <a:rPr lang="en-US" altLang="zh-CN" dirty="0" smtClean="0"/>
              <a:t> q-bounded IND-CCA KEM (q=1), </a:t>
            </a:r>
            <a:r>
              <a:rPr lang="en-US" dirty="0"/>
              <a:t>Cramer et al</a:t>
            </a:r>
            <a:r>
              <a:rPr lang="en-US" dirty="0" smtClean="0"/>
              <a:t>. Asiacrypt’07 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less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efficient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     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Can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build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efficient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OTKEM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from </a:t>
            </a:r>
            <a:r>
              <a:rPr lang="en-US" altLang="zh-CN" dirty="0" smtClean="0">
                <a:solidFill>
                  <a:srgbClr val="FF0000"/>
                </a:solidFill>
              </a:rPr>
              <a:t>ideal lattices?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89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Efficient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OTKEM from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Ideal Lattices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Direct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Ring-Learning with Errors (RLWE): </a:t>
            </a:r>
          </a:p>
          <a:p>
            <a:pPr marL="457200" lvl="1" indent="0">
              <a:buNone/>
            </a:pP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 smtClean="0"/>
              <a:t>Target collision resistant hash function (TCRHF):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           </a:t>
            </a:r>
            <a:r>
              <a:rPr lang="en-US" altLang="zh-CN" b="1" dirty="0" smtClean="0">
                <a:solidFill>
                  <a:schemeClr val="accent5"/>
                </a:solidFill>
              </a:rPr>
              <a:t>           Similar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to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construction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of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OTS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from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OWF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59599" y="2837042"/>
          <a:ext cx="5604175" cy="37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Formula" r:id="rId3" imgW="3581640" imgH="242640" progId="Equation.Ribbit">
                  <p:embed/>
                </p:oleObj>
              </mc:Choice>
              <mc:Fallback>
                <p:oleObj name="Formula" r:id="rId3" imgW="3581640" imgH="242640" progId="Equation.Ribbit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599" y="2837042"/>
                        <a:ext cx="5604175" cy="379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11058" y="4061993"/>
          <a:ext cx="4414028" cy="37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Formula" r:id="rId5" imgW="2815920" imgH="241560" progId="Equation.Ribbit">
                  <p:embed/>
                </p:oleObj>
              </mc:Choice>
              <mc:Fallback>
                <p:oleObj name="Formula" r:id="rId5" imgW="2815920" imgH="24156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058" y="4061993"/>
                        <a:ext cx="4414028" cy="379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190" y="4061993"/>
            <a:ext cx="252756" cy="1895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8452" y="39000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3600" b="1" dirty="0" smtClean="0"/>
              <a:t>Thank you very much for your attention!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38155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Background: Two-message Key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Exchange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(TMKE)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2186" y="187209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Two-message Key exchange</a:t>
            </a:r>
          </a:p>
          <a:p>
            <a:pPr lvl="1"/>
            <a:r>
              <a:rPr lang="en-US" altLang="zh-CN" dirty="0" smtClean="0"/>
              <a:t>Two messages: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——</a:t>
            </a:r>
            <a:r>
              <a:rPr lang="en-US" altLang="zh-CN" dirty="0" smtClean="0"/>
              <a:t>derived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en-US" altLang="zh-CN" dirty="0" smtClean="0"/>
              <a:t> party’s </a:t>
            </a:r>
            <a:r>
              <a:rPr lang="en-US" altLang="zh-CN" dirty="0" smtClean="0"/>
              <a:t>(ephemeral) secrets.</a:t>
            </a:r>
          </a:p>
          <a:p>
            <a:pPr lvl="1"/>
            <a:r>
              <a:rPr lang="en-US" altLang="zh-CN" dirty="0" smtClean="0"/>
              <a:t>Shared session key </a:t>
            </a:r>
            <a:r>
              <a:rPr lang="en-US" altLang="zh-CN" i="1" dirty="0" smtClean="0"/>
              <a:t>K—</a:t>
            </a:r>
            <a:r>
              <a:rPr lang="en-US" altLang="zh-CN" i="1" dirty="0" smtClean="0"/>
              <a:t>—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en-US" altLang="zh-CN" dirty="0" smtClean="0"/>
              <a:t> </a:t>
            </a:r>
            <a:r>
              <a:rPr lang="en-US" altLang="zh-CN" dirty="0"/>
              <a:t>party’s (ephemeral) </a:t>
            </a:r>
            <a:r>
              <a:rPr lang="en-US" altLang="zh-CN" dirty="0" smtClean="0"/>
              <a:t>secrets and exchanged messages</a:t>
            </a:r>
          </a:p>
          <a:p>
            <a:pPr lvl="1"/>
            <a:r>
              <a:rPr lang="en-US" altLang="zh-CN" dirty="0" smtClean="0"/>
              <a:t>Appealing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bandwidth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asynchronous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endParaRPr lang="en-US" altLang="zh-CN" dirty="0" smtClean="0"/>
          </a:p>
          <a:p>
            <a:pPr lvl="1"/>
            <a:endParaRPr lang="en-US" altLang="zh-CN" i="1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267739"/>
            <a:ext cx="10783485" cy="2191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264" y="4870413"/>
            <a:ext cx="291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Message </a:t>
            </a:r>
            <a:r>
              <a:rPr lang="en-US" altLang="zh-CN" dirty="0" smtClean="0">
                <a:solidFill>
                  <a:srgbClr val="0070C0"/>
                </a:solidFill>
              </a:rPr>
              <a:t>generation function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5264" y="5473087"/>
            <a:ext cx="315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Session key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generation function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9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386" y="3509152"/>
            <a:ext cx="10255654" cy="285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implest Example of TMKE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Seminal TMKE</a:t>
            </a:r>
            <a:r>
              <a:rPr lang="en-US" altLang="zh-CN" dirty="0"/>
              <a:t>: </a:t>
            </a:r>
            <a:r>
              <a:rPr lang="en-US" altLang="zh-CN" dirty="0" err="1"/>
              <a:t>Diffie</a:t>
            </a:r>
            <a:r>
              <a:rPr lang="en-US" altLang="zh-CN" dirty="0"/>
              <a:t>-Hellman key exchange (DHKE) [DH76]</a:t>
            </a:r>
          </a:p>
          <a:p>
            <a:pPr lvl="1"/>
            <a:r>
              <a:rPr lang="en-US" altLang="zh-CN" dirty="0" smtClean="0"/>
              <a:t>Cyclic </a:t>
            </a:r>
            <a:r>
              <a:rPr lang="en-US" altLang="zh-CN" dirty="0"/>
              <a:t>group G =&lt; g &gt; of prime order </a:t>
            </a:r>
            <a:r>
              <a:rPr lang="en-US" altLang="zh-CN" dirty="0" smtClean="0"/>
              <a:t>p</a:t>
            </a:r>
          </a:p>
          <a:p>
            <a:pPr lvl="1"/>
            <a:r>
              <a:rPr lang="en-US" altLang="zh-CN" dirty="0" smtClean="0"/>
              <a:t>Two messages: X, Y</a:t>
            </a:r>
          </a:p>
          <a:p>
            <a:pPr lvl="1"/>
            <a:r>
              <a:rPr lang="en-US" altLang="zh-CN" dirty="0" smtClean="0"/>
              <a:t>Passively </a:t>
            </a:r>
            <a:r>
              <a:rPr lang="en-US" altLang="zh-CN" dirty="0" smtClean="0"/>
              <a:t>secure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man-in-the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21" name="圆角矩形 20"/>
          <p:cNvSpPr/>
          <p:nvPr/>
        </p:nvSpPr>
        <p:spPr>
          <a:xfrm>
            <a:off x="5589917" y="4986067"/>
            <a:ext cx="1000664" cy="11214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7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76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4500" dirty="0" smtClean="0"/>
              <a:t>Quantum computers are about to get 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500" dirty="0" smtClean="0"/>
              <a:t>DL, </a:t>
            </a:r>
            <a:r>
              <a:rPr lang="en-US" altLang="zh-CN" sz="4500" dirty="0" smtClean="0"/>
              <a:t>factoring</a:t>
            </a:r>
            <a:r>
              <a:rPr lang="en-US" altLang="zh-CN" sz="4500" dirty="0" smtClean="0"/>
              <a:t>, </a:t>
            </a:r>
            <a:r>
              <a:rPr lang="en-US" altLang="zh-CN" sz="4500" dirty="0" smtClean="0"/>
              <a:t>…., not hard </a:t>
            </a:r>
            <a:r>
              <a:rPr lang="en-US" altLang="zh-CN" sz="4500" dirty="0" smtClean="0"/>
              <a:t>against</a:t>
            </a:r>
            <a:r>
              <a:rPr lang="zh-CN" altLang="en-US" sz="4500" dirty="0" smtClean="0"/>
              <a:t> </a:t>
            </a:r>
            <a:r>
              <a:rPr lang="en-US" altLang="zh-CN" sz="4500" dirty="0" smtClean="0"/>
              <a:t>quantum</a:t>
            </a:r>
            <a:r>
              <a:rPr lang="zh-CN" altLang="en-US" sz="4500" dirty="0" smtClean="0"/>
              <a:t> </a:t>
            </a:r>
            <a:r>
              <a:rPr lang="en-US" altLang="zh-CN" sz="4500" dirty="0" smtClean="0"/>
              <a:t>algorithms</a:t>
            </a:r>
            <a:endParaRPr lang="en-US" altLang="zh-CN" sz="45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500" dirty="0" smtClean="0"/>
              <a:t>Lattice-based Cryptography</a:t>
            </a:r>
          </a:p>
          <a:p>
            <a:pPr lvl="1"/>
            <a:r>
              <a:rPr lang="en-US" altLang="zh-CN" sz="3800" dirty="0" smtClean="0"/>
              <a:t>Quantum</a:t>
            </a:r>
            <a:r>
              <a:rPr lang="zh-CN" altLang="zh-CN" sz="3800" dirty="0"/>
              <a:t> </a:t>
            </a:r>
            <a:r>
              <a:rPr lang="en-US" altLang="zh-CN" sz="3800" dirty="0" smtClean="0"/>
              <a:t>secure</a:t>
            </a:r>
            <a:endParaRPr lang="en-US" altLang="zh-CN" sz="3800" dirty="0" smtClean="0"/>
          </a:p>
          <a:p>
            <a:pPr lvl="1"/>
            <a:r>
              <a:rPr lang="en-US" altLang="zh-CN" sz="3800" dirty="0" smtClean="0"/>
              <a:t>Simple, efficient, and highly </a:t>
            </a:r>
            <a:r>
              <a:rPr lang="en-US" altLang="zh-CN" sz="3800" dirty="0" smtClean="0"/>
              <a:t>parallel</a:t>
            </a:r>
            <a:endParaRPr lang="en-US" altLang="zh-CN" sz="3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500" dirty="0" smtClean="0"/>
              <a:t>Existing Lattice-based AKE, e.g.:</a:t>
            </a:r>
          </a:p>
          <a:p>
            <a:pPr lvl="1"/>
            <a:r>
              <a:rPr lang="en-US" altLang="zh-CN" sz="3800" dirty="0" smtClean="0"/>
              <a:t>AsiaCCS’13, Fujioka et al. , </a:t>
            </a:r>
          </a:p>
          <a:p>
            <a:pPr lvl="2">
              <a:buNone/>
            </a:pPr>
            <a:r>
              <a:rPr lang="en-US" altLang="zh-CN" sz="3200" dirty="0" smtClean="0"/>
              <a:t>—— standard model, CK+ model </a:t>
            </a:r>
            <a:r>
              <a:rPr lang="en-US" altLang="zh-CN" sz="3200" dirty="0" smtClean="0">
                <a:solidFill>
                  <a:srgbClr val="FF0000"/>
                </a:solidFill>
              </a:rPr>
              <a:t>without perfect forward secrecy (PFS)</a:t>
            </a:r>
          </a:p>
          <a:p>
            <a:pPr lvl="1"/>
            <a:r>
              <a:rPr lang="en-US" altLang="zh-CN" sz="3800" dirty="0" smtClean="0"/>
              <a:t>Eurocrypt’15, Zhang et al., </a:t>
            </a:r>
          </a:p>
          <a:p>
            <a:pPr lvl="2">
              <a:buNone/>
            </a:pPr>
            <a:r>
              <a:rPr lang="en-US" altLang="zh-CN" sz="3200" dirty="0" smtClean="0"/>
              <a:t>—— </a:t>
            </a:r>
            <a:r>
              <a:rPr lang="en-US" altLang="zh-CN" sz="3200" dirty="0" smtClean="0">
                <a:solidFill>
                  <a:srgbClr val="FF0000"/>
                </a:solidFill>
              </a:rPr>
              <a:t>random oracle, BR model without PFS and leakage of ephemeral secret key</a:t>
            </a:r>
          </a:p>
          <a:p>
            <a:pPr lvl="1"/>
            <a:r>
              <a:rPr lang="en-US" altLang="zh-CN" sz="3800" b="1" dirty="0" smtClean="0"/>
              <a:t>CT-RSA’14, Kurosawa and Furukawa (KF scheme)</a:t>
            </a:r>
          </a:p>
          <a:p>
            <a:pPr lvl="2">
              <a:buNone/>
            </a:pPr>
            <a:r>
              <a:rPr lang="en-US" altLang="zh-CN" sz="3200" dirty="0" smtClean="0"/>
              <a:t>——standard model, </a:t>
            </a:r>
            <a:r>
              <a:rPr lang="en-US" altLang="zh-CN" sz="3200" dirty="0" err="1" smtClean="0"/>
              <a:t>eCK</a:t>
            </a:r>
            <a:r>
              <a:rPr lang="en-US" altLang="zh-CN" sz="3200" dirty="0" smtClean="0"/>
              <a:t> model </a:t>
            </a:r>
            <a:r>
              <a:rPr lang="en-US" altLang="zh-CN" sz="3200" dirty="0" smtClean="0">
                <a:solidFill>
                  <a:srgbClr val="FF0000"/>
                </a:solidFill>
              </a:rPr>
              <a:t>without PFS 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Is it Secure?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9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Overview of Our Results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Revisit the security of the KF scheme (CT-RSA’14)</a:t>
            </a:r>
          </a:p>
          <a:p>
            <a:pPr lvl="1"/>
            <a:r>
              <a:rPr lang="en-US" altLang="zh-CN" dirty="0" smtClean="0"/>
              <a:t>finding</a:t>
            </a:r>
            <a:r>
              <a:rPr lang="en-US" altLang="zh-CN" dirty="0" smtClean="0"/>
              <a:t> </a:t>
            </a:r>
            <a:r>
              <a:rPr lang="en-US" altLang="zh-CN" dirty="0" smtClean="0"/>
              <a:t>an attack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Propose a new generic TMKE scheme	</a:t>
            </a:r>
          </a:p>
          <a:p>
            <a:pPr lvl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cryptographic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primitive: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en-US" altLang="zh-CN" dirty="0" smtClean="0"/>
              <a:t>-time </a:t>
            </a:r>
            <a:r>
              <a:rPr lang="en-US" altLang="zh-CN" dirty="0" smtClean="0"/>
              <a:t>CCA</a:t>
            </a:r>
            <a:r>
              <a:rPr lang="en-US" altLang="zh-CN" dirty="0" smtClean="0"/>
              <a:t>-secure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Without random oracles</a:t>
            </a:r>
          </a:p>
          <a:p>
            <a:pPr lvl="1"/>
            <a:r>
              <a:rPr lang="en-US" altLang="zh-CN" dirty="0" err="1" smtClean="0"/>
              <a:t>eCK</a:t>
            </a:r>
            <a:r>
              <a:rPr lang="en-US" altLang="zh-CN" dirty="0" smtClean="0"/>
              <a:t>-PFS model: </a:t>
            </a:r>
            <a:r>
              <a:rPr lang="en-US" altLang="zh-CN" sz="2000" dirty="0" smtClean="0"/>
              <a:t>known session key (KSK) , key compromise impersonation (KCI) , chosen identity and public key (CIDPK), ephemeral secret key leakage (ESKL), and perfect forward secrecy (PFS)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nstantiation </a:t>
            </a:r>
            <a:r>
              <a:rPr lang="en-US" altLang="zh-CN" dirty="0" smtClean="0"/>
              <a:t>of TMKE from ideal lattices</a:t>
            </a:r>
          </a:p>
          <a:p>
            <a:pPr lvl="2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9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18" y="2408925"/>
            <a:ext cx="10696755" cy="383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The KF scheme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Building Blocks: </a:t>
            </a:r>
            <a:r>
              <a:rPr lang="en-US" altLang="zh-CN" sz="2400" dirty="0" smtClean="0"/>
              <a:t>Twisted PRF (TPRF), Signature (SIG), </a:t>
            </a:r>
            <a:r>
              <a:rPr lang="en-US" altLang="zh-CN" sz="2400" dirty="0" smtClean="0">
                <a:solidFill>
                  <a:srgbClr val="C00000"/>
                </a:solidFill>
              </a:rPr>
              <a:t>IND-CPA</a:t>
            </a:r>
            <a:r>
              <a:rPr lang="en-US" altLang="zh-CN" sz="2400" dirty="0" smtClean="0"/>
              <a:t> KEM (</a:t>
            </a:r>
            <a:r>
              <a:rPr lang="en-US" altLang="zh-CN" sz="2400" dirty="0" err="1" smtClean="0"/>
              <a:t>wKEM</a:t>
            </a:r>
            <a:r>
              <a:rPr lang="en-US" altLang="zh-CN" sz="2400" dirty="0" smtClean="0"/>
              <a:t>)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29446" y="4880964"/>
          <a:ext cx="218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Formula" r:id="rId4" imgW="1101090" imgH="147320" progId="Equation.Ribbit">
                  <p:embed/>
                </p:oleObj>
              </mc:Choice>
              <mc:Fallback>
                <p:oleObj name="Formula" r:id="rId4" imgW="1101090" imgH="147320" progId="Equation.Ribbit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46" y="4880964"/>
                        <a:ext cx="21844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5536121" y="4873236"/>
          <a:ext cx="24352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Formula" r:id="rId6" imgW="1229360" imgH="147320" progId="Equation.Ribbit">
                  <p:embed/>
                </p:oleObj>
              </mc:Choice>
              <mc:Fallback>
                <p:oleObj name="Formula" r:id="rId6" imgW="1229360" imgH="147320" progId="Equation.Ribbit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121" y="4873236"/>
                        <a:ext cx="24352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21102" y="3761117"/>
            <a:ext cx="158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ElGamal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207698" y="4226943"/>
            <a:ext cx="258793" cy="690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35831" y="3857611"/>
            <a:ext cx="2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69099" y="3883590"/>
            <a:ext cx="2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Insecurity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the KF scheme: Attack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961" y="1789081"/>
            <a:ext cx="11943521" cy="418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958447" y="3214687"/>
          <a:ext cx="16398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" name="Formula" r:id="rId4" imgW="826770" imgH="139700" progId="Equation.Ribbit">
                  <p:embed/>
                </p:oleObj>
              </mc:Choice>
              <mc:Fallback>
                <p:oleObj name="Formula" r:id="rId4" imgW="826770" imgH="139700" progId="Equation.Ribbit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447" y="3214687"/>
                        <a:ext cx="163988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856078" y="3213160"/>
          <a:ext cx="18637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7" name="Formula" r:id="rId6" imgW="939800" imgH="151130" progId="Equation.Ribbit">
                  <p:embed/>
                </p:oleObj>
              </mc:Choice>
              <mc:Fallback>
                <p:oleObj name="Formula" r:id="rId6" imgW="939800" imgH="151130" progId="Equation.Ribbit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078" y="3213160"/>
                        <a:ext cx="18637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18100" y="3535363"/>
          <a:ext cx="14224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" name="Formula" r:id="rId8" imgW="717550" imgH="130810" progId="Equation.Ribbit">
                  <p:embed/>
                </p:oleObj>
              </mc:Choice>
              <mc:Fallback>
                <p:oleObj name="Formula" r:id="rId8" imgW="717550" imgH="130810" progId="Equation.Ribbit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535363"/>
                        <a:ext cx="142240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040188" y="3849688"/>
          <a:ext cx="3843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9" name="Formula" r:id="rId10" imgW="1939290" imgH="153670" progId="Equation.Ribbit">
                  <p:embed/>
                </p:oleObj>
              </mc:Choice>
              <mc:Fallback>
                <p:oleObj name="Formula" r:id="rId10" imgW="1939290" imgH="153670" progId="Equation.Ribbit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3849688"/>
                        <a:ext cx="3843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5138738" y="4203700"/>
          <a:ext cx="15573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0" name="Formula" r:id="rId12" imgW="784860" imgH="137160" progId="Equation.Ribbit">
                  <p:embed/>
                </p:oleObj>
              </mc:Choice>
              <mc:Fallback>
                <p:oleObj name="Formula" r:id="rId12" imgW="784860" imgH="137160" progId="Equation.Ribbit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4203700"/>
                        <a:ext cx="15573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217988" y="4551991"/>
          <a:ext cx="33147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1" name="Formula" r:id="rId14" imgW="1673860" imgH="142240" progId="Equation.Ribbit">
                  <p:embed/>
                </p:oleObj>
              </mc:Choice>
              <mc:Fallback>
                <p:oleObj name="Formula" r:id="rId14" imgW="1673860" imgH="142240" progId="Equation.Ribbit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551991"/>
                        <a:ext cx="33147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5192713" y="5027613"/>
          <a:ext cx="12906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2" name="Formula" r:id="rId16" imgW="650240" imgH="130810" progId="Equation.Ribbit">
                  <p:embed/>
                </p:oleObj>
              </mc:Choice>
              <mc:Fallback>
                <p:oleObj name="Formula" r:id="rId16" imgW="650240" imgH="130810" progId="Equation.Ribbit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5027613"/>
                        <a:ext cx="1290637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588709" y="5553075"/>
          <a:ext cx="996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3" name="Formula" r:id="rId18" imgW="502920" imgH="182880" progId="Equation.Ribbit">
                  <p:embed/>
                </p:oleObj>
              </mc:Choice>
              <mc:Fallback>
                <p:oleObj name="Formula" r:id="rId18" imgW="502920" imgH="182880" progId="Equation.Ribbit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709" y="5553075"/>
                        <a:ext cx="996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665492" y="5877344"/>
          <a:ext cx="2171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" name="Formula" r:id="rId20" imgW="1094740" imgH="215900" progId="Equation.Ribbit">
                  <p:embed/>
                </p:oleObj>
              </mc:Choice>
              <mc:Fallback>
                <p:oleObj name="Formula" r:id="rId20" imgW="1094740" imgH="215900" progId="Equation.Ribbit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92" y="5877344"/>
                        <a:ext cx="2171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4945183" y="5471483"/>
          <a:ext cx="20780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" name="Formula" r:id="rId22" imgW="1047750" imgH="146050" progId="Equation.Ribbit">
                  <p:embed/>
                </p:oleObj>
              </mc:Choice>
              <mc:Fallback>
                <p:oleObj name="Formula" r:id="rId22" imgW="1047750" imgH="146050" progId="Equation.Ribbit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183" y="5471483"/>
                        <a:ext cx="20780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921250" y="5816061"/>
          <a:ext cx="22828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6" name="Formula" r:id="rId24" imgW="1150620" imgH="172720" progId="Equation.Ribbit">
                  <p:embed/>
                </p:oleObj>
              </mc:Choice>
              <mc:Fallback>
                <p:oleObj name="Formula" r:id="rId24" imgW="1150620" imgH="172720" progId="Equation.Ribbit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5816061"/>
                        <a:ext cx="22828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/>
          <p:cNvSpPr/>
          <p:nvPr/>
        </p:nvSpPr>
        <p:spPr>
          <a:xfrm>
            <a:off x="9575322" y="3174521"/>
            <a:ext cx="1121434" cy="638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14008" y="2915728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test oracle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10351698" y="3100394"/>
            <a:ext cx="362310" cy="741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75321" y="4468483"/>
            <a:ext cx="310552" cy="600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91773" y="6245524"/>
            <a:ext cx="490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test </a:t>
            </a:r>
            <a:r>
              <a:rPr lang="en-US" altLang="zh-CN" dirty="0" smtClean="0">
                <a:solidFill>
                  <a:srgbClr val="FF0000"/>
                </a:solidFill>
              </a:rPr>
              <a:t>oracle is fresh and has no partner oracle at id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9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Insecurity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the KF scheme: Problems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961" y="1789081"/>
            <a:ext cx="11943521" cy="418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958447" y="3214687"/>
          <a:ext cx="16398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" name="Formula" r:id="rId4" imgW="826770" imgH="139700" progId="Equation.Ribbit">
                  <p:embed/>
                </p:oleObj>
              </mc:Choice>
              <mc:Fallback>
                <p:oleObj name="Formula" r:id="rId4" imgW="826770" imgH="139700" progId="Equation.Ribbit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447" y="3214687"/>
                        <a:ext cx="163988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856078" y="3213160"/>
          <a:ext cx="18637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" name="Formula" r:id="rId6" imgW="939800" imgH="151130" progId="Equation.Ribbit">
                  <p:embed/>
                </p:oleObj>
              </mc:Choice>
              <mc:Fallback>
                <p:oleObj name="Formula" r:id="rId6" imgW="939800" imgH="151130" progId="Equation.Ribbit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078" y="3213160"/>
                        <a:ext cx="18637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18100" y="3535363"/>
          <a:ext cx="14224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" name="Formula" r:id="rId8" imgW="717550" imgH="130810" progId="Equation.Ribbit">
                  <p:embed/>
                </p:oleObj>
              </mc:Choice>
              <mc:Fallback>
                <p:oleObj name="Formula" r:id="rId8" imgW="717550" imgH="130810" progId="Equation.Ribbit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535363"/>
                        <a:ext cx="142240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040188" y="3849688"/>
          <a:ext cx="3843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" name="Formula" r:id="rId10" imgW="1939290" imgH="153670" progId="Equation.Ribbit">
                  <p:embed/>
                </p:oleObj>
              </mc:Choice>
              <mc:Fallback>
                <p:oleObj name="Formula" r:id="rId10" imgW="1939290" imgH="153670" progId="Equation.Ribbit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3849688"/>
                        <a:ext cx="3843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5138738" y="4203700"/>
          <a:ext cx="15573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" name="Formula" r:id="rId12" imgW="784860" imgH="137160" progId="Equation.Ribbit">
                  <p:embed/>
                </p:oleObj>
              </mc:Choice>
              <mc:Fallback>
                <p:oleObj name="Formula" r:id="rId12" imgW="784860" imgH="137160" progId="Equation.Ribbit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4203700"/>
                        <a:ext cx="15573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217988" y="4551991"/>
          <a:ext cx="33147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" name="Formula" r:id="rId14" imgW="1673860" imgH="142240" progId="Equation.Ribbit">
                  <p:embed/>
                </p:oleObj>
              </mc:Choice>
              <mc:Fallback>
                <p:oleObj name="Formula" r:id="rId14" imgW="1673860" imgH="142240" progId="Equation.Ribbit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551991"/>
                        <a:ext cx="33147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5192713" y="5027613"/>
          <a:ext cx="12906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" name="Formula" r:id="rId16" imgW="650240" imgH="130810" progId="Equation.Ribbit">
                  <p:embed/>
                </p:oleObj>
              </mc:Choice>
              <mc:Fallback>
                <p:oleObj name="Formula" r:id="rId16" imgW="650240" imgH="130810" progId="Equation.Ribbit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5027613"/>
                        <a:ext cx="1290637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588709" y="5553075"/>
          <a:ext cx="996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" name="Formula" r:id="rId18" imgW="502920" imgH="182880" progId="Equation.Ribbit">
                  <p:embed/>
                </p:oleObj>
              </mc:Choice>
              <mc:Fallback>
                <p:oleObj name="Formula" r:id="rId18" imgW="502920" imgH="182880" progId="Equation.Ribbit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709" y="5553075"/>
                        <a:ext cx="996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665492" y="5877344"/>
          <a:ext cx="2171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" name="Formula" r:id="rId20" imgW="1094740" imgH="215900" progId="Equation.Ribbit">
                  <p:embed/>
                </p:oleObj>
              </mc:Choice>
              <mc:Fallback>
                <p:oleObj name="Formula" r:id="rId20" imgW="1094740" imgH="215900" progId="Equation.Ribbit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92" y="5877344"/>
                        <a:ext cx="2171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4945183" y="5471483"/>
          <a:ext cx="20780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" name="Formula" r:id="rId22" imgW="1047750" imgH="146050" progId="Equation.Ribbit">
                  <p:embed/>
                </p:oleObj>
              </mc:Choice>
              <mc:Fallback>
                <p:oleObj name="Formula" r:id="rId22" imgW="1047750" imgH="146050" progId="Equation.Ribbit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183" y="5471483"/>
                        <a:ext cx="20780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921250" y="5816061"/>
          <a:ext cx="22828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" name="Formula" r:id="rId24" imgW="1150620" imgH="172720" progId="Equation.Ribbit">
                  <p:embed/>
                </p:oleObj>
              </mc:Choice>
              <mc:Fallback>
                <p:oleObj name="Formula" r:id="rId24" imgW="1150620" imgH="172720" progId="Equation.Ribbit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5816061"/>
                        <a:ext cx="22828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71985" y="2761213"/>
            <a:ext cx="2353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Not </a:t>
            </a:r>
            <a:r>
              <a:rPr lang="en-US" altLang="zh-CN" dirty="0" smtClean="0">
                <a:solidFill>
                  <a:srgbClr val="FF0000"/>
                </a:solidFill>
              </a:rPr>
              <a:t>tied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session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info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unknown </a:t>
            </a:r>
            <a:r>
              <a:rPr lang="en-US" altLang="zh-CN" dirty="0" smtClean="0">
                <a:solidFill>
                  <a:srgbClr val="FF0000"/>
                </a:solidFill>
              </a:rPr>
              <a:t>key share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983427" y="3441750"/>
            <a:ext cx="793631" cy="11041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75321" y="4468483"/>
            <a:ext cx="310552" cy="600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62446" y="6245524"/>
            <a:ext cx="7576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One</a:t>
            </a:r>
            <a:r>
              <a:rPr lang="en-US" altLang="zh-CN" dirty="0" smtClean="0">
                <a:solidFill>
                  <a:srgbClr val="FF0000"/>
                </a:solidFill>
              </a:rPr>
              <a:t>-time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CCA</a:t>
            </a:r>
            <a:r>
              <a:rPr lang="en-US" altLang="zh-CN" dirty="0" smtClean="0">
                <a:solidFill>
                  <a:srgbClr val="FF0000"/>
                </a:solidFill>
              </a:rPr>
              <a:t> attack </a:t>
            </a:r>
            <a:r>
              <a:rPr lang="en-US" altLang="zh-CN" dirty="0" smtClean="0">
                <a:solidFill>
                  <a:srgbClr val="FF0000"/>
                </a:solidFill>
              </a:rPr>
              <a:t>against </a:t>
            </a:r>
            <a:r>
              <a:rPr lang="en-US" altLang="zh-CN" dirty="0" smtClean="0">
                <a:solidFill>
                  <a:srgbClr val="FF0000"/>
                </a:solidFill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KEM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CPA-secure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KEM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does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suffice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640347" y="5451894"/>
            <a:ext cx="966159" cy="448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endCxn id="32" idx="4"/>
          </p:cNvCxnSpPr>
          <p:nvPr/>
        </p:nvCxnSpPr>
        <p:spPr>
          <a:xfrm flipV="1">
            <a:off x="3329796" y="5900468"/>
            <a:ext cx="793631" cy="465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9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How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to remedy the KF scheme?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sz="3600" dirty="0" smtClean="0"/>
              <a:t>Main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idea</a:t>
            </a:r>
            <a:r>
              <a:rPr lang="en-US" altLang="zh-CN" sz="3600" dirty="0" smtClean="0"/>
              <a:t> </a:t>
            </a:r>
            <a:endParaRPr lang="en-US" altLang="zh-CN" sz="3600" dirty="0" smtClean="0"/>
          </a:p>
          <a:p>
            <a:pPr lvl="1"/>
            <a:r>
              <a:rPr lang="en-US" altLang="zh-CN" sz="3200" b="1" dirty="0" smtClean="0"/>
              <a:t> </a:t>
            </a:r>
            <a:r>
              <a:rPr lang="en-US" altLang="zh-CN" sz="3200" dirty="0" smtClean="0"/>
              <a:t>Enhance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security</a:t>
            </a:r>
            <a:r>
              <a:rPr lang="en-US" altLang="zh-CN" sz="3200" dirty="0" smtClean="0"/>
              <a:t> of </a:t>
            </a:r>
            <a:r>
              <a:rPr lang="en-US" altLang="zh-CN" sz="3200" dirty="0" smtClean="0"/>
              <a:t>KEM</a:t>
            </a:r>
          </a:p>
          <a:p>
            <a:pPr lvl="2"/>
            <a:r>
              <a:rPr lang="en-US" altLang="zh-CN" sz="2800" dirty="0" smtClean="0"/>
              <a:t>CPA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one-time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CCA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sz="3200" dirty="0"/>
          </a:p>
          <a:p>
            <a:pPr lvl="1"/>
            <a:r>
              <a:rPr lang="en-US" altLang="zh-CN" sz="3200" dirty="0" smtClean="0"/>
              <a:t>Employ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Key Derivation function </a:t>
            </a:r>
          </a:p>
          <a:p>
            <a:pPr lvl="2"/>
            <a:r>
              <a:rPr lang="en-US" altLang="zh-CN" sz="2800" dirty="0"/>
              <a:t>bind the session key with session specific </a:t>
            </a:r>
            <a:r>
              <a:rPr lang="en-US" altLang="zh-CN" sz="2800" dirty="0" smtClean="0"/>
              <a:t>information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defend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attacks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1620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Words>637</Words>
  <Application>Microsoft Macintosh PowerPoint</Application>
  <PresentationFormat>自定义</PresentationFormat>
  <Paragraphs>97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Formula</vt:lpstr>
      <vt:lpstr>Two-message Key Exchange with Strong Security from Ideal Lattices</vt:lpstr>
      <vt:lpstr>Background: Two-message Key Exchange (TMKE)</vt:lpstr>
      <vt:lpstr>The Simplest Example of TMKE</vt:lpstr>
      <vt:lpstr>Motivation</vt:lpstr>
      <vt:lpstr>Overview of Our Results</vt:lpstr>
      <vt:lpstr>The KF scheme</vt:lpstr>
      <vt:lpstr>Insecurity of the KF scheme: Attack</vt:lpstr>
      <vt:lpstr>Insecurity of the KF scheme: Problems</vt:lpstr>
      <vt:lpstr>How to remedy the KF scheme?</vt:lpstr>
      <vt:lpstr>Our New Generic TMKE Protocol</vt:lpstr>
      <vt:lpstr>A New Generic TMKE Protocol</vt:lpstr>
      <vt:lpstr>Instantiations from Ideal Lattices</vt:lpstr>
      <vt:lpstr>Efficient OTKEM from Ideal Lattices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 Secure Authenticated Key Exchange in the Standard Model</dc:title>
  <dc:creator>YZ</dc:creator>
  <cp:lastModifiedBy>yu chen</cp:lastModifiedBy>
  <cp:revision>186</cp:revision>
  <dcterms:created xsi:type="dcterms:W3CDTF">2015-12-15T12:55:38Z</dcterms:created>
  <dcterms:modified xsi:type="dcterms:W3CDTF">2018-04-17T06:15:05Z</dcterms:modified>
</cp:coreProperties>
</file>