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9" r:id="rId3"/>
    <p:sldId id="277" r:id="rId4"/>
    <p:sldId id="258" r:id="rId5"/>
    <p:sldId id="260" r:id="rId6"/>
    <p:sldId id="274" r:id="rId7"/>
    <p:sldId id="275" r:id="rId8"/>
    <p:sldId id="276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6111-2021-4EAA-9B31-9CB9F6C6525C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F3FDF-E05A-4B04-A2C4-90CC314C1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27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fld id="{72FA207B-29C2-4557-B864-3D61C67A1F60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fld id="{D6DB8DA8-6A98-481A-98F0-BB5003A006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091839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048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689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92448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43819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101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6761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54261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89321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9758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2418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2FA207B-29C2-4557-B864-3D61C67A1F60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D6DB8DA8-6A98-481A-98F0-BB5003A006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07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50350-1D22-4575-A2AD-2585D33F5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Equation Drawing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B616D7-1F2F-4F1E-98C3-DC38426E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B11015024</a:t>
            </a:r>
            <a:r>
              <a:rPr lang="zh-TW" altLang="en-US" dirty="0"/>
              <a:t>郭鈺晨、</a:t>
            </a:r>
            <a:r>
              <a:rPr lang="en-US" altLang="zh-TW" dirty="0" err="1"/>
              <a:t>B11015026</a:t>
            </a:r>
            <a:r>
              <a:rPr lang="zh-TW" altLang="en-US" dirty="0"/>
              <a:t>陳谷名、</a:t>
            </a:r>
            <a:r>
              <a:rPr lang="en-US" altLang="zh-TW" dirty="0" err="1"/>
              <a:t>B10732030</a:t>
            </a:r>
            <a:r>
              <a:rPr lang="zh-TW" altLang="en-US" dirty="0"/>
              <a:t>連冠棨</a:t>
            </a:r>
          </a:p>
        </p:txBody>
      </p:sp>
    </p:spTree>
    <p:extLst>
      <p:ext uri="{BB962C8B-B14F-4D97-AF65-F5344CB8AC3E}">
        <p14:creationId xmlns:p14="http://schemas.microsoft.com/office/powerpoint/2010/main" val="3676815175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CB7E3E-FA81-4D10-B93C-C4128A11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748"/>
            <a:ext cx="8148722" cy="4351338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D2751626-0729-4B9E-A105-F3B11226EABD}"/>
              </a:ext>
            </a:extLst>
          </p:cNvPr>
          <p:cNvSpPr/>
          <p:nvPr/>
        </p:nvSpPr>
        <p:spPr>
          <a:xfrm rot="10800000">
            <a:off x="773869" y="1887770"/>
            <a:ext cx="325748" cy="20272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F675C5-7FDC-4E8A-8E8D-F13BD5293B6F}"/>
              </a:ext>
            </a:extLst>
          </p:cNvPr>
          <p:cNvSpPr txBox="1"/>
          <p:nvPr/>
        </p:nvSpPr>
        <p:spPr>
          <a:xfrm>
            <a:off x="280038" y="2024286"/>
            <a:ext cx="461665" cy="2473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軸方向格線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2CD66B8C-8C38-44DC-B60A-F02469E4FB90}"/>
              </a:ext>
            </a:extLst>
          </p:cNvPr>
          <p:cNvSpPr/>
          <p:nvPr/>
        </p:nvSpPr>
        <p:spPr>
          <a:xfrm rot="10800000">
            <a:off x="793665" y="4063439"/>
            <a:ext cx="325748" cy="20272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EFAEE1-8D3A-44B8-8643-DC71C2C80C6E}"/>
              </a:ext>
            </a:extLst>
          </p:cNvPr>
          <p:cNvSpPr txBox="1"/>
          <p:nvPr/>
        </p:nvSpPr>
        <p:spPr>
          <a:xfrm>
            <a:off x="247872" y="4226767"/>
            <a:ext cx="461665" cy="19413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軸方向格線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44480277-8FD8-493A-8E3B-ED48C5EF7289}"/>
              </a:ext>
            </a:extLst>
          </p:cNvPr>
          <p:cNvSpPr/>
          <p:nvPr/>
        </p:nvSpPr>
        <p:spPr>
          <a:xfrm>
            <a:off x="7861939" y="2552642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6AAC0D-B801-4457-B72D-A775C1024F79}"/>
              </a:ext>
            </a:extLst>
          </p:cNvPr>
          <p:cNvSpPr txBox="1"/>
          <p:nvPr/>
        </p:nvSpPr>
        <p:spPr>
          <a:xfrm>
            <a:off x="8187687" y="2578245"/>
            <a:ext cx="297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當格線間距超過一定數值時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自動補一條線在兩線之間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5300FB21-78A2-456D-93B6-429A08FF76D0}"/>
              </a:ext>
            </a:extLst>
          </p:cNvPr>
          <p:cNvSpPr/>
          <p:nvPr/>
        </p:nvSpPr>
        <p:spPr>
          <a:xfrm>
            <a:off x="7861939" y="4702518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3AA54A-A382-421F-A403-D853BEB44750}"/>
              </a:ext>
            </a:extLst>
          </p:cNvPr>
          <p:cNvSpPr txBox="1"/>
          <p:nvPr/>
        </p:nvSpPr>
        <p:spPr>
          <a:xfrm>
            <a:off x="8187687" y="4728121"/>
            <a:ext cx="297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當格線間距超過一定數值時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自動補一條線在兩線之間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860282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EABDA4C-991F-43F4-8DE1-11F14BAF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003"/>
            <a:ext cx="10515600" cy="2685348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1D2E43DD-08E7-40DB-9EDE-6B4F29952972}"/>
              </a:ext>
            </a:extLst>
          </p:cNvPr>
          <p:cNvSpPr/>
          <p:nvPr/>
        </p:nvSpPr>
        <p:spPr>
          <a:xfrm>
            <a:off x="5118739" y="3663831"/>
            <a:ext cx="325748" cy="128952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828857-C041-41B7-83DB-8C0A7818113E}"/>
              </a:ext>
            </a:extLst>
          </p:cNvPr>
          <p:cNvSpPr txBox="1"/>
          <p:nvPr/>
        </p:nvSpPr>
        <p:spPr>
          <a:xfrm>
            <a:off x="5444487" y="4123925"/>
            <a:ext cx="297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設定字型、大小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549829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3CEB5-0195-41D0-B439-D841BED2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050"/>
            <a:ext cx="6280247" cy="4779361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727D2419-54E3-4A91-B9EC-9D8F96CB4A8D}"/>
              </a:ext>
            </a:extLst>
          </p:cNvPr>
          <p:cNvSpPr/>
          <p:nvPr/>
        </p:nvSpPr>
        <p:spPr>
          <a:xfrm>
            <a:off x="6998599" y="1905762"/>
            <a:ext cx="236702" cy="224898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D5C1A0-CD23-4AEF-A9B5-C4AD85F3EA46}"/>
              </a:ext>
            </a:extLst>
          </p:cNvPr>
          <p:cNvSpPr txBox="1"/>
          <p:nvPr/>
        </p:nvSpPr>
        <p:spPr>
          <a:xfrm>
            <a:off x="7308791" y="2845590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軸刻度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807BD4BD-6316-4155-AE66-C429BE8579B4}"/>
              </a:ext>
            </a:extLst>
          </p:cNvPr>
          <p:cNvSpPr/>
          <p:nvPr/>
        </p:nvSpPr>
        <p:spPr>
          <a:xfrm>
            <a:off x="6998599" y="4298486"/>
            <a:ext cx="236702" cy="205792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80C069-1628-4EBE-8ACE-A34C7CC1BBEC}"/>
              </a:ext>
            </a:extLst>
          </p:cNvPr>
          <p:cNvSpPr txBox="1"/>
          <p:nvPr/>
        </p:nvSpPr>
        <p:spPr>
          <a:xfrm>
            <a:off x="7308791" y="5140660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軸刻度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643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en-US" altLang="zh-TW" dirty="0" err="1"/>
              <a:t>drawFunction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AAEC6-7FA1-4035-967B-D8471A9E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357672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F568E64-6A66-407F-8391-56442855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85194" cy="49416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en-US" altLang="zh-TW" dirty="0" err="1"/>
              <a:t>paintEvent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9519088A-EB5A-40B1-994C-DF6C2E9F0AE0}"/>
              </a:ext>
            </a:extLst>
          </p:cNvPr>
          <p:cNvSpPr/>
          <p:nvPr/>
        </p:nvSpPr>
        <p:spPr>
          <a:xfrm>
            <a:off x="9513682" y="3866357"/>
            <a:ext cx="242878" cy="150463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B68E41-5550-4364-8207-FF08143F77BD}"/>
              </a:ext>
            </a:extLst>
          </p:cNvPr>
          <p:cNvSpPr txBox="1"/>
          <p:nvPr/>
        </p:nvSpPr>
        <p:spPr>
          <a:xfrm>
            <a:off x="9832715" y="4100059"/>
            <a:ext cx="1848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尋訪列表中的所有函數，並呼叫繪製函數圖形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AF96AB99-27E8-48BC-9381-4C0705AB2FC7}"/>
              </a:ext>
            </a:extLst>
          </p:cNvPr>
          <p:cNvSpPr/>
          <p:nvPr/>
        </p:nvSpPr>
        <p:spPr>
          <a:xfrm>
            <a:off x="2894120" y="5841507"/>
            <a:ext cx="232299" cy="65136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E4B124-D2DE-41F7-B6D6-AF420943863C}"/>
              </a:ext>
            </a:extLst>
          </p:cNvPr>
          <p:cNvSpPr txBox="1"/>
          <p:nvPr/>
        </p:nvSpPr>
        <p:spPr>
          <a:xfrm>
            <a:off x="3126419" y="5982525"/>
            <a:ext cx="485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將繪製好的座標軸與函數圖形，繪製到視窗上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80A06A-67AE-4783-BB30-2A404D67F4B4}"/>
              </a:ext>
            </a:extLst>
          </p:cNvPr>
          <p:cNvSpPr txBox="1"/>
          <p:nvPr/>
        </p:nvSpPr>
        <p:spPr>
          <a:xfrm>
            <a:off x="2224440" y="2719585"/>
            <a:ext cx="11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清空版面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右中括弧 14">
            <a:extLst>
              <a:ext uri="{FF2B5EF4-FFF2-40B4-BE49-F238E27FC236}">
                <a16:creationId xmlns:a16="http://schemas.microsoft.com/office/drawing/2014/main" id="{32674E85-F35B-419F-A5C2-84F59B9BBE09}"/>
              </a:ext>
            </a:extLst>
          </p:cNvPr>
          <p:cNvSpPr/>
          <p:nvPr/>
        </p:nvSpPr>
        <p:spPr>
          <a:xfrm rot="10800000">
            <a:off x="1568424" y="4100059"/>
            <a:ext cx="242878" cy="51632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F5E79A-AED9-4008-99FF-E93012EA7528}"/>
              </a:ext>
            </a:extLst>
          </p:cNvPr>
          <p:cNvSpPr txBox="1"/>
          <p:nvPr/>
        </p:nvSpPr>
        <p:spPr>
          <a:xfrm>
            <a:off x="48958" y="4173557"/>
            <a:ext cx="173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函數格式錯誤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1C14180C-9940-401C-8ED3-74B631A09B5F}"/>
              </a:ext>
            </a:extLst>
          </p:cNvPr>
          <p:cNvSpPr/>
          <p:nvPr/>
        </p:nvSpPr>
        <p:spPr>
          <a:xfrm rot="10800000">
            <a:off x="1568424" y="4670163"/>
            <a:ext cx="242878" cy="51632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B64DF6-19D2-467D-B9BE-8038B5EDA3ED}"/>
              </a:ext>
            </a:extLst>
          </p:cNvPr>
          <p:cNvSpPr txBox="1"/>
          <p:nvPr/>
        </p:nvSpPr>
        <p:spPr>
          <a:xfrm>
            <a:off x="48958" y="4743661"/>
            <a:ext cx="173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函數格式正確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9452772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en-US" altLang="zh-TW" dirty="0" err="1"/>
              <a:t>wheelEvent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19A2B6-20F4-4E41-AEB5-B46F69C9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640744" cy="4683479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33E56273-883D-4876-A33A-490B5C7ED041}"/>
              </a:ext>
            </a:extLst>
          </p:cNvPr>
          <p:cNvSpPr/>
          <p:nvPr/>
        </p:nvSpPr>
        <p:spPr>
          <a:xfrm>
            <a:off x="4746373" y="3097405"/>
            <a:ext cx="198490" cy="174980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C92833-5AA3-4C12-B682-AE0E75BF5A33}"/>
              </a:ext>
            </a:extLst>
          </p:cNvPr>
          <p:cNvSpPr txBox="1"/>
          <p:nvPr/>
        </p:nvSpPr>
        <p:spPr>
          <a:xfrm>
            <a:off x="4944863" y="3649140"/>
            <a:ext cx="330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如果基本倍數已縮至最小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(0.5)</a:t>
            </a: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切換為改變次倍數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3B88F9A6-04FF-4BA5-AF9E-4A2316885817}"/>
              </a:ext>
            </a:extLst>
          </p:cNvPr>
          <p:cNvSpPr/>
          <p:nvPr/>
        </p:nvSpPr>
        <p:spPr>
          <a:xfrm>
            <a:off x="6280454" y="5108198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AABA42-3E4A-47AA-9053-635E7A923D3D}"/>
              </a:ext>
            </a:extLst>
          </p:cNvPr>
          <p:cNvSpPr txBox="1"/>
          <p:nvPr/>
        </p:nvSpPr>
        <p:spPr>
          <a:xfrm>
            <a:off x="6597544" y="5108198"/>
            <a:ext cx="330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依照滾輪滾動的變化值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改變基本倍數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977142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滑鼠點擊、移動、釋放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170AD82-B59E-4347-A0D7-8B68F39D2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659720" cy="4802187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DDB318F5-37FD-4815-B200-89FFFC59FEED}"/>
              </a:ext>
            </a:extLst>
          </p:cNvPr>
          <p:cNvSpPr/>
          <p:nvPr/>
        </p:nvSpPr>
        <p:spPr>
          <a:xfrm>
            <a:off x="6299430" y="5729634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ABDBEF-0568-4A01-8464-B5CFA439D73F}"/>
              </a:ext>
            </a:extLst>
          </p:cNvPr>
          <p:cNvSpPr txBox="1"/>
          <p:nvPr/>
        </p:nvSpPr>
        <p:spPr>
          <a:xfrm>
            <a:off x="6616520" y="5729634"/>
            <a:ext cx="41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計算位移量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並將其實時更新至</a:t>
            </a:r>
            <a:r>
              <a:rPr lang="en-US" altLang="zh-TW" dirty="0" err="1">
                <a:latin typeface="Comic Sans MS" panose="030F0702030302020204" pitchFamily="66" charset="0"/>
                <a:ea typeface="微軟正黑體" panose="020B0604030504040204" pitchFamily="34" charset="-120"/>
              </a:rPr>
              <a:t>movePos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中記錄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24D97D64-555E-4ED6-A639-0C5BD669B61A}"/>
              </a:ext>
            </a:extLst>
          </p:cNvPr>
          <p:cNvSpPr/>
          <p:nvPr/>
        </p:nvSpPr>
        <p:spPr>
          <a:xfrm>
            <a:off x="5155690" y="4213032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47FF54-8793-45ED-AF11-CFEDB7D1B9FF}"/>
              </a:ext>
            </a:extLst>
          </p:cNvPr>
          <p:cNvSpPr txBox="1"/>
          <p:nvPr/>
        </p:nvSpPr>
        <p:spPr>
          <a:xfrm>
            <a:off x="5472780" y="4213032"/>
            <a:ext cx="41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將所有位移整合至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mid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並清空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mid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，以維持移動的動作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2E5C90DF-61A3-4F5E-AA3B-F31462D0B1E2}"/>
              </a:ext>
            </a:extLst>
          </p:cNvPr>
          <p:cNvSpPr/>
          <p:nvPr/>
        </p:nvSpPr>
        <p:spPr>
          <a:xfrm>
            <a:off x="5037090" y="2256355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0A9ABF-F8DE-4160-9CAB-21C3AF16E088}"/>
              </a:ext>
            </a:extLst>
          </p:cNvPr>
          <p:cNvSpPr txBox="1"/>
          <p:nvPr/>
        </p:nvSpPr>
        <p:spPr>
          <a:xfrm>
            <a:off x="5354180" y="2397862"/>
            <a:ext cx="41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滑鼠按下後，紀錄按下位置的座標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124799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DC72F28-E0E9-4FC9-8F3D-5B1277AD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201792" cy="43209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新增、移除 函數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4C55805A-DBF5-44DD-A8B0-7AFFDBB48B68}"/>
              </a:ext>
            </a:extLst>
          </p:cNvPr>
          <p:cNvSpPr/>
          <p:nvPr/>
        </p:nvSpPr>
        <p:spPr>
          <a:xfrm>
            <a:off x="6911248" y="1938868"/>
            <a:ext cx="216357" cy="149013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E9CF0A-C758-4C3C-97E6-39DF571B7E42}"/>
              </a:ext>
            </a:extLst>
          </p:cNvPr>
          <p:cNvSpPr txBox="1"/>
          <p:nvPr/>
        </p:nvSpPr>
        <p:spPr>
          <a:xfrm>
            <a:off x="7127605" y="2138832"/>
            <a:ext cx="38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按鈕按下後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建立一個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，並套用基本設定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850C2-5623-4BF5-82E0-FB6FC3871A59}"/>
              </a:ext>
            </a:extLst>
          </p:cNvPr>
          <p:cNvSpPr txBox="1"/>
          <p:nvPr/>
        </p:nvSpPr>
        <p:spPr>
          <a:xfrm>
            <a:off x="3982903" y="3652366"/>
            <a:ext cx="44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將建立的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放入</a:t>
            </a:r>
            <a:r>
              <a:rPr lang="en-US" altLang="zh-TW" dirty="0" err="1">
                <a:latin typeface="Comic Sans MS" panose="030F0702030302020204" pitchFamily="66" charset="0"/>
                <a:ea typeface="微軟正黑體" panose="020B0604030504040204" pitchFamily="34" charset="-120"/>
              </a:rPr>
              <a:t>funcList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AAD9FF4F-720E-4CFD-A6F9-9FB4243DBE9C}"/>
              </a:ext>
            </a:extLst>
          </p:cNvPr>
          <p:cNvSpPr/>
          <p:nvPr/>
        </p:nvSpPr>
        <p:spPr>
          <a:xfrm>
            <a:off x="6911248" y="5144180"/>
            <a:ext cx="236922" cy="62233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1F1DD2-CDC1-4484-878C-355CB2B315A0}"/>
              </a:ext>
            </a:extLst>
          </p:cNvPr>
          <p:cNvSpPr txBox="1"/>
          <p:nvPr/>
        </p:nvSpPr>
        <p:spPr>
          <a:xfrm>
            <a:off x="7148170" y="5270679"/>
            <a:ext cx="42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取得目前點選的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，並將其刪除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2DA824-BC5F-46FA-98E1-3163D4FE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040" y="2818570"/>
            <a:ext cx="4143760" cy="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2707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編輯 函數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536560E-89E7-48CF-B10E-799B7D7FB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5199551" cy="4802187"/>
          </a:xfrm>
          <a:prstGeom prst="rect">
            <a:avLst/>
          </a:prstGeom>
        </p:spPr>
      </p:pic>
      <p:sp>
        <p:nvSpPr>
          <p:cNvPr id="6" name="右中括弧 5">
            <a:extLst>
              <a:ext uri="{FF2B5EF4-FFF2-40B4-BE49-F238E27FC236}">
                <a16:creationId xmlns:a16="http://schemas.microsoft.com/office/drawing/2014/main" id="{D41425C5-9E64-4C61-8431-77388A85DC0F}"/>
              </a:ext>
            </a:extLst>
          </p:cNvPr>
          <p:cNvSpPr/>
          <p:nvPr/>
        </p:nvSpPr>
        <p:spPr>
          <a:xfrm>
            <a:off x="5009781" y="2058727"/>
            <a:ext cx="183656" cy="5246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D2BF02-C42F-4F24-9BE9-317DC3587715}"/>
              </a:ext>
            </a:extLst>
          </p:cNvPr>
          <p:cNvSpPr txBox="1"/>
          <p:nvPr/>
        </p:nvSpPr>
        <p:spPr>
          <a:xfrm>
            <a:off x="5246703" y="2185226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取得目前點選的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3F9085F7-F2CD-4911-95E7-5AC2BA07C3A7}"/>
              </a:ext>
            </a:extLst>
          </p:cNvPr>
          <p:cNvSpPr/>
          <p:nvPr/>
        </p:nvSpPr>
        <p:spPr>
          <a:xfrm>
            <a:off x="5800828" y="3086343"/>
            <a:ext cx="236922" cy="69554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E91181-CABC-4248-AFE6-77AC4B533A90}"/>
              </a:ext>
            </a:extLst>
          </p:cNvPr>
          <p:cNvSpPr txBox="1"/>
          <p:nvPr/>
        </p:nvSpPr>
        <p:spPr>
          <a:xfrm>
            <a:off x="6037750" y="3244334"/>
            <a:ext cx="363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開啟編輯器，編輯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的文字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16FD793A-E850-40F6-8011-5A6C6A1763E6}"/>
              </a:ext>
            </a:extLst>
          </p:cNvPr>
          <p:cNvSpPr/>
          <p:nvPr/>
        </p:nvSpPr>
        <p:spPr>
          <a:xfrm>
            <a:off x="5800828" y="4008346"/>
            <a:ext cx="236922" cy="190418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D6F489-C66D-4817-B788-0831734328F1}"/>
              </a:ext>
            </a:extLst>
          </p:cNvPr>
          <p:cNvSpPr txBox="1"/>
          <p:nvPr/>
        </p:nvSpPr>
        <p:spPr>
          <a:xfrm>
            <a:off x="6037750" y="4402207"/>
            <a:ext cx="455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第二次點選按鈕，檢查是否與初次點選時為同一個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，若是則關閉編輯器。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若不是，則先關閉上一次選取的編輯器，再打開目前選取的編輯器。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102544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9404" cy="1325563"/>
          </a:xfrm>
        </p:spPr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zh-TW" altLang="en-US" dirty="0"/>
              <a:t>隱藏 函數、選擇顏色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6785FA-7C70-4C32-8FC4-2C0FC67D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7756193" cy="4630213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ECFC5173-ADD3-4FE3-B107-7B973954F751}"/>
              </a:ext>
            </a:extLst>
          </p:cNvPr>
          <p:cNvSpPr/>
          <p:nvPr/>
        </p:nvSpPr>
        <p:spPr>
          <a:xfrm>
            <a:off x="8357470" y="2383732"/>
            <a:ext cx="236922" cy="143366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76D639-2983-4064-9E76-0D60CD3ABC21}"/>
              </a:ext>
            </a:extLst>
          </p:cNvPr>
          <p:cNvSpPr txBox="1"/>
          <p:nvPr/>
        </p:nvSpPr>
        <p:spPr>
          <a:xfrm>
            <a:off x="8674291" y="2383732"/>
            <a:ext cx="3363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如當前為隱藏，則切換為顯示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如當前為顯示，則切換為隱藏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顯示背景顏色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灰色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隱藏背景顏色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白色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A321C6B0-D453-418C-9DFE-8A3AA54DA36F}"/>
              </a:ext>
            </a:extLst>
          </p:cNvPr>
          <p:cNvSpPr/>
          <p:nvPr/>
        </p:nvSpPr>
        <p:spPr>
          <a:xfrm>
            <a:off x="5779179" y="5015547"/>
            <a:ext cx="213248" cy="95024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E2B447-369D-4658-9D45-B05BE70DD198}"/>
              </a:ext>
            </a:extLst>
          </p:cNvPr>
          <p:cNvSpPr txBox="1"/>
          <p:nvPr/>
        </p:nvSpPr>
        <p:spPr>
          <a:xfrm>
            <a:off x="6096000" y="5167504"/>
            <a:ext cx="397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Qt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內建的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color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picker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選擇顏色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並指定給選定的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66640917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F2634-9596-4AC6-ACA7-83E896CF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35253-F0E7-48F2-9BA3-E880F7E45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06854"/>
            <a:ext cx="5181600" cy="1894119"/>
          </a:xfrm>
        </p:spPr>
        <p:txBody>
          <a:bodyPr/>
          <a:lstStyle/>
          <a:p>
            <a:r>
              <a:rPr lang="en-US" altLang="zh-TW" dirty="0"/>
              <a:t>Drawer </a:t>
            </a:r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繪圖</a:t>
            </a:r>
            <a:endParaRPr lang="en-US" altLang="zh-TW" dirty="0"/>
          </a:p>
          <a:p>
            <a:pPr lvl="1"/>
            <a:r>
              <a:rPr lang="en-US" altLang="zh-TW" dirty="0"/>
              <a:t>GUI</a:t>
            </a:r>
            <a:r>
              <a:rPr lang="zh-TW" altLang="en-US" dirty="0"/>
              <a:t>元件</a:t>
            </a:r>
            <a:r>
              <a:rPr lang="en-US" altLang="zh-TW" dirty="0"/>
              <a:t>&amp;</a:t>
            </a:r>
            <a:r>
              <a:rPr lang="zh-TW" altLang="en-US" dirty="0"/>
              <a:t>信號槽</a:t>
            </a:r>
            <a:endParaRPr lang="en-US" altLang="zh-TW" dirty="0"/>
          </a:p>
          <a:p>
            <a:pPr lvl="1"/>
            <a:r>
              <a:rPr lang="en-US" altLang="zh-TW" dirty="0"/>
              <a:t>GUI</a:t>
            </a:r>
            <a:r>
              <a:rPr lang="zh-TW" altLang="en-US" dirty="0"/>
              <a:t>顯示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42E4ED-9AF1-42DD-98B5-756AB7F9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06854"/>
            <a:ext cx="5181600" cy="1725443"/>
          </a:xfrm>
        </p:spPr>
        <p:txBody>
          <a:bodyPr/>
          <a:lstStyle/>
          <a:p>
            <a:r>
              <a:rPr lang="en-US" altLang="zh-TW" dirty="0"/>
              <a:t>Parser</a:t>
            </a:r>
            <a:r>
              <a:rPr lang="zh-TW" altLang="en-US" dirty="0"/>
              <a:t> 類別</a:t>
            </a:r>
            <a:endParaRPr lang="en-US" altLang="zh-TW" dirty="0"/>
          </a:p>
          <a:p>
            <a:pPr lvl="1"/>
            <a:r>
              <a:rPr lang="zh-TW" altLang="en-US" dirty="0"/>
              <a:t>數學函式解析</a:t>
            </a:r>
            <a:endParaRPr lang="en-US" altLang="zh-TW" dirty="0"/>
          </a:p>
          <a:p>
            <a:pPr lvl="1"/>
            <a:r>
              <a:rPr lang="zh-TW" altLang="en-US" dirty="0"/>
              <a:t>計算點</a:t>
            </a:r>
            <a:endParaRPr lang="en-US" altLang="zh-TW" dirty="0"/>
          </a:p>
          <a:p>
            <a:pPr lvl="1"/>
            <a:r>
              <a:rPr lang="zh-TW" altLang="en-US" dirty="0"/>
              <a:t>設定變數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839739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</a:t>
            </a:r>
            <a:r>
              <a:rPr lang="zh-TW" altLang="en-US" dirty="0"/>
              <a:t> 新增、移除 變數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CDD5811-F882-4BBA-A5F9-7AFC7CEE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123346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編輯 變數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E19CD3-CADC-43E1-837F-51051B58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550081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091BBF-CB61-4BAF-9D6B-902873A07C80}"/>
              </a:ext>
            </a:extLst>
          </p:cNvPr>
          <p:cNvSpPr txBox="1"/>
          <p:nvPr/>
        </p:nvSpPr>
        <p:spPr>
          <a:xfrm>
            <a:off x="10736997" y="6488668"/>
            <a:ext cx="1455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測資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11729130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6BED6-B389-4D9C-917D-2E58E33F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Design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0E1108F-3247-4BF0-ABA5-1118A91C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71" y="1452762"/>
            <a:ext cx="9912658" cy="52105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F72AAA-58CE-45E7-B835-7C27F17A6F76}"/>
              </a:ext>
            </a:extLst>
          </p:cNvPr>
          <p:cNvSpPr txBox="1"/>
          <p:nvPr/>
        </p:nvSpPr>
        <p:spPr>
          <a:xfrm>
            <a:off x="8451540" y="3059668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函數定義區塊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5C7163-8C45-40D1-89F8-7C3F67E01A3A}"/>
              </a:ext>
            </a:extLst>
          </p:cNvPr>
          <p:cNvSpPr txBox="1"/>
          <p:nvPr/>
        </p:nvSpPr>
        <p:spPr>
          <a:xfrm>
            <a:off x="8451540" y="5563171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變數定義區塊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1CAC8A-5DA6-446A-9EBD-9E6B6B6E2A08}"/>
              </a:ext>
            </a:extLst>
          </p:cNvPr>
          <p:cNvSpPr txBox="1"/>
          <p:nvPr/>
        </p:nvSpPr>
        <p:spPr>
          <a:xfrm>
            <a:off x="3746375" y="3992351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圖形顯示區塊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22123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7CDB59-CB6F-479F-ADB1-63BACB24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0669"/>
            <a:ext cx="7406065" cy="26995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831948-F272-4858-B046-5EB098C4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</a:t>
            </a:r>
            <a:r>
              <a:rPr lang="zh-TW" altLang="en-US" dirty="0"/>
              <a:t> </a:t>
            </a:r>
            <a:r>
              <a:rPr lang="en-US" altLang="zh-TW" dirty="0"/>
              <a:t>– Define 1</a:t>
            </a:r>
            <a:endParaRPr lang="zh-TW" altLang="en-US" dirty="0"/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0118266A-30EF-4612-B893-192C253945B4}"/>
              </a:ext>
            </a:extLst>
          </p:cNvPr>
          <p:cNvSpPr/>
          <p:nvPr/>
        </p:nvSpPr>
        <p:spPr>
          <a:xfrm>
            <a:off x="8123066" y="3710866"/>
            <a:ext cx="239697" cy="142930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6AE5300D-18BC-415A-B0B9-8473FC4CBE43}"/>
              </a:ext>
            </a:extLst>
          </p:cNvPr>
          <p:cNvSpPr/>
          <p:nvPr/>
        </p:nvSpPr>
        <p:spPr>
          <a:xfrm>
            <a:off x="8123066" y="3000652"/>
            <a:ext cx="221942" cy="55929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D172B7-3924-4F9D-AD5E-8A14DEE9A0D8}"/>
              </a:ext>
            </a:extLst>
          </p:cNvPr>
          <p:cNvSpPr txBox="1"/>
          <p:nvPr/>
        </p:nvSpPr>
        <p:spPr>
          <a:xfrm>
            <a:off x="8362763" y="3095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2CB398-DBB2-49B5-A32D-33289B13B741}"/>
              </a:ext>
            </a:extLst>
          </p:cNvPr>
          <p:cNvSpPr txBox="1"/>
          <p:nvPr/>
        </p:nvSpPr>
        <p:spPr>
          <a:xfrm>
            <a:off x="8362763" y="4218658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Qt Widget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內建函數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重寫功能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5867964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E091D38-0B12-48B9-AD17-2F3E5A03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96" y="2380531"/>
            <a:ext cx="6182588" cy="36771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831948-F272-4858-B046-5EB098C4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Define 2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3AD7B8-1080-4373-9E2F-C8324D61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5470"/>
            <a:ext cx="4763165" cy="2543530"/>
          </a:xfrm>
          <a:prstGeom prst="rect">
            <a:avLst/>
          </a:prstGeom>
        </p:spPr>
      </p:pic>
      <p:sp>
        <p:nvSpPr>
          <p:cNvPr id="6" name="右中括弧 5">
            <a:extLst>
              <a:ext uri="{FF2B5EF4-FFF2-40B4-BE49-F238E27FC236}">
                <a16:creationId xmlns:a16="http://schemas.microsoft.com/office/drawing/2014/main" id="{2B7F28A6-ADEB-4481-8C9A-0F3066A60D3D}"/>
              </a:ext>
            </a:extLst>
          </p:cNvPr>
          <p:cNvSpPr/>
          <p:nvPr/>
        </p:nvSpPr>
        <p:spPr>
          <a:xfrm>
            <a:off x="6809173" y="4687410"/>
            <a:ext cx="278611" cy="137028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B9FCF6-4708-4E14-B156-C4241A6ACD74}"/>
              </a:ext>
            </a:extLst>
          </p:cNvPr>
          <p:cNvSpPr txBox="1"/>
          <p:nvPr/>
        </p:nvSpPr>
        <p:spPr>
          <a:xfrm>
            <a:off x="7087784" y="5187886"/>
            <a:ext cx="230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列表、按鈕元件宣告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E46C8FA2-2BDB-46FD-AD08-4D3F420323CE}"/>
              </a:ext>
            </a:extLst>
          </p:cNvPr>
          <p:cNvSpPr/>
          <p:nvPr/>
        </p:nvSpPr>
        <p:spPr>
          <a:xfrm>
            <a:off x="5211192" y="2902998"/>
            <a:ext cx="278611" cy="178441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E2D948-1826-45F6-A8F7-D847A825147F}"/>
              </a:ext>
            </a:extLst>
          </p:cNvPr>
          <p:cNvSpPr txBox="1"/>
          <p:nvPr/>
        </p:nvSpPr>
        <p:spPr>
          <a:xfrm>
            <a:off x="5489803" y="3642696"/>
            <a:ext cx="16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相關紀錄參數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42245B-42F3-4F10-B906-D027813FD65E}"/>
              </a:ext>
            </a:extLst>
          </p:cNvPr>
          <p:cNvSpPr txBox="1"/>
          <p:nvPr/>
        </p:nvSpPr>
        <p:spPr>
          <a:xfrm>
            <a:off x="8392802" y="1027906"/>
            <a:ext cx="296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信號槽函數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按鈕功能實現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2986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Constructor 1</a:t>
            </a:r>
            <a:endParaRPr lang="zh-TW" altLang="en-US" dirty="0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4122279F-D1BA-430B-9817-66CE7E58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00" y="1690687"/>
            <a:ext cx="5231888" cy="22209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4B0968-473A-4A55-9CFA-ACB54867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74" y="4014011"/>
            <a:ext cx="5236614" cy="23066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5E58AE-7D17-4209-8399-8C4C59802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37523"/>
            <a:ext cx="4923409" cy="1060313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9451F6AF-DE60-4DED-9FCE-580302EA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199" y="1690687"/>
            <a:ext cx="4923409" cy="3440455"/>
          </a:xfrm>
          <a:prstGeom prst="rect">
            <a:avLst/>
          </a:prstGeom>
        </p:spPr>
      </p:pic>
      <p:sp>
        <p:nvSpPr>
          <p:cNvPr id="14" name="右中括弧 13">
            <a:extLst>
              <a:ext uri="{FF2B5EF4-FFF2-40B4-BE49-F238E27FC236}">
                <a16:creationId xmlns:a16="http://schemas.microsoft.com/office/drawing/2014/main" id="{3F4CFE70-4104-4CFC-98D8-896A88871255}"/>
              </a:ext>
            </a:extLst>
          </p:cNvPr>
          <p:cNvSpPr/>
          <p:nvPr/>
        </p:nvSpPr>
        <p:spPr>
          <a:xfrm rot="10800000">
            <a:off x="1012054" y="2849731"/>
            <a:ext cx="240846" cy="7275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4084E0-BEAF-431B-BF0C-6D771F879DB2}"/>
              </a:ext>
            </a:extLst>
          </p:cNvPr>
          <p:cNvSpPr txBox="1"/>
          <p:nvPr/>
        </p:nvSpPr>
        <p:spPr>
          <a:xfrm>
            <a:off x="393853" y="270565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視窗設定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右中括弧 15">
            <a:extLst>
              <a:ext uri="{FF2B5EF4-FFF2-40B4-BE49-F238E27FC236}">
                <a16:creationId xmlns:a16="http://schemas.microsoft.com/office/drawing/2014/main" id="{AFFF02F2-1068-4629-A551-5BDD0E142330}"/>
              </a:ext>
            </a:extLst>
          </p:cNvPr>
          <p:cNvSpPr/>
          <p:nvPr/>
        </p:nvSpPr>
        <p:spPr>
          <a:xfrm>
            <a:off x="3861786" y="3734364"/>
            <a:ext cx="239696" cy="54467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C8107B7-3C72-4DDD-A5C6-874293C841D9}"/>
              </a:ext>
            </a:extLst>
          </p:cNvPr>
          <p:cNvSpPr txBox="1"/>
          <p:nvPr/>
        </p:nvSpPr>
        <p:spPr>
          <a:xfrm>
            <a:off x="4101483" y="3829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繪圖區塊定義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右中括弧 17">
            <a:extLst>
              <a:ext uri="{FF2B5EF4-FFF2-40B4-BE49-F238E27FC236}">
                <a16:creationId xmlns:a16="http://schemas.microsoft.com/office/drawing/2014/main" id="{6CEA5F59-FB8F-43BB-A230-7029FE9CECD1}"/>
              </a:ext>
            </a:extLst>
          </p:cNvPr>
          <p:cNvSpPr/>
          <p:nvPr/>
        </p:nvSpPr>
        <p:spPr>
          <a:xfrm rot="10800000">
            <a:off x="1012054" y="4423112"/>
            <a:ext cx="240846" cy="7275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B89233-0F7F-4DB0-92DC-582B1C431D82}"/>
              </a:ext>
            </a:extLst>
          </p:cNvPr>
          <p:cNvSpPr txBox="1"/>
          <p:nvPr/>
        </p:nvSpPr>
        <p:spPr>
          <a:xfrm>
            <a:off x="393853" y="427903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右中括弧 19">
            <a:extLst>
              <a:ext uri="{FF2B5EF4-FFF2-40B4-BE49-F238E27FC236}">
                <a16:creationId xmlns:a16="http://schemas.microsoft.com/office/drawing/2014/main" id="{2FE43D50-DC9B-412E-8780-E6EF33BCFDED}"/>
              </a:ext>
            </a:extLst>
          </p:cNvPr>
          <p:cNvSpPr/>
          <p:nvPr/>
        </p:nvSpPr>
        <p:spPr>
          <a:xfrm rot="10800000">
            <a:off x="6374164" y="1726199"/>
            <a:ext cx="273494" cy="456807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ECB0CB-543B-4C45-A99A-F61E11878351}"/>
              </a:ext>
            </a:extLst>
          </p:cNvPr>
          <p:cNvSpPr txBox="1"/>
          <p:nvPr/>
        </p:nvSpPr>
        <p:spPr>
          <a:xfrm>
            <a:off x="5865167" y="294213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列表控制按鈕定義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內容版面配置區 5">
            <a:extLst>
              <a:ext uri="{FF2B5EF4-FFF2-40B4-BE49-F238E27FC236}">
                <a16:creationId xmlns:a16="http://schemas.microsoft.com/office/drawing/2014/main" id="{D01CA017-1533-4964-A7D9-6B9C61B456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926" t="5518" r="16748" b="89065"/>
          <a:stretch/>
        </p:blipFill>
        <p:spPr>
          <a:xfrm>
            <a:off x="7661428" y="675719"/>
            <a:ext cx="3151977" cy="5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78554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Constructor 2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7A7187-0CB9-40D4-BB17-480730A6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44340" cy="4658856"/>
          </a:xfrm>
          <a:prstGeom prst="rect">
            <a:avLst/>
          </a:prstGeom>
        </p:spPr>
      </p:pic>
      <p:sp>
        <p:nvSpPr>
          <p:cNvPr id="15" name="右中括弧 14">
            <a:extLst>
              <a:ext uri="{FF2B5EF4-FFF2-40B4-BE49-F238E27FC236}">
                <a16:creationId xmlns:a16="http://schemas.microsoft.com/office/drawing/2014/main" id="{6CC82BEB-AF09-497D-A7F6-2D369315ED94}"/>
              </a:ext>
            </a:extLst>
          </p:cNvPr>
          <p:cNvSpPr/>
          <p:nvPr/>
        </p:nvSpPr>
        <p:spPr>
          <a:xfrm>
            <a:off x="5424255" y="1843421"/>
            <a:ext cx="239696" cy="54467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76A5D7-CF9F-4F77-9B56-BB21F7512272}"/>
              </a:ext>
            </a:extLst>
          </p:cNvPr>
          <p:cNvSpPr txBox="1"/>
          <p:nvPr/>
        </p:nvSpPr>
        <p:spPr>
          <a:xfrm>
            <a:off x="5663952" y="19384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7A756A7D-EA00-404D-8E99-DEEFDA5B8B39}"/>
              </a:ext>
            </a:extLst>
          </p:cNvPr>
          <p:cNvSpPr/>
          <p:nvPr/>
        </p:nvSpPr>
        <p:spPr>
          <a:xfrm>
            <a:off x="6532252" y="2633731"/>
            <a:ext cx="239696" cy="362502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5417530-25D2-45A7-8407-F5F3B8A004FD}"/>
              </a:ext>
            </a:extLst>
          </p:cNvPr>
          <p:cNvSpPr txBox="1"/>
          <p:nvPr/>
        </p:nvSpPr>
        <p:spPr>
          <a:xfrm>
            <a:off x="6860199" y="41844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列表控制按鈕定義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17386A55-1A86-4061-9379-78FAAA692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6" t="5595" r="23325" b="89065"/>
          <a:stretch/>
        </p:blipFill>
        <p:spPr>
          <a:xfrm>
            <a:off x="7661428" y="683581"/>
            <a:ext cx="1882067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02879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Drawer – Constructor 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3ED469-A8E7-49C8-9D40-AEDE457A4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4571"/>
            <a:ext cx="9269119" cy="2876951"/>
          </a:xfrm>
          <a:prstGeom prst="rect">
            <a:avLst/>
          </a:prstGeom>
        </p:spPr>
      </p:pic>
      <p:sp>
        <p:nvSpPr>
          <p:cNvPr id="7" name="右中括弧 6">
            <a:extLst>
              <a:ext uri="{FF2B5EF4-FFF2-40B4-BE49-F238E27FC236}">
                <a16:creationId xmlns:a16="http://schemas.microsoft.com/office/drawing/2014/main" id="{813C537F-B580-48D5-AD4C-876404C5AB65}"/>
              </a:ext>
            </a:extLst>
          </p:cNvPr>
          <p:cNvSpPr/>
          <p:nvPr/>
        </p:nvSpPr>
        <p:spPr>
          <a:xfrm>
            <a:off x="9823904" y="2167543"/>
            <a:ext cx="281216" cy="142989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13204D-8F0C-43E1-8B59-CDEC6541B175}"/>
              </a:ext>
            </a:extLst>
          </p:cNvPr>
          <p:cNvSpPr txBox="1"/>
          <p:nvPr/>
        </p:nvSpPr>
        <p:spPr>
          <a:xfrm>
            <a:off x="10149652" y="2559325"/>
            <a:ext cx="182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按鈕信號槽連接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CC8349D8-210A-49A0-99EE-6F1CD3377D24}"/>
              </a:ext>
            </a:extLst>
          </p:cNvPr>
          <p:cNvSpPr/>
          <p:nvPr/>
        </p:nvSpPr>
        <p:spPr>
          <a:xfrm>
            <a:off x="9823904" y="3751128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BF7555-874E-4F5D-BF8B-541B3F36C210}"/>
              </a:ext>
            </a:extLst>
          </p:cNvPr>
          <p:cNvSpPr txBox="1"/>
          <p:nvPr/>
        </p:nvSpPr>
        <p:spPr>
          <a:xfrm>
            <a:off x="10211117" y="3785436"/>
            <a:ext cx="182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按鈕信號槽連接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4C93D-49D4-49B2-8AFE-D58B3FEFF6C3}"/>
              </a:ext>
            </a:extLst>
          </p:cNvPr>
          <p:cNvSpPr txBox="1"/>
          <p:nvPr/>
        </p:nvSpPr>
        <p:spPr>
          <a:xfrm>
            <a:off x="3330923" y="4688356"/>
            <a:ext cx="29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數學函數解析類別宣告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710010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BA8A41-8B89-4F82-9C5D-70374FB17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16748" cy="4351338"/>
          </a:xfrm>
          <a:prstGeom prst="rect">
            <a:avLst/>
          </a:prstGeom>
        </p:spPr>
      </p:pic>
      <p:sp>
        <p:nvSpPr>
          <p:cNvPr id="5" name="右中括弧 4">
            <a:extLst>
              <a:ext uri="{FF2B5EF4-FFF2-40B4-BE49-F238E27FC236}">
                <a16:creationId xmlns:a16="http://schemas.microsoft.com/office/drawing/2014/main" id="{E0E260F0-F4A8-4B1C-823D-D56C1F314A34}"/>
              </a:ext>
            </a:extLst>
          </p:cNvPr>
          <p:cNvSpPr/>
          <p:nvPr/>
        </p:nvSpPr>
        <p:spPr>
          <a:xfrm>
            <a:off x="3440859" y="5091656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8EA25A-BE14-40E2-9ACA-64DDBA46DF71}"/>
              </a:ext>
            </a:extLst>
          </p:cNvPr>
          <p:cNvSpPr txBox="1"/>
          <p:nvPr/>
        </p:nvSpPr>
        <p:spPr>
          <a:xfrm>
            <a:off x="3836950" y="5264464"/>
            <a:ext cx="21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計算格線間距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C578ED-720A-40DA-BD07-95B89C1AD960}"/>
              </a:ext>
            </a:extLst>
          </p:cNvPr>
          <p:cNvSpPr txBox="1"/>
          <p:nvPr/>
        </p:nvSpPr>
        <p:spPr>
          <a:xfrm>
            <a:off x="7954948" y="3517000"/>
            <a:ext cx="21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轉換中心座標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415557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519</Words>
  <Application>Microsoft Office PowerPoint</Application>
  <PresentationFormat>寬螢幕</PresentationFormat>
  <Paragraphs>90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Comic Sans MS</vt:lpstr>
      <vt:lpstr>Wingdings</vt:lpstr>
      <vt:lpstr>Office Theme</vt:lpstr>
      <vt:lpstr>Equation Drawing</vt:lpstr>
      <vt:lpstr>主要架構</vt:lpstr>
      <vt:lpstr>GUI Design</vt:lpstr>
      <vt:lpstr>Drawer – Define 1</vt:lpstr>
      <vt:lpstr>Drawer – Define 2</vt:lpstr>
      <vt:lpstr>Drawer – Constructor 1</vt:lpstr>
      <vt:lpstr>Drawer – Constructor 2</vt:lpstr>
      <vt:lpstr>Drawer – Constructor 3</vt:lpstr>
      <vt:lpstr>Drawer – 繪製坐標軸 1</vt:lpstr>
      <vt:lpstr>Drawer – 繪製坐標軸 2</vt:lpstr>
      <vt:lpstr>Drawer – 繪製坐標軸 3</vt:lpstr>
      <vt:lpstr>Drawer – 繪製坐標軸 4</vt:lpstr>
      <vt:lpstr>Drawer – drawFunction</vt:lpstr>
      <vt:lpstr>Drawer – paintEvent 改寫</vt:lpstr>
      <vt:lpstr>Drawer – wheelEvent 改寫</vt:lpstr>
      <vt:lpstr>Drawer – 滑鼠點擊、移動、釋放 改寫</vt:lpstr>
      <vt:lpstr>Drawer – 新增、移除 函數(slot)</vt:lpstr>
      <vt:lpstr>Drawer – 編輯 函數(slot)</vt:lpstr>
      <vt:lpstr>Drawer – 顯示/隱藏 函數、選擇顏色(slot)</vt:lpstr>
      <vt:lpstr>Drawer – 新增、移除 變數(slot)</vt:lpstr>
      <vt:lpstr>Drawer – 編輯 變數(slot)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英文小書閱讀報告</dc:title>
  <dc:creator>yuchen</dc:creator>
  <cp:lastModifiedBy>yuchen</cp:lastModifiedBy>
  <cp:revision>89</cp:revision>
  <dcterms:created xsi:type="dcterms:W3CDTF">2022-05-10T02:28:20Z</dcterms:created>
  <dcterms:modified xsi:type="dcterms:W3CDTF">2022-06-19T07:48:17Z</dcterms:modified>
</cp:coreProperties>
</file>