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66" r:id="rId2"/>
    <p:sldId id="301" r:id="rId3"/>
    <p:sldId id="299" r:id="rId4"/>
    <p:sldId id="300" r:id="rId5"/>
    <p:sldId id="288" r:id="rId6"/>
    <p:sldId id="293" r:id="rId7"/>
    <p:sldId id="298" r:id="rId8"/>
    <p:sldId id="297" r:id="rId9"/>
    <p:sldId id="292" r:id="rId10"/>
    <p:sldId id="291" r:id="rId11"/>
    <p:sldId id="290" r:id="rId12"/>
    <p:sldId id="296" r:id="rId13"/>
    <p:sldId id="295" r:id="rId14"/>
    <p:sldId id="287" r:id="rId15"/>
    <p:sldId id="261" r:id="rId16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789" autoAdjust="0"/>
    <p:restoredTop sz="72183" autoAdjust="0"/>
  </p:normalViewPr>
  <p:slideViewPr>
    <p:cSldViewPr>
      <p:cViewPr varScale="1">
        <p:scale>
          <a:sx n="53" d="100"/>
          <a:sy n="53" d="100"/>
        </p:scale>
        <p:origin x="168" y="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pitchFamily="-107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fld id="{AD89B261-CED5-EB42-835A-F26B273B0E71}" type="datetimeFigureOut">
              <a:rPr lang="en-AU"/>
              <a:pPr/>
              <a:t>6/10/17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pitchFamily="-107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fld id="{102DF18C-6A63-B24E-AF5F-A519C8524551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75987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0CB6724-459F-354E-9568-B35463C2E93F}" type="slidenum">
              <a:rPr lang="en-US"/>
              <a:pPr/>
              <a:t>1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Most of what I am talking about is covered in the guidelines for use, found</a:t>
            </a:r>
            <a:r>
              <a:rPr lang="en-US" baseline="0" dirty="0" smtClean="0">
                <a:ea typeface="ＭＳ Ｐゴシック" charset="-128"/>
                <a:cs typeface="ＭＳ Ｐゴシック" charset="-128"/>
              </a:rPr>
              <a:t> at the front of the RDA.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DF18C-6A63-B24E-AF5F-A519C8524551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45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DF18C-6A63-B24E-AF5F-A519C8524551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982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DF18C-6A63-B24E-AF5F-A519C8524551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9935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DF18C-6A63-B24E-AF5F-A519C8524551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9755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DF18C-6A63-B24E-AF5F-A519C8524551}" type="slidenum">
              <a:rPr lang="en-AU" smtClean="0"/>
              <a:pPr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9272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endParaRPr lang="en-AU" sz="2400" dirty="0" smtClean="0"/>
          </a:p>
          <a:p>
            <a:pPr marL="800100" lvl="1" indent="-342900"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AU" sz="2000" dirty="0" smtClean="0"/>
              <a:t>Background</a:t>
            </a:r>
          </a:p>
          <a:p>
            <a:pPr marL="800100" lvl="1" indent="-342900"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AU" sz="2000" dirty="0" smtClean="0"/>
          </a:p>
          <a:p>
            <a:pPr marL="800100" lvl="1" indent="-342900"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AU" sz="2000" dirty="0" smtClean="0"/>
              <a:t>System Structure</a:t>
            </a:r>
          </a:p>
          <a:p>
            <a:pPr marL="800100" lvl="1" indent="-342900"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AU" sz="2000" dirty="0" smtClean="0"/>
          </a:p>
          <a:p>
            <a:pPr marL="800100" lvl="1" indent="-342900"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000" dirty="0" smtClean="0"/>
              <a:t>Database ER diagram</a:t>
            </a:r>
          </a:p>
          <a:p>
            <a:pPr marL="800100" lvl="1" indent="-342900"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000" dirty="0" smtClean="0"/>
          </a:p>
          <a:p>
            <a:pPr marL="800100" lvl="1" indent="-342900"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000" dirty="0" smtClean="0"/>
              <a:t>Requirements Analysis</a:t>
            </a:r>
          </a:p>
          <a:p>
            <a:pPr marL="800100" lvl="1" indent="-342900"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AU" sz="2000" dirty="0" smtClean="0"/>
          </a:p>
          <a:p>
            <a:pPr marL="800100" lvl="1" indent="-342900"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AU" sz="2000" dirty="0" smtClean="0"/>
              <a:t>Functionalities Demo</a:t>
            </a:r>
          </a:p>
          <a:p>
            <a:pPr marL="800100" lvl="1" indent="-342900"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AU" sz="2000" dirty="0" smtClean="0"/>
          </a:p>
          <a:p>
            <a:pPr marL="800100" lvl="1" indent="-342900"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AU" sz="2000" dirty="0" smtClean="0"/>
              <a:t>Results Analysis</a:t>
            </a:r>
          </a:p>
          <a:p>
            <a:pPr marL="800100" lvl="1" indent="-342900"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AU" sz="2000" dirty="0" smtClean="0"/>
          </a:p>
          <a:p>
            <a:pPr marL="800100" lvl="1" indent="-342900"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AU" sz="2000" dirty="0" smtClean="0"/>
              <a:t>Future Work</a:t>
            </a:r>
          </a:p>
          <a:p>
            <a:pPr marL="800100" lvl="1" indent="-342900"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AU" sz="2000" dirty="0" smtClean="0"/>
          </a:p>
          <a:p>
            <a:pPr marL="800100" lvl="1" indent="-342900"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AU" sz="2000" dirty="0" smtClean="0"/>
              <a:t>Q&amp;A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DF18C-6A63-B24E-AF5F-A519C8524551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9914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DF18C-6A63-B24E-AF5F-A519C8524551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915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DF18C-6A63-B24E-AF5F-A519C8524551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8458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DF18C-6A63-B24E-AF5F-A519C8524551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0241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DF18C-6A63-B24E-AF5F-A519C8524551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5629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DF18C-6A63-B24E-AF5F-A519C8524551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8721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DF18C-6A63-B24E-AF5F-A519C8524551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2176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DF18C-6A63-B24E-AF5F-A519C8524551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881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 userDrawn="1"/>
        </p:nvSpPr>
        <p:spPr bwMode="auto">
          <a:xfrm>
            <a:off x="1812925" y="107950"/>
            <a:ext cx="0" cy="8620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07" charset="0"/>
            </a:endParaRPr>
          </a:p>
        </p:txBody>
      </p:sp>
      <p:sp>
        <p:nvSpPr>
          <p:cNvPr id="5" name="Line 5"/>
          <p:cNvSpPr>
            <a:spLocks noChangeShapeType="1"/>
          </p:cNvSpPr>
          <p:nvPr userDrawn="1"/>
        </p:nvSpPr>
        <p:spPr bwMode="auto">
          <a:xfrm>
            <a:off x="2743200" y="107950"/>
            <a:ext cx="1588" cy="5191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07" charset="0"/>
            </a:endParaRPr>
          </a:p>
        </p:txBody>
      </p:sp>
      <p:pic>
        <p:nvPicPr>
          <p:cNvPr id="6" name="Picture 9" descr="5011_PPT_BG_EndPag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588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3144838" y="1785938"/>
            <a:ext cx="1587" cy="13128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07" charset="0"/>
            </a:endParaRPr>
          </a:p>
        </p:txBody>
      </p:sp>
      <p:pic>
        <p:nvPicPr>
          <p:cNvPr id="8" name="Picture 13" descr="UOM-Rev3D_S_sm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546225" y="1752600"/>
            <a:ext cx="1347788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32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3352800" y="1905000"/>
            <a:ext cx="548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33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609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019300" cy="60198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905500" cy="60198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1812925" y="107950"/>
            <a:ext cx="0" cy="8620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07" charset="0"/>
            </a:endParaRPr>
          </a:p>
        </p:txBody>
      </p:sp>
      <p:pic>
        <p:nvPicPr>
          <p:cNvPr id="1027" name="Picture 9" descr="UOM-Rev3D_S_sm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533400" y="119063"/>
            <a:ext cx="860425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336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2743200" y="107950"/>
            <a:ext cx="1588" cy="5191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07" charset="0"/>
            </a:endParaRPr>
          </a:p>
        </p:txBody>
      </p:sp>
      <p:pic>
        <p:nvPicPr>
          <p:cNvPr id="1030" name="Picture 13" descr="UOM-Rev3D_H_sm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52400" y="107950"/>
            <a:ext cx="23622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003368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07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0" y="838200"/>
            <a:ext cx="9144000" cy="76200"/>
          </a:xfrm>
          <a:prstGeom prst="rect">
            <a:avLst/>
          </a:prstGeom>
          <a:solidFill>
            <a:srgbClr val="759FB8"/>
          </a:solidFill>
          <a:ln w="9525">
            <a:noFill/>
            <a:miter lim="800000"/>
            <a:headEnd/>
            <a:tailEnd/>
          </a:ln>
          <a:effectLst>
            <a:outerShdw algn="ctr" rotWithShape="0">
              <a:srgbClr val="808080">
                <a:alpha val="4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033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2971800" y="76200"/>
            <a:ext cx="579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n.wikipedia.org/wiki/Atmospheric_pressur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8"/>
          <p:cNvSpPr>
            <a:spLocks noChangeArrowheads="1"/>
          </p:cNvSpPr>
          <p:nvPr/>
        </p:nvSpPr>
        <p:spPr bwMode="auto">
          <a:xfrm>
            <a:off x="6423025" y="-369888"/>
            <a:ext cx="18415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5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3200400" y="1828800"/>
            <a:ext cx="5715000" cy="1295400"/>
          </a:xfrm>
        </p:spPr>
        <p:txBody>
          <a:bodyPr/>
          <a:lstStyle/>
          <a:p>
            <a:pPr eaLnBrk="1" hangingPunct="1"/>
            <a:r>
              <a:rPr lang="en-US" dirty="0" smtClean="0"/>
              <a:t>Elder </a:t>
            </a:r>
            <a:r>
              <a:rPr lang="en-US" dirty="0" smtClean="0"/>
              <a:t>Fitness </a:t>
            </a:r>
            <a:r>
              <a:rPr lang="en-US" dirty="0" smtClean="0"/>
              <a:t>Android </a:t>
            </a:r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3076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00400" y="3657600"/>
            <a:ext cx="5091113" cy="400050"/>
          </a:xfrm>
        </p:spPr>
        <p:txBody>
          <a:bodyPr/>
          <a:lstStyle/>
          <a:p>
            <a:pPr algn="l"/>
            <a:r>
              <a:rPr lang="en-US" sz="1800" dirty="0" smtClean="0">
                <a:solidFill>
                  <a:srgbClr val="DAEDEF"/>
                </a:solidFill>
              </a:rPr>
              <a:t>Bing </a:t>
            </a:r>
            <a:r>
              <a:rPr lang="en-US" sz="1800" dirty="0" smtClean="0">
                <a:solidFill>
                  <a:srgbClr val="DAEDEF"/>
                </a:solidFill>
              </a:rPr>
              <a:t>Xie</a:t>
            </a:r>
          </a:p>
          <a:p>
            <a:pPr algn="l"/>
            <a:r>
              <a:rPr lang="en-US" sz="1800" dirty="0" err="1" smtClean="0">
                <a:solidFill>
                  <a:srgbClr val="DAEDEF"/>
                </a:solidFill>
              </a:rPr>
              <a:t>Yuchen</a:t>
            </a:r>
            <a:r>
              <a:rPr lang="en-US" sz="1800" dirty="0" smtClean="0">
                <a:solidFill>
                  <a:srgbClr val="DAEDEF"/>
                </a:solidFill>
              </a:rPr>
              <a:t> </a:t>
            </a:r>
            <a:r>
              <a:rPr lang="en-US" sz="1800" dirty="0" err="1" smtClean="0">
                <a:solidFill>
                  <a:srgbClr val="DAEDEF"/>
                </a:solidFill>
              </a:rPr>
              <a:t>Qiao</a:t>
            </a:r>
            <a:endParaRPr lang="en-US" sz="1800" dirty="0" smtClean="0">
              <a:solidFill>
                <a:srgbClr val="DAEDEF"/>
              </a:solidFill>
            </a:endParaRPr>
          </a:p>
          <a:p>
            <a:pPr algn="l"/>
            <a:r>
              <a:rPr lang="en-US" sz="1800" dirty="0" smtClean="0">
                <a:solidFill>
                  <a:srgbClr val="DAEDEF"/>
                </a:solidFill>
              </a:rPr>
              <a:t>Da </a:t>
            </a:r>
            <a:r>
              <a:rPr lang="en-US" sz="1800" dirty="0" err="1" smtClean="0">
                <a:solidFill>
                  <a:srgbClr val="DAEDEF"/>
                </a:solidFill>
              </a:rPr>
              <a:t>Huo</a:t>
            </a:r>
            <a:endParaRPr lang="en-US" dirty="0">
              <a:solidFill>
                <a:srgbClr val="DAED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based on research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8611" y="1981200"/>
            <a:ext cx="7274789" cy="40408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8611" y="1519535"/>
            <a:ext cx="6845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Calculate Running Distance based on GPS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2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81200"/>
            <a:ext cx="5486400" cy="4163210"/>
          </a:xfrm>
        </p:spPr>
      </p:pic>
      <p:sp>
        <p:nvSpPr>
          <p:cNvPr id="5" name="TextBox 4"/>
          <p:cNvSpPr txBox="1"/>
          <p:nvPr/>
        </p:nvSpPr>
        <p:spPr>
          <a:xfrm>
            <a:off x="1219200" y="12954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Formula basis for calculating Flights Climb[2]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8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based on research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1595735"/>
            <a:ext cx="5715000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0" y="3048000"/>
            <a:ext cx="6724650" cy="31164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38100" y="2586335"/>
            <a:ext cx="908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my numbers of experiments, 2m could be best for sample rate.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129605"/>
            <a:ext cx="5592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Formula transfer air pressure to Altitude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6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1) Use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git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to manage the code </a:t>
            </a:r>
          </a:p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From 9/24 to 6/10, we have approximately 55 commits, numbers of code merge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and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5000 lines code.</a:t>
            </a:r>
          </a:p>
          <a:p>
            <a:pPr marL="0" indent="0">
              <a:buNone/>
            </a:pPr>
            <a:endParaRPr lang="en-A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" y="3657600"/>
            <a:ext cx="9144000" cy="18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1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7724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hlinkClick r:id="rId3"/>
              </a:rPr>
              <a:t>[1] http://www.movable-type.co.uk/scripts/latlong.html</a:t>
            </a:r>
          </a:p>
          <a:p>
            <a:pPr marL="0" indent="0">
              <a:buNone/>
            </a:pPr>
            <a:endParaRPr lang="en-US" sz="2000" dirty="0">
              <a:hlinkClick r:id="rId3"/>
            </a:endParaRPr>
          </a:p>
          <a:p>
            <a:pPr marL="0" indent="0">
              <a:buNone/>
            </a:pPr>
            <a:r>
              <a:rPr lang="en-US" sz="2000" dirty="0" smtClean="0">
                <a:hlinkClick r:id="rId3"/>
              </a:rPr>
              <a:t>[2] </a:t>
            </a:r>
            <a:r>
              <a:rPr lang="en-AU" sz="2000" dirty="0" smtClean="0">
                <a:hlinkClick r:id="rId3"/>
              </a:rPr>
              <a:t>https</a:t>
            </a:r>
            <a:r>
              <a:rPr lang="en-AU" sz="2000" dirty="0">
                <a:hlinkClick r:id="rId3"/>
              </a:rPr>
              <a:t>://</a:t>
            </a:r>
            <a:r>
              <a:rPr lang="en-AU" sz="2000" dirty="0" smtClean="0">
                <a:hlinkClick r:id="rId3"/>
              </a:rPr>
              <a:t>en.wikipedia.org/wiki/Atmospheric_pressure</a:t>
            </a:r>
            <a:endParaRPr lang="en-AU" sz="2000" dirty="0" smtClean="0"/>
          </a:p>
          <a:p>
            <a:pPr marL="0" indent="0">
              <a:buNone/>
            </a:pPr>
            <a:endParaRPr lang="en-AU" sz="2000" dirty="0" smtClean="0"/>
          </a:p>
          <a:p>
            <a:pPr marL="0" indent="0"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9620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5011_PPT_BG_EndP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6613525"/>
            <a:ext cx="914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© Copyright The University of Melbourne 2011 </a:t>
            </a:r>
          </a:p>
        </p:txBody>
      </p:sp>
      <p:pic>
        <p:nvPicPr>
          <p:cNvPr id="5124" name="Picture 4" descr="UOM-Rev3D_S_s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600" y="1676400"/>
            <a:ext cx="18065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76200"/>
            <a:ext cx="5943600" cy="685800"/>
          </a:xfrm>
        </p:spPr>
        <p:txBody>
          <a:bodyPr/>
          <a:lstStyle/>
          <a:p>
            <a:pPr eaLnBrk="1" hangingPunct="1"/>
            <a:r>
              <a:rPr lang="en-US" altLang="zh-CN" dirty="0"/>
              <a:t>R</a:t>
            </a:r>
            <a:r>
              <a:rPr lang="en-US" altLang="zh-CN" dirty="0" smtClean="0"/>
              <a:t>equirement</a:t>
            </a:r>
            <a:endParaRPr lang="en-AU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endParaRPr lang="en-US" altLang="zh-CN" sz="2000" dirty="0" smtClean="0"/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endParaRPr lang="en-US" altLang="zh-CN" sz="2000" dirty="0"/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endParaRPr lang="en-US" altLang="zh-CN" sz="2000" dirty="0" smtClean="0"/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endParaRPr lang="en-US" altLang="zh-CN" sz="2000" dirty="0"/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000" dirty="0" smtClean="0"/>
              <a:t>Record </a:t>
            </a:r>
            <a:r>
              <a:rPr lang="en-US" altLang="zh-CN" sz="2000" dirty="0"/>
              <a:t>the daily and weekly data of the </a:t>
            </a:r>
            <a:r>
              <a:rPr lang="en-US" altLang="zh-CN" sz="2000" dirty="0" smtClean="0"/>
              <a:t>running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 </a:t>
            </a:r>
            <a:r>
              <a:rPr lang="en-US" altLang="zh-CN" sz="2000" dirty="0"/>
              <a:t>r</a:t>
            </a:r>
            <a:r>
              <a:rPr lang="en-US" altLang="zh-CN" sz="2000" dirty="0" smtClean="0"/>
              <a:t>unning track </a:t>
            </a:r>
            <a:r>
              <a:rPr lang="en-US" altLang="zh-CN" sz="2000" dirty="0"/>
              <a:t>and climbing stairs of the user and stakeholder.</a:t>
            </a:r>
            <a:endParaRPr lang="zh-CN" altLang="zh-CN" sz="2000" dirty="0"/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endParaRPr lang="en-AU" sz="2000" dirty="0" smtClean="0"/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endParaRPr lang="en-AU" sz="2000" dirty="0"/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000" dirty="0"/>
              <a:t>Application could send the current location of the elder stakeholder to his or her family to guarantee their safety when they encounter emergency situations or lose action capacity.</a:t>
            </a:r>
            <a:endParaRPr lang="zh-CN" altLang="zh-CN" sz="2000" dirty="0"/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08843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</a:t>
            </a:r>
            <a:endParaRPr lang="en-AU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51816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b="1" dirty="0"/>
              <a:t>1. A welcome page and several guide pages to briefly introduce this </a:t>
            </a:r>
            <a:r>
              <a:rPr lang="en-US" altLang="zh-CN" sz="1800" b="1" dirty="0" smtClean="0"/>
              <a:t>application.</a:t>
            </a:r>
            <a:endParaRPr lang="en-US" altLang="zh-CN" sz="18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2. Users can register an account and </a:t>
            </a:r>
            <a:r>
              <a:rPr lang="en-US" altLang="zh-CN" sz="1800" dirty="0" smtClean="0"/>
              <a:t>login.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1" dirty="0"/>
              <a:t>3. This app can track walking and running route on map, and it can show </a:t>
            </a:r>
            <a:r>
              <a:rPr lang="en-US" altLang="zh-CN" sz="1800" b="1" dirty="0" smtClean="0"/>
              <a:t>the </a:t>
            </a:r>
            <a:r>
              <a:rPr lang="zh-CN" altLang="en-US" sz="1800" b="1" dirty="0" smtClean="0"/>
              <a:t>  </a:t>
            </a:r>
            <a:r>
              <a:rPr lang="en-US" altLang="zh-CN" sz="1800" b="1" dirty="0" smtClean="0"/>
              <a:t>current distance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user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have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travelled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and time consumptions so far.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/>
              <a:t>4</a:t>
            </a:r>
            <a:r>
              <a:rPr lang="en-US" altLang="zh-CN" sz="1800" dirty="0"/>
              <a:t>. This app can record the total height of walking up and down the </a:t>
            </a:r>
            <a:r>
              <a:rPr lang="en-US" altLang="zh-CN" sz="1800" dirty="0" smtClean="0"/>
              <a:t>stairs.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1" dirty="0"/>
              <a:t>5. This app can compute calories consumed per day and per </a:t>
            </a:r>
            <a:r>
              <a:rPr lang="en-US" altLang="zh-CN" sz="1800" b="1" dirty="0" smtClean="0"/>
              <a:t>week.</a:t>
            </a:r>
            <a:endParaRPr lang="en-US" altLang="zh-CN" sz="18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6. There is a data </a:t>
            </a:r>
            <a:r>
              <a:rPr lang="en-US" altLang="zh-CN" sz="1800" dirty="0" smtClean="0"/>
              <a:t>visualization </a:t>
            </a:r>
            <a:r>
              <a:rPr lang="en-US" altLang="zh-CN" sz="1800" dirty="0"/>
              <a:t>which is formed by five </a:t>
            </a:r>
            <a:r>
              <a:rPr lang="en-US" altLang="zh-CN" sz="1800" dirty="0" smtClean="0"/>
              <a:t>charts.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1" dirty="0" smtClean="0"/>
              <a:t>7</a:t>
            </a:r>
            <a:r>
              <a:rPr lang="en-US" altLang="zh-CN" sz="1800" b="1" dirty="0"/>
              <a:t>. Elder can click the "EMERGENCY" button to </a:t>
            </a:r>
            <a:r>
              <a:rPr lang="en-US" altLang="zh-CN" sz="1800" b="1" dirty="0" smtClean="0"/>
              <a:t>inform </a:t>
            </a:r>
            <a:r>
              <a:rPr lang="en-US" altLang="zh-CN" sz="1800" b="1" dirty="0"/>
              <a:t>relatives for seeking </a:t>
            </a:r>
            <a:r>
              <a:rPr lang="en-US" altLang="zh-CN" sz="1800" b="1" dirty="0" smtClean="0"/>
              <a:t>help.</a:t>
            </a:r>
            <a:endParaRPr lang="en-US" altLang="zh-CN" sz="18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8. This app also has automatic alarm mechanism to keep elder users being in </a:t>
            </a:r>
            <a:r>
              <a:rPr lang="en-US" altLang="zh-CN" sz="1800" dirty="0" smtClean="0"/>
              <a:t>safe.</a:t>
            </a:r>
            <a:endParaRPr lang="en-US" altLang="zh-CN" sz="1800" dirty="0"/>
          </a:p>
          <a:p>
            <a:pPr>
              <a:buFont typeface="+mj-lt"/>
              <a:buAutoNum type="arabicPeriod"/>
            </a:pPr>
            <a:endParaRPr lang="en-US" altLang="zh-CN" sz="1800" dirty="0" smtClean="0"/>
          </a:p>
          <a:p>
            <a:pPr>
              <a:buFont typeface="+mj-lt"/>
              <a:buAutoNum type="arabicPeriod"/>
            </a:pPr>
            <a:endParaRPr lang="en-US" altLang="zh-CN" sz="1800" dirty="0"/>
          </a:p>
          <a:p>
            <a:endParaRPr lang="en-US" altLang="zh-CN" sz="1800" dirty="0"/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6815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Advantages</a:t>
            </a:r>
            <a:endParaRPr lang="en-AU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>
              <a:buFont typeface="+mj-lt"/>
              <a:buAutoNum type="arabicPeriod"/>
            </a:pPr>
            <a:endParaRPr lang="en-US" altLang="zh-CN" sz="1400" dirty="0" smtClean="0"/>
          </a:p>
          <a:p>
            <a:r>
              <a:rPr lang="en-US" altLang="zh-CN" sz="2000" b="1" dirty="0" smtClean="0"/>
              <a:t>Deep </a:t>
            </a:r>
            <a:r>
              <a:rPr lang="en-US" altLang="zh-CN" sz="2000" b="1" dirty="0"/>
              <a:t>understanding of stakeholder </a:t>
            </a:r>
            <a:r>
              <a:rPr lang="en-US" altLang="zh-CN" sz="2000" b="1" dirty="0" smtClean="0"/>
              <a:t>needs:</a:t>
            </a:r>
          </a:p>
          <a:p>
            <a:pPr lvl="0">
              <a:buFont typeface="+mj-lt"/>
              <a:buAutoNum type="arabicPeriod"/>
            </a:pPr>
            <a:r>
              <a:rPr lang="en-US" altLang="zh-CN" sz="1600" dirty="0" smtClean="0"/>
              <a:t>Recording </a:t>
            </a:r>
            <a:r>
              <a:rPr lang="en-US" altLang="zh-CN" sz="1600" dirty="0"/>
              <a:t>the daily and weekly data of the running and climbing </a:t>
            </a:r>
            <a:r>
              <a:rPr lang="en-US" altLang="zh-CN" sz="1600" dirty="0" smtClean="0"/>
              <a:t>stairs.</a:t>
            </a:r>
            <a:endParaRPr lang="zh-CN" altLang="zh-CN" sz="1600" dirty="0"/>
          </a:p>
          <a:p>
            <a:pPr lvl="0">
              <a:buFont typeface="+mj-lt"/>
              <a:buAutoNum type="arabicPeriod"/>
            </a:pPr>
            <a:r>
              <a:rPr lang="en-US" altLang="zh-CN" sz="1600" dirty="0" smtClean="0"/>
              <a:t>Sending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the </a:t>
            </a:r>
            <a:r>
              <a:rPr lang="en-US" altLang="zh-CN" sz="1600" dirty="0"/>
              <a:t>current location of the elder </a:t>
            </a:r>
            <a:r>
              <a:rPr lang="en-US" altLang="zh-CN" sz="1600" dirty="0" smtClean="0"/>
              <a:t>stakeholders </a:t>
            </a:r>
            <a:r>
              <a:rPr lang="en-US" altLang="zh-CN" sz="1600" dirty="0"/>
              <a:t>to </a:t>
            </a:r>
            <a:r>
              <a:rPr lang="en-US" altLang="zh-CN" sz="1600" dirty="0" smtClean="0"/>
              <a:t>their </a:t>
            </a:r>
            <a:r>
              <a:rPr lang="en-US" altLang="zh-CN" sz="1600" dirty="0"/>
              <a:t>family </a:t>
            </a:r>
            <a:r>
              <a:rPr lang="en-US" altLang="zh-CN" sz="1600" dirty="0" smtClean="0"/>
              <a:t>if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need.</a:t>
            </a:r>
            <a:endParaRPr lang="en-US" altLang="zh-CN" sz="1600" b="1" dirty="0"/>
          </a:p>
          <a:p>
            <a:endParaRPr lang="en-US" altLang="zh-CN" sz="2000" b="1" dirty="0" smtClean="0"/>
          </a:p>
          <a:p>
            <a:r>
              <a:rPr lang="en-US" altLang="zh-CN" sz="2000" b="1" dirty="0" smtClean="0"/>
              <a:t>Commercial potential: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 smtClean="0"/>
              <a:t>Hardly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to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find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serve fitness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for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elder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people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well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current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stores.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 smtClean="0"/>
              <a:t>This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expanded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order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to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match</a:t>
            </a:r>
            <a:r>
              <a:rPr lang="zh-CN" altLang="en-US" sz="1600" dirty="0" smtClean="0"/>
              <a:t> </a:t>
            </a:r>
            <a:r>
              <a:rPr lang="en-US" altLang="zh-CN" sz="1600" dirty="0"/>
              <a:t>multi user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stories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because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of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high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expandability.</a:t>
            </a:r>
            <a:endParaRPr lang="en-US" altLang="zh-CN" sz="1600" dirty="0"/>
          </a:p>
          <a:p>
            <a:endParaRPr lang="en-US" altLang="zh-CN" sz="2000" b="1" dirty="0"/>
          </a:p>
          <a:p>
            <a:r>
              <a:rPr lang="en-US" altLang="zh-CN" sz="2000" b="1" dirty="0"/>
              <a:t>Highest level of UI </a:t>
            </a:r>
            <a:r>
              <a:rPr lang="en-US" altLang="zh-CN" sz="2000" b="1" dirty="0" smtClean="0"/>
              <a:t>polish: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/>
              <a:t>A welcome page and several guide pages to briefly introduce </a:t>
            </a:r>
            <a:r>
              <a:rPr lang="en-US" altLang="zh-CN" sz="1600" dirty="0" smtClean="0"/>
              <a:t>the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functionalities.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/>
              <a:t>user-friendly </a:t>
            </a:r>
            <a:r>
              <a:rPr lang="en-US" altLang="zh-CN" sz="1600" dirty="0" smtClean="0"/>
              <a:t>interface,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customized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button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and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data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visualization. </a:t>
            </a:r>
            <a:endParaRPr lang="en-US" altLang="zh-CN" sz="1600" dirty="0"/>
          </a:p>
          <a:p>
            <a:pPr>
              <a:buFont typeface="+mj-lt"/>
              <a:buAutoNum type="arabicPeriod"/>
            </a:pPr>
            <a:r>
              <a:rPr lang="en-US" altLang="zh-CN" sz="1600" dirty="0" smtClean="0"/>
              <a:t>Great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encapsulation,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ready </a:t>
            </a:r>
            <a:r>
              <a:rPr lang="en-US" altLang="zh-CN" sz="1600" dirty="0"/>
              <a:t>for publication in app </a:t>
            </a:r>
            <a:r>
              <a:rPr lang="en-US" altLang="zh-CN" sz="1600" dirty="0" smtClean="0"/>
              <a:t>stores.</a:t>
            </a:r>
          </a:p>
          <a:p>
            <a:endParaRPr lang="en-US" altLang="zh-CN" sz="1600" dirty="0"/>
          </a:p>
          <a:p>
            <a:r>
              <a:rPr lang="en-US" altLang="zh-CN" sz="2000" b="1" dirty="0" smtClean="0"/>
              <a:t>Solid </a:t>
            </a:r>
            <a:r>
              <a:rPr lang="en-US" altLang="zh-CN" sz="2000" b="1" dirty="0"/>
              <a:t>evaluation </a:t>
            </a:r>
            <a:r>
              <a:rPr lang="en-US" altLang="zh-CN" sz="2000" b="1" dirty="0" smtClean="0"/>
              <a:t>procedure:</a:t>
            </a:r>
            <a:endParaRPr lang="en-US" altLang="zh-CN" sz="2000" b="1" dirty="0"/>
          </a:p>
          <a:p>
            <a:pPr>
              <a:buFont typeface="+mj-lt"/>
              <a:buAutoNum type="arabicPeriod"/>
            </a:pPr>
            <a:r>
              <a:rPr lang="en-US" altLang="zh-CN" sz="1600" dirty="0"/>
              <a:t>T</a:t>
            </a:r>
            <a:r>
              <a:rPr lang="en-US" altLang="zh-CN" sz="1600" dirty="0" smtClean="0"/>
              <a:t>he </a:t>
            </a:r>
            <a:r>
              <a:rPr lang="en-US" altLang="zh-CN" sz="1600" dirty="0"/>
              <a:t>project </a:t>
            </a:r>
            <a:r>
              <a:rPr lang="en-US" altLang="zh-CN" sz="1600" dirty="0" smtClean="0"/>
              <a:t>team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used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Scrum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development process.</a:t>
            </a:r>
            <a:endParaRPr lang="en-US" altLang="zh-CN" sz="1600" dirty="0"/>
          </a:p>
          <a:p>
            <a:pPr>
              <a:buFont typeface="+mj-lt"/>
              <a:buAutoNum type="arabicPeriod"/>
            </a:pPr>
            <a:r>
              <a:rPr kumimoji="1" lang="en-US" altLang="zh-CN" sz="1600" dirty="0" smtClean="0"/>
              <a:t>We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made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several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test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cases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for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each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of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all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functionalities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in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order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to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/>
              <a:t>guarantee </a:t>
            </a:r>
            <a:r>
              <a:rPr kumimoji="1" lang="en-US" altLang="zh-CN" sz="1600" dirty="0" smtClean="0"/>
              <a:t>reliability.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1826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Cloud &amp;&amp; Google Cloud</a:t>
            </a:r>
            <a:endParaRPr lang="en-A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1746250"/>
            <a:ext cx="6883400" cy="3822700"/>
          </a:xfrm>
        </p:spPr>
      </p:pic>
    </p:spTree>
    <p:extLst>
      <p:ext uri="{BB962C8B-B14F-4D97-AF65-F5344CB8AC3E}">
        <p14:creationId xmlns:p14="http://schemas.microsoft.com/office/powerpoint/2010/main" val="42487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Azure d</a:t>
            </a:r>
            <a:r>
              <a:rPr lang="en-US" altLang="zh-CN" dirty="0" smtClean="0"/>
              <a:t>atabase </a:t>
            </a:r>
            <a:r>
              <a:rPr lang="en-US" altLang="zh-CN" dirty="0" smtClean="0"/>
              <a:t>ER diagram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57400"/>
            <a:ext cx="7783659" cy="3244850"/>
          </a:xfrm>
        </p:spPr>
      </p:pic>
    </p:spTree>
    <p:extLst>
      <p:ext uri="{BB962C8B-B14F-4D97-AF65-F5344CB8AC3E}">
        <p14:creationId xmlns:p14="http://schemas.microsoft.com/office/powerpoint/2010/main" val="200715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Automatic safety mechanism </a:t>
            </a:r>
          </a:p>
          <a:p>
            <a:r>
              <a:rPr lang="en-US" sz="2000" dirty="0" err="1" smtClean="0"/>
              <a:t>TimerTask</a:t>
            </a:r>
            <a:r>
              <a:rPr lang="en-US" sz="2000" dirty="0" smtClean="0"/>
              <a:t>  are used to check whether the user move more than 50 meters.</a:t>
            </a:r>
          </a:p>
          <a:p>
            <a:endParaRPr lang="en-US" sz="2000" dirty="0" smtClean="0"/>
          </a:p>
          <a:p>
            <a:r>
              <a:rPr lang="en-US" dirty="0" smtClean="0"/>
              <a:t>2) Manually safety 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5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GPS</a:t>
            </a:r>
          </a:p>
          <a:p>
            <a:r>
              <a:rPr lang="en-US" sz="2000" dirty="0" smtClean="0"/>
              <a:t>Collect latitude and longitude data </a:t>
            </a:r>
          </a:p>
          <a:p>
            <a:r>
              <a:rPr lang="en-US" sz="2000" dirty="0" smtClean="0"/>
              <a:t>Maps to Google map</a:t>
            </a:r>
          </a:p>
          <a:p>
            <a:r>
              <a:rPr lang="en-US" sz="2000" dirty="0" smtClean="0"/>
              <a:t>Given </a:t>
            </a:r>
            <a:r>
              <a:rPr lang="en-US" sz="2000" dirty="0" err="1" smtClean="0"/>
              <a:t>gps</a:t>
            </a:r>
            <a:r>
              <a:rPr lang="en-US" sz="2000" dirty="0" smtClean="0"/>
              <a:t> data, Google service return location address </a:t>
            </a:r>
            <a:endParaRPr lang="en-US" sz="2000" dirty="0"/>
          </a:p>
          <a:p>
            <a:r>
              <a:rPr lang="en-US" dirty="0" smtClean="0"/>
              <a:t>2) </a:t>
            </a:r>
            <a:r>
              <a:rPr lang="en-US" dirty="0" err="1"/>
              <a:t>Sms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sz="2000" dirty="0" smtClean="0"/>
              <a:t>Use the returned address for sending text message.</a:t>
            </a:r>
          </a:p>
          <a:p>
            <a:r>
              <a:rPr lang="en-US" dirty="0"/>
              <a:t>3</a:t>
            </a:r>
            <a:r>
              <a:rPr lang="en-US" dirty="0" smtClean="0"/>
              <a:t>) Barometer</a:t>
            </a:r>
          </a:p>
          <a:p>
            <a:r>
              <a:rPr lang="en-US" sz="2000" dirty="0" smtClean="0"/>
              <a:t>Calculate Flights Climbed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2863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part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59" y="2438400"/>
            <a:ext cx="8328741" cy="2281535"/>
          </a:xfrm>
        </p:spPr>
      </p:pic>
      <p:sp>
        <p:nvSpPr>
          <p:cNvPr id="6" name="TextBox 5"/>
          <p:cNvSpPr txBox="1"/>
          <p:nvPr/>
        </p:nvSpPr>
        <p:spPr>
          <a:xfrm>
            <a:off x="685800" y="14478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Formula basis for calculating walking distance. 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0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568</Words>
  <Application>Microsoft Macintosh PowerPoint</Application>
  <PresentationFormat>On-screen Show (4:3)</PresentationFormat>
  <Paragraphs>106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ＭＳ Ｐゴシック</vt:lpstr>
      <vt:lpstr>Arial</vt:lpstr>
      <vt:lpstr>Blank Presentation</vt:lpstr>
      <vt:lpstr>Elder Fitness Android App</vt:lpstr>
      <vt:lpstr>Requirement</vt:lpstr>
      <vt:lpstr>Features of our App</vt:lpstr>
      <vt:lpstr>Our Advantages</vt:lpstr>
      <vt:lpstr>Azure Cloud &amp;&amp; Google Cloud</vt:lpstr>
      <vt:lpstr>Azure database ER diagram</vt:lpstr>
      <vt:lpstr>Safety</vt:lpstr>
      <vt:lpstr>Sensor</vt:lpstr>
      <vt:lpstr>Research part</vt:lpstr>
      <vt:lpstr>Code based on research</vt:lpstr>
      <vt:lpstr>Research</vt:lpstr>
      <vt:lpstr>Code based on research</vt:lpstr>
      <vt:lpstr>Code</vt:lpstr>
      <vt:lpstr>Reference</vt:lpstr>
      <vt:lpstr>PowerPoint Presentation</vt:lpstr>
    </vt:vector>
  </TitlesOfParts>
  <Company>UHJ Di Marca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 Stavrou</dc:creator>
  <cp:lastModifiedBy>Bing Xie</cp:lastModifiedBy>
  <cp:revision>102</cp:revision>
  <cp:lastPrinted>2013-09-09T23:19:22Z</cp:lastPrinted>
  <dcterms:created xsi:type="dcterms:W3CDTF">2011-07-18T01:25:54Z</dcterms:created>
  <dcterms:modified xsi:type="dcterms:W3CDTF">2017-10-06T12:23:02Z</dcterms:modified>
</cp:coreProperties>
</file>