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69" r:id="rId4"/>
    <p:sldId id="265" r:id="rId5"/>
    <p:sldId id="266" r:id="rId6"/>
    <p:sldId id="267" r:id="rId7"/>
    <p:sldId id="268" r:id="rId8"/>
    <p:sldId id="259" r:id="rId9"/>
    <p:sldId id="260" r:id="rId10"/>
    <p:sldId id="272" r:id="rId11"/>
    <p:sldId id="262" r:id="rId12"/>
    <p:sldId id="263" r:id="rId13"/>
    <p:sldId id="278" r:id="rId14"/>
    <p:sldId id="264" r:id="rId15"/>
    <p:sldId id="273" r:id="rId16"/>
    <p:sldId id="274" r:id="rId17"/>
    <p:sldId id="275" r:id="rId18"/>
    <p:sldId id="276" r:id="rId19"/>
    <p:sldId id="281" r:id="rId20"/>
    <p:sldId id="277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C6D2B-10E8-4D5B-903C-F12255E9579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96444CA-D30E-4FEE-B5CB-2AEF23B33458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Regularization techniques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55C7961-484E-4AC6-9898-5944BEC300F4}" type="parTrans" cxnId="{DBC337A5-99E9-4829-B0F3-C8F88323D5C0}">
      <dgm:prSet/>
      <dgm:spPr/>
      <dgm:t>
        <a:bodyPr/>
        <a:lstStyle/>
        <a:p>
          <a:endParaRPr lang="zh-TW" altLang="en-US"/>
        </a:p>
      </dgm:t>
    </dgm:pt>
    <dgm:pt modelId="{BC2BFDD7-377D-4B0E-A296-FB7CE3A9452E}" type="sibTrans" cxnId="{DBC337A5-99E9-4829-B0F3-C8F88323D5C0}">
      <dgm:prSet/>
      <dgm:spPr/>
      <dgm:t>
        <a:bodyPr/>
        <a:lstStyle/>
        <a:p>
          <a:endParaRPr lang="zh-TW" altLang="en-US"/>
        </a:p>
      </dgm:t>
    </dgm:pt>
    <dgm:pt modelId="{C560126B-1123-482D-A144-55DE39720C5D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dropout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089169-6985-4BD0-98BF-072E166C0C42}" type="parTrans" cxnId="{7BA8A15E-F6B2-4FCE-96AB-1AF143C472CD}">
      <dgm:prSet/>
      <dgm:spPr/>
      <dgm:t>
        <a:bodyPr/>
        <a:lstStyle/>
        <a:p>
          <a:endParaRPr lang="zh-TW" altLang="en-US"/>
        </a:p>
      </dgm:t>
    </dgm:pt>
    <dgm:pt modelId="{E7BD0013-E73F-4C78-A432-9AB56A975AA8}" type="sibTrans" cxnId="{7BA8A15E-F6B2-4FCE-96AB-1AF143C472CD}">
      <dgm:prSet/>
      <dgm:spPr/>
      <dgm:t>
        <a:bodyPr/>
        <a:lstStyle/>
        <a:p>
          <a:endParaRPr lang="zh-TW" altLang="en-US"/>
        </a:p>
      </dgm:t>
    </dgm:pt>
    <dgm:pt modelId="{05EF4DEA-F3D2-41DB-B541-2626DE444969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weight decay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2D926DA-0758-40D6-949C-07FABF87DE65}" type="parTrans" cxnId="{96CBDAAD-226B-4A37-9081-F3D1381FABF8}">
      <dgm:prSet/>
      <dgm:spPr/>
      <dgm:t>
        <a:bodyPr/>
        <a:lstStyle/>
        <a:p>
          <a:endParaRPr lang="zh-TW" altLang="en-US"/>
        </a:p>
      </dgm:t>
    </dgm:pt>
    <dgm:pt modelId="{5067039D-5EB9-40B2-9BAB-EC362B42045D}" type="sibTrans" cxnId="{96CBDAAD-226B-4A37-9081-F3D1381FABF8}">
      <dgm:prSet/>
      <dgm:spPr/>
      <dgm:t>
        <a:bodyPr/>
        <a:lstStyle/>
        <a:p>
          <a:endParaRPr lang="zh-TW" altLang="en-US"/>
        </a:p>
      </dgm:t>
    </dgm:pt>
    <dgm:pt modelId="{879D84F7-A872-42ED-B2AF-E02B7E7CDCBB}">
      <dgm:prSet phldrT="[文字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noisy label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8EF5506-F1CA-4BEA-8813-5D00226BE053}" type="parTrans" cxnId="{18F9DD3A-F166-4499-86D3-CD25EAA84556}">
      <dgm:prSet/>
      <dgm:spPr/>
      <dgm:t>
        <a:bodyPr/>
        <a:lstStyle/>
        <a:p>
          <a:endParaRPr lang="zh-TW" altLang="en-US"/>
        </a:p>
      </dgm:t>
    </dgm:pt>
    <dgm:pt modelId="{EB4C18DE-566D-49EF-B3F3-E165AA0337EA}" type="sibTrans" cxnId="{18F9DD3A-F166-4499-86D3-CD25EAA84556}">
      <dgm:prSet/>
      <dgm:spPr/>
      <dgm:t>
        <a:bodyPr/>
        <a:lstStyle/>
        <a:p>
          <a:endParaRPr lang="zh-TW" altLang="en-US"/>
        </a:p>
      </dgm:t>
    </dgm:pt>
    <dgm:pt modelId="{D31456BA-0C67-4B6A-AD70-5D57E84F9545}" type="pres">
      <dgm:prSet presAssocID="{41EC6D2B-10E8-4D5B-903C-F12255E957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E0DEF8B-569C-4AC0-B091-20CE85ED1B61}" type="pres">
      <dgm:prSet presAssocID="{096444CA-D30E-4FEE-B5CB-2AEF23B33458}" presName="hierRoot1" presStyleCnt="0">
        <dgm:presLayoutVars>
          <dgm:hierBranch val="init"/>
        </dgm:presLayoutVars>
      </dgm:prSet>
      <dgm:spPr/>
    </dgm:pt>
    <dgm:pt modelId="{FEFF10D6-32F6-4C24-8DC2-158C9A42ABDE}" type="pres">
      <dgm:prSet presAssocID="{096444CA-D30E-4FEE-B5CB-2AEF23B33458}" presName="rootComposite1" presStyleCnt="0"/>
      <dgm:spPr/>
    </dgm:pt>
    <dgm:pt modelId="{2BBE817C-0BD3-4C55-9511-DD597C8D108C}" type="pres">
      <dgm:prSet presAssocID="{096444CA-D30E-4FEE-B5CB-2AEF23B33458}" presName="rootText1" presStyleLbl="node0" presStyleIdx="0" presStyleCnt="1" custScaleX="142697" custScaleY="108477">
        <dgm:presLayoutVars>
          <dgm:chPref val="3"/>
        </dgm:presLayoutVars>
      </dgm:prSet>
      <dgm:spPr/>
    </dgm:pt>
    <dgm:pt modelId="{F1199E84-ACFB-47EA-9C82-2CAB961601CC}" type="pres">
      <dgm:prSet presAssocID="{096444CA-D30E-4FEE-B5CB-2AEF23B33458}" presName="rootConnector1" presStyleLbl="node1" presStyleIdx="0" presStyleCnt="0"/>
      <dgm:spPr/>
    </dgm:pt>
    <dgm:pt modelId="{2E822183-A8D7-4FA9-A401-2C56B48AF199}" type="pres">
      <dgm:prSet presAssocID="{096444CA-D30E-4FEE-B5CB-2AEF23B33458}" presName="hierChild2" presStyleCnt="0"/>
      <dgm:spPr/>
    </dgm:pt>
    <dgm:pt modelId="{51A1D108-A2AC-4F11-8AB1-90D02E746CAF}" type="pres">
      <dgm:prSet presAssocID="{46089169-6985-4BD0-98BF-072E166C0C42}" presName="Name37" presStyleLbl="parChTrans1D2" presStyleIdx="0" presStyleCnt="3"/>
      <dgm:spPr/>
    </dgm:pt>
    <dgm:pt modelId="{1A62AECC-6BF4-471B-B4FC-2086D2EAFDFA}" type="pres">
      <dgm:prSet presAssocID="{C560126B-1123-482D-A144-55DE39720C5D}" presName="hierRoot2" presStyleCnt="0">
        <dgm:presLayoutVars>
          <dgm:hierBranch val="init"/>
        </dgm:presLayoutVars>
      </dgm:prSet>
      <dgm:spPr/>
    </dgm:pt>
    <dgm:pt modelId="{87BE45F9-242B-4A1E-B7D2-5A4FE089E63C}" type="pres">
      <dgm:prSet presAssocID="{C560126B-1123-482D-A144-55DE39720C5D}" presName="rootComposite" presStyleCnt="0"/>
      <dgm:spPr/>
    </dgm:pt>
    <dgm:pt modelId="{8ECA0EE1-9EAF-4CBD-8FDE-0CB9759356E3}" type="pres">
      <dgm:prSet presAssocID="{C560126B-1123-482D-A144-55DE39720C5D}" presName="rootText" presStyleLbl="node2" presStyleIdx="0" presStyleCnt="3">
        <dgm:presLayoutVars>
          <dgm:chPref val="3"/>
        </dgm:presLayoutVars>
      </dgm:prSet>
      <dgm:spPr/>
    </dgm:pt>
    <dgm:pt modelId="{1CB7DBF4-2A60-41A6-BEB1-8E716CB51771}" type="pres">
      <dgm:prSet presAssocID="{C560126B-1123-482D-A144-55DE39720C5D}" presName="rootConnector" presStyleLbl="node2" presStyleIdx="0" presStyleCnt="3"/>
      <dgm:spPr/>
    </dgm:pt>
    <dgm:pt modelId="{9A27F941-A658-4F8D-9B0D-9C8823AD80FC}" type="pres">
      <dgm:prSet presAssocID="{C560126B-1123-482D-A144-55DE39720C5D}" presName="hierChild4" presStyleCnt="0"/>
      <dgm:spPr/>
    </dgm:pt>
    <dgm:pt modelId="{6460B50C-2F4C-4F5E-8EFF-7EF7FAFD27DD}" type="pres">
      <dgm:prSet presAssocID="{C560126B-1123-482D-A144-55DE39720C5D}" presName="hierChild5" presStyleCnt="0"/>
      <dgm:spPr/>
    </dgm:pt>
    <dgm:pt modelId="{75C9D4E2-5A93-4081-A085-E935A426016A}" type="pres">
      <dgm:prSet presAssocID="{52D926DA-0758-40D6-949C-07FABF87DE65}" presName="Name37" presStyleLbl="parChTrans1D2" presStyleIdx="1" presStyleCnt="3"/>
      <dgm:spPr/>
    </dgm:pt>
    <dgm:pt modelId="{FD579A67-F5F4-4CC3-A470-3FF65298CC8B}" type="pres">
      <dgm:prSet presAssocID="{05EF4DEA-F3D2-41DB-B541-2626DE444969}" presName="hierRoot2" presStyleCnt="0">
        <dgm:presLayoutVars>
          <dgm:hierBranch val="init"/>
        </dgm:presLayoutVars>
      </dgm:prSet>
      <dgm:spPr/>
    </dgm:pt>
    <dgm:pt modelId="{F953DAFA-41BA-49CB-BA04-2D39E63233CF}" type="pres">
      <dgm:prSet presAssocID="{05EF4DEA-F3D2-41DB-B541-2626DE444969}" presName="rootComposite" presStyleCnt="0"/>
      <dgm:spPr/>
    </dgm:pt>
    <dgm:pt modelId="{83712DEF-C68B-4353-9B5C-BA87BA6EEA77}" type="pres">
      <dgm:prSet presAssocID="{05EF4DEA-F3D2-41DB-B541-2626DE444969}" presName="rootText" presStyleLbl="node2" presStyleIdx="1" presStyleCnt="3">
        <dgm:presLayoutVars>
          <dgm:chPref val="3"/>
        </dgm:presLayoutVars>
      </dgm:prSet>
      <dgm:spPr/>
    </dgm:pt>
    <dgm:pt modelId="{01CAA304-507C-4058-97A8-758CB3AE6CE7}" type="pres">
      <dgm:prSet presAssocID="{05EF4DEA-F3D2-41DB-B541-2626DE444969}" presName="rootConnector" presStyleLbl="node2" presStyleIdx="1" presStyleCnt="3"/>
      <dgm:spPr/>
    </dgm:pt>
    <dgm:pt modelId="{3A9E3860-F238-4877-B676-FC4FF5DBE433}" type="pres">
      <dgm:prSet presAssocID="{05EF4DEA-F3D2-41DB-B541-2626DE444969}" presName="hierChild4" presStyleCnt="0"/>
      <dgm:spPr/>
    </dgm:pt>
    <dgm:pt modelId="{9354087E-4333-48B1-A809-644F99BDF7D4}" type="pres">
      <dgm:prSet presAssocID="{05EF4DEA-F3D2-41DB-B541-2626DE444969}" presName="hierChild5" presStyleCnt="0"/>
      <dgm:spPr/>
    </dgm:pt>
    <dgm:pt modelId="{8F43F47B-7DB4-4556-A26A-76B5404059AC}" type="pres">
      <dgm:prSet presAssocID="{28EF5506-F1CA-4BEA-8813-5D00226BE053}" presName="Name37" presStyleLbl="parChTrans1D2" presStyleIdx="2" presStyleCnt="3"/>
      <dgm:spPr/>
    </dgm:pt>
    <dgm:pt modelId="{01CE22F1-EEFC-4305-B963-54FF8D627D8F}" type="pres">
      <dgm:prSet presAssocID="{879D84F7-A872-42ED-B2AF-E02B7E7CDCBB}" presName="hierRoot2" presStyleCnt="0">
        <dgm:presLayoutVars>
          <dgm:hierBranch val="init"/>
        </dgm:presLayoutVars>
      </dgm:prSet>
      <dgm:spPr/>
    </dgm:pt>
    <dgm:pt modelId="{39E30210-D0C2-49CA-A202-F18A59B0074A}" type="pres">
      <dgm:prSet presAssocID="{879D84F7-A872-42ED-B2AF-E02B7E7CDCBB}" presName="rootComposite" presStyleCnt="0"/>
      <dgm:spPr/>
    </dgm:pt>
    <dgm:pt modelId="{60AFAEDC-27B0-48EA-8ED6-27262CD9A03F}" type="pres">
      <dgm:prSet presAssocID="{879D84F7-A872-42ED-B2AF-E02B7E7CDCBB}" presName="rootText" presStyleLbl="node2" presStyleIdx="2" presStyleCnt="3">
        <dgm:presLayoutVars>
          <dgm:chPref val="3"/>
        </dgm:presLayoutVars>
      </dgm:prSet>
      <dgm:spPr/>
    </dgm:pt>
    <dgm:pt modelId="{E623585A-F0BC-4E6B-B952-F880608264C6}" type="pres">
      <dgm:prSet presAssocID="{879D84F7-A872-42ED-B2AF-E02B7E7CDCBB}" presName="rootConnector" presStyleLbl="node2" presStyleIdx="2" presStyleCnt="3"/>
      <dgm:spPr/>
    </dgm:pt>
    <dgm:pt modelId="{DB748082-CC9C-47A4-A5D9-46204F99129B}" type="pres">
      <dgm:prSet presAssocID="{879D84F7-A872-42ED-B2AF-E02B7E7CDCBB}" presName="hierChild4" presStyleCnt="0"/>
      <dgm:spPr/>
    </dgm:pt>
    <dgm:pt modelId="{5283651D-DFB7-476D-B3F2-3661EF32D6F2}" type="pres">
      <dgm:prSet presAssocID="{879D84F7-A872-42ED-B2AF-E02B7E7CDCBB}" presName="hierChild5" presStyleCnt="0"/>
      <dgm:spPr/>
    </dgm:pt>
    <dgm:pt modelId="{6618641E-6D5F-44BB-B2AF-E4BA05E78B8A}" type="pres">
      <dgm:prSet presAssocID="{096444CA-D30E-4FEE-B5CB-2AEF23B33458}" presName="hierChild3" presStyleCnt="0"/>
      <dgm:spPr/>
    </dgm:pt>
  </dgm:ptLst>
  <dgm:cxnLst>
    <dgm:cxn modelId="{3645E709-FA43-4288-A8C1-8FB030685D7C}" type="presOf" srcId="{879D84F7-A872-42ED-B2AF-E02B7E7CDCBB}" destId="{60AFAEDC-27B0-48EA-8ED6-27262CD9A03F}" srcOrd="0" destOrd="0" presId="urn:microsoft.com/office/officeart/2005/8/layout/orgChart1"/>
    <dgm:cxn modelId="{7E17950C-A458-4F81-9159-8BAC6EE95996}" type="presOf" srcId="{52D926DA-0758-40D6-949C-07FABF87DE65}" destId="{75C9D4E2-5A93-4081-A085-E935A426016A}" srcOrd="0" destOrd="0" presId="urn:microsoft.com/office/officeart/2005/8/layout/orgChart1"/>
    <dgm:cxn modelId="{B6AA302A-6744-4F86-A6B0-32F426799676}" type="presOf" srcId="{096444CA-D30E-4FEE-B5CB-2AEF23B33458}" destId="{2BBE817C-0BD3-4C55-9511-DD597C8D108C}" srcOrd="0" destOrd="0" presId="urn:microsoft.com/office/officeart/2005/8/layout/orgChart1"/>
    <dgm:cxn modelId="{4DA9E838-156C-4734-8BEF-FD106EB2FBDA}" type="presOf" srcId="{28EF5506-F1CA-4BEA-8813-5D00226BE053}" destId="{8F43F47B-7DB4-4556-A26A-76B5404059AC}" srcOrd="0" destOrd="0" presId="urn:microsoft.com/office/officeart/2005/8/layout/orgChart1"/>
    <dgm:cxn modelId="{18F9DD3A-F166-4499-86D3-CD25EAA84556}" srcId="{096444CA-D30E-4FEE-B5CB-2AEF23B33458}" destId="{879D84F7-A872-42ED-B2AF-E02B7E7CDCBB}" srcOrd="2" destOrd="0" parTransId="{28EF5506-F1CA-4BEA-8813-5D00226BE053}" sibTransId="{EB4C18DE-566D-49EF-B3F3-E165AA0337EA}"/>
    <dgm:cxn modelId="{97D52C40-2F60-4A60-9882-347D757C2642}" type="presOf" srcId="{41EC6D2B-10E8-4D5B-903C-F12255E95791}" destId="{D31456BA-0C67-4B6A-AD70-5D57E84F9545}" srcOrd="0" destOrd="0" presId="urn:microsoft.com/office/officeart/2005/8/layout/orgChart1"/>
    <dgm:cxn modelId="{7BA8A15E-F6B2-4FCE-96AB-1AF143C472CD}" srcId="{096444CA-D30E-4FEE-B5CB-2AEF23B33458}" destId="{C560126B-1123-482D-A144-55DE39720C5D}" srcOrd="0" destOrd="0" parTransId="{46089169-6985-4BD0-98BF-072E166C0C42}" sibTransId="{E7BD0013-E73F-4C78-A432-9AB56A975AA8}"/>
    <dgm:cxn modelId="{D1A1B361-EAC7-4599-AD8E-D19DC7B544E7}" type="presOf" srcId="{C560126B-1123-482D-A144-55DE39720C5D}" destId="{1CB7DBF4-2A60-41A6-BEB1-8E716CB51771}" srcOrd="1" destOrd="0" presId="urn:microsoft.com/office/officeart/2005/8/layout/orgChart1"/>
    <dgm:cxn modelId="{DBC337A5-99E9-4829-B0F3-C8F88323D5C0}" srcId="{41EC6D2B-10E8-4D5B-903C-F12255E95791}" destId="{096444CA-D30E-4FEE-B5CB-2AEF23B33458}" srcOrd="0" destOrd="0" parTransId="{655C7961-484E-4AC6-9898-5944BEC300F4}" sibTransId="{BC2BFDD7-377D-4B0E-A296-FB7CE3A9452E}"/>
    <dgm:cxn modelId="{4AD288A7-E8EA-4C54-848B-76878BCDEEA4}" type="presOf" srcId="{46089169-6985-4BD0-98BF-072E166C0C42}" destId="{51A1D108-A2AC-4F11-8AB1-90D02E746CAF}" srcOrd="0" destOrd="0" presId="urn:microsoft.com/office/officeart/2005/8/layout/orgChart1"/>
    <dgm:cxn modelId="{63840DAC-A094-4033-8250-39C6BBFFB5D5}" type="presOf" srcId="{C560126B-1123-482D-A144-55DE39720C5D}" destId="{8ECA0EE1-9EAF-4CBD-8FDE-0CB9759356E3}" srcOrd="0" destOrd="0" presId="urn:microsoft.com/office/officeart/2005/8/layout/orgChart1"/>
    <dgm:cxn modelId="{96CBDAAD-226B-4A37-9081-F3D1381FABF8}" srcId="{096444CA-D30E-4FEE-B5CB-2AEF23B33458}" destId="{05EF4DEA-F3D2-41DB-B541-2626DE444969}" srcOrd="1" destOrd="0" parTransId="{52D926DA-0758-40D6-949C-07FABF87DE65}" sibTransId="{5067039D-5EB9-40B2-9BAB-EC362B42045D}"/>
    <dgm:cxn modelId="{F23154CA-4B95-488D-9F03-4D7334DC81BF}" type="presOf" srcId="{096444CA-D30E-4FEE-B5CB-2AEF23B33458}" destId="{F1199E84-ACFB-47EA-9C82-2CAB961601CC}" srcOrd="1" destOrd="0" presId="urn:microsoft.com/office/officeart/2005/8/layout/orgChart1"/>
    <dgm:cxn modelId="{851831CD-E4C2-4C77-816F-6A4B4EF45583}" type="presOf" srcId="{879D84F7-A872-42ED-B2AF-E02B7E7CDCBB}" destId="{E623585A-F0BC-4E6B-B952-F880608264C6}" srcOrd="1" destOrd="0" presId="urn:microsoft.com/office/officeart/2005/8/layout/orgChart1"/>
    <dgm:cxn modelId="{CFD065DF-3649-4D90-B3F7-F65F0857BCFE}" type="presOf" srcId="{05EF4DEA-F3D2-41DB-B541-2626DE444969}" destId="{01CAA304-507C-4058-97A8-758CB3AE6CE7}" srcOrd="1" destOrd="0" presId="urn:microsoft.com/office/officeart/2005/8/layout/orgChart1"/>
    <dgm:cxn modelId="{41CEECFB-23E4-499A-8497-97EC2B117E55}" type="presOf" srcId="{05EF4DEA-F3D2-41DB-B541-2626DE444969}" destId="{83712DEF-C68B-4353-9B5C-BA87BA6EEA77}" srcOrd="0" destOrd="0" presId="urn:microsoft.com/office/officeart/2005/8/layout/orgChart1"/>
    <dgm:cxn modelId="{94DDC56C-F9D5-436F-A2F5-1CD1306D48DB}" type="presParOf" srcId="{D31456BA-0C67-4B6A-AD70-5D57E84F9545}" destId="{7E0DEF8B-569C-4AC0-B091-20CE85ED1B61}" srcOrd="0" destOrd="0" presId="urn:microsoft.com/office/officeart/2005/8/layout/orgChart1"/>
    <dgm:cxn modelId="{1B49D394-DA39-4840-918A-218B71E8BAFC}" type="presParOf" srcId="{7E0DEF8B-569C-4AC0-B091-20CE85ED1B61}" destId="{FEFF10D6-32F6-4C24-8DC2-158C9A42ABDE}" srcOrd="0" destOrd="0" presId="urn:microsoft.com/office/officeart/2005/8/layout/orgChart1"/>
    <dgm:cxn modelId="{1D22364C-630B-4D4C-8C8D-4C10E28E0AE1}" type="presParOf" srcId="{FEFF10D6-32F6-4C24-8DC2-158C9A42ABDE}" destId="{2BBE817C-0BD3-4C55-9511-DD597C8D108C}" srcOrd="0" destOrd="0" presId="urn:microsoft.com/office/officeart/2005/8/layout/orgChart1"/>
    <dgm:cxn modelId="{33B0A504-FE4A-4C97-B633-AD8763EFCE6D}" type="presParOf" srcId="{FEFF10D6-32F6-4C24-8DC2-158C9A42ABDE}" destId="{F1199E84-ACFB-47EA-9C82-2CAB961601CC}" srcOrd="1" destOrd="0" presId="urn:microsoft.com/office/officeart/2005/8/layout/orgChart1"/>
    <dgm:cxn modelId="{90B55B98-439A-44DA-852E-8EE4CC768790}" type="presParOf" srcId="{7E0DEF8B-569C-4AC0-B091-20CE85ED1B61}" destId="{2E822183-A8D7-4FA9-A401-2C56B48AF199}" srcOrd="1" destOrd="0" presId="urn:microsoft.com/office/officeart/2005/8/layout/orgChart1"/>
    <dgm:cxn modelId="{3298AE48-0BF3-49EF-AD22-0C709134C4C7}" type="presParOf" srcId="{2E822183-A8D7-4FA9-A401-2C56B48AF199}" destId="{51A1D108-A2AC-4F11-8AB1-90D02E746CAF}" srcOrd="0" destOrd="0" presId="urn:microsoft.com/office/officeart/2005/8/layout/orgChart1"/>
    <dgm:cxn modelId="{0EE0ADB9-383E-47C9-B5A5-46971A62FF52}" type="presParOf" srcId="{2E822183-A8D7-4FA9-A401-2C56B48AF199}" destId="{1A62AECC-6BF4-471B-B4FC-2086D2EAFDFA}" srcOrd="1" destOrd="0" presId="urn:microsoft.com/office/officeart/2005/8/layout/orgChart1"/>
    <dgm:cxn modelId="{B3CB2A6D-BAE8-4480-B640-23C1B09E9EA4}" type="presParOf" srcId="{1A62AECC-6BF4-471B-B4FC-2086D2EAFDFA}" destId="{87BE45F9-242B-4A1E-B7D2-5A4FE089E63C}" srcOrd="0" destOrd="0" presId="urn:microsoft.com/office/officeart/2005/8/layout/orgChart1"/>
    <dgm:cxn modelId="{60BFB183-9EFF-4882-B73E-39888C2A3B84}" type="presParOf" srcId="{87BE45F9-242B-4A1E-B7D2-5A4FE089E63C}" destId="{8ECA0EE1-9EAF-4CBD-8FDE-0CB9759356E3}" srcOrd="0" destOrd="0" presId="urn:microsoft.com/office/officeart/2005/8/layout/orgChart1"/>
    <dgm:cxn modelId="{095D0951-EFF1-49A1-8FB7-CFB1452C9828}" type="presParOf" srcId="{87BE45F9-242B-4A1E-B7D2-5A4FE089E63C}" destId="{1CB7DBF4-2A60-41A6-BEB1-8E716CB51771}" srcOrd="1" destOrd="0" presId="urn:microsoft.com/office/officeart/2005/8/layout/orgChart1"/>
    <dgm:cxn modelId="{0C9B195A-2B8A-4802-84AD-628B35835F9A}" type="presParOf" srcId="{1A62AECC-6BF4-471B-B4FC-2086D2EAFDFA}" destId="{9A27F941-A658-4F8D-9B0D-9C8823AD80FC}" srcOrd="1" destOrd="0" presId="urn:microsoft.com/office/officeart/2005/8/layout/orgChart1"/>
    <dgm:cxn modelId="{2CA6B4C7-FD0B-4E1E-B358-D4B34501776E}" type="presParOf" srcId="{1A62AECC-6BF4-471B-B4FC-2086D2EAFDFA}" destId="{6460B50C-2F4C-4F5E-8EFF-7EF7FAFD27DD}" srcOrd="2" destOrd="0" presId="urn:microsoft.com/office/officeart/2005/8/layout/orgChart1"/>
    <dgm:cxn modelId="{FAE010DC-D8E3-4E04-BD3F-6703AA7804F1}" type="presParOf" srcId="{2E822183-A8D7-4FA9-A401-2C56B48AF199}" destId="{75C9D4E2-5A93-4081-A085-E935A426016A}" srcOrd="2" destOrd="0" presId="urn:microsoft.com/office/officeart/2005/8/layout/orgChart1"/>
    <dgm:cxn modelId="{9D39A839-6091-4BDA-B847-33796E744DF1}" type="presParOf" srcId="{2E822183-A8D7-4FA9-A401-2C56B48AF199}" destId="{FD579A67-F5F4-4CC3-A470-3FF65298CC8B}" srcOrd="3" destOrd="0" presId="urn:microsoft.com/office/officeart/2005/8/layout/orgChart1"/>
    <dgm:cxn modelId="{A4922770-8FCD-4D4B-B7B7-A3F9C0DEC7F4}" type="presParOf" srcId="{FD579A67-F5F4-4CC3-A470-3FF65298CC8B}" destId="{F953DAFA-41BA-49CB-BA04-2D39E63233CF}" srcOrd="0" destOrd="0" presId="urn:microsoft.com/office/officeart/2005/8/layout/orgChart1"/>
    <dgm:cxn modelId="{44B4957F-877A-42C9-A954-9245EAE89C12}" type="presParOf" srcId="{F953DAFA-41BA-49CB-BA04-2D39E63233CF}" destId="{83712DEF-C68B-4353-9B5C-BA87BA6EEA77}" srcOrd="0" destOrd="0" presId="urn:microsoft.com/office/officeart/2005/8/layout/orgChart1"/>
    <dgm:cxn modelId="{B4C5D992-A0D7-4208-8156-EF6A904595CE}" type="presParOf" srcId="{F953DAFA-41BA-49CB-BA04-2D39E63233CF}" destId="{01CAA304-507C-4058-97A8-758CB3AE6CE7}" srcOrd="1" destOrd="0" presId="urn:microsoft.com/office/officeart/2005/8/layout/orgChart1"/>
    <dgm:cxn modelId="{5917C1C3-0A1E-47DB-AA6F-A54C8165001B}" type="presParOf" srcId="{FD579A67-F5F4-4CC3-A470-3FF65298CC8B}" destId="{3A9E3860-F238-4877-B676-FC4FF5DBE433}" srcOrd="1" destOrd="0" presId="urn:microsoft.com/office/officeart/2005/8/layout/orgChart1"/>
    <dgm:cxn modelId="{61C392DB-C9BD-4842-A5D7-6493BACDA4ED}" type="presParOf" srcId="{FD579A67-F5F4-4CC3-A470-3FF65298CC8B}" destId="{9354087E-4333-48B1-A809-644F99BDF7D4}" srcOrd="2" destOrd="0" presId="urn:microsoft.com/office/officeart/2005/8/layout/orgChart1"/>
    <dgm:cxn modelId="{01FE1A05-72AE-400E-AF2D-A2AD73688DDD}" type="presParOf" srcId="{2E822183-A8D7-4FA9-A401-2C56B48AF199}" destId="{8F43F47B-7DB4-4556-A26A-76B5404059AC}" srcOrd="4" destOrd="0" presId="urn:microsoft.com/office/officeart/2005/8/layout/orgChart1"/>
    <dgm:cxn modelId="{F2F21551-3F60-4F1B-A18B-70A496852796}" type="presParOf" srcId="{2E822183-A8D7-4FA9-A401-2C56B48AF199}" destId="{01CE22F1-EEFC-4305-B963-54FF8D627D8F}" srcOrd="5" destOrd="0" presId="urn:microsoft.com/office/officeart/2005/8/layout/orgChart1"/>
    <dgm:cxn modelId="{6B90A03E-A749-47B4-9CDB-2824E886A00F}" type="presParOf" srcId="{01CE22F1-EEFC-4305-B963-54FF8D627D8F}" destId="{39E30210-D0C2-49CA-A202-F18A59B0074A}" srcOrd="0" destOrd="0" presId="urn:microsoft.com/office/officeart/2005/8/layout/orgChart1"/>
    <dgm:cxn modelId="{B769A1AE-6DA5-43B3-A0FC-2042D4A18024}" type="presParOf" srcId="{39E30210-D0C2-49CA-A202-F18A59B0074A}" destId="{60AFAEDC-27B0-48EA-8ED6-27262CD9A03F}" srcOrd="0" destOrd="0" presId="urn:microsoft.com/office/officeart/2005/8/layout/orgChart1"/>
    <dgm:cxn modelId="{50A536A3-310C-4DD4-8E3B-1C9596B4112E}" type="presParOf" srcId="{39E30210-D0C2-49CA-A202-F18A59B0074A}" destId="{E623585A-F0BC-4E6B-B952-F880608264C6}" srcOrd="1" destOrd="0" presId="urn:microsoft.com/office/officeart/2005/8/layout/orgChart1"/>
    <dgm:cxn modelId="{13EBAA4B-3583-43A1-B80C-87855B2FCCCF}" type="presParOf" srcId="{01CE22F1-EEFC-4305-B963-54FF8D627D8F}" destId="{DB748082-CC9C-47A4-A5D9-46204F99129B}" srcOrd="1" destOrd="0" presId="urn:microsoft.com/office/officeart/2005/8/layout/orgChart1"/>
    <dgm:cxn modelId="{27226A85-AD08-4869-9F32-EDB2DF7AB647}" type="presParOf" srcId="{01CE22F1-EEFC-4305-B963-54FF8D627D8F}" destId="{5283651D-DFB7-476D-B3F2-3661EF32D6F2}" srcOrd="2" destOrd="0" presId="urn:microsoft.com/office/officeart/2005/8/layout/orgChart1"/>
    <dgm:cxn modelId="{14AC4404-E678-4CE8-A158-E8B15A2FE81C}" type="presParOf" srcId="{7E0DEF8B-569C-4AC0-B091-20CE85ED1B61}" destId="{6618641E-6D5F-44BB-B2AF-E4BA05E78B8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93CDD1-A1C0-4FB8-887D-8B6DD2F05E2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64BC11F-E54C-4B26-9C39-2B0CD616674C}">
      <dgm:prSet phldrT="[文字]" custT="1"/>
      <dgm:spPr/>
      <dgm:t>
        <a:bodyPr/>
        <a:lstStyle/>
        <a:p>
          <a:r>
            <a: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each parameter</a:t>
          </a:r>
          <a:endParaRPr lang="zh-TW" altLang="en-US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68F119-8122-4908-9456-A556E7632B40}" type="parTrans" cxnId="{B4501B91-2F96-4BFB-9802-4AFC3AE5DADC}">
      <dgm:prSet/>
      <dgm:spPr/>
      <dgm:t>
        <a:bodyPr/>
        <a:lstStyle/>
        <a:p>
          <a:endParaRPr lang="zh-TW" altLang="en-US"/>
        </a:p>
      </dgm:t>
    </dgm:pt>
    <dgm:pt modelId="{AC44407F-53CD-4C41-A6FD-56D3F59FCF00}" type="sibTrans" cxnId="{B4501B91-2F96-4BFB-9802-4AFC3AE5DADC}">
      <dgm:prSet/>
      <dgm:spPr/>
      <dgm:t>
        <a:bodyPr/>
        <a:lstStyle/>
        <a:p>
          <a:endParaRPr lang="zh-TW" altLang="en-US"/>
        </a:p>
      </dgm:t>
    </dgm:pt>
    <dgm:pt modelId="{CE030387-062F-48A8-8BB2-5389E891C115}">
      <dgm:prSet phldrT="[文字]" custT="1"/>
      <dgm:spPr/>
      <dgm:t>
        <a:bodyPr/>
        <a:lstStyle/>
        <a:p>
          <a:r>
            <a: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remained</a:t>
          </a:r>
          <a:endParaRPr lang="zh-TW" altLang="en-US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3543DE6-A515-4214-B9E3-4698C4ADE912}" type="parTrans" cxnId="{60CA01E6-42E0-4DF8-B6DB-EA59D0DE7A89}">
      <dgm:prSet/>
      <dgm:spPr/>
      <dgm:t>
        <a:bodyPr/>
        <a:lstStyle/>
        <a:p>
          <a:endParaRPr lang="zh-TW" altLang="en-US"/>
        </a:p>
      </dgm:t>
    </dgm:pt>
    <dgm:pt modelId="{FA01A9A9-A4C0-41AE-968F-145BB5274261}" type="sibTrans" cxnId="{60CA01E6-42E0-4DF8-B6DB-EA59D0DE7A89}">
      <dgm:prSet/>
      <dgm:spPr/>
      <dgm:t>
        <a:bodyPr/>
        <a:lstStyle/>
        <a:p>
          <a:endParaRPr lang="zh-TW" altLang="en-US"/>
        </a:p>
      </dgm:t>
    </dgm:pt>
    <dgm:pt modelId="{339B24B6-2C30-46CF-AE2C-97A8F00A589C}">
      <dgm:prSet phldrT="[文字]" custT="1"/>
      <dgm:spPr/>
      <dgm:t>
        <a:bodyPr/>
        <a:lstStyle/>
        <a:p>
          <a:r>
            <a: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updated</a:t>
          </a:r>
          <a:endParaRPr lang="zh-TW" altLang="en-US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1FD38A-6F3A-42A6-AE65-CDCB6A5A5A99}" type="parTrans" cxnId="{DCDDD745-0050-4ECC-883E-A34C376BD079}">
      <dgm:prSet/>
      <dgm:spPr/>
      <dgm:t>
        <a:bodyPr/>
        <a:lstStyle/>
        <a:p>
          <a:endParaRPr lang="zh-TW" altLang="en-US"/>
        </a:p>
      </dgm:t>
    </dgm:pt>
    <dgm:pt modelId="{B946E204-3D2F-4FC8-AD58-CEEAEAEB0FC9}" type="sibTrans" cxnId="{DCDDD745-0050-4ECC-883E-A34C376BD079}">
      <dgm:prSet/>
      <dgm:spPr/>
      <dgm:t>
        <a:bodyPr/>
        <a:lstStyle/>
        <a:p>
          <a:endParaRPr lang="zh-TW" altLang="en-US"/>
        </a:p>
      </dgm:t>
    </dgm:pt>
    <dgm:pt modelId="{0995B018-BD62-4068-BF52-AF8243DB6D52}" type="pres">
      <dgm:prSet presAssocID="{AE93CDD1-A1C0-4FB8-887D-8B6DD2F05E2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97D1772-512D-4D00-99BE-FEE0FAC327DD}" type="pres">
      <dgm:prSet presAssocID="{164BC11F-E54C-4B26-9C39-2B0CD616674C}" presName="root1" presStyleCnt="0"/>
      <dgm:spPr/>
    </dgm:pt>
    <dgm:pt modelId="{40BCE1FA-9355-4C2F-898D-DDF79EC6C5A4}" type="pres">
      <dgm:prSet presAssocID="{164BC11F-E54C-4B26-9C39-2B0CD616674C}" presName="LevelOneTextNode" presStyleLbl="node0" presStyleIdx="0" presStyleCnt="1" custScaleX="33711" custScaleY="26277" custLinFactNeighborX="286" custLinFactNeighborY="-15203">
        <dgm:presLayoutVars>
          <dgm:chPref val="3"/>
        </dgm:presLayoutVars>
      </dgm:prSet>
      <dgm:spPr/>
    </dgm:pt>
    <dgm:pt modelId="{C0B31190-DD52-4228-B19A-E30159212BE0}" type="pres">
      <dgm:prSet presAssocID="{164BC11F-E54C-4B26-9C39-2B0CD616674C}" presName="level2hierChild" presStyleCnt="0"/>
      <dgm:spPr/>
    </dgm:pt>
    <dgm:pt modelId="{6D971CE8-0F8F-4E49-B521-1231737CE419}" type="pres">
      <dgm:prSet presAssocID="{E3543DE6-A515-4214-B9E3-4698C4ADE912}" presName="conn2-1" presStyleLbl="parChTrans1D2" presStyleIdx="0" presStyleCnt="2"/>
      <dgm:spPr/>
    </dgm:pt>
    <dgm:pt modelId="{14E56FD0-2947-4ECD-ADED-DD171B989FA7}" type="pres">
      <dgm:prSet presAssocID="{E3543DE6-A515-4214-B9E3-4698C4ADE912}" presName="connTx" presStyleLbl="parChTrans1D2" presStyleIdx="0" presStyleCnt="2"/>
      <dgm:spPr/>
    </dgm:pt>
    <dgm:pt modelId="{B4C5B5A8-DC35-4941-A25B-BB0A74225D79}" type="pres">
      <dgm:prSet presAssocID="{CE030387-062F-48A8-8BB2-5389E891C115}" presName="root2" presStyleCnt="0"/>
      <dgm:spPr/>
    </dgm:pt>
    <dgm:pt modelId="{9AD22549-15D6-4D3E-AD17-4EF9E1D42335}" type="pres">
      <dgm:prSet presAssocID="{CE030387-062F-48A8-8BB2-5389E891C115}" presName="LevelTwoTextNode" presStyleLbl="node2" presStyleIdx="0" presStyleCnt="2" custScaleX="29522" custScaleY="28240" custLinFactNeighborX="-12779" custLinFactNeighborY="28619">
        <dgm:presLayoutVars>
          <dgm:chPref val="3"/>
        </dgm:presLayoutVars>
      </dgm:prSet>
      <dgm:spPr/>
    </dgm:pt>
    <dgm:pt modelId="{0E0146D1-ED9D-4367-872E-98658AA0E86D}" type="pres">
      <dgm:prSet presAssocID="{CE030387-062F-48A8-8BB2-5389E891C115}" presName="level3hierChild" presStyleCnt="0"/>
      <dgm:spPr/>
    </dgm:pt>
    <dgm:pt modelId="{2E1359C3-53A5-4722-88DA-28A414DA2D96}" type="pres">
      <dgm:prSet presAssocID="{C41FD38A-6F3A-42A6-AE65-CDCB6A5A5A99}" presName="conn2-1" presStyleLbl="parChTrans1D2" presStyleIdx="1" presStyleCnt="2"/>
      <dgm:spPr/>
    </dgm:pt>
    <dgm:pt modelId="{6867B60E-4CC5-4D8E-A6DC-485920654EEE}" type="pres">
      <dgm:prSet presAssocID="{C41FD38A-6F3A-42A6-AE65-CDCB6A5A5A99}" presName="connTx" presStyleLbl="parChTrans1D2" presStyleIdx="1" presStyleCnt="2"/>
      <dgm:spPr/>
    </dgm:pt>
    <dgm:pt modelId="{446E62CA-9225-4E58-9CE6-4486A89A22F4}" type="pres">
      <dgm:prSet presAssocID="{339B24B6-2C30-46CF-AE2C-97A8F00A589C}" presName="root2" presStyleCnt="0"/>
      <dgm:spPr/>
    </dgm:pt>
    <dgm:pt modelId="{50C989A2-274C-4BBA-997F-438FA15FE47D}" type="pres">
      <dgm:prSet presAssocID="{339B24B6-2C30-46CF-AE2C-97A8F00A589C}" presName="LevelTwoTextNode" presStyleLbl="node2" presStyleIdx="1" presStyleCnt="2" custScaleX="29588" custScaleY="26918" custLinFactNeighborX="-12545" custLinFactNeighborY="-62822">
        <dgm:presLayoutVars>
          <dgm:chPref val="3"/>
        </dgm:presLayoutVars>
      </dgm:prSet>
      <dgm:spPr/>
    </dgm:pt>
    <dgm:pt modelId="{7740F948-44C6-4579-9584-90A4C15EB4DF}" type="pres">
      <dgm:prSet presAssocID="{339B24B6-2C30-46CF-AE2C-97A8F00A589C}" presName="level3hierChild" presStyleCnt="0"/>
      <dgm:spPr/>
    </dgm:pt>
  </dgm:ptLst>
  <dgm:cxnLst>
    <dgm:cxn modelId="{ABC92714-ABE6-4051-A470-5B83FE322DBD}" type="presOf" srcId="{E3543DE6-A515-4214-B9E3-4698C4ADE912}" destId="{6D971CE8-0F8F-4E49-B521-1231737CE419}" srcOrd="0" destOrd="0" presId="urn:microsoft.com/office/officeart/2005/8/layout/hierarchy2"/>
    <dgm:cxn modelId="{A91D3414-7C53-4739-8111-C112826EA63B}" type="presOf" srcId="{C41FD38A-6F3A-42A6-AE65-CDCB6A5A5A99}" destId="{2E1359C3-53A5-4722-88DA-28A414DA2D96}" srcOrd="0" destOrd="0" presId="urn:microsoft.com/office/officeart/2005/8/layout/hierarchy2"/>
    <dgm:cxn modelId="{DCDDD745-0050-4ECC-883E-A34C376BD079}" srcId="{164BC11F-E54C-4B26-9C39-2B0CD616674C}" destId="{339B24B6-2C30-46CF-AE2C-97A8F00A589C}" srcOrd="1" destOrd="0" parTransId="{C41FD38A-6F3A-42A6-AE65-CDCB6A5A5A99}" sibTransId="{B946E204-3D2F-4FC8-AD58-CEEAEAEB0FC9}"/>
    <dgm:cxn modelId="{07439548-E9E2-428E-B55E-1DE2D06A9A32}" type="presOf" srcId="{339B24B6-2C30-46CF-AE2C-97A8F00A589C}" destId="{50C989A2-274C-4BBA-997F-438FA15FE47D}" srcOrd="0" destOrd="0" presId="urn:microsoft.com/office/officeart/2005/8/layout/hierarchy2"/>
    <dgm:cxn modelId="{1ABB0F4C-F669-461A-84B7-9848A5287048}" type="presOf" srcId="{CE030387-062F-48A8-8BB2-5389E891C115}" destId="{9AD22549-15D6-4D3E-AD17-4EF9E1D42335}" srcOrd="0" destOrd="0" presId="urn:microsoft.com/office/officeart/2005/8/layout/hierarchy2"/>
    <dgm:cxn modelId="{1C88CE8A-5BA1-4F40-BC10-F31B065C4441}" type="presOf" srcId="{AE93CDD1-A1C0-4FB8-887D-8B6DD2F05E23}" destId="{0995B018-BD62-4068-BF52-AF8243DB6D52}" srcOrd="0" destOrd="0" presId="urn:microsoft.com/office/officeart/2005/8/layout/hierarchy2"/>
    <dgm:cxn modelId="{B4501B91-2F96-4BFB-9802-4AFC3AE5DADC}" srcId="{AE93CDD1-A1C0-4FB8-887D-8B6DD2F05E23}" destId="{164BC11F-E54C-4B26-9C39-2B0CD616674C}" srcOrd="0" destOrd="0" parTransId="{1E68F119-8122-4908-9456-A556E7632B40}" sibTransId="{AC44407F-53CD-4C41-A6FD-56D3F59FCF00}"/>
    <dgm:cxn modelId="{E872EF9D-979B-4AD4-9A7B-180036A0D5BB}" type="presOf" srcId="{C41FD38A-6F3A-42A6-AE65-CDCB6A5A5A99}" destId="{6867B60E-4CC5-4D8E-A6DC-485920654EEE}" srcOrd="1" destOrd="0" presId="urn:microsoft.com/office/officeart/2005/8/layout/hierarchy2"/>
    <dgm:cxn modelId="{20796EBD-C65F-445A-B9EC-887F8EFD838D}" type="presOf" srcId="{164BC11F-E54C-4B26-9C39-2B0CD616674C}" destId="{40BCE1FA-9355-4C2F-898D-DDF79EC6C5A4}" srcOrd="0" destOrd="0" presId="urn:microsoft.com/office/officeart/2005/8/layout/hierarchy2"/>
    <dgm:cxn modelId="{631E3AD8-EA44-47D3-AC95-4BE0E52D56A0}" type="presOf" srcId="{E3543DE6-A515-4214-B9E3-4698C4ADE912}" destId="{14E56FD0-2947-4ECD-ADED-DD171B989FA7}" srcOrd="1" destOrd="0" presId="urn:microsoft.com/office/officeart/2005/8/layout/hierarchy2"/>
    <dgm:cxn modelId="{60CA01E6-42E0-4DF8-B6DB-EA59D0DE7A89}" srcId="{164BC11F-E54C-4B26-9C39-2B0CD616674C}" destId="{CE030387-062F-48A8-8BB2-5389E891C115}" srcOrd="0" destOrd="0" parTransId="{E3543DE6-A515-4214-B9E3-4698C4ADE912}" sibTransId="{FA01A9A9-A4C0-41AE-968F-145BB5274261}"/>
    <dgm:cxn modelId="{7FC3D03B-1EBA-4819-808A-FE501B65DB9A}" type="presParOf" srcId="{0995B018-BD62-4068-BF52-AF8243DB6D52}" destId="{497D1772-512D-4D00-99BE-FEE0FAC327DD}" srcOrd="0" destOrd="0" presId="urn:microsoft.com/office/officeart/2005/8/layout/hierarchy2"/>
    <dgm:cxn modelId="{BF2C4A27-386B-4953-894B-E2F6136433E8}" type="presParOf" srcId="{497D1772-512D-4D00-99BE-FEE0FAC327DD}" destId="{40BCE1FA-9355-4C2F-898D-DDF79EC6C5A4}" srcOrd="0" destOrd="0" presId="urn:microsoft.com/office/officeart/2005/8/layout/hierarchy2"/>
    <dgm:cxn modelId="{71A5F1DC-F185-4623-ACF2-2DDF64D43EC2}" type="presParOf" srcId="{497D1772-512D-4D00-99BE-FEE0FAC327DD}" destId="{C0B31190-DD52-4228-B19A-E30159212BE0}" srcOrd="1" destOrd="0" presId="urn:microsoft.com/office/officeart/2005/8/layout/hierarchy2"/>
    <dgm:cxn modelId="{86714577-F26F-474F-BC3D-F30FE8041429}" type="presParOf" srcId="{C0B31190-DD52-4228-B19A-E30159212BE0}" destId="{6D971CE8-0F8F-4E49-B521-1231737CE419}" srcOrd="0" destOrd="0" presId="urn:microsoft.com/office/officeart/2005/8/layout/hierarchy2"/>
    <dgm:cxn modelId="{9DB3188A-C4F3-4FFC-A9A3-F34E3575D9FE}" type="presParOf" srcId="{6D971CE8-0F8F-4E49-B521-1231737CE419}" destId="{14E56FD0-2947-4ECD-ADED-DD171B989FA7}" srcOrd="0" destOrd="0" presId="urn:microsoft.com/office/officeart/2005/8/layout/hierarchy2"/>
    <dgm:cxn modelId="{9DC029A1-BF85-4634-947E-84E11A317415}" type="presParOf" srcId="{C0B31190-DD52-4228-B19A-E30159212BE0}" destId="{B4C5B5A8-DC35-4941-A25B-BB0A74225D79}" srcOrd="1" destOrd="0" presId="urn:microsoft.com/office/officeart/2005/8/layout/hierarchy2"/>
    <dgm:cxn modelId="{85CE0B5F-F2C8-4435-BD19-19AAAE7220FF}" type="presParOf" srcId="{B4C5B5A8-DC35-4941-A25B-BB0A74225D79}" destId="{9AD22549-15D6-4D3E-AD17-4EF9E1D42335}" srcOrd="0" destOrd="0" presId="urn:microsoft.com/office/officeart/2005/8/layout/hierarchy2"/>
    <dgm:cxn modelId="{71123AA6-A89C-4575-A82B-8A97472D2A12}" type="presParOf" srcId="{B4C5B5A8-DC35-4941-A25B-BB0A74225D79}" destId="{0E0146D1-ED9D-4367-872E-98658AA0E86D}" srcOrd="1" destOrd="0" presId="urn:microsoft.com/office/officeart/2005/8/layout/hierarchy2"/>
    <dgm:cxn modelId="{099FFEFB-A2DF-4711-B795-D0FD6FBB3DB2}" type="presParOf" srcId="{C0B31190-DD52-4228-B19A-E30159212BE0}" destId="{2E1359C3-53A5-4722-88DA-28A414DA2D96}" srcOrd="2" destOrd="0" presId="urn:microsoft.com/office/officeart/2005/8/layout/hierarchy2"/>
    <dgm:cxn modelId="{47094920-8AE6-4E13-908D-1281C6540FD1}" type="presParOf" srcId="{2E1359C3-53A5-4722-88DA-28A414DA2D96}" destId="{6867B60E-4CC5-4D8E-A6DC-485920654EEE}" srcOrd="0" destOrd="0" presId="urn:microsoft.com/office/officeart/2005/8/layout/hierarchy2"/>
    <dgm:cxn modelId="{850A4822-1B99-40F6-A491-8475180773E1}" type="presParOf" srcId="{C0B31190-DD52-4228-B19A-E30159212BE0}" destId="{446E62CA-9225-4E58-9CE6-4486A89A22F4}" srcOrd="3" destOrd="0" presId="urn:microsoft.com/office/officeart/2005/8/layout/hierarchy2"/>
    <dgm:cxn modelId="{D5DF428B-3717-4227-8522-11711B5611BB}" type="presParOf" srcId="{446E62CA-9225-4E58-9CE6-4486A89A22F4}" destId="{50C989A2-274C-4BBA-997F-438FA15FE47D}" srcOrd="0" destOrd="0" presId="urn:microsoft.com/office/officeart/2005/8/layout/hierarchy2"/>
    <dgm:cxn modelId="{D8479820-F365-4B78-B053-175D384ECD89}" type="presParOf" srcId="{446E62CA-9225-4E58-9CE6-4486A89A22F4}" destId="{7740F948-44C6-4579-9584-90A4C15EB4D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3F47B-7DB4-4556-A26A-76B5404059AC}">
      <dsp:nvSpPr>
        <dsp:cNvPr id="0" name=""/>
        <dsp:cNvSpPr/>
      </dsp:nvSpPr>
      <dsp:spPr>
        <a:xfrm>
          <a:off x="4064000" y="1974665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9D4E2-5A93-4081-A085-E935A426016A}">
      <dsp:nvSpPr>
        <dsp:cNvPr id="0" name=""/>
        <dsp:cNvSpPr/>
      </dsp:nvSpPr>
      <dsp:spPr>
        <a:xfrm>
          <a:off x="4018280" y="1974665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1D108-A2AC-4F11-8AB1-90D02E746CAF}">
      <dsp:nvSpPr>
        <dsp:cNvPr id="0" name=""/>
        <dsp:cNvSpPr/>
      </dsp:nvSpPr>
      <dsp:spPr>
        <a:xfrm>
          <a:off x="1188690" y="1974665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BE817C-0BD3-4C55-9511-DD597C8D108C}">
      <dsp:nvSpPr>
        <dsp:cNvPr id="0" name=""/>
        <dsp:cNvSpPr/>
      </dsp:nvSpPr>
      <dsp:spPr>
        <a:xfrm>
          <a:off x="2368553" y="685802"/>
          <a:ext cx="3390893" cy="1288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Regularization techniques</a:t>
          </a:r>
          <a:endParaRPr lang="zh-TW" altLang="en-US" sz="2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68553" y="685802"/>
        <a:ext cx="3390893" cy="1288863"/>
      </dsp:txXfrm>
    </dsp:sp>
    <dsp:sp modelId="{8ECA0EE1-9EAF-4CBD-8FDE-0CB9759356E3}">
      <dsp:nvSpPr>
        <dsp:cNvPr id="0" name=""/>
        <dsp:cNvSpPr/>
      </dsp:nvSpPr>
      <dsp:spPr>
        <a:xfrm>
          <a:off x="545" y="247368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dropout</a:t>
          </a:r>
          <a:endParaRPr lang="zh-TW" altLang="en-US" sz="2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45" y="2473686"/>
        <a:ext cx="2376289" cy="1188144"/>
      </dsp:txXfrm>
    </dsp:sp>
    <dsp:sp modelId="{83712DEF-C68B-4353-9B5C-BA87BA6EEA77}">
      <dsp:nvSpPr>
        <dsp:cNvPr id="0" name=""/>
        <dsp:cNvSpPr/>
      </dsp:nvSpPr>
      <dsp:spPr>
        <a:xfrm>
          <a:off x="2875855" y="247368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weight decay</a:t>
          </a:r>
          <a:endParaRPr lang="zh-TW" altLang="en-US" sz="2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75855" y="2473686"/>
        <a:ext cx="2376289" cy="1188144"/>
      </dsp:txXfrm>
    </dsp:sp>
    <dsp:sp modelId="{60AFAEDC-27B0-48EA-8ED6-27262CD9A03F}">
      <dsp:nvSpPr>
        <dsp:cNvPr id="0" name=""/>
        <dsp:cNvSpPr/>
      </dsp:nvSpPr>
      <dsp:spPr>
        <a:xfrm>
          <a:off x="5751165" y="2473686"/>
          <a:ext cx="2376289" cy="11881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noisy label</a:t>
          </a:r>
          <a:endParaRPr lang="zh-TW" altLang="en-US" sz="2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51165" y="2473686"/>
        <a:ext cx="2376289" cy="1188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CE1FA-9355-4C2F-898D-DDF79EC6C5A4}">
      <dsp:nvSpPr>
        <dsp:cNvPr id="0" name=""/>
        <dsp:cNvSpPr/>
      </dsp:nvSpPr>
      <dsp:spPr>
        <a:xfrm>
          <a:off x="28530" y="1583615"/>
          <a:ext cx="3347690" cy="1304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each parameter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6744" y="1621829"/>
        <a:ext cx="3271262" cy="1228298"/>
      </dsp:txXfrm>
    </dsp:sp>
    <dsp:sp modelId="{6D971CE8-0F8F-4E49-B521-1231737CE419}">
      <dsp:nvSpPr>
        <dsp:cNvPr id="0" name=""/>
        <dsp:cNvSpPr/>
      </dsp:nvSpPr>
      <dsp:spPr>
        <a:xfrm rot="1379813">
          <a:off x="3260756" y="2728877"/>
          <a:ext cx="2905725" cy="149414"/>
        </a:xfrm>
        <a:custGeom>
          <a:avLst/>
          <a:gdLst/>
          <a:ahLst/>
          <a:cxnLst/>
          <a:rect l="0" t="0" r="0" b="0"/>
          <a:pathLst>
            <a:path>
              <a:moveTo>
                <a:pt x="0" y="74707"/>
              </a:moveTo>
              <a:lnTo>
                <a:pt x="2905725" y="747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100" kern="1200"/>
        </a:p>
      </dsp:txBody>
      <dsp:txXfrm>
        <a:off x="4640975" y="2730941"/>
        <a:ext cx="145286" cy="145286"/>
      </dsp:txXfrm>
    </dsp:sp>
    <dsp:sp modelId="{9AD22549-15D6-4D3E-AD17-4EF9E1D42335}">
      <dsp:nvSpPr>
        <dsp:cNvPr id="0" name=""/>
        <dsp:cNvSpPr/>
      </dsp:nvSpPr>
      <dsp:spPr>
        <a:xfrm>
          <a:off x="6051016" y="2670093"/>
          <a:ext cx="2931699" cy="1402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remained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092085" y="2711162"/>
        <a:ext cx="2849561" cy="1320056"/>
      </dsp:txXfrm>
    </dsp:sp>
    <dsp:sp modelId="{2E1359C3-53A5-4722-88DA-28A414DA2D96}">
      <dsp:nvSpPr>
        <dsp:cNvPr id="0" name=""/>
        <dsp:cNvSpPr/>
      </dsp:nvSpPr>
      <dsp:spPr>
        <a:xfrm rot="20065822">
          <a:off x="3229755" y="1515810"/>
          <a:ext cx="2990964" cy="149414"/>
        </a:xfrm>
        <a:custGeom>
          <a:avLst/>
          <a:gdLst/>
          <a:ahLst/>
          <a:cxnLst/>
          <a:rect l="0" t="0" r="0" b="0"/>
          <a:pathLst>
            <a:path>
              <a:moveTo>
                <a:pt x="0" y="74707"/>
              </a:moveTo>
              <a:lnTo>
                <a:pt x="2990964" y="7470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200" kern="1200"/>
        </a:p>
      </dsp:txBody>
      <dsp:txXfrm>
        <a:off x="4650463" y="1515743"/>
        <a:ext cx="149548" cy="149548"/>
      </dsp:txXfrm>
    </dsp:sp>
    <dsp:sp modelId="{50C989A2-274C-4BBA-997F-438FA15FE47D}">
      <dsp:nvSpPr>
        <dsp:cNvPr id="0" name=""/>
        <dsp:cNvSpPr/>
      </dsp:nvSpPr>
      <dsp:spPr>
        <a:xfrm>
          <a:off x="6074254" y="276779"/>
          <a:ext cx="2938253" cy="13365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updated</a:t>
          </a:r>
          <a:endParaRPr lang="zh-TW" altLang="en-US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113400" y="315925"/>
        <a:ext cx="2859961" cy="1258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552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17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987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1658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226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333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59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653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00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10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55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34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3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9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37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98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63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89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9AE132A-DD87-4F90-8C77-66D7D66C8328}" type="datetimeFigureOut">
              <a:rPr lang="zh-TW" altLang="en-US" smtClean="0"/>
              <a:t>2022/5/31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8E48482-32D2-4032-9FE6-2680AD0473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01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710.09412" TargetMode="External"/><Relationship Id="rId2" Type="http://schemas.openxmlformats.org/officeDocument/2006/relationships/hyperlink" Target="https://doi.org/10.1093/sleep/zsaa098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7.png"/><Relationship Id="rId5" Type="http://schemas.openxmlformats.org/officeDocument/2006/relationships/hyperlink" Target="https://physionet.org/content/ecg-ppg-simulator-arrhythmia/1.3.0/" TargetMode="External"/><Relationship Id="rId4" Type="http://schemas.openxmlformats.org/officeDocument/2006/relationships/hyperlink" Target="https://doi.org/10.48550/arXiv.1806.0523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5D0768-83B7-5AA8-FD7A-F25ABB137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Learning Rate Dropout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D3CBFD-E8A3-D80B-2FBA-2D4F241B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2028825"/>
          </a:xfrm>
        </p:spPr>
        <p:txBody>
          <a:bodyPr/>
          <a:lstStyle/>
          <a:p>
            <a:pPr algn="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IEEE 2022</a:t>
            </a:r>
          </a:p>
          <a:p>
            <a:pPr algn="l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0716206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陳昱丞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310551175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蔡金玲</a:t>
            </a:r>
          </a:p>
        </p:txBody>
      </p:sp>
    </p:spTree>
    <p:extLst>
      <p:ext uri="{BB962C8B-B14F-4D97-AF65-F5344CB8AC3E}">
        <p14:creationId xmlns:p14="http://schemas.microsoft.com/office/powerpoint/2010/main" val="279462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8310F2B-8040-E183-5866-7C84B94DF626}"/>
              </a:ext>
            </a:extLst>
          </p:cNvPr>
          <p:cNvSpPr txBox="1"/>
          <p:nvPr/>
        </p:nvSpPr>
        <p:spPr>
          <a:xfrm>
            <a:off x="3635130" y="307641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Rate Dropout (LRD)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F046D90-BC45-653D-A4DB-DACCD53771B1}"/>
                  </a:ext>
                </a:extLst>
              </p:cNvPr>
              <p:cNvSpPr txBox="1"/>
              <p:nvPr/>
            </p:nvSpPr>
            <p:spPr>
              <a:xfrm>
                <a:off x="1485900" y="1257300"/>
                <a:ext cx="3078920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,……,</m:t>
                      </m:r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F046D90-BC45-653D-A4DB-DACCD5377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1257300"/>
                <a:ext cx="3078920" cy="320601"/>
              </a:xfrm>
              <a:prstGeom prst="rect">
                <a:avLst/>
              </a:prstGeom>
              <a:blipFill>
                <a:blip r:embed="rId2"/>
                <a:stretch>
                  <a:fillRect l="-1386" t="-3774" r="-2574" b="-339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弧 6">
            <a:extLst>
              <a:ext uri="{FF2B5EF4-FFF2-40B4-BE49-F238E27FC236}">
                <a16:creationId xmlns:a16="http://schemas.microsoft.com/office/drawing/2014/main" id="{E1CA7ECA-DA02-E3CD-4B25-378591742EE2}"/>
              </a:ext>
            </a:extLst>
          </p:cNvPr>
          <p:cNvSpPr/>
          <p:nvPr/>
        </p:nvSpPr>
        <p:spPr>
          <a:xfrm rot="16200000">
            <a:off x="3203266" y="676547"/>
            <a:ext cx="222868" cy="2095500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4813E6-3A62-1162-07F2-E14CD5313994}"/>
              </a:ext>
            </a:extLst>
          </p:cNvPr>
          <p:cNvSpPr txBox="1"/>
          <p:nvPr/>
        </p:nvSpPr>
        <p:spPr>
          <a:xfrm>
            <a:off x="2615785" y="1870692"/>
            <a:ext cx="1397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parameters</a:t>
            </a:r>
            <a:endParaRPr lang="zh-TW" altLang="en-US" sz="16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9513430-EB67-B427-12F4-0205D4FB34BD}"/>
                  </a:ext>
                </a:extLst>
              </p:cNvPr>
              <p:cNvSpPr txBox="1"/>
              <p:nvPr/>
            </p:nvSpPr>
            <p:spPr>
              <a:xfrm>
                <a:off x="968877" y="2387797"/>
                <a:ext cx="3938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9513430-EB67-B427-12F4-0205D4FB3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7" y="2387797"/>
                <a:ext cx="393826" cy="307777"/>
              </a:xfrm>
              <a:prstGeom prst="rect">
                <a:avLst/>
              </a:prstGeom>
              <a:blipFill>
                <a:blip r:embed="rId3"/>
                <a:stretch>
                  <a:fillRect l="-13846" r="-3077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FBD3CB9-5A9D-91F2-BDFC-528FCCBD3F76}"/>
                  </a:ext>
                </a:extLst>
              </p:cNvPr>
              <p:cNvSpPr txBox="1"/>
              <p:nvPr/>
            </p:nvSpPr>
            <p:spPr>
              <a:xfrm>
                <a:off x="968877" y="2867320"/>
                <a:ext cx="3997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FBD3CB9-5A9D-91F2-BDFC-528FCCBD3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7" y="2867320"/>
                <a:ext cx="399789" cy="307777"/>
              </a:xfrm>
              <a:prstGeom prst="rect">
                <a:avLst/>
              </a:prstGeom>
              <a:blipFill>
                <a:blip r:embed="rId4"/>
                <a:stretch>
                  <a:fillRect l="-13636" r="-3030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1F151D4-2035-A16E-B122-962490C99BE8}"/>
                  </a:ext>
                </a:extLst>
              </p:cNvPr>
              <p:cNvSpPr txBox="1"/>
              <p:nvPr/>
            </p:nvSpPr>
            <p:spPr>
              <a:xfrm>
                <a:off x="965895" y="3346843"/>
                <a:ext cx="3997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1F151D4-2035-A16E-B122-962490C99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95" y="3346843"/>
                <a:ext cx="399789" cy="307777"/>
              </a:xfrm>
              <a:prstGeom prst="rect">
                <a:avLst/>
              </a:prstGeom>
              <a:blipFill>
                <a:blip r:embed="rId5"/>
                <a:stretch>
                  <a:fillRect l="-12121" r="-4545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79D78AA-0EFE-6606-1E88-EBBB8AA82E39}"/>
                  </a:ext>
                </a:extLst>
              </p:cNvPr>
              <p:cNvSpPr txBox="1"/>
              <p:nvPr/>
            </p:nvSpPr>
            <p:spPr>
              <a:xfrm>
                <a:off x="965895" y="4785412"/>
                <a:ext cx="3775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79D78AA-0EFE-6606-1E88-EBBB8AA82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95" y="4785412"/>
                <a:ext cx="377539" cy="307777"/>
              </a:xfrm>
              <a:prstGeom prst="rect">
                <a:avLst/>
              </a:prstGeom>
              <a:blipFill>
                <a:blip r:embed="rId6"/>
                <a:stretch>
                  <a:fillRect l="-12903" r="-3226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D556614-3079-C0CF-20CE-4C4E3BB96CBB}"/>
                  </a:ext>
                </a:extLst>
              </p:cNvPr>
              <p:cNvSpPr txBox="1"/>
              <p:nvPr/>
            </p:nvSpPr>
            <p:spPr>
              <a:xfrm>
                <a:off x="947627" y="4305889"/>
                <a:ext cx="6227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D556614-3079-C0CF-20CE-4C4E3BB96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27" y="4305889"/>
                <a:ext cx="622799" cy="307777"/>
              </a:xfrm>
              <a:prstGeom prst="rect">
                <a:avLst/>
              </a:prstGeom>
              <a:blipFill>
                <a:blip r:embed="rId7"/>
                <a:stretch>
                  <a:fillRect l="-7767" r="-1942" b="-137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D180A7-CFED-ADAF-8631-BA389C4E0D7F}"/>
              </a:ext>
            </a:extLst>
          </p:cNvPr>
          <p:cNvSpPr txBox="1"/>
          <p:nvPr/>
        </p:nvSpPr>
        <p:spPr>
          <a:xfrm>
            <a:off x="1034635" y="3711880"/>
            <a:ext cx="276634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ts val="600"/>
              </a:lnSpc>
            </a:pPr>
            <a:r>
              <a:rPr lang="en-US" altLang="zh-TW" dirty="0">
                <a:solidFill>
                  <a:srgbClr val="0070C0"/>
                </a:solidFill>
              </a:rPr>
              <a:t>. .</a:t>
            </a:r>
          </a:p>
          <a:p>
            <a:pPr>
              <a:lnSpc>
                <a:spcPts val="600"/>
              </a:lnSpc>
            </a:pP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ts val="600"/>
              </a:lnSpc>
            </a:pP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ts val="600"/>
              </a:lnSpc>
            </a:pP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5DD0DD8-420A-FDCC-96B5-B9616BF3267B}"/>
              </a:ext>
            </a:extLst>
          </p:cNvPr>
          <p:cNvSpPr/>
          <p:nvPr/>
        </p:nvSpPr>
        <p:spPr>
          <a:xfrm>
            <a:off x="1165790" y="4918948"/>
            <a:ext cx="196914" cy="1932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83A1D1-6298-9872-4795-666323B45C7F}"/>
              </a:ext>
            </a:extLst>
          </p:cNvPr>
          <p:cNvSpPr txBox="1"/>
          <p:nvPr/>
        </p:nvSpPr>
        <p:spPr>
          <a:xfrm>
            <a:off x="1715128" y="5038398"/>
            <a:ext cx="147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timestamp</a:t>
            </a:r>
            <a:endParaRPr lang="zh-TW" altLang="en-US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9E52077-BBD1-B0D3-48D8-762A2C9F20E5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1333867" y="5083932"/>
            <a:ext cx="381261" cy="123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7297F8A-073E-CDBB-0B51-88FEF610196F}"/>
                  </a:ext>
                </a:extLst>
              </p:cNvPr>
              <p:cNvSpPr txBox="1"/>
              <p:nvPr/>
            </p:nvSpPr>
            <p:spPr>
              <a:xfrm>
                <a:off x="4756565" y="2239019"/>
                <a:ext cx="29751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7297F8A-073E-CDBB-0B51-88FEF6101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565" y="2239019"/>
                <a:ext cx="2975109" cy="307777"/>
              </a:xfrm>
              <a:prstGeom prst="rect">
                <a:avLst/>
              </a:prstGeom>
              <a:blipFill>
                <a:blip r:embed="rId8"/>
                <a:stretch>
                  <a:fillRect l="-2254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>
            <a:extLst>
              <a:ext uri="{FF2B5EF4-FFF2-40B4-BE49-F238E27FC236}">
                <a16:creationId xmlns:a16="http://schemas.microsoft.com/office/drawing/2014/main" id="{D0DC2760-9D29-7C0C-5DE0-630403C302F7}"/>
              </a:ext>
            </a:extLst>
          </p:cNvPr>
          <p:cNvSpPr txBox="1"/>
          <p:nvPr/>
        </p:nvSpPr>
        <p:spPr>
          <a:xfrm>
            <a:off x="6798468" y="2741549"/>
            <a:ext cx="589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endParaRPr lang="zh-TW" altLang="en-US" sz="16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6F45E44-414C-B30D-D220-4B7B0A182EE0}"/>
              </a:ext>
            </a:extLst>
          </p:cNvPr>
          <p:cNvGrpSpPr/>
          <p:nvPr/>
        </p:nvGrpSpPr>
        <p:grpSpPr>
          <a:xfrm>
            <a:off x="6591300" y="2584547"/>
            <a:ext cx="276225" cy="215803"/>
            <a:chOff x="5476875" y="3213197"/>
            <a:chExt cx="276225" cy="215803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93A7DC03-E10F-6DF6-4D01-7D4A13CF2E45}"/>
                </a:ext>
              </a:extLst>
            </p:cNvPr>
            <p:cNvCxnSpPr/>
            <p:nvPr/>
          </p:nvCxnSpPr>
          <p:spPr>
            <a:xfrm>
              <a:off x="5476875" y="3213197"/>
              <a:ext cx="27622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F9F619B-2ACC-A279-ABE0-A006ACA083E3}"/>
                </a:ext>
              </a:extLst>
            </p:cNvPr>
            <p:cNvCxnSpPr/>
            <p:nvPr/>
          </p:nvCxnSpPr>
          <p:spPr>
            <a:xfrm>
              <a:off x="5614987" y="3213197"/>
              <a:ext cx="138113" cy="21580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BD41AE5D-20D4-9566-0282-7796ADD7126A}"/>
                  </a:ext>
                </a:extLst>
              </p:cNvPr>
              <p:cNvSpPr txBox="1"/>
              <p:nvPr/>
            </p:nvSpPr>
            <p:spPr>
              <a:xfrm>
                <a:off x="4613579" y="3215574"/>
                <a:ext cx="495956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𝑚𝑜𝑚𝑒𝑛𝑡𝑢𝑚</m:t>
                      </m:r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, ……, 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000" dirty="0">
                  <a:solidFill>
                    <a:srgbClr val="0070C0"/>
                  </a:solidFill>
                </a:endParaRPr>
              </a:p>
              <a:p>
                <a:r>
                  <a:rPr lang="en-US" altLang="zh-TW" sz="2000" dirty="0">
                    <a:solidFill>
                      <a:srgbClr val="0070C0"/>
                    </a:solidFill>
                  </a:rPr>
                  <a:t>				 =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TW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r>
                  <a:rPr lang="zh-TW" altLang="en-US" sz="20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TW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BD41AE5D-20D4-9566-0282-7796ADD71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579" y="3215574"/>
                <a:ext cx="4959563" cy="615553"/>
              </a:xfrm>
              <a:prstGeom prst="rect">
                <a:avLst/>
              </a:prstGeom>
              <a:blipFill>
                <a:blip r:embed="rId9"/>
                <a:stretch>
                  <a:fillRect b="-24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D9513E15-11AA-8F16-8B61-E6456DF5B0B4}"/>
              </a:ext>
            </a:extLst>
          </p:cNvPr>
          <p:cNvCxnSpPr>
            <a:cxnSpLocks/>
          </p:cNvCxnSpPr>
          <p:nvPr/>
        </p:nvCxnSpPr>
        <p:spPr>
          <a:xfrm>
            <a:off x="6660355" y="3861178"/>
            <a:ext cx="27622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A2C9B19-EC1C-6EE9-1C3A-C412B7C91E84}"/>
              </a:ext>
            </a:extLst>
          </p:cNvPr>
          <p:cNvCxnSpPr>
            <a:cxnSpLocks/>
          </p:cNvCxnSpPr>
          <p:nvPr/>
        </p:nvCxnSpPr>
        <p:spPr>
          <a:xfrm>
            <a:off x="6798467" y="3861178"/>
            <a:ext cx="589787" cy="2461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8A2DEB0A-D33E-E8D7-9B08-7B72A3603181}"/>
              </a:ext>
            </a:extLst>
          </p:cNvPr>
          <p:cNvCxnSpPr>
            <a:cxnSpLocks/>
          </p:cNvCxnSpPr>
          <p:nvPr/>
        </p:nvCxnSpPr>
        <p:spPr>
          <a:xfrm>
            <a:off x="7848599" y="3877114"/>
            <a:ext cx="27622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671E5581-6A81-FAC4-D75B-2D4E97DF4CFC}"/>
              </a:ext>
            </a:extLst>
          </p:cNvPr>
          <p:cNvCxnSpPr>
            <a:cxnSpLocks/>
          </p:cNvCxnSpPr>
          <p:nvPr/>
        </p:nvCxnSpPr>
        <p:spPr>
          <a:xfrm>
            <a:off x="7986711" y="3877114"/>
            <a:ext cx="589787" cy="2461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8804C3D-C0B9-C4D8-D2FA-3D4EE1C21CD1}"/>
                  </a:ext>
                </a:extLst>
              </p:cNvPr>
              <p:cNvSpPr txBox="1"/>
              <p:nvPr/>
            </p:nvSpPr>
            <p:spPr>
              <a:xfrm>
                <a:off x="4715234" y="4664273"/>
                <a:ext cx="12211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8804C3D-C0B9-C4D8-D2FA-3D4EE1C2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34" y="4664273"/>
                <a:ext cx="1221168" cy="307777"/>
              </a:xfrm>
              <a:prstGeom prst="rect">
                <a:avLst/>
              </a:prstGeom>
              <a:blipFill>
                <a:blip r:embed="rId10"/>
                <a:stretch>
                  <a:fillRect l="-3483" r="-498" b="-137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>
            <a:extLst>
              <a:ext uri="{FF2B5EF4-FFF2-40B4-BE49-F238E27FC236}">
                <a16:creationId xmlns:a16="http://schemas.microsoft.com/office/drawing/2014/main" id="{DBAAC093-CFF0-B4D2-9338-89E87D851376}"/>
              </a:ext>
            </a:extLst>
          </p:cNvPr>
          <p:cNvSpPr txBox="1"/>
          <p:nvPr/>
        </p:nvSpPr>
        <p:spPr>
          <a:xfrm>
            <a:off x="7379166" y="4077074"/>
            <a:ext cx="930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smaller</a:t>
            </a:r>
            <a:endParaRPr lang="zh-TW" altLang="en-US" sz="1600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903278C-C1DA-97CF-9621-12B3AD688924}"/>
              </a:ext>
            </a:extLst>
          </p:cNvPr>
          <p:cNvSpPr txBox="1"/>
          <p:nvPr/>
        </p:nvSpPr>
        <p:spPr>
          <a:xfrm>
            <a:off x="8558334" y="4067484"/>
            <a:ext cx="9904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bigger</a:t>
            </a:r>
            <a:endParaRPr lang="zh-TW" altLang="en-US" sz="1600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66C31E6-05A3-34A4-2A5B-3F5F19149549}"/>
              </a:ext>
            </a:extLst>
          </p:cNvPr>
          <p:cNvSpPr txBox="1"/>
          <p:nvPr/>
        </p:nvSpPr>
        <p:spPr>
          <a:xfrm>
            <a:off x="3368421" y="4067203"/>
            <a:ext cx="3762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Exponential Moving Average (EMA)</a:t>
            </a:r>
            <a:endParaRPr lang="zh-TW" altLang="en-US" sz="1600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A841BA4-FD46-647D-1807-079FB6FDFD31}"/>
                  </a:ext>
                </a:extLst>
              </p:cNvPr>
              <p:cNvSpPr txBox="1"/>
              <p:nvPr/>
            </p:nvSpPr>
            <p:spPr>
              <a:xfrm>
                <a:off x="4715234" y="6320225"/>
                <a:ext cx="27562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TW" alt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A841BA4-FD46-647D-1807-079FB6FDF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34" y="6320225"/>
                <a:ext cx="2756267" cy="307777"/>
              </a:xfrm>
              <a:prstGeom prst="rect">
                <a:avLst/>
              </a:prstGeom>
              <a:blipFill>
                <a:blip r:embed="rId11"/>
                <a:stretch>
                  <a:fillRect l="-442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247F998-885D-FE13-1EEB-18D8E83074F6}"/>
              </a:ext>
            </a:extLst>
          </p:cNvPr>
          <p:cNvCxnSpPr>
            <a:cxnSpLocks/>
          </p:cNvCxnSpPr>
          <p:nvPr/>
        </p:nvCxnSpPr>
        <p:spPr>
          <a:xfrm flipV="1">
            <a:off x="1527354" y="2584547"/>
            <a:ext cx="3037466" cy="2284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9B6FAA7-6E6D-1D19-F6CB-7C70F857EEA8}"/>
              </a:ext>
            </a:extLst>
          </p:cNvPr>
          <p:cNvGrpSpPr/>
          <p:nvPr/>
        </p:nvGrpSpPr>
        <p:grpSpPr>
          <a:xfrm>
            <a:off x="5380608" y="5619011"/>
            <a:ext cx="276225" cy="215803"/>
            <a:chOff x="5476875" y="3213197"/>
            <a:chExt cx="276225" cy="215803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0FEFFA32-1A86-1C08-0AB5-1E83994BB4AF}"/>
                </a:ext>
              </a:extLst>
            </p:cNvPr>
            <p:cNvCxnSpPr/>
            <p:nvPr/>
          </p:nvCxnSpPr>
          <p:spPr>
            <a:xfrm>
              <a:off x="5476875" y="3213197"/>
              <a:ext cx="27622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CC1935F9-3E1C-843A-5AF2-B61AA9FAC1FD}"/>
                </a:ext>
              </a:extLst>
            </p:cNvPr>
            <p:cNvCxnSpPr/>
            <p:nvPr/>
          </p:nvCxnSpPr>
          <p:spPr>
            <a:xfrm>
              <a:off x="5614987" y="3213197"/>
              <a:ext cx="138113" cy="21580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CBB7E15-4EDD-544B-D752-9DF58FBC561C}"/>
              </a:ext>
            </a:extLst>
          </p:cNvPr>
          <p:cNvSpPr txBox="1"/>
          <p:nvPr/>
        </p:nvSpPr>
        <p:spPr>
          <a:xfrm>
            <a:off x="5139588" y="5801517"/>
            <a:ext cx="1727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rate</a:t>
            </a:r>
            <a:endParaRPr lang="zh-TW" altLang="en-US" sz="16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箭號: 向右 1">
            <a:extLst>
              <a:ext uri="{FF2B5EF4-FFF2-40B4-BE49-F238E27FC236}">
                <a16:creationId xmlns:a16="http://schemas.microsoft.com/office/drawing/2014/main" id="{90E7D383-3118-FB8C-BFD4-464ABDE0124B}"/>
              </a:ext>
            </a:extLst>
          </p:cNvPr>
          <p:cNvSpPr/>
          <p:nvPr/>
        </p:nvSpPr>
        <p:spPr>
          <a:xfrm>
            <a:off x="6962689" y="4167649"/>
            <a:ext cx="262914" cy="18676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F4C02A7C-F4BF-B11C-699F-3BD098C8FA81}"/>
                  </a:ext>
                </a:extLst>
              </p:cNvPr>
              <p:cNvSpPr txBox="1"/>
              <p:nvPr/>
            </p:nvSpPr>
            <p:spPr>
              <a:xfrm>
                <a:off x="4715234" y="5279855"/>
                <a:ext cx="13307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∙</m:t>
                      </m:r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F4C02A7C-F4BF-B11C-699F-3BD098C8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34" y="5279855"/>
                <a:ext cx="1330749" cy="307777"/>
              </a:xfrm>
              <a:prstGeom prst="rect">
                <a:avLst/>
              </a:prstGeom>
              <a:blipFill>
                <a:blip r:embed="rId12"/>
                <a:stretch>
                  <a:fillRect l="-3196" r="-457" b="-137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橢圓 43">
            <a:extLst>
              <a:ext uri="{FF2B5EF4-FFF2-40B4-BE49-F238E27FC236}">
                <a16:creationId xmlns:a16="http://schemas.microsoft.com/office/drawing/2014/main" id="{3F86FB38-7ABF-3743-5451-3FE828BEC086}"/>
              </a:ext>
            </a:extLst>
          </p:cNvPr>
          <p:cNvSpPr/>
          <p:nvPr/>
        </p:nvSpPr>
        <p:spPr>
          <a:xfrm>
            <a:off x="5701387" y="5268318"/>
            <a:ext cx="406531" cy="350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69CAE742-883C-7D50-2290-4C760EA26A09}"/>
              </a:ext>
            </a:extLst>
          </p:cNvPr>
          <p:cNvCxnSpPr>
            <a:cxnSpLocks/>
          </p:cNvCxnSpPr>
          <p:nvPr/>
        </p:nvCxnSpPr>
        <p:spPr>
          <a:xfrm flipV="1">
            <a:off x="6107918" y="5311033"/>
            <a:ext cx="438828" cy="103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5914D937-92A6-ED74-2F4D-BBAE9ABD987A}"/>
                  </a:ext>
                </a:extLst>
              </p:cNvPr>
              <p:cNvSpPr txBox="1"/>
              <p:nvPr/>
            </p:nvSpPr>
            <p:spPr>
              <a:xfrm>
                <a:off x="6608681" y="5024437"/>
                <a:ext cx="5088019" cy="646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Randomly sample learning rate dropout mask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endParaRPr lang="en-US" altLang="zh-TW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1600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with each element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Sup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</m:e>
                      <m:sub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</m:t>
                        </m:r>
                      </m:sub>
                      <m:sup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(</m:t>
                        </m:r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𝑖</m:t>
                        </m:r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)</m:t>
                        </m:r>
                      </m:sup>
                    </m:sSubSup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~ </m:t>
                    </m:r>
                    <m:r>
                      <a:rPr lang="en-US" altLang="zh-TW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𝐵𝑒𝑟𝑛𝑜𝑢𝑙𝑙𝑖</m:t>
                    </m:r>
                    <m:d>
                      <m:dPr>
                        <m:ctrlP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𝑝</m:t>
                        </m:r>
                      </m:e>
                    </m:d>
                  </m:oMath>
                </a14:m>
                <a:endParaRPr lang="zh-TW" altLang="en-US" sz="1600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5914D937-92A6-ED74-2F4D-BBAE9ABD9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681" y="5024437"/>
                <a:ext cx="5088019" cy="646139"/>
              </a:xfrm>
              <a:prstGeom prst="rect">
                <a:avLst/>
              </a:prstGeom>
              <a:blipFill>
                <a:blip r:embed="rId13"/>
                <a:stretch>
                  <a:fillRect l="-599" t="-3774" b="-84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群組 51">
            <a:extLst>
              <a:ext uri="{FF2B5EF4-FFF2-40B4-BE49-F238E27FC236}">
                <a16:creationId xmlns:a16="http://schemas.microsoft.com/office/drawing/2014/main" id="{0EA4A913-3712-8A82-047E-765CB85431E3}"/>
              </a:ext>
            </a:extLst>
          </p:cNvPr>
          <p:cNvGrpSpPr/>
          <p:nvPr/>
        </p:nvGrpSpPr>
        <p:grpSpPr>
          <a:xfrm>
            <a:off x="9914508" y="5634829"/>
            <a:ext cx="276225" cy="215803"/>
            <a:chOff x="5476875" y="3213197"/>
            <a:chExt cx="276225" cy="215803"/>
          </a:xfrm>
        </p:grpSpPr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4F2EF462-0578-8865-90F9-CAFCD6D2D202}"/>
                </a:ext>
              </a:extLst>
            </p:cNvPr>
            <p:cNvCxnSpPr/>
            <p:nvPr/>
          </p:nvCxnSpPr>
          <p:spPr>
            <a:xfrm>
              <a:off x="5476875" y="3213197"/>
              <a:ext cx="27622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FBA1AB14-B39A-4D62-F83F-93DAEB392A66}"/>
                </a:ext>
              </a:extLst>
            </p:cNvPr>
            <p:cNvCxnSpPr/>
            <p:nvPr/>
          </p:nvCxnSpPr>
          <p:spPr>
            <a:xfrm>
              <a:off x="5614987" y="3213197"/>
              <a:ext cx="138113" cy="21580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738417F8-80D3-3462-E1B0-B23DCCE82940}"/>
              </a:ext>
            </a:extLst>
          </p:cNvPr>
          <p:cNvSpPr txBox="1"/>
          <p:nvPr/>
        </p:nvSpPr>
        <p:spPr>
          <a:xfrm>
            <a:off x="9692538" y="5861527"/>
            <a:ext cx="1727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dropout rate</a:t>
            </a:r>
            <a:endParaRPr lang="zh-TW" altLang="en-US" sz="16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左右中括弧 55">
            <a:extLst>
              <a:ext uri="{FF2B5EF4-FFF2-40B4-BE49-F238E27FC236}">
                <a16:creationId xmlns:a16="http://schemas.microsoft.com/office/drawing/2014/main" id="{03C102C9-0687-6F71-A241-EEE90897C6D6}"/>
              </a:ext>
            </a:extLst>
          </p:cNvPr>
          <p:cNvSpPr/>
          <p:nvPr/>
        </p:nvSpPr>
        <p:spPr>
          <a:xfrm>
            <a:off x="9830317" y="1362538"/>
            <a:ext cx="875783" cy="132991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C289E74-654F-00C0-C986-584540B11D55}"/>
                  </a:ext>
                </a:extLst>
              </p:cNvPr>
              <p:cNvSpPr txBox="1"/>
              <p:nvPr/>
            </p:nvSpPr>
            <p:spPr>
              <a:xfrm>
                <a:off x="10131454" y="1305085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FC289E74-654F-00C0-C986-584540B11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454" y="1305085"/>
                <a:ext cx="250068" cy="307777"/>
              </a:xfrm>
              <a:prstGeom prst="rect">
                <a:avLst/>
              </a:prstGeom>
              <a:blipFill>
                <a:blip r:embed="rId14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E82A12EC-4EEB-3AFD-ACCB-931A614AF3A7}"/>
                  </a:ext>
                </a:extLst>
              </p:cNvPr>
              <p:cNvSpPr txBox="1"/>
              <p:nvPr/>
            </p:nvSpPr>
            <p:spPr>
              <a:xfrm>
                <a:off x="10143174" y="1524444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E82A12EC-4EEB-3AFD-ACCB-931A614AF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74" y="1524444"/>
                <a:ext cx="250068" cy="307777"/>
              </a:xfrm>
              <a:prstGeom prst="rect">
                <a:avLst/>
              </a:prstGeom>
              <a:blipFill>
                <a:blip r:embed="rId15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6B7CE0C7-4C24-0DE0-D458-7C86CF0667E7}"/>
                  </a:ext>
                </a:extLst>
              </p:cNvPr>
              <p:cNvSpPr txBox="1"/>
              <p:nvPr/>
            </p:nvSpPr>
            <p:spPr>
              <a:xfrm>
                <a:off x="10143174" y="2430658"/>
                <a:ext cx="2500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∝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6B7CE0C7-4C24-0DE0-D458-7C86CF066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174" y="2430658"/>
                <a:ext cx="250068" cy="307777"/>
              </a:xfrm>
              <a:prstGeom prst="rect">
                <a:avLst/>
              </a:prstGeom>
              <a:blipFill>
                <a:blip r:embed="rId16"/>
                <a:stretch>
                  <a:fillRect l="-14634" r="-146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>
            <a:extLst>
              <a:ext uri="{FF2B5EF4-FFF2-40B4-BE49-F238E27FC236}">
                <a16:creationId xmlns:a16="http://schemas.microsoft.com/office/drawing/2014/main" id="{3DC37953-EE42-A3B0-6951-31C6B0FABC0C}"/>
              </a:ext>
            </a:extLst>
          </p:cNvPr>
          <p:cNvSpPr txBox="1"/>
          <p:nvPr/>
        </p:nvSpPr>
        <p:spPr>
          <a:xfrm>
            <a:off x="10134720" y="1870692"/>
            <a:ext cx="276634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TW" dirty="0"/>
              <a:t>.</a:t>
            </a:r>
          </a:p>
          <a:p>
            <a:pPr>
              <a:lnSpc>
                <a:spcPts val="600"/>
              </a:lnSpc>
            </a:pPr>
            <a:r>
              <a:rPr lang="en-US" altLang="zh-TW" dirty="0"/>
              <a:t>. .</a:t>
            </a:r>
          </a:p>
          <a:p>
            <a:pPr>
              <a:lnSpc>
                <a:spcPts val="600"/>
              </a:lnSpc>
            </a:pPr>
            <a:r>
              <a:rPr lang="en-US" altLang="zh-TW" dirty="0"/>
              <a:t>.</a:t>
            </a:r>
          </a:p>
          <a:p>
            <a:pPr>
              <a:lnSpc>
                <a:spcPts val="600"/>
              </a:lnSpc>
            </a:pPr>
            <a:r>
              <a:rPr lang="en-US" altLang="zh-TW" dirty="0"/>
              <a:t>.</a:t>
            </a:r>
          </a:p>
          <a:p>
            <a:pPr>
              <a:lnSpc>
                <a:spcPts val="600"/>
              </a:lnSpc>
            </a:pPr>
            <a:r>
              <a:rPr lang="en-US" altLang="zh-TW" dirty="0"/>
              <a:t>.</a:t>
            </a:r>
          </a:p>
        </p:txBody>
      </p:sp>
      <p:sp>
        <p:nvSpPr>
          <p:cNvPr id="61" name="左右中括弧 60">
            <a:extLst>
              <a:ext uri="{FF2B5EF4-FFF2-40B4-BE49-F238E27FC236}">
                <a16:creationId xmlns:a16="http://schemas.microsoft.com/office/drawing/2014/main" id="{697030F3-4A5E-3A12-867A-691AF51B3A99}"/>
              </a:ext>
            </a:extLst>
          </p:cNvPr>
          <p:cNvSpPr/>
          <p:nvPr/>
        </p:nvSpPr>
        <p:spPr>
          <a:xfrm>
            <a:off x="10982583" y="1362538"/>
            <a:ext cx="875783" cy="1329910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07227F30-BE75-9E95-50FC-2ABC04782EE8}"/>
                  </a:ext>
                </a:extLst>
              </p:cNvPr>
              <p:cNvSpPr txBox="1"/>
              <p:nvPr/>
            </p:nvSpPr>
            <p:spPr>
              <a:xfrm>
                <a:off x="11295440" y="1309457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07227F30-BE75-9E95-50FC-2ABC04782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440" y="1309457"/>
                <a:ext cx="213200" cy="307777"/>
              </a:xfrm>
              <a:prstGeom prst="rect">
                <a:avLst/>
              </a:prstGeom>
              <a:blipFill>
                <a:blip r:embed="rId17"/>
                <a:stretch>
                  <a:fillRect l="-25714" r="-22857" b="-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24D7085C-F0F4-AA0C-D4E4-2DE2EBB33ADF}"/>
                  </a:ext>
                </a:extLst>
              </p:cNvPr>
              <p:cNvSpPr txBox="1"/>
              <p:nvPr/>
            </p:nvSpPr>
            <p:spPr>
              <a:xfrm>
                <a:off x="11295440" y="1545277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24D7085C-F0F4-AA0C-D4E4-2DE2EBB3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440" y="1545277"/>
                <a:ext cx="213200" cy="307777"/>
              </a:xfrm>
              <a:prstGeom prst="rect">
                <a:avLst/>
              </a:prstGeom>
              <a:blipFill>
                <a:blip r:embed="rId18"/>
                <a:stretch>
                  <a:fillRect l="-25714" r="-22857"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字方塊 63">
            <a:extLst>
              <a:ext uri="{FF2B5EF4-FFF2-40B4-BE49-F238E27FC236}">
                <a16:creationId xmlns:a16="http://schemas.microsoft.com/office/drawing/2014/main" id="{6E243A38-0AD7-0DB1-D191-A633D8B1829F}"/>
              </a:ext>
            </a:extLst>
          </p:cNvPr>
          <p:cNvSpPr txBox="1"/>
          <p:nvPr/>
        </p:nvSpPr>
        <p:spPr>
          <a:xfrm>
            <a:off x="11282157" y="1870369"/>
            <a:ext cx="276634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TW" dirty="0"/>
              <a:t>.</a:t>
            </a:r>
          </a:p>
          <a:p>
            <a:pPr>
              <a:lnSpc>
                <a:spcPts val="600"/>
              </a:lnSpc>
            </a:pPr>
            <a:r>
              <a:rPr lang="en-US" altLang="zh-TW" dirty="0"/>
              <a:t>. .</a:t>
            </a:r>
          </a:p>
          <a:p>
            <a:pPr>
              <a:lnSpc>
                <a:spcPts val="600"/>
              </a:lnSpc>
            </a:pPr>
            <a:r>
              <a:rPr lang="en-US" altLang="zh-TW" dirty="0"/>
              <a:t>.</a:t>
            </a:r>
          </a:p>
          <a:p>
            <a:pPr>
              <a:lnSpc>
                <a:spcPts val="600"/>
              </a:lnSpc>
            </a:pPr>
            <a:r>
              <a:rPr lang="en-US" altLang="zh-TW" dirty="0"/>
              <a:t>.</a:t>
            </a:r>
          </a:p>
          <a:p>
            <a:pPr>
              <a:lnSpc>
                <a:spcPts val="600"/>
              </a:lnSpc>
            </a:pPr>
            <a:r>
              <a:rPr lang="en-US" altLang="zh-TW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D1F60857-6F52-9DA9-2E84-AC04BEBAB2E1}"/>
                  </a:ext>
                </a:extLst>
              </p:cNvPr>
              <p:cNvSpPr txBox="1"/>
              <p:nvPr/>
            </p:nvSpPr>
            <p:spPr>
              <a:xfrm>
                <a:off x="11307490" y="2462400"/>
                <a:ext cx="2132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D1F60857-6F52-9DA9-2E84-AC04BEBAB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7490" y="2462400"/>
                <a:ext cx="213200" cy="307777"/>
              </a:xfrm>
              <a:prstGeom prst="rect">
                <a:avLst/>
              </a:prstGeom>
              <a:blipFill>
                <a:blip r:embed="rId19"/>
                <a:stretch>
                  <a:fillRect l="-25714" r="-22857" b="-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76F2EA6-07F3-722B-58F6-06FA9171B10F}"/>
                  </a:ext>
                </a:extLst>
              </p:cNvPr>
              <p:cNvSpPr txBox="1"/>
              <p:nvPr/>
            </p:nvSpPr>
            <p:spPr>
              <a:xfrm>
                <a:off x="11260551" y="809184"/>
                <a:ext cx="3983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876F2EA6-07F3-722B-58F6-06FA9171B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0551" y="809184"/>
                <a:ext cx="398314" cy="369332"/>
              </a:xfrm>
              <a:prstGeom prst="rect">
                <a:avLst/>
              </a:prstGeom>
              <a:blipFill>
                <a:blip r:embed="rId20"/>
                <a:stretch>
                  <a:fillRect l="-15152" r="-1515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FD54314-CAB3-167B-0626-073D4B68F71F}"/>
                  </a:ext>
                </a:extLst>
              </p:cNvPr>
              <p:cNvSpPr txBox="1"/>
              <p:nvPr/>
            </p:nvSpPr>
            <p:spPr>
              <a:xfrm>
                <a:off x="8978676" y="1807012"/>
                <a:ext cx="7134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FD54314-CAB3-167B-0626-073D4B68F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676" y="1807012"/>
                <a:ext cx="713400" cy="369332"/>
              </a:xfrm>
              <a:prstGeom prst="rect">
                <a:avLst/>
              </a:prstGeom>
              <a:blipFill>
                <a:blip r:embed="rId21"/>
                <a:stretch>
                  <a:fillRect l="-9402" r="-256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567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10BB8-2A17-70AF-A759-EFD33128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Mathematical Derivation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475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885AB08-65F9-3274-E377-11661725551B}"/>
              </a:ext>
            </a:extLst>
          </p:cNvPr>
          <p:cNvSpPr txBox="1"/>
          <p:nvPr/>
        </p:nvSpPr>
        <p:spPr>
          <a:xfrm>
            <a:off x="3152775" y="476250"/>
            <a:ext cx="743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Stochastic Gradient Descent (SGD)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C984F28-7A9D-B953-AAC6-A4DFC672876B}"/>
                  </a:ext>
                </a:extLst>
              </p:cNvPr>
              <p:cNvSpPr txBox="1"/>
              <p:nvPr/>
            </p:nvSpPr>
            <p:spPr>
              <a:xfrm>
                <a:off x="4305300" y="2562225"/>
                <a:ext cx="3810467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C984F28-7A9D-B953-AAC6-A4DFC6728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2562225"/>
                <a:ext cx="3810467" cy="463204"/>
              </a:xfrm>
              <a:prstGeom prst="rect">
                <a:avLst/>
              </a:prstGeom>
              <a:blipFill>
                <a:blip r:embed="rId2"/>
                <a:stretch>
                  <a:fillRect t="-2632" b="-36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98FD32B-7232-9B96-BDE6-97F13C428187}"/>
                  </a:ext>
                </a:extLst>
              </p:cNvPr>
              <p:cNvSpPr txBox="1"/>
              <p:nvPr/>
            </p:nvSpPr>
            <p:spPr>
              <a:xfrm>
                <a:off x="4305300" y="3810000"/>
                <a:ext cx="3122137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Sup>
                        <m:sSubSupPr>
                          <m:ctrlP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98FD32B-7232-9B96-BDE6-97F13C428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3810000"/>
                <a:ext cx="3122137" cy="463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70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C984F28-7A9D-B953-AAC6-A4DFC672876B}"/>
                  </a:ext>
                </a:extLst>
              </p:cNvPr>
              <p:cNvSpPr txBox="1"/>
              <p:nvPr/>
            </p:nvSpPr>
            <p:spPr>
              <a:xfrm>
                <a:off x="1809750" y="1609576"/>
                <a:ext cx="3810467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C984F28-7A9D-B953-AAC6-A4DFC6728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0" y="1609576"/>
                <a:ext cx="3810467" cy="463204"/>
              </a:xfrm>
              <a:prstGeom prst="rect">
                <a:avLst/>
              </a:prstGeom>
              <a:blipFill>
                <a:blip r:embed="rId2"/>
                <a:stretch>
                  <a:fillRect t="-2632" b="-36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98FD32B-7232-9B96-BDE6-97F13C428187}"/>
                  </a:ext>
                </a:extLst>
              </p:cNvPr>
              <p:cNvSpPr txBox="1"/>
              <p:nvPr/>
            </p:nvSpPr>
            <p:spPr>
              <a:xfrm>
                <a:off x="676275" y="3343275"/>
                <a:ext cx="8582025" cy="13982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zh-TW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,    1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TW" alt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TW" alt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∝</m:t>
                              </m:r>
                              <m:sSubSup>
                                <m:sSubSupPr>
                                  <m:ctrlPr>
                                    <a:rPr lang="en-US" altLang="zh-TW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a:rPr lang="zh-TW" alt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,       </m:t>
                              </m:r>
                              <m:r>
                                <a:rPr lang="zh-TW" alt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98FD32B-7232-9B96-BDE6-97F13C428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5" y="3343275"/>
                <a:ext cx="8582025" cy="13982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3D8239BB-B1C5-5512-0214-504DB3055BBF}"/>
              </a:ext>
            </a:extLst>
          </p:cNvPr>
          <p:cNvSpPr txBox="1"/>
          <p:nvPr/>
        </p:nvSpPr>
        <p:spPr>
          <a:xfrm>
            <a:off x="3635130" y="431466"/>
            <a:ext cx="5229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Rate Dropout (LRD)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F51FC69-2361-BFC0-D8D8-542240EAD54B}"/>
              </a:ext>
            </a:extLst>
          </p:cNvPr>
          <p:cNvSpPr/>
          <p:nvPr/>
        </p:nvSpPr>
        <p:spPr>
          <a:xfrm>
            <a:off x="7395140" y="3509248"/>
            <a:ext cx="329636" cy="36742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706749C5-9941-8E3A-FCBB-8FC4FB1CD0D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559958" y="3260289"/>
            <a:ext cx="385365" cy="24895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7E914A6-05FF-0BE7-4072-4E8A53DA905F}"/>
              </a:ext>
            </a:extLst>
          </p:cNvPr>
          <p:cNvSpPr txBox="1"/>
          <p:nvPr/>
        </p:nvSpPr>
        <p:spPr>
          <a:xfrm>
            <a:off x="7828924" y="2890957"/>
            <a:ext cx="144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 </a:t>
            </a:r>
            <a:r>
              <a:rPr lang="en-US" altLang="zh-TW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freq</a:t>
            </a:r>
            <a:endParaRPr lang="zh-TW" altLang="en-US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5A9A0B1-D492-E082-E9F8-4663C633B0B5}"/>
              </a:ext>
            </a:extLst>
          </p:cNvPr>
          <p:cNvSpPr/>
          <p:nvPr/>
        </p:nvSpPr>
        <p:spPr>
          <a:xfrm>
            <a:off x="7945323" y="3509248"/>
            <a:ext cx="329636" cy="36742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3977F23-7681-2F29-D5BF-9E98C0E983F8}"/>
              </a:ext>
            </a:extLst>
          </p:cNvPr>
          <p:cNvCxnSpPr>
            <a:stCxn id="10" idx="5"/>
          </p:cNvCxnSpPr>
          <p:nvPr/>
        </p:nvCxnSpPr>
        <p:spPr>
          <a:xfrm>
            <a:off x="8226685" y="3822867"/>
            <a:ext cx="326765" cy="21950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9A1A810-FBB7-2C75-92FB-AA368C972911}"/>
              </a:ext>
            </a:extLst>
          </p:cNvPr>
          <p:cNvSpPr txBox="1"/>
          <p:nvPr/>
        </p:nvSpPr>
        <p:spPr>
          <a:xfrm>
            <a:off x="8390067" y="409377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週期性的</a:t>
            </a:r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timestamp</a:t>
            </a:r>
            <a:endParaRPr lang="zh-TW" altLang="en-US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3CF90121-9915-20AD-6687-ACAD6EAB1389}"/>
              </a:ext>
            </a:extLst>
          </p:cNvPr>
          <p:cNvGrpSpPr/>
          <p:nvPr/>
        </p:nvGrpSpPr>
        <p:grpSpPr>
          <a:xfrm>
            <a:off x="2205270" y="2904002"/>
            <a:ext cx="3019425" cy="618291"/>
            <a:chOff x="2181225" y="2738557"/>
            <a:chExt cx="3019425" cy="618291"/>
          </a:xfrm>
        </p:grpSpPr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B785B447-BC60-A08C-DBA4-4E8F85A78401}"/>
                </a:ext>
              </a:extLst>
            </p:cNvPr>
            <p:cNvCxnSpPr/>
            <p:nvPr/>
          </p:nvCxnSpPr>
          <p:spPr>
            <a:xfrm>
              <a:off x="2181225" y="2738557"/>
              <a:ext cx="3019425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B1B3345-641F-8F69-29EA-7010C3CEE5E0}"/>
                </a:ext>
              </a:extLst>
            </p:cNvPr>
            <p:cNvCxnSpPr/>
            <p:nvPr/>
          </p:nvCxnSpPr>
          <p:spPr>
            <a:xfrm>
              <a:off x="5200650" y="2738557"/>
              <a:ext cx="0" cy="369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A67CB35F-B458-88CE-9EB7-0E0DBF1E9DE8}"/>
                </a:ext>
              </a:extLst>
            </p:cNvPr>
            <p:cNvCxnSpPr/>
            <p:nvPr/>
          </p:nvCxnSpPr>
          <p:spPr>
            <a:xfrm>
              <a:off x="2181225" y="2738557"/>
              <a:ext cx="0" cy="61829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DA7697A2-25FD-2D61-460C-F732E6DB5876}"/>
              </a:ext>
            </a:extLst>
          </p:cNvPr>
          <p:cNvGrpSpPr/>
          <p:nvPr/>
        </p:nvGrpSpPr>
        <p:grpSpPr>
          <a:xfrm flipV="1">
            <a:off x="2205270" y="4783380"/>
            <a:ext cx="3019425" cy="618291"/>
            <a:chOff x="2181225" y="2738557"/>
            <a:chExt cx="3019425" cy="618291"/>
          </a:xfrm>
        </p:grpSpPr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780C42FF-A1B8-C6F4-8D60-675C78685346}"/>
                </a:ext>
              </a:extLst>
            </p:cNvPr>
            <p:cNvCxnSpPr/>
            <p:nvPr/>
          </p:nvCxnSpPr>
          <p:spPr>
            <a:xfrm>
              <a:off x="2181225" y="2738557"/>
              <a:ext cx="3019425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466C16A2-F39E-62DD-AC7D-63DAF532F96F}"/>
                </a:ext>
              </a:extLst>
            </p:cNvPr>
            <p:cNvCxnSpPr/>
            <p:nvPr/>
          </p:nvCxnSpPr>
          <p:spPr>
            <a:xfrm>
              <a:off x="5200650" y="2738557"/>
              <a:ext cx="0" cy="369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DFBAC240-827C-B204-EE1B-7C21A33378C0}"/>
                </a:ext>
              </a:extLst>
            </p:cNvPr>
            <p:cNvCxnSpPr/>
            <p:nvPr/>
          </p:nvCxnSpPr>
          <p:spPr>
            <a:xfrm>
              <a:off x="2181225" y="2738557"/>
              <a:ext cx="0" cy="61829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B96A927-259A-F0EA-1058-9980CA6795AC}"/>
              </a:ext>
            </a:extLst>
          </p:cNvPr>
          <p:cNvSpPr txBox="1"/>
          <p:nvPr/>
        </p:nvSpPr>
        <p:spPr>
          <a:xfrm>
            <a:off x="2910604" y="2509828"/>
            <a:ext cx="186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保持不變 </a:t>
            </a: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(drop)</a:t>
            </a:r>
            <a:endParaRPr lang="zh-TW" altLang="en-US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68A0EA2-1562-57DD-226D-47D86A0BD1C0}"/>
              </a:ext>
            </a:extLst>
          </p:cNvPr>
          <p:cNvSpPr txBox="1"/>
          <p:nvPr/>
        </p:nvSpPr>
        <p:spPr>
          <a:xfrm>
            <a:off x="3157435" y="5472889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update</a:t>
            </a:r>
            <a:endParaRPr lang="zh-TW" altLang="en-US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346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7634C9A-0BF3-7C7C-8C11-D8181D5C31EF}"/>
              </a:ext>
            </a:extLst>
          </p:cNvPr>
          <p:cNvGrpSpPr/>
          <p:nvPr/>
        </p:nvGrpSpPr>
        <p:grpSpPr>
          <a:xfrm>
            <a:off x="6096000" y="133201"/>
            <a:ext cx="7677150" cy="1588148"/>
            <a:chOff x="0" y="1609576"/>
            <a:chExt cx="8582025" cy="15881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C1C3D38-77D5-213D-C287-C9913DC5AB19}"/>
                    </a:ext>
                  </a:extLst>
                </p:cNvPr>
                <p:cNvSpPr txBox="1"/>
                <p:nvPr/>
              </p:nvSpPr>
              <p:spPr>
                <a:xfrm>
                  <a:off x="1809750" y="1609576"/>
                  <a:ext cx="2537361" cy="3088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TW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a14:m>
                  <a:r>
                    <a:rPr lang="en-US" altLang="zh-TW" sz="1600" dirty="0">
                      <a:solidFill>
                        <a:schemeClr val="tx1"/>
                      </a:solidFill>
                    </a:rPr>
                    <a:t> + </a:t>
                  </a:r>
                  <a14:m>
                    <m:oMath xmlns:m="http://schemas.openxmlformats.org/officeDocument/2006/math">
                      <m:r>
                        <a:rPr lang="zh-TW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zh-TW" altLang="en-US" sz="16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TW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C1C3D38-77D5-213D-C287-C9913DC5A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750" y="1609576"/>
                  <a:ext cx="2537361" cy="308867"/>
                </a:xfrm>
                <a:prstGeom prst="rect">
                  <a:avLst/>
                </a:prstGeom>
                <a:blipFill>
                  <a:blip r:embed="rId2"/>
                  <a:stretch>
                    <a:fillRect l="-2419" t="-3922" r="-14516" b="-3529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E2DFA360-B4DF-0D5C-0022-4F8462A682DD}"/>
                    </a:ext>
                  </a:extLst>
                </p:cNvPr>
                <p:cNvSpPr txBox="1"/>
                <p:nvPr/>
              </p:nvSpPr>
              <p:spPr>
                <a:xfrm>
                  <a:off x="0" y="2286000"/>
                  <a:ext cx="8582025" cy="9117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r>
                              <a:rPr lang="zh-TW" alt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b>
                          <m:sup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TW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TW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</m:t>
                                </m:r>
                                <m:sSubSup>
                                  <m:sSubSup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,    1</m:t>
                                </m:r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TW" alt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TW" alt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∝</m:t>
                                </m:r>
                                <m:sSubSup>
                                  <m:sSubSupPr>
                                    <m:ctrlPr>
                                      <a:rPr lang="en-US" altLang="zh-TW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−1+</m:t>
                                    </m:r>
                                    <m:r>
                                      <a:rPr lang="zh-TW" alt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TW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,       </m:t>
                                </m:r>
                                <m:r>
                                  <a:rPr lang="zh-TW" alt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altLang="zh-TW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TW" alt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E2DFA360-B4DF-0D5C-0022-4F8462A68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286000"/>
                  <a:ext cx="8582025" cy="91172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E10DABB-40CF-4E41-0C53-9FF3715736D4}"/>
                  </a:ext>
                </a:extLst>
              </p:cNvPr>
              <p:cNvSpPr txBox="1"/>
              <p:nvPr/>
            </p:nvSpPr>
            <p:spPr>
              <a:xfrm>
                <a:off x="1162050" y="1114425"/>
                <a:ext cx="3810467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E10DABB-40CF-4E41-0C53-9FF371573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1114425"/>
                <a:ext cx="3810467" cy="463204"/>
              </a:xfrm>
              <a:prstGeom prst="rect">
                <a:avLst/>
              </a:prstGeom>
              <a:blipFill>
                <a:blip r:embed="rId4"/>
                <a:stretch>
                  <a:fillRect t="-3947" b="-35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號: 向右 7">
            <a:extLst>
              <a:ext uri="{FF2B5EF4-FFF2-40B4-BE49-F238E27FC236}">
                <a16:creationId xmlns:a16="http://schemas.microsoft.com/office/drawing/2014/main" id="{AED302DA-E3E8-CC03-31B2-4F616FBD578D}"/>
              </a:ext>
            </a:extLst>
          </p:cNvPr>
          <p:cNvSpPr/>
          <p:nvPr/>
        </p:nvSpPr>
        <p:spPr>
          <a:xfrm rot="5400000">
            <a:off x="1133475" y="1905000"/>
            <a:ext cx="571500" cy="3810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F251C22-4DC6-A12C-13E3-FCD98E26B8FD}"/>
                  </a:ext>
                </a:extLst>
              </p:cNvPr>
              <p:cNvSpPr txBox="1"/>
              <p:nvPr/>
            </p:nvSpPr>
            <p:spPr>
              <a:xfrm>
                <a:off x="1724025" y="1826094"/>
                <a:ext cx="18113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zh-TW" alt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TW" alt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6F251C22-4DC6-A12C-13E3-FCD98E26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025" y="1826094"/>
                <a:ext cx="181139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4ED27B9-AE37-1458-B5EC-9F642C1FE859}"/>
                  </a:ext>
                </a:extLst>
              </p:cNvPr>
              <p:cNvSpPr txBox="1"/>
              <p:nvPr/>
            </p:nvSpPr>
            <p:spPr>
              <a:xfrm>
                <a:off x="1162050" y="2522294"/>
                <a:ext cx="5420330" cy="472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zh-TW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−2+</m:t>
                        </m:r>
                        <m:r>
                          <a:rPr lang="zh-TW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zh-TW" alt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−2+</m:t>
                        </m:r>
                        <m:r>
                          <a:rPr lang="zh-TW" alt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24ED27B9-AE37-1458-B5EC-9F642C1FE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2522294"/>
                <a:ext cx="5420330" cy="472822"/>
              </a:xfrm>
              <a:prstGeom prst="rect">
                <a:avLst/>
              </a:prstGeom>
              <a:blipFill>
                <a:blip r:embed="rId6"/>
                <a:stretch>
                  <a:fillRect t="-3896" b="-337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CB11288-97B2-796B-9C81-DE8789D5015F}"/>
                  </a:ext>
                </a:extLst>
              </p:cNvPr>
              <p:cNvSpPr txBox="1"/>
              <p:nvPr/>
            </p:nvSpPr>
            <p:spPr>
              <a:xfrm>
                <a:off x="3535713" y="1862589"/>
                <a:ext cx="3528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從 </a:t>
                </a:r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t</a:t>
                </a:r>
                <a:r>
                  <a:rPr lang="zh-TW" altLang="en-US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開始，過了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𝜆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時間才 </a:t>
                </a:r>
                <a:r>
                  <a:rPr lang="en-US" altLang="zh-TW" dirty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update</a:t>
                </a:r>
                <a:endPara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CB11288-97B2-796B-9C81-DE8789D50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713" y="1862589"/>
                <a:ext cx="3528979" cy="369332"/>
              </a:xfrm>
              <a:prstGeom prst="rect">
                <a:avLst/>
              </a:prstGeom>
              <a:blipFill>
                <a:blip r:embed="rId7"/>
                <a:stretch>
                  <a:fillRect l="-1382" t="-10000" r="-864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47D49687-7D74-F671-B390-64CDA3CFDF8B}"/>
              </a:ext>
            </a:extLst>
          </p:cNvPr>
          <p:cNvSpPr/>
          <p:nvPr/>
        </p:nvSpPr>
        <p:spPr>
          <a:xfrm>
            <a:off x="447675" y="3348087"/>
            <a:ext cx="476250" cy="22406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A630119-7E53-E237-3DB4-6A35155ABBE7}"/>
                  </a:ext>
                </a:extLst>
              </p:cNvPr>
              <p:cNvSpPr txBox="1"/>
              <p:nvPr/>
            </p:nvSpPr>
            <p:spPr>
              <a:xfrm>
                <a:off x="1162050" y="3223709"/>
                <a:ext cx="5121530" cy="4728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zh-TW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−2+</m:t>
                        </m:r>
                        <m:r>
                          <a:rPr lang="zh-TW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zh-TW" altLang="en-US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A630119-7E53-E237-3DB4-6A35155A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3223709"/>
                <a:ext cx="5121530" cy="472822"/>
              </a:xfrm>
              <a:prstGeom prst="rect">
                <a:avLst/>
              </a:prstGeom>
              <a:blipFill>
                <a:blip r:embed="rId8"/>
                <a:stretch>
                  <a:fillRect t="-3896" b="-337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3F6C779A-4C74-27EE-7B83-1DF87D6959AE}"/>
              </a:ext>
            </a:extLst>
          </p:cNvPr>
          <p:cNvGrpSpPr/>
          <p:nvPr/>
        </p:nvGrpSpPr>
        <p:grpSpPr>
          <a:xfrm>
            <a:off x="5503498" y="1346027"/>
            <a:ext cx="1743075" cy="2226125"/>
            <a:chOff x="5391150" y="1346027"/>
            <a:chExt cx="1743075" cy="2226125"/>
          </a:xfrm>
        </p:grpSpPr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2B2DE942-3974-5413-E825-C788058EC9B0}"/>
                </a:ext>
              </a:extLst>
            </p:cNvPr>
            <p:cNvCxnSpPr/>
            <p:nvPr/>
          </p:nvCxnSpPr>
          <p:spPr>
            <a:xfrm>
              <a:off x="7134225" y="1346027"/>
              <a:ext cx="0" cy="2226125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4D9E8E72-6605-0A3A-8094-3FDE12D4D2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6525" y="3572152"/>
              <a:ext cx="6477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E4A13BA-7220-389C-D084-E9F434AAF3DA}"/>
                </a:ext>
              </a:extLst>
            </p:cNvPr>
            <p:cNvCxnSpPr/>
            <p:nvPr/>
          </p:nvCxnSpPr>
          <p:spPr>
            <a:xfrm flipH="1">
              <a:off x="5391150" y="1346027"/>
              <a:ext cx="1743075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6B050A0-C830-712E-8FAB-1A338EC48341}"/>
              </a:ext>
            </a:extLst>
          </p:cNvPr>
          <p:cNvSpPr txBox="1"/>
          <p:nvPr/>
        </p:nvSpPr>
        <p:spPr>
          <a:xfrm>
            <a:off x="7464872" y="2810450"/>
            <a:ext cx="1864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保持不變 </a:t>
            </a:r>
            <a:r>
              <a:rPr lang="en-US" altLang="zh-TW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(drop)</a:t>
            </a:r>
            <a:endParaRPr lang="zh-TW" altLang="en-US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1631575D-FBAF-6C60-DF2E-EE9ACD5C162E}"/>
              </a:ext>
            </a:extLst>
          </p:cNvPr>
          <p:cNvCxnSpPr/>
          <p:nvPr/>
        </p:nvCxnSpPr>
        <p:spPr>
          <a:xfrm>
            <a:off x="4191000" y="1644304"/>
            <a:ext cx="58102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A9EF879-A9FD-D15F-6299-96637EC82C92}"/>
              </a:ext>
            </a:extLst>
          </p:cNvPr>
          <p:cNvCxnSpPr/>
          <p:nvPr/>
        </p:nvCxnSpPr>
        <p:spPr>
          <a:xfrm>
            <a:off x="5503498" y="3734631"/>
            <a:ext cx="58102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B5C7216B-7EEB-CE2D-92E7-658766F761CE}"/>
              </a:ext>
            </a:extLst>
          </p:cNvPr>
          <p:cNvSpPr/>
          <p:nvPr/>
        </p:nvSpPr>
        <p:spPr>
          <a:xfrm>
            <a:off x="442460" y="4948287"/>
            <a:ext cx="476250" cy="22406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B16038B3-03CA-3C3F-D51F-E218EAAEC2E5}"/>
                  </a:ext>
                </a:extLst>
              </p:cNvPr>
              <p:cNvSpPr txBox="1"/>
              <p:nvPr/>
            </p:nvSpPr>
            <p:spPr>
              <a:xfrm>
                <a:off x="1162050" y="4740874"/>
                <a:ext cx="6785768" cy="550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zh-TW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zh-TW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altLang="zh-TW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zh-TW" alt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TW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  <m:e>
                            <m:r>
                              <a:rPr lang="en-US" altLang="zh-TW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zh-TW" alt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TW" alt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p>
                            </m:sSup>
                            <m:r>
                              <a:rPr lang="en-US" altLang="zh-TW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zh-TW" alt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−1+</m:t>
                                </m:r>
                                <m:r>
                                  <a:rPr lang="zh-TW" alt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</m:sSub>
                            <m:r>
                              <a:rPr lang="en-US" altLang="zh-TW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TW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B16038B3-03CA-3C3F-D51F-E218EAAE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4740874"/>
                <a:ext cx="6785768" cy="550022"/>
              </a:xfrm>
              <a:prstGeom prst="rect">
                <a:avLst/>
              </a:prstGeom>
              <a:blipFill>
                <a:blip r:embed="rId9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579EDAB0-9FF2-9815-4836-122E7B4CAC1C}"/>
              </a:ext>
            </a:extLst>
          </p:cNvPr>
          <p:cNvCxnSpPr>
            <a:cxnSpLocks/>
          </p:cNvCxnSpPr>
          <p:nvPr/>
        </p:nvCxnSpPr>
        <p:spPr>
          <a:xfrm flipH="1">
            <a:off x="2047875" y="2038350"/>
            <a:ext cx="28575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68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29EAB60E-4DDC-80C3-80BD-8F19654DC910}"/>
              </a:ext>
            </a:extLst>
          </p:cNvPr>
          <p:cNvSpPr/>
          <p:nvPr/>
        </p:nvSpPr>
        <p:spPr>
          <a:xfrm>
            <a:off x="6958095" y="882184"/>
            <a:ext cx="804460" cy="7617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EDFF9BA-B78A-89F3-7DAA-77DD2969D07E}"/>
                  </a:ext>
                </a:extLst>
              </p:cNvPr>
              <p:cNvSpPr txBox="1"/>
              <p:nvPr/>
            </p:nvSpPr>
            <p:spPr>
              <a:xfrm>
                <a:off x="1255316" y="988024"/>
                <a:ext cx="6785768" cy="5500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zh-TW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zh-TW" alt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altLang="zh-TW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400" dirty="0">
                    <a:solidFill>
                      <a:srgbClr val="0070C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altLang="zh-TW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zh-TW" alt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TW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  <m:e>
                            <m:r>
                              <a:rPr lang="en-US" altLang="zh-TW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zh-TW" alt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TW" alt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p>
                            </m:sSup>
                            <m:r>
                              <a:rPr lang="en-US" altLang="zh-TW" sz="24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zh-TW" altLang="en-US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−1+</m:t>
                                </m:r>
                                <m:r>
                                  <a:rPr lang="zh-TW" altLang="en-US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</m:sSub>
                            <m:r>
                              <a:rPr lang="en-US" altLang="zh-TW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4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TW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TW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AEDFF9BA-B78A-89F3-7DAA-77DD2969D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16" y="988024"/>
                <a:ext cx="6785768" cy="550022"/>
              </a:xfrm>
              <a:prstGeom prst="rect">
                <a:avLst/>
              </a:prstGeom>
              <a:blipFill>
                <a:blip r:embed="rId2"/>
                <a:stretch>
                  <a:fillRect b="-1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82BF671-9055-2B13-9609-10DFE6B1D65D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7360325" y="1643886"/>
            <a:ext cx="402230" cy="1870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B1EEE3B5-0969-7E7D-D692-0B79DF12D7BB}"/>
              </a:ext>
            </a:extLst>
          </p:cNvPr>
          <p:cNvSpPr txBox="1"/>
          <p:nvPr/>
        </p:nvSpPr>
        <p:spPr>
          <a:xfrm>
            <a:off x="3726161" y="3514725"/>
            <a:ext cx="8072787" cy="959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Accumulating multiple gradients at the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same parameter position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give the optimizer more energy to escape from the local optimum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A9B90B3-DFF6-E4C1-06AA-7DBCC0D9EAFF}"/>
              </a:ext>
            </a:extLst>
          </p:cNvPr>
          <p:cNvCxnSpPr>
            <a:cxnSpLocks/>
          </p:cNvCxnSpPr>
          <p:nvPr/>
        </p:nvCxnSpPr>
        <p:spPr>
          <a:xfrm>
            <a:off x="2541223" y="1533042"/>
            <a:ext cx="40200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C05C817-A28C-2BC4-E302-2141C33EDA7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628900" y="1645497"/>
            <a:ext cx="104775" cy="54501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C2D7D5B-9866-F4D8-9636-BD7467C2F016}"/>
              </a:ext>
            </a:extLst>
          </p:cNvPr>
          <p:cNvSpPr txBox="1"/>
          <p:nvPr/>
        </p:nvSpPr>
        <p:spPr>
          <a:xfrm>
            <a:off x="2074902" y="2190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影響較小</a:t>
            </a:r>
          </a:p>
        </p:txBody>
      </p:sp>
    </p:spTree>
    <p:extLst>
      <p:ext uri="{BB962C8B-B14F-4D97-AF65-F5344CB8AC3E}">
        <p14:creationId xmlns:p14="http://schemas.microsoft.com/office/powerpoint/2010/main" val="367755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01F662B-84D6-3700-18BC-4BB84027684C}"/>
              </a:ext>
            </a:extLst>
          </p:cNvPr>
          <p:cNvSpPr txBox="1">
            <a:spLocks/>
          </p:cNvSpPr>
          <p:nvPr/>
        </p:nvSpPr>
        <p:spPr>
          <a:xfrm>
            <a:off x="913774" y="263091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231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CDF5394-6F7E-2153-B73F-1E07D8CF7D94}"/>
                  </a:ext>
                </a:extLst>
              </p:cNvPr>
              <p:cNvSpPr txBox="1"/>
              <p:nvPr/>
            </p:nvSpPr>
            <p:spPr>
              <a:xfrm>
                <a:off x="2108754" y="2381250"/>
                <a:ext cx="79744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(1.5−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(2.25−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(2.625−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DCDF5394-6F7E-2153-B73F-1E07D8CF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54" y="2381250"/>
                <a:ext cx="7974491" cy="307777"/>
              </a:xfrm>
              <a:prstGeom prst="rect">
                <a:avLst/>
              </a:prstGeom>
              <a:blipFill>
                <a:blip r:embed="rId2"/>
                <a:stretch>
                  <a:fillRect l="-612" t="-2000" b="-3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群組 6">
            <a:extLst>
              <a:ext uri="{FF2B5EF4-FFF2-40B4-BE49-F238E27FC236}">
                <a16:creationId xmlns:a16="http://schemas.microsoft.com/office/drawing/2014/main" id="{9BB669AD-BA69-C958-5EFA-55D636F6AEF3}"/>
              </a:ext>
            </a:extLst>
          </p:cNvPr>
          <p:cNvGrpSpPr/>
          <p:nvPr/>
        </p:nvGrpSpPr>
        <p:grpSpPr>
          <a:xfrm>
            <a:off x="2108754" y="3231951"/>
            <a:ext cx="3608461" cy="307778"/>
            <a:chOff x="1790700" y="2222301"/>
            <a:chExt cx="3608461" cy="307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F3EB2C1C-9ADE-73E3-42E8-327B9C43DD47}"/>
                    </a:ext>
                  </a:extLst>
                </p:cNvPr>
                <p:cNvSpPr txBox="1"/>
                <p:nvPr/>
              </p:nvSpPr>
              <p:spPr>
                <a:xfrm>
                  <a:off x="1790700" y="2222302"/>
                  <a:ext cx="22427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rgbClr val="0070C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w</a:t>
                  </a:r>
                  <a:r>
                    <a:rPr lang="en-US" altLang="zh-TW" sz="2000" b="0" dirty="0">
                      <a:solidFill>
                        <a:srgbClr val="0070C0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here  </a:t>
                  </a:r>
                  <a:r>
                    <a:rPr lang="en-US" altLang="zh-TW" sz="2000" b="0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−4, 0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</m:oMath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F3EB2C1C-9ADE-73E3-42E8-327B9C43D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700" y="2222302"/>
                  <a:ext cx="22427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7065" t="-25490" r="-543" b="-4902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36319E13-881E-BD04-0731-015995082A67}"/>
                    </a:ext>
                  </a:extLst>
                </p:cNvPr>
                <p:cNvSpPr txBox="1"/>
                <p:nvPr/>
              </p:nvSpPr>
              <p:spPr>
                <a:xfrm>
                  <a:off x="4124325" y="2222301"/>
                  <a:ext cx="12748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−2, 3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36319E13-881E-BD04-0731-015995082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325" y="2222301"/>
                  <a:ext cx="127483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3828" b="-235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43763D-1F00-4D6C-62FC-09C1F1532C52}"/>
              </a:ext>
            </a:extLst>
          </p:cNvPr>
          <p:cNvSpPr txBox="1"/>
          <p:nvPr/>
        </p:nvSpPr>
        <p:spPr>
          <a:xfrm>
            <a:off x="2042079" y="4082652"/>
            <a:ext cx="413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Optimal solution = ( -0.74 ,  1.40 )</a:t>
            </a:r>
            <a:endParaRPr lang="zh-TW" altLang="en-US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928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3C284D7-3580-750A-EE27-5B9F90E94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1459451"/>
            <a:ext cx="5857875" cy="4027850"/>
          </a:xfrm>
          <a:prstGeom prst="rect">
            <a:avLst/>
          </a:prstGeom>
          <a:ln>
            <a:noFill/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6F00D11-C4E9-8AAB-9A29-5ADABF5AD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459451"/>
            <a:ext cx="5791199" cy="402711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BA58EAB-F29E-F866-D1F3-44D3D10EFEEE}"/>
              </a:ext>
            </a:extLst>
          </p:cNvPr>
          <p:cNvSpPr txBox="1"/>
          <p:nvPr/>
        </p:nvSpPr>
        <p:spPr>
          <a:xfrm>
            <a:off x="432354" y="997786"/>
            <a:ext cx="1405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Adam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47F3E7-C466-0407-A906-81E47A5F6E31}"/>
              </a:ext>
            </a:extLst>
          </p:cNvPr>
          <p:cNvSpPr txBox="1"/>
          <p:nvPr/>
        </p:nvSpPr>
        <p:spPr>
          <a:xfrm>
            <a:off x="6518827" y="997785"/>
            <a:ext cx="398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Adam with LRD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2C29A0F-2E3A-4CD1-55BF-20DE2437D22B}"/>
              </a:ext>
            </a:extLst>
          </p:cNvPr>
          <p:cNvSpPr/>
          <p:nvPr/>
        </p:nvSpPr>
        <p:spPr>
          <a:xfrm>
            <a:off x="4476750" y="2657475"/>
            <a:ext cx="314325" cy="2667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51C2857-03D6-9A48-BE30-CFF3F2C1B48C}"/>
              </a:ext>
            </a:extLst>
          </p:cNvPr>
          <p:cNvSpPr/>
          <p:nvPr/>
        </p:nvSpPr>
        <p:spPr>
          <a:xfrm>
            <a:off x="10601325" y="2657475"/>
            <a:ext cx="314325" cy="2667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52EF841-B161-49D6-353F-745B15F88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5" y="4561283"/>
            <a:ext cx="2514600" cy="18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7CA83E2-A90A-470A-643F-7DF8B01C8201}"/>
              </a:ext>
            </a:extLst>
          </p:cNvPr>
          <p:cNvSpPr txBox="1"/>
          <p:nvPr/>
        </p:nvSpPr>
        <p:spPr>
          <a:xfrm>
            <a:off x="4865565" y="421941"/>
            <a:ext cx="2460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Advantages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0F62227-FAA7-3E83-6AA8-4BBF9F581167}"/>
              </a:ext>
            </a:extLst>
          </p:cNvPr>
          <p:cNvSpPr txBox="1"/>
          <p:nvPr/>
        </p:nvSpPr>
        <p:spPr>
          <a:xfrm>
            <a:off x="1571625" y="2472124"/>
            <a:ext cx="459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Smaller network to update</a:t>
            </a:r>
            <a:endParaRPr lang="zh-TW" altLang="en-US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4BA132-83EB-681C-9538-3CB70FDD51AD}"/>
              </a:ext>
            </a:extLst>
          </p:cNvPr>
          <p:cNvSpPr txBox="1"/>
          <p:nvPr/>
        </p:nvSpPr>
        <p:spPr>
          <a:xfrm>
            <a:off x="6467475" y="2472124"/>
            <a:ext cx="354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Easier to converge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23D797-54AE-7F07-567F-B1A428327675}"/>
              </a:ext>
            </a:extLst>
          </p:cNvPr>
          <p:cNvSpPr txBox="1"/>
          <p:nvPr/>
        </p:nvSpPr>
        <p:spPr>
          <a:xfrm>
            <a:off x="6467475" y="3370437"/>
            <a:ext cx="459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More active and exploratory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3CFAFC-7843-24D5-8D75-0FA376EBE4A0}"/>
              </a:ext>
            </a:extLst>
          </p:cNvPr>
          <p:cNvSpPr txBox="1"/>
          <p:nvPr/>
        </p:nvSpPr>
        <p:spPr>
          <a:xfrm>
            <a:off x="1571625" y="3370436"/>
            <a:ext cx="459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Momentum to escape</a:t>
            </a:r>
            <a:endParaRPr lang="zh-TW" altLang="en-US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62C23BCF-5D92-B90D-96F7-4B8010DF1B72}"/>
              </a:ext>
            </a:extLst>
          </p:cNvPr>
          <p:cNvSpPr/>
          <p:nvPr/>
        </p:nvSpPr>
        <p:spPr>
          <a:xfrm>
            <a:off x="5810250" y="2545749"/>
            <a:ext cx="381000" cy="31441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484B3C24-9BC8-74CC-04E8-E1A921C75F38}"/>
              </a:ext>
            </a:extLst>
          </p:cNvPr>
          <p:cNvSpPr/>
          <p:nvPr/>
        </p:nvSpPr>
        <p:spPr>
          <a:xfrm>
            <a:off x="5810250" y="3444061"/>
            <a:ext cx="381000" cy="31441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72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C018F4-8DB3-F319-C11F-24E1FE36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Motivation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2733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7D8CBBD-E721-AB81-BA42-D389AD4C4871}"/>
              </a:ext>
            </a:extLst>
          </p:cNvPr>
          <p:cNvSpPr txBox="1">
            <a:spLocks/>
          </p:cNvSpPr>
          <p:nvPr/>
        </p:nvSpPr>
        <p:spPr>
          <a:xfrm>
            <a:off x="913774" y="263091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experiments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1684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7038E2F-F197-2A37-3A3D-2B6AE843EEBE}"/>
              </a:ext>
            </a:extLst>
          </p:cNvPr>
          <p:cNvSpPr txBox="1"/>
          <p:nvPr/>
        </p:nvSpPr>
        <p:spPr>
          <a:xfrm>
            <a:off x="824108" y="602545"/>
            <a:ext cx="10543784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Classification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Fully Connected, ResNet-34, DenseNet-121, ResNeXt50, ResNet-50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MNIST, CIFAR-10, CIFAR-100, Tiny-ImageNet, ImageNet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Segmentation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PSPNet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VOC2012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Detection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SSD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VOC2012, VOC2007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Compare With Other Regularizations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No regularization, Standard dropout, Noise label, Gradient centralization, LRD, LRD and SD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Ablation Study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Effect of Dropout Rate, Effect of Momentum Factor, Effect of Batch Size, Change Momentum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466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2F0944C-078D-A943-1854-D4A539D65271}"/>
              </a:ext>
            </a:extLst>
          </p:cNvPr>
          <p:cNvSpPr txBox="1"/>
          <p:nvPr/>
        </p:nvSpPr>
        <p:spPr>
          <a:xfrm>
            <a:off x="2729241" y="107596"/>
            <a:ext cx="6301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Classification – FC on MNIST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B768BD-D2A4-B678-5A15-A194E97FE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5" y="965579"/>
            <a:ext cx="4122777" cy="294919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2679C5-C44B-DC22-D46A-DC52B15C1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5" y="3914775"/>
            <a:ext cx="4092295" cy="29568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0B20385-9CAF-CB5F-65F5-7B688FAB6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472" y="980820"/>
            <a:ext cx="4008467" cy="29415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8A7AFD1-6449-AF59-61A5-6A5811FEC2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127" y="3899533"/>
            <a:ext cx="4061812" cy="297205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4787D7-0483-F7D0-82DA-79C4E8DFD9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9939" y="1053217"/>
            <a:ext cx="3977985" cy="292633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737300C-83B0-13BC-AC15-D90F11E30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9939" y="3983361"/>
            <a:ext cx="4023709" cy="288823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A2F81BF-1BBB-EDF7-9DE9-96F3A80A9533}"/>
              </a:ext>
            </a:extLst>
          </p:cNvPr>
          <p:cNvSpPr txBox="1"/>
          <p:nvPr/>
        </p:nvSpPr>
        <p:spPr>
          <a:xfrm>
            <a:off x="510162" y="667014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SGDM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595F194-1840-B5DF-E3EF-C96234B4DC84}"/>
              </a:ext>
            </a:extLst>
          </p:cNvPr>
          <p:cNvSpPr txBox="1"/>
          <p:nvPr/>
        </p:nvSpPr>
        <p:spPr>
          <a:xfrm>
            <a:off x="4559317" y="667014"/>
            <a:ext cx="1320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RMSprop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7A0515-7523-8273-28D5-C8AFDAA9D571}"/>
              </a:ext>
            </a:extLst>
          </p:cNvPr>
          <p:cNvSpPr txBox="1"/>
          <p:nvPr/>
        </p:nvSpPr>
        <p:spPr>
          <a:xfrm>
            <a:off x="8677445" y="667014"/>
            <a:ext cx="902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Adam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9816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8060BF6-EC1A-E0DF-5BDD-AF11E884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779" y="810541"/>
            <a:ext cx="4031329" cy="292633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2746A31-CD6B-E849-9930-B71D43E0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28" y="3736875"/>
            <a:ext cx="4069433" cy="29415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90CAD7D-8BF1-97E7-C7C9-C7DBC48C0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781" y="806273"/>
            <a:ext cx="4016088" cy="296443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D425535-C624-9BCF-7D0E-E0B12B7F7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867" y="3770710"/>
            <a:ext cx="4099915" cy="291109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A9CC39-C7B3-A299-1C1F-7A2A68AD83BA}"/>
              </a:ext>
            </a:extLst>
          </p:cNvPr>
          <p:cNvSpPr txBox="1"/>
          <p:nvPr/>
        </p:nvSpPr>
        <p:spPr>
          <a:xfrm>
            <a:off x="287481" y="827509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AMSGrad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A353F6-D824-EC3D-9CBE-899B7C29CC92}"/>
              </a:ext>
            </a:extLst>
          </p:cNvPr>
          <p:cNvSpPr txBox="1"/>
          <p:nvPr/>
        </p:nvSpPr>
        <p:spPr>
          <a:xfrm>
            <a:off x="6387410" y="824187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RAdam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5F6BBAF-5BF7-A1EF-79BA-77D3E8FD18D4}"/>
              </a:ext>
            </a:extLst>
          </p:cNvPr>
          <p:cNvSpPr txBox="1"/>
          <p:nvPr/>
        </p:nvSpPr>
        <p:spPr>
          <a:xfrm>
            <a:off x="2729241" y="107596"/>
            <a:ext cx="6301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Classification – FC on MNIST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7988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0DB90FA-387E-2C21-DBF4-CE4631920835}"/>
              </a:ext>
            </a:extLst>
          </p:cNvPr>
          <p:cNvSpPr txBox="1"/>
          <p:nvPr/>
        </p:nvSpPr>
        <p:spPr>
          <a:xfrm>
            <a:off x="2247044" y="221916"/>
            <a:ext cx="7697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 Segmentation – 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PSPNet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on VOC2012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BF8BFD-2B3D-6230-2EC4-48C380FB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65" y="1070415"/>
            <a:ext cx="7086869" cy="51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1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90810D2-60D4-4607-2B91-8EA83B0FBAB5}"/>
              </a:ext>
            </a:extLst>
          </p:cNvPr>
          <p:cNvSpPr txBox="1"/>
          <p:nvPr/>
        </p:nvSpPr>
        <p:spPr>
          <a:xfrm>
            <a:off x="2828497" y="202866"/>
            <a:ext cx="653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Detection – SSD on VOC2007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FC0B96B-883C-17AD-4A7C-CB54A1555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071"/>
            <a:ext cx="12192000" cy="435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4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39D7AA8-A033-6559-DF8D-A91F24926BD5}"/>
              </a:ext>
            </a:extLst>
          </p:cNvPr>
          <p:cNvSpPr txBox="1"/>
          <p:nvPr/>
        </p:nvSpPr>
        <p:spPr>
          <a:xfrm>
            <a:off x="2828497" y="231441"/>
            <a:ext cx="653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Compare With Other Regularizations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24B901-D77C-60C8-EE53-BDBBB2143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60" y="1039893"/>
            <a:ext cx="7871080" cy="581810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6CC7C59-5E5B-6763-F957-F662875A2B8A}"/>
              </a:ext>
            </a:extLst>
          </p:cNvPr>
          <p:cNvSpPr txBox="1"/>
          <p:nvPr/>
        </p:nvSpPr>
        <p:spPr>
          <a:xfrm>
            <a:off x="85725" y="754661"/>
            <a:ext cx="261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ResNet-34 on CIFAR10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633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1D15878-57CB-C4EB-EDDD-E253E9BF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00" y="1095244"/>
            <a:ext cx="7654799" cy="367840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B539B77-2695-105B-69D1-DB47E81F18FE}"/>
              </a:ext>
            </a:extLst>
          </p:cNvPr>
          <p:cNvSpPr txBox="1"/>
          <p:nvPr/>
        </p:nvSpPr>
        <p:spPr>
          <a:xfrm>
            <a:off x="2828497" y="231441"/>
            <a:ext cx="653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Compare With Other Regularizations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ACEBCA-5D05-C719-B824-2C8A35A6447F}"/>
              </a:ext>
            </a:extLst>
          </p:cNvPr>
          <p:cNvSpPr/>
          <p:nvPr/>
        </p:nvSpPr>
        <p:spPr>
          <a:xfrm>
            <a:off x="2143125" y="4191000"/>
            <a:ext cx="7867650" cy="41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4EEEE44-786A-7DE3-E97B-81F5A301327C}"/>
              </a:ext>
            </a:extLst>
          </p:cNvPr>
          <p:cNvCxnSpPr>
            <a:stCxn id="6" idx="2"/>
          </p:cNvCxnSpPr>
          <p:nvPr/>
        </p:nvCxnSpPr>
        <p:spPr>
          <a:xfrm>
            <a:off x="6076950" y="4610100"/>
            <a:ext cx="209550" cy="600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04BABC-707F-22B5-3AD6-5B43A06E6500}"/>
              </a:ext>
            </a:extLst>
          </p:cNvPr>
          <p:cNvSpPr txBox="1"/>
          <p:nvPr/>
        </p:nvSpPr>
        <p:spPr>
          <a:xfrm>
            <a:off x="4086652" y="5317224"/>
            <a:ext cx="6181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LRD can combine with other methods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2344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EA83CED-1B67-6981-45BD-6CAFD46C4585}"/>
              </a:ext>
            </a:extLst>
          </p:cNvPr>
          <p:cNvSpPr txBox="1"/>
          <p:nvPr/>
        </p:nvSpPr>
        <p:spPr>
          <a:xfrm>
            <a:off x="2623923" y="269541"/>
            <a:ext cx="6944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Ablation Study - Effect of Dropout Rate 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CDB2A439-83ED-2E45-CDD5-C8CB04C1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82" y="1160002"/>
            <a:ext cx="4426393" cy="19147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76EFEF2-4D36-EB53-3FB2-0E6BCFF13A45}"/>
              </a:ext>
            </a:extLst>
          </p:cNvPr>
          <p:cNvSpPr txBox="1"/>
          <p:nvPr/>
        </p:nvSpPr>
        <p:spPr>
          <a:xfrm>
            <a:off x="212282" y="791716"/>
            <a:ext cx="81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endParaRPr lang="zh-TW" altLang="en-US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1D1EF17-85CF-20B5-ABD6-61D22B42AE35}"/>
              </a:ext>
            </a:extLst>
          </p:cNvPr>
          <p:cNvSpPr txBox="1"/>
          <p:nvPr/>
        </p:nvSpPr>
        <p:spPr>
          <a:xfrm>
            <a:off x="1027955" y="3783286"/>
            <a:ext cx="10479920" cy="1686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Smaller p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Greater probability that the learning rate of each parameter will be drop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Faster convergence </a:t>
            </a:r>
            <a:endParaRPr lang="zh-TW" altLang="en-US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0F2FC737-099D-D44D-57DC-A46A158C12C7}"/>
              </a:ext>
            </a:extLst>
          </p:cNvPr>
          <p:cNvSpPr/>
          <p:nvPr/>
        </p:nvSpPr>
        <p:spPr>
          <a:xfrm>
            <a:off x="390525" y="4626529"/>
            <a:ext cx="428625" cy="1931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23589CFF-68B7-A083-722B-13C305A6E9AA}"/>
              </a:ext>
            </a:extLst>
          </p:cNvPr>
          <p:cNvSpPr/>
          <p:nvPr/>
        </p:nvSpPr>
        <p:spPr>
          <a:xfrm>
            <a:off x="390525" y="5131354"/>
            <a:ext cx="428625" cy="1931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C4171DA-AEA2-80F9-7336-2327C847D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235" y="1682307"/>
            <a:ext cx="7437765" cy="2560542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2D16E6D4-5030-3C91-E6A6-0514E1D408E6}"/>
              </a:ext>
            </a:extLst>
          </p:cNvPr>
          <p:cNvSpPr txBox="1"/>
          <p:nvPr/>
        </p:nvSpPr>
        <p:spPr>
          <a:xfrm>
            <a:off x="6267915" y="5636745"/>
            <a:ext cx="5307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Recommended p in range 0.3 to 0.7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4802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13BD1A2-8F15-3A1A-5153-A09F77689DF1}"/>
                  </a:ext>
                </a:extLst>
              </p:cNvPr>
              <p:cNvSpPr txBox="1"/>
              <p:nvPr/>
            </p:nvSpPr>
            <p:spPr>
              <a:xfrm>
                <a:off x="1950136" y="260016"/>
                <a:ext cx="82917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Ablation Study - Effect of Momentum Factor </a:t>
                </a:r>
                <a14:m>
                  <m:oMath xmlns:m="http://schemas.openxmlformats.org/officeDocument/2006/math">
                    <m:r>
                      <a:rPr lang="zh-TW" altLang="en-US" sz="2800" b="1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𝜷</m:t>
                    </m:r>
                  </m:oMath>
                </a14:m>
                <a:endParaRPr lang="en-US" altLang="zh-TW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13BD1A2-8F15-3A1A-5153-A09F77689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136" y="260016"/>
                <a:ext cx="8291727" cy="523220"/>
              </a:xfrm>
              <a:prstGeom prst="rect">
                <a:avLst/>
              </a:prstGeom>
              <a:blipFill>
                <a:blip r:embed="rId2"/>
                <a:stretch>
                  <a:fillRect l="-1544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35EB1D5-898C-CA85-F86E-C251E20181AF}"/>
                  </a:ext>
                </a:extLst>
              </p:cNvPr>
              <p:cNvSpPr txBox="1"/>
              <p:nvPr/>
            </p:nvSpPr>
            <p:spPr>
              <a:xfrm>
                <a:off x="212282" y="1161048"/>
                <a:ext cx="221849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TW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r>
                  <a:rPr lang="zh-TW" altLang="en-US" sz="20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TW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35EB1D5-898C-CA85-F86E-C251E2018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2" y="1161048"/>
                <a:ext cx="2218492" cy="307777"/>
              </a:xfrm>
              <a:prstGeom prst="rect">
                <a:avLst/>
              </a:prstGeom>
              <a:blipFill>
                <a:blip r:embed="rId3"/>
                <a:stretch>
                  <a:fillRect l="-1366" t="-22642" r="-1366" b="-452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B6873430-902C-4599-9AC9-B435B4EB7927}"/>
              </a:ext>
            </a:extLst>
          </p:cNvPr>
          <p:cNvSpPr txBox="1"/>
          <p:nvPr/>
        </p:nvSpPr>
        <p:spPr>
          <a:xfrm>
            <a:off x="212282" y="791716"/>
            <a:ext cx="81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endParaRPr lang="zh-TW" altLang="en-US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CA4566D-E9D3-7659-7F9F-BB32CDBED385}"/>
                  </a:ext>
                </a:extLst>
              </p:cNvPr>
              <p:cNvSpPr txBox="1"/>
              <p:nvPr/>
            </p:nvSpPr>
            <p:spPr>
              <a:xfrm>
                <a:off x="212282" y="1617439"/>
                <a:ext cx="5652060" cy="4583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zh-TW" alt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zh-TW" alt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altLang="zh-TW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000" dirty="0">
                    <a:solidFill>
                      <a:srgbClr val="0070C0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TW" alt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altLang="zh-TW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zh-TW" alt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TW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TW" alt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  <m:e>
                            <m:r>
                              <a:rPr lang="en-US" altLang="zh-TW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TW" sz="20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zh-TW" altLang="en-US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TW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TW" altLang="en-US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p>
                            </m:sSup>
                            <m:r>
                              <a:rPr lang="en-US" altLang="zh-TW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zh-TW" alt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altLang="zh-TW" sz="20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TW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−1+</m:t>
                                </m:r>
                                <m:r>
                                  <a:rPr lang="zh-TW" altLang="en-US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sub>
                            </m:sSub>
                            <m:r>
                              <a:rPr lang="en-US" altLang="zh-TW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TW" sz="20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zh-TW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00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TW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TW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CA4566D-E9D3-7659-7F9F-BB32CDBE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82" y="1617439"/>
                <a:ext cx="5652060" cy="458395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62C907C7-6AE0-AD33-6EF5-BEC71A4A3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949" y="2834462"/>
            <a:ext cx="9378101" cy="240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92EB3B6-5142-8467-85E3-A2FA16C16EB4}"/>
              </a:ext>
            </a:extLst>
          </p:cNvPr>
          <p:cNvSpPr txBox="1"/>
          <p:nvPr/>
        </p:nvSpPr>
        <p:spPr>
          <a:xfrm>
            <a:off x="1528449" y="1754759"/>
            <a:ext cx="9135101" cy="334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Existing optimization algorithms: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slowly converging or not seeking to avoid bad local optima</a:t>
            </a:r>
          </a:p>
          <a:p>
            <a:pPr>
              <a:lnSpc>
                <a:spcPct val="15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Small networks are easier to converge than big networks: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freeze some parameters of big network,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update only the remaining parameters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336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53D31B0-B57D-0634-4A7E-89EC242F63FD}"/>
              </a:ext>
            </a:extLst>
          </p:cNvPr>
          <p:cNvSpPr txBox="1"/>
          <p:nvPr/>
        </p:nvSpPr>
        <p:spPr>
          <a:xfrm>
            <a:off x="2808630" y="326691"/>
            <a:ext cx="6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Ablation Study - Effect of Batch Size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441E71-781C-ADEC-E1FE-B7468BB9ACD2}"/>
              </a:ext>
            </a:extLst>
          </p:cNvPr>
          <p:cNvSpPr txBox="1"/>
          <p:nvPr/>
        </p:nvSpPr>
        <p:spPr>
          <a:xfrm>
            <a:off x="977803" y="1070423"/>
            <a:ext cx="6595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Batch size too large         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poor generalization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6268CC-5A83-0FA8-F77B-9C9E645831D4}"/>
              </a:ext>
            </a:extLst>
          </p:cNvPr>
          <p:cNvSpPr txBox="1"/>
          <p:nvPr/>
        </p:nvSpPr>
        <p:spPr>
          <a:xfrm>
            <a:off x="977803" y="1571984"/>
            <a:ext cx="4980851" cy="2932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Smaller batch size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Larger gradients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Accumulating multiple gradients 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Better generalization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EA446517-E4D7-FFEE-4A0E-EA967CD8AB9A}"/>
              </a:ext>
            </a:extLst>
          </p:cNvPr>
          <p:cNvSpPr/>
          <p:nvPr/>
        </p:nvSpPr>
        <p:spPr>
          <a:xfrm>
            <a:off x="4019550" y="1233269"/>
            <a:ext cx="428625" cy="1931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977D3625-6795-D47F-34AE-97CD3B665599}"/>
              </a:ext>
            </a:extLst>
          </p:cNvPr>
          <p:cNvSpPr/>
          <p:nvPr/>
        </p:nvSpPr>
        <p:spPr>
          <a:xfrm>
            <a:off x="352425" y="2689314"/>
            <a:ext cx="428625" cy="1931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74892FCB-9746-B369-68F8-BFDD095D59E4}"/>
              </a:ext>
            </a:extLst>
          </p:cNvPr>
          <p:cNvSpPr/>
          <p:nvPr/>
        </p:nvSpPr>
        <p:spPr>
          <a:xfrm>
            <a:off x="352425" y="3413214"/>
            <a:ext cx="428625" cy="1931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5C6861C3-CB31-FCCA-9AE7-B460D20897E2}"/>
              </a:ext>
            </a:extLst>
          </p:cNvPr>
          <p:cNvSpPr/>
          <p:nvPr/>
        </p:nvSpPr>
        <p:spPr>
          <a:xfrm>
            <a:off x="352425" y="4156164"/>
            <a:ext cx="428625" cy="1931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8FFF1D9-9BF1-26FA-839E-99FAA036A7DA}"/>
              </a:ext>
            </a:extLst>
          </p:cNvPr>
          <p:cNvSpPr txBox="1"/>
          <p:nvPr/>
        </p:nvSpPr>
        <p:spPr>
          <a:xfrm>
            <a:off x="8076425" y="1149313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一個一個看  </a:t>
            </a:r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全部一起看 </a:t>
            </a:r>
            <a:r>
              <a:rPr lang="en-US" altLang="zh-TW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2DE22C2-5D3D-CAF5-B179-CC3ACE7A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4813130"/>
            <a:ext cx="11309060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95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76C0DFB-F3F4-2229-48C0-3D431AD549D8}"/>
              </a:ext>
            </a:extLst>
          </p:cNvPr>
          <p:cNvSpPr txBox="1"/>
          <p:nvPr/>
        </p:nvSpPr>
        <p:spPr>
          <a:xfrm>
            <a:off x="2808630" y="336216"/>
            <a:ext cx="6574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Ablation Study - Change Momentum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7F0FC8-7535-0D15-A65D-F2106125C88C}"/>
              </a:ext>
            </a:extLst>
          </p:cNvPr>
          <p:cNvSpPr txBox="1"/>
          <p:nvPr/>
        </p:nvSpPr>
        <p:spPr>
          <a:xfrm>
            <a:off x="212282" y="791716"/>
            <a:ext cx="81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Recall</a:t>
            </a:r>
            <a:endParaRPr lang="zh-TW" altLang="en-US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D3BBDA2-06B5-66CD-4982-8EEC3F264DCA}"/>
                  </a:ext>
                </a:extLst>
              </p:cNvPr>
              <p:cNvSpPr txBox="1"/>
              <p:nvPr/>
            </p:nvSpPr>
            <p:spPr>
              <a:xfrm>
                <a:off x="4986399" y="3048633"/>
                <a:ext cx="2219197" cy="104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zh-TW" alt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D3BBDA2-06B5-66CD-4982-8EEC3F264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399" y="3048633"/>
                <a:ext cx="2219197" cy="1046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5B74D8D3-C614-7DAC-41D6-9D5C05CB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33" y="4630653"/>
            <a:ext cx="8900931" cy="1600339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E27F359C-40F7-6547-3C2B-D5D6949FE163}"/>
              </a:ext>
            </a:extLst>
          </p:cNvPr>
          <p:cNvGrpSpPr/>
          <p:nvPr/>
        </p:nvGrpSpPr>
        <p:grpSpPr>
          <a:xfrm>
            <a:off x="88457" y="1312808"/>
            <a:ext cx="6204721" cy="1200054"/>
            <a:chOff x="3368421" y="3215574"/>
            <a:chExt cx="6204721" cy="1200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191C3105-DA55-FD29-2741-97C93E99E87B}"/>
                    </a:ext>
                  </a:extLst>
                </p:cNvPr>
                <p:cNvSpPr txBox="1"/>
                <p:nvPr/>
              </p:nvSpPr>
              <p:spPr>
                <a:xfrm>
                  <a:off x="4613579" y="3215574"/>
                  <a:ext cx="495956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𝑚𝑜𝑚𝑒𝑛𝑡𝑢𝑚</m:t>
                        </m:r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, ……, </m:t>
                            </m:r>
                            <m:sSub>
                              <m:sSubPr>
                                <m:ctrlPr>
                                  <a:rPr lang="en-US" altLang="zh-TW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zh-TW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TW" sz="2000" dirty="0">
                    <a:solidFill>
                      <a:srgbClr val="0070C0"/>
                    </a:solidFill>
                  </a:endParaRPr>
                </a:p>
                <a:p>
                  <a:r>
                    <a:rPr lang="en-US" altLang="zh-TW" sz="2000" dirty="0">
                      <a:solidFill>
                        <a:srgbClr val="0070C0"/>
                      </a:solidFill>
                    </a:rPr>
                    <a:t>				 = </a:t>
                  </a:r>
                  <a14:m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</m:oMath>
                  </a14:m>
                  <a:r>
                    <a:rPr lang="zh-TW" altLang="en-US" sz="2000" dirty="0">
                      <a:solidFill>
                        <a:srgbClr val="0070C0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zh-TW" altLang="en-US" sz="20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TW" sz="20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zh-TW" altLang="en-US" sz="20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191C3105-DA55-FD29-2741-97C93E99E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579" y="3215574"/>
                  <a:ext cx="4959563" cy="615553"/>
                </a:xfrm>
                <a:prstGeom prst="rect">
                  <a:avLst/>
                </a:prstGeom>
                <a:blipFill>
                  <a:blip r:embed="rId4"/>
                  <a:stretch>
                    <a:fillRect b="-2475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8A708BA8-28DE-1F4C-27A7-896FF5C6910E}"/>
                </a:ext>
              </a:extLst>
            </p:cNvPr>
            <p:cNvCxnSpPr>
              <a:cxnSpLocks/>
            </p:cNvCxnSpPr>
            <p:nvPr/>
          </p:nvCxnSpPr>
          <p:spPr>
            <a:xfrm>
              <a:off x="6660355" y="3861178"/>
              <a:ext cx="27622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15DDE48-1364-6C40-7DD2-6431D3916874}"/>
                </a:ext>
              </a:extLst>
            </p:cNvPr>
            <p:cNvCxnSpPr>
              <a:cxnSpLocks/>
            </p:cNvCxnSpPr>
            <p:nvPr/>
          </p:nvCxnSpPr>
          <p:spPr>
            <a:xfrm>
              <a:off x="6798467" y="3861178"/>
              <a:ext cx="589787" cy="24613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75DD7716-1F0D-DCCF-628E-C3A80E52F98D}"/>
                </a:ext>
              </a:extLst>
            </p:cNvPr>
            <p:cNvCxnSpPr>
              <a:cxnSpLocks/>
            </p:cNvCxnSpPr>
            <p:nvPr/>
          </p:nvCxnSpPr>
          <p:spPr>
            <a:xfrm>
              <a:off x="7848599" y="3877114"/>
              <a:ext cx="276225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2B589F38-3334-A9F9-4BAB-50AC25E84597}"/>
                </a:ext>
              </a:extLst>
            </p:cNvPr>
            <p:cNvCxnSpPr>
              <a:cxnSpLocks/>
            </p:cNvCxnSpPr>
            <p:nvPr/>
          </p:nvCxnSpPr>
          <p:spPr>
            <a:xfrm>
              <a:off x="7986711" y="3877114"/>
              <a:ext cx="589787" cy="24613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1FBD6DE-BFD7-7CD9-E9CB-874E6672E0E1}"/>
                </a:ext>
              </a:extLst>
            </p:cNvPr>
            <p:cNvSpPr txBox="1"/>
            <p:nvPr/>
          </p:nvSpPr>
          <p:spPr>
            <a:xfrm>
              <a:off x="7379166" y="4077074"/>
              <a:ext cx="9304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smaller</a:t>
              </a:r>
              <a:endParaRPr lang="zh-TW" altLang="en-US" sz="16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351201C-2866-F810-E459-0D23F2739DE5}"/>
                </a:ext>
              </a:extLst>
            </p:cNvPr>
            <p:cNvSpPr txBox="1"/>
            <p:nvPr/>
          </p:nvSpPr>
          <p:spPr>
            <a:xfrm>
              <a:off x="8558334" y="4067484"/>
              <a:ext cx="99046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bigger</a:t>
              </a:r>
              <a:endParaRPr lang="zh-TW" altLang="en-US" sz="16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A7B256F0-CEFC-0779-4C2A-6654C184E54C}"/>
                </a:ext>
              </a:extLst>
            </p:cNvPr>
            <p:cNvSpPr txBox="1"/>
            <p:nvPr/>
          </p:nvSpPr>
          <p:spPr>
            <a:xfrm>
              <a:off x="3368421" y="4067203"/>
              <a:ext cx="37620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solidFill>
                    <a:schemeClr val="accent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Exponential Moving Average (EMA)</a:t>
              </a:r>
              <a:endParaRPr lang="zh-TW" altLang="en-US" sz="16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6111B7D-2692-A208-A8AB-8036E99DC4B1}"/>
              </a:ext>
            </a:extLst>
          </p:cNvPr>
          <p:cNvSpPr/>
          <p:nvPr/>
        </p:nvSpPr>
        <p:spPr>
          <a:xfrm>
            <a:off x="88457" y="1228725"/>
            <a:ext cx="6204721" cy="12841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832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E4FBF57-7B47-85E8-A7F2-7587C5D40BB1}"/>
              </a:ext>
            </a:extLst>
          </p:cNvPr>
          <p:cNvSpPr txBox="1">
            <a:spLocks/>
          </p:cNvSpPr>
          <p:nvPr/>
        </p:nvSpPr>
        <p:spPr>
          <a:xfrm>
            <a:off x="913774" y="263091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Conclusion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0858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F91914E-F23C-3320-56F0-D3AA537E7369}"/>
              </a:ext>
            </a:extLst>
          </p:cNvPr>
          <p:cNvSpPr txBox="1"/>
          <p:nvPr/>
        </p:nvSpPr>
        <p:spPr>
          <a:xfrm>
            <a:off x="2428875" y="1948249"/>
            <a:ext cx="7334250" cy="2194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Accelerate training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Enhance generalization</a:t>
            </a:r>
          </a:p>
          <a:p>
            <a:pPr>
              <a:lnSpc>
                <a:spcPct val="200000"/>
              </a:lnSpc>
            </a:pP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Effective in a wide variety of application domains</a:t>
            </a:r>
            <a:endParaRPr lang="zh-TW" altLang="en-US" sz="2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974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D504F92-CDEC-3C2E-198A-706527CA8E53}"/>
              </a:ext>
            </a:extLst>
          </p:cNvPr>
          <p:cNvSpPr txBox="1">
            <a:spLocks/>
          </p:cNvSpPr>
          <p:nvPr/>
        </p:nvSpPr>
        <p:spPr>
          <a:xfrm>
            <a:off x="913774" y="2630911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proposal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9318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>
            <a:extLst>
              <a:ext uri="{FF2B5EF4-FFF2-40B4-BE49-F238E27FC236}">
                <a16:creationId xmlns:a16="http://schemas.microsoft.com/office/drawing/2014/main" id="{821D2F81-78BB-52B7-0E6C-6153D7FADF19}"/>
              </a:ext>
            </a:extLst>
          </p:cNvPr>
          <p:cNvSpPr txBox="1">
            <a:spLocks/>
          </p:cNvSpPr>
          <p:nvPr/>
        </p:nvSpPr>
        <p:spPr>
          <a:xfrm>
            <a:off x="935181" y="359351"/>
            <a:ext cx="10321637" cy="48698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Detection of AF(atrial fibrillation) and APB(atrial premature beats) in PPG</a:t>
            </a:r>
            <a:r>
              <a:rPr lang="zh-TW" altLang="en-US" dirty="0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(photoplethysmography)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CNN+GRU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Architecture from Deep learning enables sleep staging from </a:t>
            </a:r>
            <a:r>
              <a:rPr lang="en-US" altLang="zh-TW" sz="1800" dirty="0" err="1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photoplethysmogram</a:t>
            </a:r>
            <a:r>
              <a:rPr lang="en-US" altLang="zh-TW" sz="1800" dirty="0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for patients with suspected sleep apnea </a:t>
            </a:r>
            <a:r>
              <a:rPr lang="en-US" altLang="zh-TW" sz="1800" b="0" i="0" u="none" strike="noStrike" dirty="0">
                <a:solidFill>
                  <a:srgbClr val="006FB7"/>
                </a:solidFill>
                <a:effectLst/>
                <a:latin typeface="Source Sans Pro" panose="020B0503030403020204" pitchFamily="34" charset="0"/>
                <a:hlinkClick r:id="rId2"/>
              </a:rPr>
              <a:t>https://doi.org/10.1093/sleep/zsaa098</a:t>
            </a:r>
            <a:endParaRPr lang="en-US" altLang="zh-TW" dirty="0">
              <a:solidFill>
                <a:srgbClr val="0505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 </a:t>
            </a:r>
            <a:r>
              <a:rPr lang="en-US" altLang="zh-TW" dirty="0" err="1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Mixup</a:t>
            </a:r>
            <a:endParaRPr lang="en-US" altLang="zh-TW" dirty="0">
              <a:solidFill>
                <a:srgbClr val="0505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1800" dirty="0" err="1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Mixup</a:t>
            </a:r>
            <a:r>
              <a:rPr lang="en-US" altLang="zh-TW" sz="1800" dirty="0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dirty="0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linear interpolations of input data </a:t>
            </a:r>
          </a:p>
          <a:p>
            <a:pPr lvl="1" algn="l"/>
            <a:r>
              <a:rPr lang="en-US" altLang="zh-TW" sz="1800" dirty="0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https://doi.org/10.48550/arXiv.1710.09412</a:t>
            </a:r>
            <a:endParaRPr lang="en-US" altLang="zh-TW" sz="1800" dirty="0">
              <a:solidFill>
                <a:srgbClr val="0505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Manifold </a:t>
            </a:r>
            <a:r>
              <a:rPr lang="en-US" altLang="zh-TW" sz="1800" dirty="0" err="1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Mixup</a:t>
            </a:r>
            <a:r>
              <a:rPr lang="en-US" altLang="zh-TW" sz="1800" dirty="0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linear interpolations of hidden representations</a:t>
            </a:r>
          </a:p>
          <a:p>
            <a:pPr lvl="1" algn="l"/>
            <a:r>
              <a:rPr lang="en-US" altLang="zh-TW" sz="1800" dirty="0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https://doi.org/10.48550/arXiv.1806.05236</a:t>
            </a:r>
            <a:endParaRPr lang="en-US" altLang="zh-TW" sz="1800" dirty="0">
              <a:solidFill>
                <a:srgbClr val="0505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Regularization analysis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TW" dirty="0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Set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zh-TW" sz="1800" dirty="0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SIM_ARR(PPG Signal Simulator with Arrhythmia Episodes) </a:t>
            </a:r>
          </a:p>
          <a:p>
            <a:pPr lvl="1" algn="l"/>
            <a:r>
              <a:rPr lang="en-US" altLang="zh-TW" sz="1800" dirty="0">
                <a:solidFill>
                  <a:srgbClr val="05050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https://physionet.org/content/ecg-ppg-simulator-arrhythmia/1.3.0/</a:t>
            </a:r>
            <a:endParaRPr lang="en-US" altLang="zh-TW" sz="1800" dirty="0">
              <a:solidFill>
                <a:srgbClr val="05050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l"/>
            <a:endParaRPr lang="en-US" altLang="zh-TW" sz="1800" dirty="0">
              <a:solidFill>
                <a:srgbClr val="050505"/>
              </a:solidFill>
              <a:latin typeface="Segoe UI Historic" panose="020B0502040204020203" pitchFamily="34" charset="0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US" altLang="zh-TW" sz="1800" dirty="0">
              <a:solidFill>
                <a:srgbClr val="050505"/>
              </a:solidFill>
              <a:latin typeface="Segoe UI Historic" panose="020B0502040204020203" pitchFamily="34" charset="0"/>
            </a:endParaRPr>
          </a:p>
          <a:p>
            <a:pPr lvl="1" algn="l"/>
            <a:r>
              <a:rPr lang="en-US" altLang="zh-TW" sz="1800" dirty="0">
                <a:solidFill>
                  <a:srgbClr val="050505"/>
                </a:solidFill>
                <a:latin typeface="Segoe UI Historic" panose="020B0502040204020203" pitchFamily="34" charset="0"/>
              </a:rPr>
              <a:t>   </a:t>
            </a:r>
            <a:endParaRPr lang="en-US" altLang="zh-TW" sz="1600" dirty="0">
              <a:solidFill>
                <a:srgbClr val="050505"/>
              </a:solidFill>
              <a:latin typeface="Segoe UI Historic" panose="020B0502040204020203" pitchFamily="34" charset="0"/>
            </a:endParaRPr>
          </a:p>
          <a:p>
            <a:pPr algn="l"/>
            <a:endParaRPr lang="en-US" altLang="zh-TW" sz="2000" dirty="0">
              <a:solidFill>
                <a:srgbClr val="050505"/>
              </a:solidFill>
              <a:latin typeface="Segoe UI Historic" panose="020B0502040204020203" pitchFamily="34" charset="0"/>
            </a:endParaRPr>
          </a:p>
          <a:p>
            <a:pPr algn="l"/>
            <a:endParaRPr lang="en-US" altLang="zh-TW" sz="2000" dirty="0">
              <a:solidFill>
                <a:srgbClr val="050505"/>
              </a:solidFill>
              <a:latin typeface="Segoe UI Historic" panose="020B0502040204020203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BBD426-743F-4B4B-4629-A1D2502C90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9055" y="5288601"/>
            <a:ext cx="7693890" cy="14708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594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26330-554A-213C-E799-47CE4E90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Introduction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456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C2554405-3ACB-B103-BDDD-884B32381C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381266"/>
              </p:ext>
            </p:extLst>
          </p:nvPr>
        </p:nvGraphicFramePr>
        <p:xfrm>
          <a:off x="2032000" y="171449"/>
          <a:ext cx="8128000" cy="4347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箭號: 向右 4">
            <a:extLst>
              <a:ext uri="{FF2B5EF4-FFF2-40B4-BE49-F238E27FC236}">
                <a16:creationId xmlns:a16="http://schemas.microsoft.com/office/drawing/2014/main" id="{C2762D72-685C-209D-797D-B616D57A6562}"/>
              </a:ext>
            </a:extLst>
          </p:cNvPr>
          <p:cNvSpPr/>
          <p:nvPr/>
        </p:nvSpPr>
        <p:spPr>
          <a:xfrm>
            <a:off x="723900" y="4669827"/>
            <a:ext cx="990600" cy="7429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3B7846-4C40-18BB-0AA6-B354B9158411}"/>
              </a:ext>
            </a:extLst>
          </p:cNvPr>
          <p:cNvSpPr txBox="1"/>
          <p:nvPr/>
        </p:nvSpPr>
        <p:spPr>
          <a:xfrm>
            <a:off x="2159217" y="4198059"/>
            <a:ext cx="7913128" cy="1686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Unexpected perturbations gives the optimizer 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more opportunities to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escape from bad local optima 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 find better results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210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F356E15-7FF6-F6F8-9EA0-5E682A922034}"/>
              </a:ext>
            </a:extLst>
          </p:cNvPr>
          <p:cNvSpPr txBox="1"/>
          <p:nvPr/>
        </p:nvSpPr>
        <p:spPr>
          <a:xfrm>
            <a:off x="1757362" y="571499"/>
            <a:ext cx="867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 Dropout  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v.s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 Learning Rate Dropout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5A26572-3EDD-3D65-8A5D-9BC15B844917}"/>
              </a:ext>
            </a:extLst>
          </p:cNvPr>
          <p:cNvSpPr txBox="1"/>
          <p:nvPr/>
        </p:nvSpPr>
        <p:spPr>
          <a:xfrm>
            <a:off x="1266824" y="1552575"/>
            <a:ext cx="9658350" cy="279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 Dropout: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Randomly dropping the hidden units</a:t>
            </a:r>
          </a:p>
          <a:p>
            <a:pPr>
              <a:lnSpc>
                <a:spcPct val="150000"/>
              </a:lnSpc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Rate Dropout (LRD):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Randomly dropping the learning rate of model parameters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5E2A0F21-6442-F6AD-8F25-2E18DD786464}"/>
              </a:ext>
            </a:extLst>
          </p:cNvPr>
          <p:cNvSpPr/>
          <p:nvPr/>
        </p:nvSpPr>
        <p:spPr>
          <a:xfrm>
            <a:off x="1143000" y="4619625"/>
            <a:ext cx="438150" cy="3429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CEEE311-C2CF-90D8-9F5D-9054B84507FA}"/>
              </a:ext>
            </a:extLst>
          </p:cNvPr>
          <p:cNvSpPr txBox="1"/>
          <p:nvPr/>
        </p:nvSpPr>
        <p:spPr>
          <a:xfrm>
            <a:off x="1757362" y="4558010"/>
            <a:ext cx="890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Randomly determining which parameters are not updated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EC105BF0-CB48-EC5E-2ECB-EA3845887F6D}"/>
              </a:ext>
            </a:extLst>
          </p:cNvPr>
          <p:cNvSpPr/>
          <p:nvPr/>
        </p:nvSpPr>
        <p:spPr>
          <a:xfrm>
            <a:off x="1143000" y="5295900"/>
            <a:ext cx="438150" cy="3429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0B7D25D-348B-5733-2412-D29D2E3D2EB7}"/>
              </a:ext>
            </a:extLst>
          </p:cNvPr>
          <p:cNvSpPr txBox="1"/>
          <p:nvPr/>
        </p:nvSpPr>
        <p:spPr>
          <a:xfrm>
            <a:off x="1757362" y="5236517"/>
            <a:ext cx="890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Only performs in the process of back propagation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954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951A42E7-E924-7E12-1FDE-6ADA427BF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530723"/>
              </p:ext>
            </p:extLst>
          </p:nvPr>
        </p:nvGraphicFramePr>
        <p:xfrm>
          <a:off x="1114424" y="590549"/>
          <a:ext cx="10258425" cy="5981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D376CAF-CB03-3B43-CE81-8E818004CB7C}"/>
              </a:ext>
            </a:extLst>
          </p:cNvPr>
          <p:cNvSpPr txBox="1"/>
          <p:nvPr/>
        </p:nvSpPr>
        <p:spPr>
          <a:xfrm>
            <a:off x="5717110" y="2967335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1 - p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8C92E0-3183-46DC-5733-A9FCAAA6B1DC}"/>
              </a:ext>
            </a:extLst>
          </p:cNvPr>
          <p:cNvSpPr txBox="1"/>
          <p:nvPr/>
        </p:nvSpPr>
        <p:spPr>
          <a:xfrm>
            <a:off x="4423009" y="1368551"/>
            <a:ext cx="2094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probability  p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FCC2252-C89B-760F-1288-A5BF6A939B17}"/>
              </a:ext>
            </a:extLst>
          </p:cNvPr>
          <p:cNvSpPr txBox="1"/>
          <p:nvPr/>
        </p:nvSpPr>
        <p:spPr>
          <a:xfrm>
            <a:off x="5120345" y="3739567"/>
            <a:ext cx="1440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dropped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4C0E8D3-F290-0941-B197-D6ECD04697DF}"/>
              </a:ext>
            </a:extLst>
          </p:cNvPr>
          <p:cNvSpPr txBox="1"/>
          <p:nvPr/>
        </p:nvSpPr>
        <p:spPr>
          <a:xfrm>
            <a:off x="7165450" y="4910440"/>
            <a:ext cx="4824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Temporarily set learning rate = 0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4F326B-C560-9EE4-B259-F897A6272E8A}"/>
              </a:ext>
            </a:extLst>
          </p:cNvPr>
          <p:cNvSpPr txBox="1"/>
          <p:nvPr/>
        </p:nvSpPr>
        <p:spPr>
          <a:xfrm>
            <a:off x="7165450" y="5431782"/>
            <a:ext cx="327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 the momentum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8B5C3B4E-0836-C051-BB7D-1DC25281B40C}"/>
              </a:ext>
            </a:extLst>
          </p:cNvPr>
          <p:cNvSpPr/>
          <p:nvPr/>
        </p:nvSpPr>
        <p:spPr>
          <a:xfrm>
            <a:off x="6517750" y="4969822"/>
            <a:ext cx="438150" cy="3429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00AC8F7-FC53-4B83-FF24-D1E4A74FC36B}"/>
              </a:ext>
            </a:extLst>
          </p:cNvPr>
          <p:cNvSpPr/>
          <p:nvPr/>
        </p:nvSpPr>
        <p:spPr>
          <a:xfrm>
            <a:off x="6522462" y="5491164"/>
            <a:ext cx="438150" cy="3429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右中括弧 11">
            <a:extLst>
              <a:ext uri="{FF2B5EF4-FFF2-40B4-BE49-F238E27FC236}">
                <a16:creationId xmlns:a16="http://schemas.microsoft.com/office/drawing/2014/main" id="{D145225B-011B-9C8B-B4E2-A9B9DD60148A}"/>
              </a:ext>
            </a:extLst>
          </p:cNvPr>
          <p:cNvSpPr/>
          <p:nvPr/>
        </p:nvSpPr>
        <p:spPr>
          <a:xfrm>
            <a:off x="695325" y="4487690"/>
            <a:ext cx="1057508" cy="2170993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左右中括弧 12">
            <a:extLst>
              <a:ext uri="{FF2B5EF4-FFF2-40B4-BE49-F238E27FC236}">
                <a16:creationId xmlns:a16="http://schemas.microsoft.com/office/drawing/2014/main" id="{72C71437-5CB2-524F-AF85-1C773D77E6C3}"/>
              </a:ext>
            </a:extLst>
          </p:cNvPr>
          <p:cNvSpPr/>
          <p:nvPr/>
        </p:nvSpPr>
        <p:spPr>
          <a:xfrm>
            <a:off x="2206777" y="4487690"/>
            <a:ext cx="1057508" cy="2170993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0FF2189-6EA9-6CB9-CFF7-6E99055518EF}"/>
              </a:ext>
            </a:extLst>
          </p:cNvPr>
          <p:cNvSpPr txBox="1"/>
          <p:nvPr/>
        </p:nvSpPr>
        <p:spPr>
          <a:xfrm>
            <a:off x="955415" y="4487690"/>
            <a:ext cx="5373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6AFE592-7140-E898-F5C7-D0953849596D}"/>
              </a:ext>
            </a:extLst>
          </p:cNvPr>
          <p:cNvSpPr txBox="1"/>
          <p:nvPr/>
        </p:nvSpPr>
        <p:spPr>
          <a:xfrm>
            <a:off x="2546216" y="4487690"/>
            <a:ext cx="3786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lr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7C03E8E-1367-7EF7-6361-269CC52DF6B7}"/>
              </a:ext>
            </a:extLst>
          </p:cNvPr>
          <p:cNvSpPr txBox="1"/>
          <p:nvPr/>
        </p:nvSpPr>
        <p:spPr>
          <a:xfrm>
            <a:off x="110889" y="3862678"/>
            <a:ext cx="1689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Gradient of W</a:t>
            </a:r>
            <a:r>
              <a:rPr lang="en-US" altLang="zh-TW" sz="1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16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05BA39B-61C9-8060-6FDE-279BD4441426}"/>
              </a:ext>
            </a:extLst>
          </p:cNvPr>
          <p:cNvSpPr txBox="1"/>
          <p:nvPr/>
        </p:nvSpPr>
        <p:spPr>
          <a:xfrm>
            <a:off x="2396129" y="3862678"/>
            <a:ext cx="14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rate</a:t>
            </a:r>
            <a:endParaRPr lang="zh-TW" altLang="en-US" sz="16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3EC36D1-3968-4394-D7D9-78F893961053}"/>
              </a:ext>
            </a:extLst>
          </p:cNvPr>
          <p:cNvCxnSpPr>
            <a:cxnSpLocks/>
          </p:cNvCxnSpPr>
          <p:nvPr/>
        </p:nvCxnSpPr>
        <p:spPr>
          <a:xfrm flipH="1" flipV="1">
            <a:off x="1059596" y="4201232"/>
            <a:ext cx="109655" cy="2864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7E28AB1-A3DD-6021-752E-7456158F4DEF}"/>
              </a:ext>
            </a:extLst>
          </p:cNvPr>
          <p:cNvCxnSpPr>
            <a:cxnSpLocks/>
          </p:cNvCxnSpPr>
          <p:nvPr/>
        </p:nvCxnSpPr>
        <p:spPr>
          <a:xfrm flipV="1">
            <a:off x="2730681" y="4201232"/>
            <a:ext cx="122734" cy="2864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3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3EB344-AAE1-0B07-E041-CFAC55CB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958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8310F2B-8040-E183-5866-7C84B94DF626}"/>
              </a:ext>
            </a:extLst>
          </p:cNvPr>
          <p:cNvSpPr txBox="1"/>
          <p:nvPr/>
        </p:nvSpPr>
        <p:spPr>
          <a:xfrm>
            <a:off x="3152775" y="476250"/>
            <a:ext cx="743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Stochastic Gradient Descent (SGD)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F046D90-BC45-653D-A4DB-DACCD53771B1}"/>
                  </a:ext>
                </a:extLst>
              </p:cNvPr>
              <p:cNvSpPr txBox="1"/>
              <p:nvPr/>
            </p:nvSpPr>
            <p:spPr>
              <a:xfrm>
                <a:off x="2409825" y="1257300"/>
                <a:ext cx="3078920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,……,</m:t>
                      </m:r>
                      <m:sSup>
                        <m:sSup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1F046D90-BC45-653D-A4DB-DACCD5377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25" y="1257300"/>
                <a:ext cx="3078920" cy="320601"/>
              </a:xfrm>
              <a:prstGeom prst="rect">
                <a:avLst/>
              </a:prstGeom>
              <a:blipFill>
                <a:blip r:embed="rId2"/>
                <a:stretch>
                  <a:fillRect l="-1188" t="-3774" r="-2574" b="-3396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大括弧 6">
            <a:extLst>
              <a:ext uri="{FF2B5EF4-FFF2-40B4-BE49-F238E27FC236}">
                <a16:creationId xmlns:a16="http://schemas.microsoft.com/office/drawing/2014/main" id="{E1CA7ECA-DA02-E3CD-4B25-378591742EE2}"/>
              </a:ext>
            </a:extLst>
          </p:cNvPr>
          <p:cNvSpPr/>
          <p:nvPr/>
        </p:nvSpPr>
        <p:spPr>
          <a:xfrm rot="16200000">
            <a:off x="4127191" y="676547"/>
            <a:ext cx="222868" cy="2095500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4813E6-3A62-1162-07F2-E14CD5313994}"/>
              </a:ext>
            </a:extLst>
          </p:cNvPr>
          <p:cNvSpPr txBox="1"/>
          <p:nvPr/>
        </p:nvSpPr>
        <p:spPr>
          <a:xfrm>
            <a:off x="3539710" y="1870692"/>
            <a:ext cx="1397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parameters</a:t>
            </a:r>
            <a:endParaRPr lang="zh-TW" altLang="en-US" sz="16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9513430-EB67-B427-12F4-0205D4FB34BD}"/>
                  </a:ext>
                </a:extLst>
              </p:cNvPr>
              <p:cNvSpPr txBox="1"/>
              <p:nvPr/>
            </p:nvSpPr>
            <p:spPr>
              <a:xfrm>
                <a:off x="1892802" y="2387797"/>
                <a:ext cx="3938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9513430-EB67-B427-12F4-0205D4FB3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802" y="2387797"/>
                <a:ext cx="393826" cy="307777"/>
              </a:xfrm>
              <a:prstGeom prst="rect">
                <a:avLst/>
              </a:prstGeom>
              <a:blipFill>
                <a:blip r:embed="rId3"/>
                <a:stretch>
                  <a:fillRect l="-12308" r="-3077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FBD3CB9-5A9D-91F2-BDFC-528FCCBD3F76}"/>
                  </a:ext>
                </a:extLst>
              </p:cNvPr>
              <p:cNvSpPr txBox="1"/>
              <p:nvPr/>
            </p:nvSpPr>
            <p:spPr>
              <a:xfrm>
                <a:off x="1892802" y="2867320"/>
                <a:ext cx="3997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FBD3CB9-5A9D-91F2-BDFC-528FCCBD3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802" y="2867320"/>
                <a:ext cx="399789" cy="307777"/>
              </a:xfrm>
              <a:prstGeom prst="rect">
                <a:avLst/>
              </a:prstGeom>
              <a:blipFill>
                <a:blip r:embed="rId4"/>
                <a:stretch>
                  <a:fillRect l="-12121" r="-4545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1F151D4-2035-A16E-B122-962490C99BE8}"/>
                  </a:ext>
                </a:extLst>
              </p:cNvPr>
              <p:cNvSpPr txBox="1"/>
              <p:nvPr/>
            </p:nvSpPr>
            <p:spPr>
              <a:xfrm>
                <a:off x="1889820" y="3346843"/>
                <a:ext cx="3997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1F151D4-2035-A16E-B122-962490C99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820" y="3346843"/>
                <a:ext cx="399789" cy="307777"/>
              </a:xfrm>
              <a:prstGeom prst="rect">
                <a:avLst/>
              </a:prstGeom>
              <a:blipFill>
                <a:blip r:embed="rId5"/>
                <a:stretch>
                  <a:fillRect l="-12121" r="-4545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79D78AA-0EFE-6606-1E88-EBBB8AA82E39}"/>
                  </a:ext>
                </a:extLst>
              </p:cNvPr>
              <p:cNvSpPr txBox="1"/>
              <p:nvPr/>
            </p:nvSpPr>
            <p:spPr>
              <a:xfrm>
                <a:off x="1889820" y="4785412"/>
                <a:ext cx="3775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79D78AA-0EFE-6606-1E88-EBBB8AA82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820" y="4785412"/>
                <a:ext cx="377539" cy="307777"/>
              </a:xfrm>
              <a:prstGeom prst="rect">
                <a:avLst/>
              </a:prstGeom>
              <a:blipFill>
                <a:blip r:embed="rId6"/>
                <a:stretch>
                  <a:fillRect l="-12903" r="-3226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D556614-3079-C0CF-20CE-4C4E3BB96CBB}"/>
                  </a:ext>
                </a:extLst>
              </p:cNvPr>
              <p:cNvSpPr txBox="1"/>
              <p:nvPr/>
            </p:nvSpPr>
            <p:spPr>
              <a:xfrm>
                <a:off x="1871552" y="4305889"/>
                <a:ext cx="6227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D556614-3079-C0CF-20CE-4C4E3BB96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552" y="4305889"/>
                <a:ext cx="622799" cy="307777"/>
              </a:xfrm>
              <a:prstGeom prst="rect">
                <a:avLst/>
              </a:prstGeom>
              <a:blipFill>
                <a:blip r:embed="rId7"/>
                <a:stretch>
                  <a:fillRect l="-7843" r="-2941" b="-137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14">
            <a:extLst>
              <a:ext uri="{FF2B5EF4-FFF2-40B4-BE49-F238E27FC236}">
                <a16:creationId xmlns:a16="http://schemas.microsoft.com/office/drawing/2014/main" id="{C0D180A7-CFED-ADAF-8631-BA389C4E0D7F}"/>
              </a:ext>
            </a:extLst>
          </p:cNvPr>
          <p:cNvSpPr txBox="1"/>
          <p:nvPr/>
        </p:nvSpPr>
        <p:spPr>
          <a:xfrm>
            <a:off x="1958560" y="3711880"/>
            <a:ext cx="276634" cy="59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600"/>
              </a:lnSpc>
            </a:pP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ts val="600"/>
              </a:lnSpc>
            </a:pPr>
            <a:r>
              <a:rPr lang="en-US" altLang="zh-TW" dirty="0">
                <a:solidFill>
                  <a:srgbClr val="0070C0"/>
                </a:solidFill>
              </a:rPr>
              <a:t>. .</a:t>
            </a:r>
          </a:p>
          <a:p>
            <a:pPr>
              <a:lnSpc>
                <a:spcPts val="600"/>
              </a:lnSpc>
            </a:pP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ts val="600"/>
              </a:lnSpc>
            </a:pP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ts val="600"/>
              </a:lnSpc>
            </a:pPr>
            <a:r>
              <a:rPr lang="en-US" altLang="zh-TW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B5DD0DD8-420A-FDCC-96B5-B9616BF3267B}"/>
              </a:ext>
            </a:extLst>
          </p:cNvPr>
          <p:cNvSpPr/>
          <p:nvPr/>
        </p:nvSpPr>
        <p:spPr>
          <a:xfrm>
            <a:off x="2089715" y="4918948"/>
            <a:ext cx="196914" cy="1932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983A1D1-6298-9872-4795-666323B45C7F}"/>
              </a:ext>
            </a:extLst>
          </p:cNvPr>
          <p:cNvSpPr txBox="1"/>
          <p:nvPr/>
        </p:nvSpPr>
        <p:spPr>
          <a:xfrm>
            <a:off x="2639053" y="5038398"/>
            <a:ext cx="1476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timestamp</a:t>
            </a:r>
            <a:endParaRPr lang="zh-TW" altLang="en-US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9E52077-BBD1-B0D3-48D8-762A2C9F20E5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2257792" y="5083932"/>
            <a:ext cx="381261" cy="123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7297F8A-073E-CDBB-0B51-88FEF610196F}"/>
                  </a:ext>
                </a:extLst>
              </p:cNvPr>
              <p:cNvSpPr txBox="1"/>
              <p:nvPr/>
            </p:nvSpPr>
            <p:spPr>
              <a:xfrm>
                <a:off x="5680490" y="2239019"/>
                <a:ext cx="29751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𝑔𝑟𝑎𝑑𝑖𝑒𝑛𝑡</m:t>
                      </m:r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7297F8A-073E-CDBB-0B51-88FEF6101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490" y="2239019"/>
                <a:ext cx="2975109" cy="307777"/>
              </a:xfrm>
              <a:prstGeom prst="rect">
                <a:avLst/>
              </a:prstGeom>
              <a:blipFill>
                <a:blip r:embed="rId8"/>
                <a:stretch>
                  <a:fillRect l="-2459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>
            <a:extLst>
              <a:ext uri="{FF2B5EF4-FFF2-40B4-BE49-F238E27FC236}">
                <a16:creationId xmlns:a16="http://schemas.microsoft.com/office/drawing/2014/main" id="{D0DC2760-9D29-7C0C-5DE0-630403C302F7}"/>
              </a:ext>
            </a:extLst>
          </p:cNvPr>
          <p:cNvSpPr txBox="1"/>
          <p:nvPr/>
        </p:nvSpPr>
        <p:spPr>
          <a:xfrm>
            <a:off x="7722393" y="2741549"/>
            <a:ext cx="589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loss</a:t>
            </a:r>
            <a:endParaRPr lang="zh-TW" altLang="en-US" sz="16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86F45E44-414C-B30D-D220-4B7B0A182EE0}"/>
              </a:ext>
            </a:extLst>
          </p:cNvPr>
          <p:cNvGrpSpPr/>
          <p:nvPr/>
        </p:nvGrpSpPr>
        <p:grpSpPr>
          <a:xfrm>
            <a:off x="7515225" y="2584547"/>
            <a:ext cx="276225" cy="215803"/>
            <a:chOff x="5476875" y="3213197"/>
            <a:chExt cx="276225" cy="215803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93A7DC03-E10F-6DF6-4D01-7D4A13CF2E45}"/>
                </a:ext>
              </a:extLst>
            </p:cNvPr>
            <p:cNvCxnSpPr/>
            <p:nvPr/>
          </p:nvCxnSpPr>
          <p:spPr>
            <a:xfrm>
              <a:off x="5476875" y="3213197"/>
              <a:ext cx="27622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1F9F619B-2ACC-A279-ABE0-A006ACA083E3}"/>
                </a:ext>
              </a:extLst>
            </p:cNvPr>
            <p:cNvCxnSpPr/>
            <p:nvPr/>
          </p:nvCxnSpPr>
          <p:spPr>
            <a:xfrm>
              <a:off x="5614987" y="3213197"/>
              <a:ext cx="138113" cy="21580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BD41AE5D-20D4-9566-0282-7796ADD7126A}"/>
                  </a:ext>
                </a:extLst>
              </p:cNvPr>
              <p:cNvSpPr txBox="1"/>
              <p:nvPr/>
            </p:nvSpPr>
            <p:spPr>
              <a:xfrm>
                <a:off x="5537504" y="3215574"/>
                <a:ext cx="495956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𝑚𝑜𝑚𝑒𝑛𝑡𝑢𝑚</m:t>
                      </m:r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, ……, 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000" dirty="0">
                  <a:solidFill>
                    <a:srgbClr val="0070C0"/>
                  </a:solidFill>
                </a:endParaRPr>
              </a:p>
              <a:p>
                <a:r>
                  <a:rPr lang="en-US" altLang="zh-TW" sz="2000" dirty="0">
                    <a:solidFill>
                      <a:srgbClr val="0070C0"/>
                    </a:solidFill>
                  </a:rPr>
                  <a:t>				 =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TW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r>
                  <a:rPr lang="zh-TW" altLang="en-US" sz="20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TW" sz="20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TW" alt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BD41AE5D-20D4-9566-0282-7796ADD71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504" y="3215574"/>
                <a:ext cx="4959563" cy="615553"/>
              </a:xfrm>
              <a:prstGeom prst="rect">
                <a:avLst/>
              </a:prstGeom>
              <a:blipFill>
                <a:blip r:embed="rId9"/>
                <a:stretch>
                  <a:fillRect b="-24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群組 27">
            <a:extLst>
              <a:ext uri="{FF2B5EF4-FFF2-40B4-BE49-F238E27FC236}">
                <a16:creationId xmlns:a16="http://schemas.microsoft.com/office/drawing/2014/main" id="{C15C0B34-E98B-730E-214C-DDF50FF1BE6F}"/>
              </a:ext>
            </a:extLst>
          </p:cNvPr>
          <p:cNvGrpSpPr/>
          <p:nvPr/>
        </p:nvGrpSpPr>
        <p:grpSpPr>
          <a:xfrm>
            <a:off x="7584280" y="3861178"/>
            <a:ext cx="276225" cy="215803"/>
            <a:chOff x="5476875" y="3213197"/>
            <a:chExt cx="276225" cy="215803"/>
          </a:xfrm>
        </p:grpSpPr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D9513E15-11AA-8F16-8B61-E6456DF5B0B4}"/>
                </a:ext>
              </a:extLst>
            </p:cNvPr>
            <p:cNvCxnSpPr/>
            <p:nvPr/>
          </p:nvCxnSpPr>
          <p:spPr>
            <a:xfrm>
              <a:off x="5476875" y="3213197"/>
              <a:ext cx="276225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7A2C9B19-EC1C-6EE9-1C3A-C412B7C91E84}"/>
                </a:ext>
              </a:extLst>
            </p:cNvPr>
            <p:cNvCxnSpPr/>
            <p:nvPr/>
          </p:nvCxnSpPr>
          <p:spPr>
            <a:xfrm>
              <a:off x="5614987" y="3213197"/>
              <a:ext cx="138113" cy="215803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4C9C4B0-0F9C-C679-3903-613D143B77B0}"/>
              </a:ext>
            </a:extLst>
          </p:cNvPr>
          <p:cNvGrpSpPr/>
          <p:nvPr/>
        </p:nvGrpSpPr>
        <p:grpSpPr>
          <a:xfrm>
            <a:off x="8772524" y="3877114"/>
            <a:ext cx="276225" cy="215803"/>
            <a:chOff x="5476875" y="3213197"/>
            <a:chExt cx="276225" cy="215803"/>
          </a:xfrm>
        </p:grpSpPr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8A2DEB0A-D33E-E8D7-9B08-7B72A3603181}"/>
                </a:ext>
              </a:extLst>
            </p:cNvPr>
            <p:cNvCxnSpPr/>
            <p:nvPr/>
          </p:nvCxnSpPr>
          <p:spPr>
            <a:xfrm>
              <a:off x="5476875" y="3213197"/>
              <a:ext cx="276225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671E5581-6A81-FAC4-D75B-2D4E97DF4CFC}"/>
                </a:ext>
              </a:extLst>
            </p:cNvPr>
            <p:cNvCxnSpPr/>
            <p:nvPr/>
          </p:nvCxnSpPr>
          <p:spPr>
            <a:xfrm>
              <a:off x="5614987" y="3213197"/>
              <a:ext cx="138113" cy="215803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8804C3D-C0B9-C4D8-D2FA-3D4EE1C21CD1}"/>
                  </a:ext>
                </a:extLst>
              </p:cNvPr>
              <p:cNvSpPr txBox="1"/>
              <p:nvPr/>
            </p:nvSpPr>
            <p:spPr>
              <a:xfrm>
                <a:off x="5639159" y="4664273"/>
                <a:ext cx="12211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8804C3D-C0B9-C4D8-D2FA-3D4EE1C2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159" y="4664273"/>
                <a:ext cx="1221168" cy="307777"/>
              </a:xfrm>
              <a:prstGeom prst="rect">
                <a:avLst/>
              </a:prstGeom>
              <a:blipFill>
                <a:blip r:embed="rId10"/>
                <a:stretch>
                  <a:fillRect l="-3500" r="-1000" b="-137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>
            <a:extLst>
              <a:ext uri="{FF2B5EF4-FFF2-40B4-BE49-F238E27FC236}">
                <a16:creationId xmlns:a16="http://schemas.microsoft.com/office/drawing/2014/main" id="{DBAAC093-CFF0-B4D2-9338-89E87D851376}"/>
              </a:ext>
            </a:extLst>
          </p:cNvPr>
          <p:cNvSpPr txBox="1"/>
          <p:nvPr/>
        </p:nvSpPr>
        <p:spPr>
          <a:xfrm>
            <a:off x="7381740" y="4046229"/>
            <a:ext cx="1842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momentum</a:t>
            </a:r>
            <a:endParaRPr lang="zh-TW" altLang="en-US" sz="16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903278C-C1DA-97CF-9621-12B3AD688924}"/>
              </a:ext>
            </a:extLst>
          </p:cNvPr>
          <p:cNvSpPr txBox="1"/>
          <p:nvPr/>
        </p:nvSpPr>
        <p:spPr>
          <a:xfrm>
            <a:off x="8886961" y="4046229"/>
            <a:ext cx="1602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dampening</a:t>
            </a:r>
            <a:endParaRPr lang="zh-TW" altLang="en-US" sz="16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66C31E6-05A3-34A4-2A5B-3F5F19149549}"/>
              </a:ext>
            </a:extLst>
          </p:cNvPr>
          <p:cNvSpPr txBox="1"/>
          <p:nvPr/>
        </p:nvSpPr>
        <p:spPr>
          <a:xfrm>
            <a:off x="5639159" y="4050427"/>
            <a:ext cx="1842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 </a:t>
            </a:r>
            <a:r>
              <a:rPr lang="en-US" altLang="zh-TW" sz="1600" dirty="0" err="1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lang="en-US" altLang="zh-TW" sz="16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SGD:</a:t>
            </a:r>
            <a:endParaRPr lang="zh-TW" altLang="en-US" sz="16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A841BA4-FD46-647D-1807-079FB6FDFD31}"/>
                  </a:ext>
                </a:extLst>
              </p:cNvPr>
              <p:cNvSpPr txBox="1"/>
              <p:nvPr/>
            </p:nvSpPr>
            <p:spPr>
              <a:xfrm>
                <a:off x="5639159" y="5237661"/>
                <a:ext cx="250549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altLang="zh-TW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 ∙</m:t>
                      </m:r>
                      <m:r>
                        <a:rPr lang="zh-TW" altLang="en-US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6A841BA4-FD46-647D-1807-079FB6FDF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159" y="5237661"/>
                <a:ext cx="2505494" cy="307777"/>
              </a:xfrm>
              <a:prstGeom prst="rect">
                <a:avLst/>
              </a:prstGeom>
              <a:blipFill>
                <a:blip r:embed="rId11"/>
                <a:stretch>
                  <a:fillRect l="-1460" r="-243" b="-137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247F998-885D-FE13-1EEB-18D8E83074F6}"/>
              </a:ext>
            </a:extLst>
          </p:cNvPr>
          <p:cNvCxnSpPr>
            <a:cxnSpLocks/>
          </p:cNvCxnSpPr>
          <p:nvPr/>
        </p:nvCxnSpPr>
        <p:spPr>
          <a:xfrm flipV="1">
            <a:off x="2451279" y="2584547"/>
            <a:ext cx="3037466" cy="2284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39B6FAA7-6E6D-1D19-F6CB-7C70F857EEA8}"/>
              </a:ext>
            </a:extLst>
          </p:cNvPr>
          <p:cNvGrpSpPr/>
          <p:nvPr/>
        </p:nvGrpSpPr>
        <p:grpSpPr>
          <a:xfrm>
            <a:off x="7253287" y="5595797"/>
            <a:ext cx="276225" cy="215803"/>
            <a:chOff x="5476875" y="3213197"/>
            <a:chExt cx="276225" cy="215803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0FEFFA32-1A86-1C08-0AB5-1E83994BB4AF}"/>
                </a:ext>
              </a:extLst>
            </p:cNvPr>
            <p:cNvCxnSpPr/>
            <p:nvPr/>
          </p:nvCxnSpPr>
          <p:spPr>
            <a:xfrm>
              <a:off x="5476875" y="3213197"/>
              <a:ext cx="27622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CC1935F9-3E1C-843A-5AF2-B61AA9FAC1FD}"/>
                </a:ext>
              </a:extLst>
            </p:cNvPr>
            <p:cNvCxnSpPr/>
            <p:nvPr/>
          </p:nvCxnSpPr>
          <p:spPr>
            <a:xfrm>
              <a:off x="5614987" y="3213197"/>
              <a:ext cx="138113" cy="21580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CBB7E15-4EDD-544B-D752-9DF58FBC561C}"/>
              </a:ext>
            </a:extLst>
          </p:cNvPr>
          <p:cNvSpPr txBox="1"/>
          <p:nvPr/>
        </p:nvSpPr>
        <p:spPr>
          <a:xfrm>
            <a:off x="7496554" y="5811049"/>
            <a:ext cx="1727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rate</a:t>
            </a:r>
            <a:endParaRPr lang="zh-TW" altLang="en-US" sz="16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0504462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小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小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小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小水滴</Template>
  <TotalTime>489</TotalTime>
  <Words>947</Words>
  <Application>Microsoft Office PowerPoint</Application>
  <PresentationFormat>寬螢幕</PresentationFormat>
  <Paragraphs>228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3" baseType="lpstr">
      <vt:lpstr>微軟正黑體</vt:lpstr>
      <vt:lpstr>Arial</vt:lpstr>
      <vt:lpstr>Cambria Math</vt:lpstr>
      <vt:lpstr>Segoe UI Historic</vt:lpstr>
      <vt:lpstr>Source Sans Pro</vt:lpstr>
      <vt:lpstr>Tw Cen MT</vt:lpstr>
      <vt:lpstr>Wingdings</vt:lpstr>
      <vt:lpstr>小水滴</vt:lpstr>
      <vt:lpstr>Learning Rate Dropout</vt:lpstr>
      <vt:lpstr>Motivation</vt:lpstr>
      <vt:lpstr>PowerPoint 簡報</vt:lpstr>
      <vt:lpstr>Introduction</vt:lpstr>
      <vt:lpstr>PowerPoint 簡報</vt:lpstr>
      <vt:lpstr>PowerPoint 簡報</vt:lpstr>
      <vt:lpstr>PowerPoint 簡報</vt:lpstr>
      <vt:lpstr>Method</vt:lpstr>
      <vt:lpstr>PowerPoint 簡報</vt:lpstr>
      <vt:lpstr>PowerPoint 簡報</vt:lpstr>
      <vt:lpstr>Mathematical Derivation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Rate Dropout</dc:title>
  <dc:creator>陳昱丞</dc:creator>
  <cp:lastModifiedBy>陳昱丞</cp:lastModifiedBy>
  <cp:revision>270</cp:revision>
  <dcterms:created xsi:type="dcterms:W3CDTF">2022-05-23T16:53:08Z</dcterms:created>
  <dcterms:modified xsi:type="dcterms:W3CDTF">2022-05-30T16:27:18Z</dcterms:modified>
</cp:coreProperties>
</file>