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5" r:id="rId2"/>
    <p:sldId id="269" r:id="rId3"/>
    <p:sldId id="257" r:id="rId4"/>
    <p:sldId id="258" r:id="rId5"/>
    <p:sldId id="270" r:id="rId6"/>
    <p:sldId id="264" r:id="rId7"/>
    <p:sldId id="259" r:id="rId8"/>
    <p:sldId id="261" r:id="rId9"/>
    <p:sldId id="284" r:id="rId10"/>
    <p:sldId id="285" r:id="rId11"/>
    <p:sldId id="262" r:id="rId12"/>
    <p:sldId id="263" r:id="rId13"/>
    <p:sldId id="266" r:id="rId14"/>
    <p:sldId id="282" r:id="rId15"/>
    <p:sldId id="256" r:id="rId16"/>
    <p:sldId id="277" r:id="rId17"/>
    <p:sldId id="280" r:id="rId18"/>
    <p:sldId id="281" r:id="rId19"/>
    <p:sldId id="283" r:id="rId20"/>
    <p:sldId id="267" r:id="rId21"/>
    <p:sldId id="271" r:id="rId22"/>
    <p:sldId id="272" r:id="rId23"/>
    <p:sldId id="274" r:id="rId24"/>
    <p:sldId id="287" r:id="rId25"/>
    <p:sldId id="286" r:id="rId26"/>
    <p:sldId id="273"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2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6CACC-11D9-4B02-B031-D442A7F361B6}" type="datetimeFigureOut">
              <a:rPr lang="zh-TW" altLang="en-US" smtClean="0"/>
              <a:t>2022/6/20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F3571-AF16-424B-A894-67AF80C5778D}" type="slidenum">
              <a:rPr lang="zh-TW" altLang="en-US" smtClean="0"/>
              <a:t>‹#›</a:t>
            </a:fld>
            <a:endParaRPr lang="zh-TW" altLang="en-US"/>
          </a:p>
        </p:txBody>
      </p:sp>
    </p:spTree>
    <p:extLst>
      <p:ext uri="{BB962C8B-B14F-4D97-AF65-F5344CB8AC3E}">
        <p14:creationId xmlns:p14="http://schemas.microsoft.com/office/powerpoint/2010/main" val="80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58F3571-AF16-424B-A894-67AF80C5778D}" type="slidenum">
              <a:rPr lang="zh-TW" altLang="en-US" smtClean="0"/>
              <a:t>3</a:t>
            </a:fld>
            <a:endParaRPr lang="zh-TW" altLang="en-US"/>
          </a:p>
        </p:txBody>
      </p:sp>
    </p:spTree>
    <p:extLst>
      <p:ext uri="{BB962C8B-B14F-4D97-AF65-F5344CB8AC3E}">
        <p14:creationId xmlns:p14="http://schemas.microsoft.com/office/powerpoint/2010/main" val="370520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5663DF-7320-FEDA-B7A1-D92728CA5D0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8137501-B204-184A-5505-213B9EA5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1D96CAA-004D-6966-EAD4-0EC2E59523C1}"/>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5B369BBE-867D-0911-A794-4C9C3C5BF4B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1072E7D-AD56-9C6E-73C8-896E6508FC19}"/>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7683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D373B-AA72-8243-D594-3737EE9508D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5DE34A4-5BE6-8DF4-D1EC-82C4A68814A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5222FD-148A-F123-C89C-308117E9855E}"/>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28168E6F-5F61-6ECF-B978-37B2BB29A5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8686C2-54F2-FA81-2C51-181B865E9577}"/>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144225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DD3F7D8-30C5-6F71-1B66-E7E7EBEB562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D5F7B8F-C533-FF12-6682-F337AE89C0C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F7E2C21-0572-676B-A0CC-91D35DFAC104}"/>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6D1A36B4-BFE5-304D-2672-BA61B86660E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791EBDC-C4F4-61BC-2F15-C180C44D3DD2}"/>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389346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D84B30-0161-7D37-F351-64D86170DC2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B6D7BD8-A7C8-DC71-72F2-CD7D06EFF3A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F0DD6E9-289B-C95E-A0EC-739B15816500}"/>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D073F603-87B2-4FD4-4759-27D93200A18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0159C9A-4521-7EDA-7367-F71AAF748464}"/>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8388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8A05DE-1250-E935-EFF1-CFAEB5A2CED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73BD5CB-03EE-6CB2-2AF5-6A6D205CC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2A75A78-3F50-C671-634E-5C263E3F2170}"/>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7ECEBEA3-4015-D779-D226-FEEE3B8557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D22EF3-87F5-1301-E45E-583768E6888C}"/>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89413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2B26F7-BC24-F777-6555-E0CA6D7F300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AA3F30-5C98-7AF3-F985-C9AB2B8EE60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52A83AD-EF2D-5509-8F7D-D1422BFCE7D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974C838-010D-5FA2-DA9A-7DFF3DB9C3F8}"/>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6F578FE9-2CA4-455C-1A6D-5CA07A0BB7F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A26FD4A-39DB-2660-7B67-59242302706E}"/>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160244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C118E-493E-19D7-462B-B8C923CC4A2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2509F1C-A08F-1924-26F9-4C892EE6E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65F8CD5-82E2-90D9-0E6C-484A4DE901A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EEDFDC2-07E4-B98E-12B9-2F5288D15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32352FF-AD7A-0FD9-A12E-9D7B107B539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39E9589-5522-4D52-77E4-C87158B9DE76}"/>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8" name="頁尾版面配置區 7">
            <a:extLst>
              <a:ext uri="{FF2B5EF4-FFF2-40B4-BE49-F238E27FC236}">
                <a16:creationId xmlns:a16="http://schemas.microsoft.com/office/drawing/2014/main" id="{9B029DFC-F71A-3D55-40F2-93B69385EBF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0422556-E1A9-3584-903D-39C1189E64D4}"/>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31917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AC29C8-FE1D-4FDB-0B47-156A9C1BDC4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9C424DA-2F59-584E-D993-190F31763240}"/>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4" name="頁尾版面配置區 3">
            <a:extLst>
              <a:ext uri="{FF2B5EF4-FFF2-40B4-BE49-F238E27FC236}">
                <a16:creationId xmlns:a16="http://schemas.microsoft.com/office/drawing/2014/main" id="{EA23796A-4F06-ECAD-3106-926E0B7CB0D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CD3301B-0622-C212-9805-A255A6583B3C}"/>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397645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CB9711A-EAE3-D623-547D-15CEB2C2C41D}"/>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3" name="頁尾版面配置區 2">
            <a:extLst>
              <a:ext uri="{FF2B5EF4-FFF2-40B4-BE49-F238E27FC236}">
                <a16:creationId xmlns:a16="http://schemas.microsoft.com/office/drawing/2014/main" id="{064F08F2-88FA-DD68-6FB1-FF12FE979F3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9A7072D-A0D9-DB84-1EEF-033CD441223E}"/>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215093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301683-783B-72CE-755F-072338AF34C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2EA6717-5A6D-38A2-DB95-0F2DCB76D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10B9BFC-B72F-5B08-04DD-D7211DE06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7CDFC2A-F5AD-B9C2-E87C-E598A3876E08}"/>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DBC812E4-9EDD-3CAE-DA77-BE739310D9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1B2EE4-952E-290C-4DDB-6755593010B7}"/>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297777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94622E-E932-B94F-7C23-2F48B7C4F0A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9F67FEE-F1DF-0371-B4DD-2AFE649C1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3531EF1-AB1E-F672-5E04-B4830CF30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8BE900A-41F9-7302-67A2-628CC6DDB758}"/>
              </a:ext>
            </a:extLst>
          </p:cNvPr>
          <p:cNvSpPr>
            <a:spLocks noGrp="1"/>
          </p:cNvSpPr>
          <p:nvPr>
            <p:ph type="dt" sz="half" idx="10"/>
          </p:nvPr>
        </p:nvSpPr>
        <p:spPr/>
        <p:txBody>
          <a:bodyPr/>
          <a:lstStyle/>
          <a:p>
            <a:fld id="{7D033010-6B1D-4FA3-82C2-C4D24CEBBF78}"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99B2FE53-F31A-1D97-4CE6-CF0AF1E75C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CD4949A-FE86-E46F-813E-3F21BCF96B48}"/>
              </a:ext>
            </a:extLst>
          </p:cNvPr>
          <p:cNvSpPr>
            <a:spLocks noGrp="1"/>
          </p:cNvSpPr>
          <p:nvPr>
            <p:ph type="sldNum" sz="quarter" idx="12"/>
          </p:nvPr>
        </p:nvSpPr>
        <p:spPr/>
        <p:txBody>
          <a:body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227072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4C119D7-A28B-818B-B019-6A09989B4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37C6BB2-9C8D-78C5-DA21-F10A50BE4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66362FF-54C6-EEAE-A292-EE9D4BB49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33010-6B1D-4FA3-82C2-C4D24CEBBF78}"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1D60FD22-341F-BB06-1592-23E7C7BB0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7865F39-D5C5-EAFA-FDDA-329CFB7F9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C85E-F805-40C8-B596-5E0FBC90BBBF}" type="slidenum">
              <a:rPr lang="zh-TW" altLang="en-US" smtClean="0"/>
              <a:t>‹#›</a:t>
            </a:fld>
            <a:endParaRPr lang="zh-TW" altLang="en-US"/>
          </a:p>
        </p:txBody>
      </p:sp>
    </p:spTree>
    <p:extLst>
      <p:ext uri="{BB962C8B-B14F-4D97-AF65-F5344CB8AC3E}">
        <p14:creationId xmlns:p14="http://schemas.microsoft.com/office/powerpoint/2010/main" val="64615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i.org/10.1093/sleep/zsaa098"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903.07788"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hyperlink" Target="https://arxiv.org/abs/1710.0941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hysionet.org/content/ecg-ppg-simulator-arrhythmia/1.3.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文字方塊 2">
            <a:extLst>
              <a:ext uri="{FF2B5EF4-FFF2-40B4-BE49-F238E27FC236}">
                <a16:creationId xmlns:a16="http://schemas.microsoft.com/office/drawing/2014/main" id="{14160E6F-C798-CF89-2A38-9FB93229103C}"/>
              </a:ext>
            </a:extLst>
          </p:cNvPr>
          <p:cNvSpPr txBox="1"/>
          <p:nvPr/>
        </p:nvSpPr>
        <p:spPr>
          <a:xfrm>
            <a:off x="2624917" y="2347545"/>
            <a:ext cx="7124481" cy="2150719"/>
          </a:xfrm>
          <a:prstGeom prst="rect">
            <a:avLst/>
          </a:prstGeom>
          <a:noFill/>
        </p:spPr>
        <p:txBody>
          <a:bodyPr vert="horz" lIns="91440" tIns="45720" rIns="91440" bIns="45720" rtlCol="0" anchor="ctr">
            <a:normAutofit/>
          </a:bodyPr>
          <a:lstStyle/>
          <a:p>
            <a:pPr algn="l"/>
            <a:r>
              <a:rPr lang="en-US" altLang="zh-TW" sz="3600" dirty="0">
                <a:solidFill>
                  <a:srgbClr val="050505"/>
                </a:solidFill>
                <a:latin typeface="微軟正黑體" panose="020B0604030504040204" pitchFamily="34" charset="-120"/>
                <a:ea typeface="微軟正黑體" panose="020B0604030504040204" pitchFamily="34" charset="-120"/>
              </a:rPr>
              <a:t>Detection of AF and APB in PPG</a:t>
            </a:r>
          </a:p>
        </p:txBody>
      </p:sp>
      <p:sp>
        <p:nvSpPr>
          <p:cNvPr id="24"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文字方塊 14">
            <a:extLst>
              <a:ext uri="{FF2B5EF4-FFF2-40B4-BE49-F238E27FC236}">
                <a16:creationId xmlns:a16="http://schemas.microsoft.com/office/drawing/2014/main" id="{F11CA601-84D3-27B0-5CE4-D441CF667FA2}"/>
              </a:ext>
            </a:extLst>
          </p:cNvPr>
          <p:cNvSpPr txBox="1"/>
          <p:nvPr/>
        </p:nvSpPr>
        <p:spPr>
          <a:xfrm>
            <a:off x="4853445" y="3862779"/>
            <a:ext cx="2767442" cy="646331"/>
          </a:xfrm>
          <a:prstGeom prst="rect">
            <a:avLst/>
          </a:prstGeom>
          <a:noFill/>
        </p:spPr>
        <p:txBody>
          <a:bodyPr wrap="square">
            <a:spAutoFit/>
          </a:bodyPr>
          <a:lstStyle/>
          <a:p>
            <a:pPr algn="ctr"/>
            <a:r>
              <a:rPr lang="en-US" altLang="zh-TW" dirty="0">
                <a:latin typeface="微軟正黑體" panose="020B0604030504040204" pitchFamily="34" charset="-120"/>
                <a:ea typeface="微軟正黑體" panose="020B0604030504040204" pitchFamily="34" charset="-120"/>
              </a:rPr>
              <a:t>0716206 </a:t>
            </a:r>
            <a:r>
              <a:rPr lang="zh-TW" altLang="en-US" dirty="0">
                <a:latin typeface="微軟正黑體" panose="020B0604030504040204" pitchFamily="34" charset="-120"/>
                <a:ea typeface="微軟正黑體" panose="020B0604030504040204" pitchFamily="34" charset="-120"/>
              </a:rPr>
              <a:t>陳昱丞</a:t>
            </a:r>
            <a:endParaRPr lang="en-US" altLang="zh-TW" dirty="0">
              <a:latin typeface="微軟正黑體" panose="020B0604030504040204" pitchFamily="34" charset="-120"/>
              <a:ea typeface="微軟正黑體" panose="020B0604030504040204" pitchFamily="34" charset="-120"/>
            </a:endParaRPr>
          </a:p>
          <a:p>
            <a:pPr algn="ctr"/>
            <a:r>
              <a:rPr lang="en-US" altLang="zh-TW" dirty="0">
                <a:latin typeface="微軟正黑體" panose="020B0604030504040204" pitchFamily="34" charset="-120"/>
                <a:ea typeface="微軟正黑體" panose="020B0604030504040204" pitchFamily="34" charset="-120"/>
              </a:rPr>
              <a:t>310551175</a:t>
            </a:r>
            <a:r>
              <a:rPr lang="zh-TW" altLang="en-US" dirty="0">
                <a:latin typeface="微軟正黑體" panose="020B0604030504040204" pitchFamily="34" charset="-120"/>
                <a:ea typeface="微軟正黑體" panose="020B0604030504040204" pitchFamily="34" charset="-120"/>
              </a:rPr>
              <a:t> 蔡金玲</a:t>
            </a:r>
          </a:p>
        </p:txBody>
      </p:sp>
    </p:spTree>
    <p:extLst>
      <p:ext uri="{BB962C8B-B14F-4D97-AF65-F5344CB8AC3E}">
        <p14:creationId xmlns:p14="http://schemas.microsoft.com/office/powerpoint/2010/main" val="215754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1B8839C2-DCBF-3CB6-9FC9-28AAE4FB9DC7}"/>
              </a:ext>
            </a:extLst>
          </p:cNvPr>
          <p:cNvGraphicFramePr>
            <a:graphicFrameLocks noGrp="1"/>
          </p:cNvGraphicFramePr>
          <p:nvPr>
            <p:ph idx="1"/>
          </p:nvPr>
        </p:nvGraphicFramePr>
        <p:xfrm>
          <a:off x="1130300" y="1807991"/>
          <a:ext cx="5883273" cy="3242018"/>
        </p:xfrm>
        <a:graphic>
          <a:graphicData uri="http://schemas.openxmlformats.org/drawingml/2006/table">
            <a:tbl>
              <a:tblPr/>
              <a:tblGrid>
                <a:gridCol w="1047750">
                  <a:extLst>
                    <a:ext uri="{9D8B030D-6E8A-4147-A177-3AD203B41FA5}">
                      <a16:colId xmlns:a16="http://schemas.microsoft.com/office/drawing/2014/main" val="4162887799"/>
                    </a:ext>
                  </a:extLst>
                </a:gridCol>
                <a:gridCol w="917956">
                  <a:extLst>
                    <a:ext uri="{9D8B030D-6E8A-4147-A177-3AD203B41FA5}">
                      <a16:colId xmlns:a16="http://schemas.microsoft.com/office/drawing/2014/main" val="1502671874"/>
                    </a:ext>
                  </a:extLst>
                </a:gridCol>
                <a:gridCol w="955167">
                  <a:extLst>
                    <a:ext uri="{9D8B030D-6E8A-4147-A177-3AD203B41FA5}">
                      <a16:colId xmlns:a16="http://schemas.microsoft.com/office/drawing/2014/main" val="3372228503"/>
                    </a:ext>
                  </a:extLst>
                </a:gridCol>
                <a:gridCol w="913638">
                  <a:extLst>
                    <a:ext uri="{9D8B030D-6E8A-4147-A177-3AD203B41FA5}">
                      <a16:colId xmlns:a16="http://schemas.microsoft.com/office/drawing/2014/main" val="2033114261"/>
                    </a:ext>
                  </a:extLst>
                </a:gridCol>
                <a:gridCol w="1099439">
                  <a:extLst>
                    <a:ext uri="{9D8B030D-6E8A-4147-A177-3AD203B41FA5}">
                      <a16:colId xmlns:a16="http://schemas.microsoft.com/office/drawing/2014/main" val="3677927321"/>
                    </a:ext>
                  </a:extLst>
                </a:gridCol>
                <a:gridCol w="949323">
                  <a:extLst>
                    <a:ext uri="{9D8B030D-6E8A-4147-A177-3AD203B41FA5}">
                      <a16:colId xmlns:a16="http://schemas.microsoft.com/office/drawing/2014/main" val="3772566800"/>
                    </a:ext>
                  </a:extLst>
                </a:gridCol>
              </a:tblGrid>
              <a:tr h="634864">
                <a:tc>
                  <a:txBody>
                    <a:bodyPr/>
                    <a:lstStyle/>
                    <a:p>
                      <a:pPr algn="l" fontAlgn="t"/>
                      <a:br>
                        <a:rPr lang="zh-TW" altLang="en-US" b="1" dirty="0">
                          <a:solidFill>
                            <a:srgbClr val="172B4D"/>
                          </a:solidFill>
                          <a:effectLst/>
                        </a:rPr>
                      </a:br>
                      <a:endParaRPr lang="zh-TW" altLang="en-US" b="1" dirty="0">
                        <a:solidFill>
                          <a:srgbClr val="172B4D"/>
                        </a:solidFill>
                        <a:effectLst/>
                      </a:endParaRP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172B4D"/>
                          </a:solidFill>
                          <a:effectLst/>
                        </a:rPr>
                        <a:t>Other</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a:solidFill>
                            <a:srgbClr val="172B4D"/>
                          </a:solidFill>
                          <a:effectLst/>
                        </a:rPr>
                        <a:t>AF</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172B4D"/>
                          </a:solidFill>
                          <a:effectLst/>
                        </a:rPr>
                        <a:t>APB</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172B4D"/>
                          </a:solidFill>
                          <a:effectLst/>
                        </a:rPr>
                        <a:t>AF</a:t>
                      </a:r>
                    </a:p>
                    <a:p>
                      <a:pPr algn="l" fontAlgn="t"/>
                      <a:r>
                        <a:rPr lang="en-US" b="1" dirty="0">
                          <a:solidFill>
                            <a:srgbClr val="172B4D"/>
                          </a:solidFill>
                          <a:effectLst/>
                        </a:rPr>
                        <a:t>&amp;APB</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0070C0"/>
                          </a:solidFill>
                          <a:effectLst/>
                        </a:rPr>
                        <a:t>Total</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747547297"/>
                  </a:ext>
                </a:extLst>
              </a:tr>
              <a:tr h="823594">
                <a:tc>
                  <a:txBody>
                    <a:bodyPr/>
                    <a:lstStyle/>
                    <a:p>
                      <a:pPr algn="l" fontAlgn="t"/>
                      <a:r>
                        <a:rPr lang="en-US" dirty="0">
                          <a:effectLst/>
                        </a:rPr>
                        <a:t>no noise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14930</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24451</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28260</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18464</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86105</a:t>
                      </a:r>
                      <a:endParaRPr lang="zh-TW" altLang="en-US" dirty="0">
                        <a:solidFill>
                          <a:srgbClr val="0070C0"/>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477498563"/>
                  </a:ext>
                </a:extLst>
              </a:tr>
              <a:tr h="854144">
                <a:tc>
                  <a:txBody>
                    <a:bodyPr/>
                    <a:lstStyle/>
                    <a:p>
                      <a:pPr algn="l" fontAlgn="t"/>
                      <a:r>
                        <a:rPr lang="en-US">
                          <a:effectLst/>
                        </a:rPr>
                        <a:t>noise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41920</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64045</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70667</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47668</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224300</a:t>
                      </a:r>
                      <a:endParaRPr lang="zh-TW" altLang="en-US" dirty="0">
                        <a:solidFill>
                          <a:srgbClr val="0070C0"/>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586288380"/>
                  </a:ext>
                </a:extLst>
              </a:tr>
              <a:tr h="882290">
                <a:tc>
                  <a:txBody>
                    <a:bodyPr/>
                    <a:lstStyle/>
                    <a:p>
                      <a:pPr algn="l" fontAlgn="t"/>
                      <a:r>
                        <a:rPr lang="en-US">
                          <a:solidFill>
                            <a:srgbClr val="0070C0"/>
                          </a:solidFill>
                          <a:effectLst/>
                        </a:rPr>
                        <a:t>Total</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56850</a:t>
                      </a:r>
                    </a:p>
                    <a:p>
                      <a:pPr algn="l" fontAlgn="t"/>
                      <a:r>
                        <a:rPr lang="en-US" altLang="zh-TW" dirty="0">
                          <a:solidFill>
                            <a:schemeClr val="bg1">
                              <a:lumMod val="50000"/>
                            </a:schemeClr>
                          </a:solidFill>
                          <a:effectLst/>
                        </a:rPr>
                        <a:t>18.3%</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88496</a:t>
                      </a:r>
                    </a:p>
                    <a:p>
                      <a:pPr algn="l" fontAlgn="t"/>
                      <a:r>
                        <a:rPr lang="en-US" altLang="zh-TW" dirty="0">
                          <a:solidFill>
                            <a:schemeClr val="bg1">
                              <a:lumMod val="50000"/>
                            </a:schemeClr>
                          </a:solidFill>
                          <a:effectLst/>
                        </a:rPr>
                        <a:t>28.5%</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98927</a:t>
                      </a:r>
                    </a:p>
                    <a:p>
                      <a:pPr algn="l" fontAlgn="t"/>
                      <a:r>
                        <a:rPr lang="en-US" altLang="zh-TW" dirty="0">
                          <a:solidFill>
                            <a:schemeClr val="bg1">
                              <a:lumMod val="50000"/>
                            </a:schemeClr>
                          </a:solidFill>
                          <a:effectLst/>
                        </a:rPr>
                        <a:t>31.8%</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66132</a:t>
                      </a:r>
                    </a:p>
                    <a:p>
                      <a:pPr algn="l" fontAlgn="t"/>
                      <a:r>
                        <a:rPr lang="en-US" altLang="zh-TW" dirty="0">
                          <a:solidFill>
                            <a:schemeClr val="bg1">
                              <a:lumMod val="50000"/>
                            </a:schemeClr>
                          </a:solidFill>
                          <a:effectLst/>
                        </a:rPr>
                        <a:t>21.3%</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310405</a:t>
                      </a:r>
                      <a:endParaRPr lang="zh-TW" altLang="en-US" dirty="0">
                        <a:solidFill>
                          <a:srgbClr val="0070C0"/>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60515838"/>
                  </a:ext>
                </a:extLst>
              </a:tr>
            </a:tbl>
          </a:graphicData>
        </a:graphic>
      </p:graphicFrame>
      <p:sp>
        <p:nvSpPr>
          <p:cNvPr id="5" name="Rectangle 1">
            <a:extLst>
              <a:ext uri="{FF2B5EF4-FFF2-40B4-BE49-F238E27FC236}">
                <a16:creationId xmlns:a16="http://schemas.microsoft.com/office/drawing/2014/main" id="{39C2937E-25FC-311A-65E2-317149F078F6}"/>
              </a:ext>
            </a:extLst>
          </p:cNvPr>
          <p:cNvSpPr>
            <a:spLocks noChangeArrowheads="1"/>
          </p:cNvSpPr>
          <p:nvPr/>
        </p:nvSpPr>
        <p:spPr bwMode="auto">
          <a:xfrm>
            <a:off x="917448" y="762507"/>
            <a:ext cx="2994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TW" sz="3200" dirty="0">
                <a:latin typeface="+mn-lt"/>
              </a:rPr>
              <a:t>Data distribution</a:t>
            </a:r>
            <a:endParaRPr lang="zh-TW" altLang="zh-TW" sz="3200" dirty="0">
              <a:latin typeface="+mn-lt"/>
            </a:endParaRPr>
          </a:p>
        </p:txBody>
      </p:sp>
      <p:pic>
        <p:nvPicPr>
          <p:cNvPr id="5125" name="Picture 5" descr="Free 實驗室試管 Stock Photo">
            <a:extLst>
              <a:ext uri="{FF2B5EF4-FFF2-40B4-BE49-F238E27FC236}">
                <a16:creationId xmlns:a16="http://schemas.microsoft.com/office/drawing/2014/main" id="{66E9B527-7A4F-1E07-EA2E-0140517983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09" r="21331"/>
          <a:stretch/>
        </p:blipFill>
        <p:spPr bwMode="auto">
          <a:xfrm>
            <a:off x="8280400" y="0"/>
            <a:ext cx="3911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橢圓 1">
            <a:extLst>
              <a:ext uri="{FF2B5EF4-FFF2-40B4-BE49-F238E27FC236}">
                <a16:creationId xmlns:a16="http://schemas.microsoft.com/office/drawing/2014/main" id="{805D5DEF-6B19-ECAF-2502-49196446CDC5}"/>
              </a:ext>
            </a:extLst>
          </p:cNvPr>
          <p:cNvSpPr/>
          <p:nvPr/>
        </p:nvSpPr>
        <p:spPr>
          <a:xfrm>
            <a:off x="5946773" y="3911600"/>
            <a:ext cx="1066800" cy="13589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0545407B-668B-3518-BE6A-2AC115533840}"/>
              </a:ext>
            </a:extLst>
          </p:cNvPr>
          <p:cNvSpPr txBox="1"/>
          <p:nvPr/>
        </p:nvSpPr>
        <p:spPr>
          <a:xfrm>
            <a:off x="1569974" y="5270500"/>
            <a:ext cx="5883273" cy="1015663"/>
          </a:xfrm>
          <a:prstGeom prst="rect">
            <a:avLst/>
          </a:prstGeom>
          <a:noFill/>
        </p:spPr>
        <p:txBody>
          <a:bodyPr wrap="square">
            <a:spAutoFit/>
          </a:bodyPr>
          <a:lstStyle/>
          <a:p>
            <a:r>
              <a:rPr lang="zh-TW" altLang="en-US" sz="2000" dirty="0">
                <a:solidFill>
                  <a:srgbClr val="C00000"/>
                </a:solidFill>
              </a:rPr>
              <a:t>Classification</a:t>
            </a:r>
            <a:r>
              <a:rPr lang="en-US" altLang="zh-TW" sz="2000" dirty="0">
                <a:solidFill>
                  <a:srgbClr val="C00000"/>
                </a:solidFill>
              </a:rPr>
              <a:t>: (1)Other (2)AF (3)APB (4)AF&amp;APB</a:t>
            </a:r>
          </a:p>
          <a:p>
            <a:endParaRPr lang="en-US" altLang="zh-TW" sz="2000" dirty="0">
              <a:solidFill>
                <a:srgbClr val="C00000"/>
              </a:solidFill>
            </a:endParaRPr>
          </a:p>
          <a:p>
            <a:r>
              <a:rPr lang="en-US" altLang="zh-TW" sz="2000" dirty="0">
                <a:solidFill>
                  <a:srgbClr val="C00000"/>
                </a:solidFill>
              </a:rPr>
              <a:t>Train data/Test</a:t>
            </a:r>
            <a:r>
              <a:rPr lang="zh-TW" altLang="en-US" sz="2000" dirty="0">
                <a:solidFill>
                  <a:srgbClr val="C00000"/>
                </a:solidFill>
              </a:rPr>
              <a:t> </a:t>
            </a:r>
            <a:r>
              <a:rPr lang="en-US" altLang="zh-TW" sz="2000" dirty="0">
                <a:solidFill>
                  <a:srgbClr val="C00000"/>
                </a:solidFill>
              </a:rPr>
              <a:t>data = 67%/33%</a:t>
            </a:r>
            <a:endParaRPr lang="zh-TW" altLang="en-US" sz="2000" dirty="0">
              <a:solidFill>
                <a:srgbClr val="C00000"/>
              </a:solidFill>
            </a:endParaRPr>
          </a:p>
        </p:txBody>
      </p:sp>
    </p:spTree>
    <p:extLst>
      <p:ext uri="{BB962C8B-B14F-4D97-AF65-F5344CB8AC3E}">
        <p14:creationId xmlns:p14="http://schemas.microsoft.com/office/powerpoint/2010/main" val="328113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Freeform: Shape 40">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文字方塊 2">
            <a:extLst>
              <a:ext uri="{FF2B5EF4-FFF2-40B4-BE49-F238E27FC236}">
                <a16:creationId xmlns:a16="http://schemas.microsoft.com/office/drawing/2014/main" id="{64FD8CBC-59B9-5FEB-163B-3EE30616D02A}"/>
              </a:ext>
            </a:extLst>
          </p:cNvPr>
          <p:cNvSpPr txBox="1"/>
          <p:nvPr/>
        </p:nvSpPr>
        <p:spPr>
          <a:xfrm>
            <a:off x="1116701" y="2452526"/>
            <a:ext cx="4248318" cy="195294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altLang="zh-TW" sz="3600" kern="1200">
                <a:solidFill>
                  <a:srgbClr val="080808"/>
                </a:solidFill>
                <a:latin typeface="+mj-lt"/>
                <a:ea typeface="+mj-ea"/>
                <a:cs typeface="+mj-cs"/>
              </a:rPr>
              <a:t>Approaches</a:t>
            </a:r>
          </a:p>
        </p:txBody>
      </p:sp>
      <p:sp>
        <p:nvSpPr>
          <p:cNvPr id="43" name="Isosceles Triangle 42">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72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文字方塊 2">
            <a:extLst>
              <a:ext uri="{FF2B5EF4-FFF2-40B4-BE49-F238E27FC236}">
                <a16:creationId xmlns:a16="http://schemas.microsoft.com/office/drawing/2014/main" id="{3066189A-AA1E-83BC-C1EA-EC9F0483BF59}"/>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TW" sz="3600" kern="1200">
                <a:solidFill>
                  <a:schemeClr val="tx1"/>
                </a:solidFill>
                <a:latin typeface="+mj-lt"/>
                <a:ea typeface="+mj-ea"/>
                <a:cs typeface="+mj-cs"/>
              </a:rPr>
              <a:t>Neural Network Design</a:t>
            </a:r>
          </a:p>
        </p:txBody>
      </p:sp>
      <p:sp>
        <p:nvSpPr>
          <p:cNvPr id="7" name="文字方塊 6">
            <a:extLst>
              <a:ext uri="{FF2B5EF4-FFF2-40B4-BE49-F238E27FC236}">
                <a16:creationId xmlns:a16="http://schemas.microsoft.com/office/drawing/2014/main" id="{A4B63832-F678-B09A-F0DC-B53C3210B361}"/>
              </a:ext>
            </a:extLst>
          </p:cNvPr>
          <p:cNvSpPr txBox="1"/>
          <p:nvPr/>
        </p:nvSpPr>
        <p:spPr>
          <a:xfrm>
            <a:off x="645915" y="2507099"/>
            <a:ext cx="6842935"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TW" sz="2000" dirty="0"/>
              <a:t>refer to</a:t>
            </a:r>
          </a:p>
          <a:p>
            <a:pPr>
              <a:lnSpc>
                <a:spcPct val="90000"/>
              </a:lnSpc>
              <a:spcAft>
                <a:spcPts val="600"/>
              </a:spcAft>
            </a:pPr>
            <a:r>
              <a:rPr lang="en-US" altLang="zh-TW" sz="2000" b="0" i="0" dirty="0">
                <a:effectLst/>
              </a:rPr>
              <a:t>Henri </a:t>
            </a:r>
            <a:r>
              <a:rPr lang="en-US" altLang="zh-TW" sz="2000" b="0" i="0" dirty="0" err="1">
                <a:effectLst/>
              </a:rPr>
              <a:t>Korkalainen</a:t>
            </a:r>
            <a:r>
              <a:rPr lang="en-US" altLang="zh-TW" sz="2000" b="0" i="0" dirty="0">
                <a:effectLst/>
              </a:rPr>
              <a:t>, Juhani </a:t>
            </a:r>
            <a:r>
              <a:rPr lang="en-US" altLang="zh-TW" sz="2000" b="0" i="0" dirty="0" err="1">
                <a:effectLst/>
              </a:rPr>
              <a:t>Aakko</a:t>
            </a:r>
            <a:r>
              <a:rPr lang="en-US" altLang="zh-TW" sz="2000" b="0" i="0" dirty="0">
                <a:effectLst/>
              </a:rPr>
              <a:t>, Brett Duce, </a:t>
            </a:r>
            <a:r>
              <a:rPr lang="en-US" altLang="zh-TW" sz="2000" b="0" i="0" dirty="0" err="1">
                <a:effectLst/>
              </a:rPr>
              <a:t>Samu</a:t>
            </a:r>
            <a:r>
              <a:rPr lang="en-US" altLang="zh-TW" sz="2000" b="0" i="0" dirty="0">
                <a:effectLst/>
              </a:rPr>
              <a:t> </a:t>
            </a:r>
            <a:r>
              <a:rPr lang="en-US" altLang="zh-TW" sz="2000" b="0" i="0" dirty="0" err="1">
                <a:effectLst/>
              </a:rPr>
              <a:t>Kainulainen</a:t>
            </a:r>
            <a:r>
              <a:rPr lang="en-US" altLang="zh-TW" sz="2000" b="0" i="0" dirty="0">
                <a:effectLst/>
              </a:rPr>
              <a:t>, </a:t>
            </a:r>
            <a:r>
              <a:rPr lang="en-US" altLang="zh-TW" sz="2000" b="0" i="0" dirty="0" err="1">
                <a:effectLst/>
              </a:rPr>
              <a:t>Akseli</a:t>
            </a:r>
            <a:r>
              <a:rPr lang="en-US" altLang="zh-TW" sz="2000" b="0" i="0" dirty="0">
                <a:effectLst/>
              </a:rPr>
              <a:t> </a:t>
            </a:r>
            <a:r>
              <a:rPr lang="en-US" altLang="zh-TW" sz="2000" b="0" i="0" dirty="0" err="1">
                <a:effectLst/>
              </a:rPr>
              <a:t>Leino</a:t>
            </a:r>
            <a:r>
              <a:rPr lang="en-US" altLang="zh-TW" sz="2000" b="0" i="0" dirty="0">
                <a:effectLst/>
              </a:rPr>
              <a:t>, Sami </a:t>
            </a:r>
            <a:r>
              <a:rPr lang="en-US" altLang="zh-TW" sz="2000" b="0" i="0" dirty="0" err="1">
                <a:effectLst/>
              </a:rPr>
              <a:t>Nikkonen</a:t>
            </a:r>
            <a:r>
              <a:rPr lang="en-US" altLang="zh-TW" sz="2000" b="0" i="0" dirty="0">
                <a:effectLst/>
              </a:rPr>
              <a:t>, Isaac O Afara, Sami </a:t>
            </a:r>
            <a:r>
              <a:rPr lang="en-US" altLang="zh-TW" sz="2000" b="0" i="0" dirty="0" err="1">
                <a:effectLst/>
              </a:rPr>
              <a:t>Myllymaa</a:t>
            </a:r>
            <a:r>
              <a:rPr lang="en-US" altLang="zh-TW" sz="2000" b="0" i="0" dirty="0">
                <a:effectLst/>
              </a:rPr>
              <a:t>, </a:t>
            </a:r>
            <a:r>
              <a:rPr lang="en-US" altLang="zh-TW" sz="2000" b="0" i="0" dirty="0" err="1">
                <a:effectLst/>
              </a:rPr>
              <a:t>Juha</a:t>
            </a:r>
            <a:r>
              <a:rPr lang="en-US" altLang="zh-TW" sz="2000" b="0" i="0" dirty="0">
                <a:effectLst/>
              </a:rPr>
              <a:t> </a:t>
            </a:r>
            <a:r>
              <a:rPr lang="en-US" altLang="zh-TW" sz="2000" b="0" i="0" dirty="0" err="1">
                <a:effectLst/>
              </a:rPr>
              <a:t>Töyräs</a:t>
            </a:r>
            <a:r>
              <a:rPr lang="en-US" altLang="zh-TW" sz="2000" b="0" i="0" dirty="0">
                <a:effectLst/>
              </a:rPr>
              <a:t>, Timo </a:t>
            </a:r>
            <a:r>
              <a:rPr lang="en-US" altLang="zh-TW" sz="2000" b="0" i="0" dirty="0" err="1">
                <a:effectLst/>
              </a:rPr>
              <a:t>Leppänen</a:t>
            </a:r>
            <a:r>
              <a:rPr lang="en-US" altLang="zh-TW" sz="2000" b="0" i="0" dirty="0">
                <a:effectLst/>
              </a:rPr>
              <a:t>, Deep learning enables sleep staging from </a:t>
            </a:r>
            <a:r>
              <a:rPr lang="en-US" altLang="zh-TW" sz="2000" b="0" i="0" dirty="0" err="1">
                <a:effectLst/>
              </a:rPr>
              <a:t>photoplethysmogram</a:t>
            </a:r>
            <a:r>
              <a:rPr lang="en-US" altLang="zh-TW" sz="2000" b="0" i="0" dirty="0">
                <a:effectLst/>
              </a:rPr>
              <a:t> for patients with suspected sleep apnea, </a:t>
            </a:r>
            <a:r>
              <a:rPr lang="en-US" altLang="zh-TW" sz="2000" b="0" i="1" dirty="0">
                <a:effectLst/>
              </a:rPr>
              <a:t>Sleep</a:t>
            </a:r>
            <a:r>
              <a:rPr lang="en-US" altLang="zh-TW" sz="2000" b="0" i="0" dirty="0">
                <a:effectLst/>
              </a:rPr>
              <a:t>, Volume 43, Issue 11, November 2020, zsaa098, </a:t>
            </a:r>
            <a:r>
              <a:rPr lang="en-US" altLang="zh-TW" sz="2000" b="0" i="0" u="none" strike="noStrike" dirty="0">
                <a:effectLst/>
                <a:hlinkClick r:id="rId2"/>
              </a:rPr>
              <a:t>https://doi.org/10.1093/sleep/zsaa098</a:t>
            </a:r>
            <a:endParaRPr lang="en-US" altLang="zh-TW" sz="2000" dirty="0"/>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圖片 4">
            <a:extLst>
              <a:ext uri="{FF2B5EF4-FFF2-40B4-BE49-F238E27FC236}">
                <a16:creationId xmlns:a16="http://schemas.microsoft.com/office/drawing/2014/main" id="{1ADDC0A2-2538-CC02-387C-369DA058B2A2}"/>
              </a:ext>
            </a:extLst>
          </p:cNvPr>
          <p:cNvPicPr>
            <a:picLocks noChangeAspect="1"/>
          </p:cNvPicPr>
          <p:nvPr/>
        </p:nvPicPr>
        <p:blipFill>
          <a:blip r:embed="rId3"/>
          <a:stretch>
            <a:fillRect/>
          </a:stretch>
        </p:blipFill>
        <p:spPr>
          <a:xfrm>
            <a:off x="7446536" y="1128488"/>
            <a:ext cx="4286064" cy="4843009"/>
          </a:xfrm>
          <a:prstGeom prst="rect">
            <a:avLst/>
          </a:prstGeom>
        </p:spPr>
      </p:pic>
    </p:spTree>
    <p:extLst>
      <p:ext uri="{BB962C8B-B14F-4D97-AF65-F5344CB8AC3E}">
        <p14:creationId xmlns:p14="http://schemas.microsoft.com/office/powerpoint/2010/main" val="186593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ree 作文, 價錢, 分析 的 免費圖庫相片 Stock Photo">
            <a:extLst>
              <a:ext uri="{FF2B5EF4-FFF2-40B4-BE49-F238E27FC236}">
                <a16:creationId xmlns:a16="http://schemas.microsoft.com/office/drawing/2014/main" id="{DC411673-BCF0-3B38-73A2-400BFE9103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27" t="1303" r="23296" b="918"/>
          <a:stretch/>
        </p:blipFill>
        <p:spPr bwMode="auto">
          <a:xfrm>
            <a:off x="0" y="0"/>
            <a:ext cx="608355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DDF25A4-5B75-709A-9784-8B0B5EA68A20}"/>
              </a:ext>
            </a:extLst>
          </p:cNvPr>
          <p:cNvSpPr/>
          <p:nvPr/>
        </p:nvSpPr>
        <p:spPr>
          <a:xfrm>
            <a:off x="0" y="-3"/>
            <a:ext cx="6083552" cy="6857999"/>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7" name="文字方塊 6">
            <a:extLst>
              <a:ext uri="{FF2B5EF4-FFF2-40B4-BE49-F238E27FC236}">
                <a16:creationId xmlns:a16="http://schemas.microsoft.com/office/drawing/2014/main" id="{3AC41939-74DF-E06B-424A-D16E47078949}"/>
              </a:ext>
            </a:extLst>
          </p:cNvPr>
          <p:cNvSpPr txBox="1"/>
          <p:nvPr/>
        </p:nvSpPr>
        <p:spPr>
          <a:xfrm>
            <a:off x="393826" y="2656859"/>
            <a:ext cx="5295900" cy="2031325"/>
          </a:xfrm>
          <a:prstGeom prst="rect">
            <a:avLst/>
          </a:prstGeom>
          <a:noFill/>
        </p:spPr>
        <p:txBody>
          <a:bodyPr wrap="square">
            <a:spAutoFit/>
          </a:bodyPr>
          <a:lstStyle/>
          <a:p>
            <a:pPr algn="l"/>
            <a:r>
              <a:rPr lang="en-US" altLang="zh-TW" dirty="0">
                <a:solidFill>
                  <a:schemeClr val="bg1"/>
                </a:solidFill>
                <a:latin typeface="微軟正黑體" panose="020B0604030504040204" pitchFamily="34" charset="-120"/>
                <a:ea typeface="微軟正黑體" panose="020B0604030504040204" pitchFamily="34" charset="-120"/>
              </a:rPr>
              <a:t>Regularization analysis</a:t>
            </a:r>
          </a:p>
          <a:p>
            <a:pPr marL="628650" lvl="1" indent="-171450" algn="l">
              <a:buFont typeface="Arial" panose="020B0604020202020204" pitchFamily="34" charset="0"/>
              <a:buChar char="•"/>
            </a:pPr>
            <a:r>
              <a:rPr lang="en-US" altLang="zh-TW" b="0" i="0" dirty="0">
                <a:solidFill>
                  <a:schemeClr val="bg1"/>
                </a:solidFill>
                <a:effectLst/>
                <a:latin typeface="微軟正黑體" panose="020B0604030504040204" pitchFamily="34" charset="-120"/>
                <a:ea typeface="微軟正黑體" panose="020B0604030504040204" pitchFamily="34" charset="-120"/>
              </a:rPr>
              <a:t>Regularization</a:t>
            </a:r>
          </a:p>
          <a:p>
            <a:pPr marL="628650" lvl="1" indent="-171450" algn="l">
              <a:buFont typeface="Arial" panose="020B0604020202020204" pitchFamily="34" charset="0"/>
              <a:buChar char="•"/>
            </a:pPr>
            <a:r>
              <a:rPr lang="en-US" altLang="zh-TW" b="0" i="0" dirty="0">
                <a:solidFill>
                  <a:schemeClr val="bg1"/>
                </a:solidFill>
                <a:effectLst/>
                <a:latin typeface="微軟正黑體" panose="020B0604030504040204" pitchFamily="34" charset="-120"/>
                <a:ea typeface="微軟正黑體" panose="020B0604030504040204" pitchFamily="34" charset="-120"/>
              </a:rPr>
              <a:t>standard dropout</a:t>
            </a:r>
          </a:p>
          <a:p>
            <a:pPr marL="628650" lvl="1" indent="-171450" algn="l">
              <a:buFont typeface="Arial" panose="020B0604020202020204" pitchFamily="34" charset="0"/>
              <a:buChar char="•"/>
            </a:pPr>
            <a:r>
              <a:rPr lang="en-US" altLang="zh-TW" b="0" i="0" dirty="0">
                <a:solidFill>
                  <a:schemeClr val="bg1"/>
                </a:solidFill>
                <a:effectLst/>
                <a:latin typeface="微軟正黑體" panose="020B0604030504040204" pitchFamily="34" charset="-120"/>
                <a:ea typeface="微軟正黑體" panose="020B0604030504040204" pitchFamily="34" charset="-120"/>
              </a:rPr>
              <a:t>noise label</a:t>
            </a:r>
          </a:p>
          <a:p>
            <a:pPr marL="628650" lvl="1" indent="-171450" algn="l">
              <a:buFont typeface="Arial" panose="020B0604020202020204" pitchFamily="34" charset="0"/>
              <a:buChar char="•"/>
            </a:pPr>
            <a:r>
              <a:rPr lang="en-US" altLang="zh-TW" b="0" i="0" dirty="0">
                <a:solidFill>
                  <a:schemeClr val="bg1"/>
                </a:solidFill>
                <a:effectLst/>
                <a:latin typeface="微軟正黑體" panose="020B0604030504040204" pitchFamily="34" charset="-120"/>
                <a:ea typeface="微軟正黑體" panose="020B0604030504040204" pitchFamily="34" charset="-120"/>
              </a:rPr>
              <a:t>gradient centralization</a:t>
            </a:r>
          </a:p>
          <a:p>
            <a:pPr marL="628650" lvl="1" indent="-171450" algn="l">
              <a:buFont typeface="Arial" panose="020B0604020202020204" pitchFamily="34" charset="0"/>
              <a:buChar char="•"/>
            </a:pPr>
            <a:r>
              <a:rPr lang="en-US" altLang="zh-TW" b="0" i="0" dirty="0">
                <a:solidFill>
                  <a:schemeClr val="bg1"/>
                </a:solidFill>
                <a:effectLst/>
                <a:latin typeface="微軟正黑體" panose="020B0604030504040204" pitchFamily="34" charset="-120"/>
                <a:ea typeface="微軟正黑體" panose="020B0604030504040204" pitchFamily="34" charset="-120"/>
              </a:rPr>
              <a:t>learning rate dropout</a:t>
            </a:r>
          </a:p>
          <a:p>
            <a:pPr marL="628650" lvl="1" indent="-171450" algn="l">
              <a:buFont typeface="Arial" panose="020B0604020202020204" pitchFamily="34" charset="0"/>
              <a:buChar char="•"/>
            </a:pPr>
            <a:r>
              <a:rPr lang="en-US" altLang="zh-TW" b="0" i="0" dirty="0">
                <a:solidFill>
                  <a:schemeClr val="bg1"/>
                </a:solidFill>
                <a:effectLst/>
                <a:latin typeface="微軟正黑體" panose="020B0604030504040204" pitchFamily="34" charset="-120"/>
                <a:ea typeface="微軟正黑體" panose="020B0604030504040204" pitchFamily="34" charset="-120"/>
              </a:rPr>
              <a:t>learning rate </a:t>
            </a:r>
            <a:r>
              <a:rPr lang="en-US" altLang="zh-TW" b="0" i="0" dirty="0" err="1">
                <a:solidFill>
                  <a:schemeClr val="bg1"/>
                </a:solidFill>
                <a:effectLst/>
                <a:latin typeface="微軟正黑體" panose="020B0604030504040204" pitchFamily="34" charset="-120"/>
                <a:ea typeface="微軟正黑體" panose="020B0604030504040204" pitchFamily="34" charset="-120"/>
              </a:rPr>
              <a:t>dropout+standard</a:t>
            </a:r>
            <a:r>
              <a:rPr lang="en-US" altLang="zh-TW" b="0" i="0" dirty="0">
                <a:solidFill>
                  <a:schemeClr val="bg1"/>
                </a:solidFill>
                <a:effectLst/>
                <a:latin typeface="微軟正黑體" panose="020B0604030504040204" pitchFamily="34" charset="-120"/>
                <a:ea typeface="微軟正黑體" panose="020B0604030504040204" pitchFamily="34" charset="-120"/>
              </a:rPr>
              <a:t> dropout</a:t>
            </a:r>
          </a:p>
        </p:txBody>
      </p:sp>
      <p:pic>
        <p:nvPicPr>
          <p:cNvPr id="7172" name="Picture 4" descr="Free 筆在筆記本上的照片 Stock Photo">
            <a:extLst>
              <a:ext uri="{FF2B5EF4-FFF2-40B4-BE49-F238E27FC236}">
                <a16:creationId xmlns:a16="http://schemas.microsoft.com/office/drawing/2014/main" id="{FC17148C-E8AE-757F-8039-EEA61769C7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564" r="1"/>
          <a:stretch/>
        </p:blipFill>
        <p:spPr bwMode="auto">
          <a:xfrm>
            <a:off x="6083552" y="0"/>
            <a:ext cx="6108448"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F3734E83-E5EC-4BB6-00C1-4FDF0CCC6CC4}"/>
              </a:ext>
            </a:extLst>
          </p:cNvPr>
          <p:cNvSpPr/>
          <p:nvPr/>
        </p:nvSpPr>
        <p:spPr>
          <a:xfrm>
            <a:off x="6084056" y="-3"/>
            <a:ext cx="6108448" cy="6857999"/>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文字方塊 10">
            <a:extLst>
              <a:ext uri="{FF2B5EF4-FFF2-40B4-BE49-F238E27FC236}">
                <a16:creationId xmlns:a16="http://schemas.microsoft.com/office/drawing/2014/main" id="{A727F7A3-E455-4B8D-8FF6-3896D9E47BDF}"/>
              </a:ext>
            </a:extLst>
          </p:cNvPr>
          <p:cNvSpPr txBox="1"/>
          <p:nvPr/>
        </p:nvSpPr>
        <p:spPr>
          <a:xfrm>
            <a:off x="7832598" y="2988536"/>
            <a:ext cx="3717251" cy="1477328"/>
          </a:xfrm>
          <a:prstGeom prst="rect">
            <a:avLst/>
          </a:prstGeom>
          <a:noFill/>
        </p:spPr>
        <p:txBody>
          <a:bodyPr wrap="square">
            <a:spAutoFit/>
          </a:bodyPr>
          <a:lstStyle/>
          <a:p>
            <a:pPr algn="l"/>
            <a:r>
              <a:rPr lang="en-US" altLang="zh-TW" dirty="0" err="1">
                <a:latin typeface="微軟正黑體" panose="020B0604030504040204" pitchFamily="34" charset="-120"/>
                <a:ea typeface="微軟正黑體" panose="020B0604030504040204" pitchFamily="34" charset="-120"/>
              </a:rPr>
              <a:t>Mixup</a:t>
            </a:r>
            <a:endParaRPr lang="en-US" altLang="zh-TW" dirty="0">
              <a:latin typeface="微軟正黑體" panose="020B0604030504040204" pitchFamily="34" charset="-120"/>
              <a:ea typeface="微軟正黑體" panose="020B0604030504040204" pitchFamily="34" charset="-120"/>
            </a:endParaRPr>
          </a:p>
          <a:p>
            <a:pPr marL="628650" lvl="1" indent="-171450" algn="l">
              <a:buFont typeface="Arial" panose="020B0604020202020204" pitchFamily="34" charset="0"/>
              <a:buChar char="•"/>
            </a:pPr>
            <a:r>
              <a:rPr lang="en-US" altLang="zh-TW" b="0" i="0" dirty="0">
                <a:effectLst/>
                <a:latin typeface="微軟正黑體" panose="020B0604030504040204" pitchFamily="34" charset="-120"/>
                <a:ea typeface="微軟正黑體" panose="020B0604030504040204" pitchFamily="34" charset="-120"/>
              </a:rPr>
              <a:t>In input data</a:t>
            </a:r>
            <a:endParaRPr lang="en-US" altLang="zh-TW" dirty="0">
              <a:latin typeface="微軟正黑體" panose="020B0604030504040204" pitchFamily="34" charset="-120"/>
              <a:ea typeface="微軟正黑體" panose="020B0604030504040204" pitchFamily="34" charset="-120"/>
            </a:endParaRPr>
          </a:p>
          <a:p>
            <a:pPr marL="628650" lvl="1" indent="-171450" algn="l">
              <a:buFont typeface="Arial" panose="020B0604020202020204" pitchFamily="34" charset="0"/>
              <a:buChar char="•"/>
            </a:pPr>
            <a:r>
              <a:rPr lang="en-US" altLang="zh-TW" b="0" i="0" dirty="0">
                <a:effectLst/>
                <a:latin typeface="微軟正黑體" panose="020B0604030504040204" pitchFamily="34" charset="-120"/>
                <a:ea typeface="微軟正黑體" panose="020B0604030504040204" pitchFamily="34" charset="-120"/>
              </a:rPr>
              <a:t>in feature</a:t>
            </a:r>
          </a:p>
          <a:p>
            <a:pPr marL="628650" lvl="1" indent="-171450">
              <a:buFont typeface="Arial" panose="020B0604020202020204" pitchFamily="34" charset="0"/>
              <a:buChar char="•"/>
            </a:pPr>
            <a:r>
              <a:rPr lang="en-US" altLang="zh-TW" b="0" i="0" dirty="0">
                <a:effectLst/>
                <a:latin typeface="微軟正黑體" panose="020B0604030504040204" pitchFamily="34" charset="-120"/>
                <a:ea typeface="微軟正黑體" panose="020B0604030504040204" pitchFamily="34" charset="-120"/>
              </a:rPr>
              <a:t>in higher layer feature</a:t>
            </a:r>
          </a:p>
          <a:p>
            <a:pPr marL="628650" lvl="1" indent="-171450" algn="l">
              <a:buFont typeface="Arial" panose="020B0604020202020204" pitchFamily="34" charset="0"/>
              <a:buChar char="•"/>
            </a:pPr>
            <a:endParaRPr lang="en-US" altLang="zh-TW" b="0" i="0" dirty="0">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664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方塊 2">
            <a:extLst>
              <a:ext uri="{FF2B5EF4-FFF2-40B4-BE49-F238E27FC236}">
                <a16:creationId xmlns:a16="http://schemas.microsoft.com/office/drawing/2014/main" id="{64FD8CBC-59B9-5FEB-163B-3EE30616D02A}"/>
              </a:ext>
            </a:extLst>
          </p:cNvPr>
          <p:cNvSpPr txBox="1"/>
          <p:nvPr/>
        </p:nvSpPr>
        <p:spPr>
          <a:xfrm>
            <a:off x="80467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TW" sz="4000" kern="1200">
                <a:solidFill>
                  <a:schemeClr val="tx2"/>
                </a:solidFill>
                <a:latin typeface="+mj-lt"/>
                <a:ea typeface="+mj-ea"/>
                <a:cs typeface="+mj-cs"/>
              </a:rPr>
              <a:t>Regularization Analysis</a:t>
            </a:r>
            <a:endParaRPr lang="en-US" altLang="zh-TW" sz="4000" kern="1200" dirty="0">
              <a:solidFill>
                <a:schemeClr val="tx2"/>
              </a:solidFill>
              <a:latin typeface="+mj-lt"/>
              <a:ea typeface="+mj-ea"/>
              <a:cs typeface="+mj-cs"/>
            </a:endParaRPr>
          </a:p>
        </p:txBody>
      </p:sp>
      <p:grpSp>
        <p:nvGrpSpPr>
          <p:cNvPr id="48" name="Group 4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49" name="Freeform: Shape 48">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核取記號">
            <a:extLst>
              <a:ext uri="{FF2B5EF4-FFF2-40B4-BE49-F238E27FC236}">
                <a16:creationId xmlns:a16="http://schemas.microsoft.com/office/drawing/2014/main" id="{C95EC780-4D31-E9BA-D455-853C19A76E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95555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2D8F5C17-197E-1F2A-8BA2-70F05DDA745A}"/>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altLang="zh-TW" sz="3600" kern="1200" dirty="0">
                <a:solidFill>
                  <a:schemeClr val="tx1"/>
                </a:solidFill>
                <a:latin typeface="+mj-lt"/>
                <a:ea typeface="+mj-ea"/>
                <a:cs typeface="+mj-cs"/>
              </a:rPr>
              <a:t>Regularization Analysis</a:t>
            </a:r>
          </a:p>
        </p:txBody>
      </p:sp>
      <p:sp>
        <p:nvSpPr>
          <p:cNvPr id="3" name="副標題 2">
            <a:extLst>
              <a:ext uri="{FF2B5EF4-FFF2-40B4-BE49-F238E27FC236}">
                <a16:creationId xmlns:a16="http://schemas.microsoft.com/office/drawing/2014/main" id="{4EFD801C-A3BA-7DF0-988A-083A7DB9B0F5}"/>
              </a:ext>
            </a:extLst>
          </p:cNvPr>
          <p:cNvSpPr>
            <a:spLocks noGrp="1"/>
          </p:cNvSpPr>
          <p:nvPr>
            <p:ph type="subTitle" idx="1"/>
          </p:nvPr>
        </p:nvSpPr>
        <p:spPr>
          <a:xfrm>
            <a:off x="643467" y="1782981"/>
            <a:ext cx="10905066" cy="4393982"/>
          </a:xfrm>
        </p:spPr>
        <p:txBody>
          <a:bodyPr vert="horz" lIns="91440" tIns="45720" rIns="91440" bIns="45720" rtlCol="0">
            <a:normAutofit/>
          </a:bodyPr>
          <a:lstStyle/>
          <a:p>
            <a:pPr indent="-228600" algn="l">
              <a:buFont typeface="Arial" panose="020B0604020202020204" pitchFamily="34" charset="0"/>
              <a:buChar char="•"/>
            </a:pPr>
            <a:r>
              <a:rPr lang="en-US" altLang="zh-TW" sz="2000"/>
              <a:t>WO: Without Regularization</a:t>
            </a:r>
          </a:p>
          <a:p>
            <a:pPr indent="-228600" algn="l">
              <a:buFont typeface="Arial" panose="020B0604020202020204" pitchFamily="34" charset="0"/>
              <a:buChar char="•"/>
            </a:pPr>
            <a:r>
              <a:rPr lang="en-US" altLang="zh-TW" sz="2000"/>
              <a:t>SD: Standard Dropout</a:t>
            </a:r>
          </a:p>
          <a:p>
            <a:pPr indent="-228600" algn="l">
              <a:buFont typeface="Arial" panose="020B0604020202020204" pitchFamily="34" charset="0"/>
              <a:buChar char="•"/>
            </a:pPr>
            <a:r>
              <a:rPr lang="en-US" altLang="zh-TW" sz="2000"/>
              <a:t>NL: Noisy Label  (</a:t>
            </a:r>
            <a:r>
              <a:rPr lang="en-US" altLang="zh-TW" sz="2000" b="0" i="0" u="none" strike="noStrike">
                <a:effectLst/>
                <a:hlinkClick r:id="rId2"/>
              </a:rPr>
              <a:t>Probabilistic End-to-end Noise Correction for Learning with Noisy Labels</a:t>
            </a:r>
            <a:r>
              <a:rPr lang="en-US" altLang="zh-TW" sz="2000" b="0" i="0">
                <a:effectLst/>
              </a:rPr>
              <a:t>, CVPR 2019</a:t>
            </a:r>
            <a:r>
              <a:rPr lang="en-US" altLang="zh-TW" sz="2000"/>
              <a:t>)</a:t>
            </a:r>
          </a:p>
          <a:p>
            <a:pPr indent="-228600" algn="l">
              <a:buFont typeface="Arial" panose="020B0604020202020204" pitchFamily="34" charset="0"/>
              <a:buChar char="•"/>
            </a:pPr>
            <a:r>
              <a:rPr lang="en-US" altLang="zh-TW" sz="2000"/>
              <a:t>GC: Gradient Centralization (Gradient Centralization: A New Optimization Technique for Deep Neural Networks)</a:t>
            </a:r>
          </a:p>
          <a:p>
            <a:pPr indent="-228600" algn="l">
              <a:buFont typeface="Arial" panose="020B0604020202020204" pitchFamily="34" charset="0"/>
              <a:buChar char="•"/>
            </a:pPr>
            <a:r>
              <a:rPr lang="en-US" altLang="zh-TW" sz="2000"/>
              <a:t>LRD: Learning Rate Dropout (Learning Rate Dropout, IEEE2022)</a:t>
            </a:r>
          </a:p>
          <a:p>
            <a:pPr indent="-228600" algn="l">
              <a:buFont typeface="Arial" panose="020B0604020202020204" pitchFamily="34" charset="0"/>
              <a:buChar char="•"/>
            </a:pPr>
            <a:r>
              <a:rPr lang="en-US" altLang="zh-TW" sz="2000"/>
              <a:t>SD_LRD: Standard Dropout with Learning Rate Dropout</a:t>
            </a:r>
          </a:p>
          <a:p>
            <a:pPr indent="-228600" algn="l">
              <a:buFont typeface="Arial" panose="020B0604020202020204" pitchFamily="34" charset="0"/>
              <a:buChar char="•"/>
            </a:pPr>
            <a:endParaRPr lang="en-US" altLang="zh-TW"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8933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71EF538-1722-4A25-88B8-8C4A1C24F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78B24FF4-EB28-18F0-1554-1455E846D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34" y="1273506"/>
            <a:ext cx="5266855" cy="3950141"/>
          </a:xfrm>
          <a:prstGeom prst="rect">
            <a:avLst/>
          </a:prstGeom>
        </p:spPr>
      </p:pic>
      <p:pic>
        <p:nvPicPr>
          <p:cNvPr id="7" name="圖片 6">
            <a:extLst>
              <a:ext uri="{FF2B5EF4-FFF2-40B4-BE49-F238E27FC236}">
                <a16:creationId xmlns:a16="http://schemas.microsoft.com/office/drawing/2014/main" id="{DDDBB7A8-575E-8CA0-EC78-D541BAF31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129" y="1275001"/>
            <a:ext cx="5266855" cy="3950141"/>
          </a:xfrm>
          <a:prstGeom prst="rect">
            <a:avLst/>
          </a:prstGeom>
        </p:spPr>
      </p:pic>
      <p:sp>
        <p:nvSpPr>
          <p:cNvPr id="14" name="Rectangle 13">
            <a:extLst>
              <a:ext uri="{FF2B5EF4-FFF2-40B4-BE49-F238E27FC236}">
                <a16:creationId xmlns:a16="http://schemas.microsoft.com/office/drawing/2014/main" id="{6BD28D3C-37C5-457B-839A-75219D616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4533"/>
            <a:ext cx="12192000" cy="64346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499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圖片 12">
            <a:extLst>
              <a:ext uri="{FF2B5EF4-FFF2-40B4-BE49-F238E27FC236}">
                <a16:creationId xmlns:a16="http://schemas.microsoft.com/office/drawing/2014/main" id="{24A2F7F2-49A7-474A-6D6B-FFB40EFA3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282" y="852961"/>
            <a:ext cx="6869436" cy="5152077"/>
          </a:xfrm>
          <a:prstGeom prst="rect">
            <a:avLst/>
          </a:prstGeom>
        </p:spPr>
      </p:pic>
    </p:spTree>
    <p:extLst>
      <p:ext uri="{BB962C8B-B14F-4D97-AF65-F5344CB8AC3E}">
        <p14:creationId xmlns:p14="http://schemas.microsoft.com/office/powerpoint/2010/main" val="185203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文字方塊 14">
            <a:extLst>
              <a:ext uri="{FF2B5EF4-FFF2-40B4-BE49-F238E27FC236}">
                <a16:creationId xmlns:a16="http://schemas.microsoft.com/office/drawing/2014/main" id="{DE1C4CDD-4E64-9471-40E4-B12A6694C323}"/>
              </a:ext>
            </a:extLst>
          </p:cNvPr>
          <p:cNvSpPr txBox="1"/>
          <p:nvPr/>
        </p:nvSpPr>
        <p:spPr>
          <a:xfrm>
            <a:off x="4071937" y="571023"/>
            <a:ext cx="6091238" cy="461665"/>
          </a:xfrm>
          <a:prstGeom prst="rect">
            <a:avLst/>
          </a:prstGeom>
          <a:noFill/>
        </p:spPr>
        <p:txBody>
          <a:bodyPr wrap="square" rtlCol="0">
            <a:spAutoFit/>
          </a:bodyPr>
          <a:lstStyle/>
          <a:p>
            <a:r>
              <a:rPr lang="en-US" altLang="zh-TW" sz="2400" dirty="0"/>
              <a:t>SD = SD_LRD &gt; NL &gt; GC</a:t>
            </a:r>
            <a:r>
              <a:rPr lang="zh-TW" altLang="en-US" sz="2400" dirty="0"/>
              <a:t> </a:t>
            </a:r>
            <a:r>
              <a:rPr lang="en-US" altLang="zh-TW" sz="2400" dirty="0"/>
              <a:t>=</a:t>
            </a:r>
            <a:r>
              <a:rPr lang="zh-TW" altLang="en-US" sz="2400" dirty="0"/>
              <a:t> </a:t>
            </a:r>
            <a:r>
              <a:rPr lang="en-US" altLang="zh-TW" sz="2400" dirty="0"/>
              <a:t>LRD</a:t>
            </a:r>
            <a:r>
              <a:rPr lang="zh-TW" altLang="en-US" sz="2400" dirty="0"/>
              <a:t> </a:t>
            </a:r>
            <a:r>
              <a:rPr lang="en-US" altLang="zh-TW" sz="2400" dirty="0"/>
              <a:t>=</a:t>
            </a:r>
            <a:r>
              <a:rPr lang="zh-TW" altLang="en-US" sz="2400" dirty="0"/>
              <a:t> </a:t>
            </a:r>
            <a:r>
              <a:rPr lang="en-US" altLang="zh-TW" sz="2400" dirty="0"/>
              <a:t>WO</a:t>
            </a:r>
            <a:endParaRPr lang="zh-TW" altLang="en-US" sz="2400" dirty="0"/>
          </a:p>
        </p:txBody>
      </p:sp>
      <p:sp>
        <p:nvSpPr>
          <p:cNvPr id="17" name="文字方塊 16">
            <a:extLst>
              <a:ext uri="{FF2B5EF4-FFF2-40B4-BE49-F238E27FC236}">
                <a16:creationId xmlns:a16="http://schemas.microsoft.com/office/drawing/2014/main" id="{665C8820-FEC1-F343-2BC6-949F99B207D2}"/>
              </a:ext>
            </a:extLst>
          </p:cNvPr>
          <p:cNvSpPr txBox="1"/>
          <p:nvPr/>
        </p:nvSpPr>
        <p:spPr>
          <a:xfrm>
            <a:off x="4071937" y="1162050"/>
            <a:ext cx="5581650" cy="461665"/>
          </a:xfrm>
          <a:prstGeom prst="rect">
            <a:avLst/>
          </a:prstGeom>
          <a:noFill/>
        </p:spPr>
        <p:txBody>
          <a:bodyPr wrap="square" rtlCol="0">
            <a:spAutoFit/>
          </a:bodyPr>
          <a:lstStyle/>
          <a:p>
            <a:r>
              <a:rPr lang="en-US" altLang="zh-TW" sz="2400" dirty="0"/>
              <a:t>SD = SD_LRD &gt; GC &gt; WO &gt; LRD &gt;</a:t>
            </a:r>
            <a:r>
              <a:rPr lang="zh-TW" altLang="en-US" sz="2400" dirty="0"/>
              <a:t> </a:t>
            </a:r>
            <a:r>
              <a:rPr lang="en-US" altLang="zh-TW" sz="2400" dirty="0"/>
              <a:t>NL</a:t>
            </a:r>
            <a:endParaRPr lang="zh-TW" altLang="en-US" sz="2400" dirty="0"/>
          </a:p>
        </p:txBody>
      </p:sp>
      <p:sp>
        <p:nvSpPr>
          <p:cNvPr id="19" name="文字方塊 18">
            <a:extLst>
              <a:ext uri="{FF2B5EF4-FFF2-40B4-BE49-F238E27FC236}">
                <a16:creationId xmlns:a16="http://schemas.microsoft.com/office/drawing/2014/main" id="{7E52411E-B76D-B56F-457C-D3F1D3DBCFE1}"/>
              </a:ext>
            </a:extLst>
          </p:cNvPr>
          <p:cNvSpPr txBox="1"/>
          <p:nvPr/>
        </p:nvSpPr>
        <p:spPr>
          <a:xfrm>
            <a:off x="742950" y="571023"/>
            <a:ext cx="3248025" cy="461665"/>
          </a:xfrm>
          <a:prstGeom prst="rect">
            <a:avLst/>
          </a:prstGeom>
          <a:noFill/>
        </p:spPr>
        <p:txBody>
          <a:bodyPr wrap="square" rtlCol="0">
            <a:spAutoFit/>
          </a:bodyPr>
          <a:lstStyle/>
          <a:p>
            <a:r>
              <a:rPr lang="en-US" altLang="zh-TW" sz="2400" dirty="0">
                <a:solidFill>
                  <a:srgbClr val="0070C0"/>
                </a:solidFill>
                <a:latin typeface="微軟正黑體" panose="020B0604030504040204" pitchFamily="34" charset="-120"/>
                <a:ea typeface="微軟正黑體" panose="020B0604030504040204" pitchFamily="34" charset="-120"/>
              </a:rPr>
              <a:t>Regularization</a:t>
            </a:r>
            <a:r>
              <a:rPr lang="zh-TW" altLang="en-US" sz="2400" dirty="0">
                <a:solidFill>
                  <a:srgbClr val="0070C0"/>
                </a:solidFill>
              </a:rPr>
              <a:t> </a:t>
            </a:r>
            <a:r>
              <a:rPr lang="zh-TW" altLang="en-US" sz="2400" dirty="0">
                <a:solidFill>
                  <a:srgbClr val="0070C0"/>
                </a:solidFill>
                <a:latin typeface="微軟正黑體" panose="020B0604030504040204" pitchFamily="34" charset="-120"/>
                <a:ea typeface="微軟正黑體" panose="020B0604030504040204" pitchFamily="34" charset="-120"/>
              </a:rPr>
              <a:t>強度</a:t>
            </a:r>
            <a:r>
              <a:rPr lang="en-US" altLang="zh-TW" sz="2400" dirty="0">
                <a:solidFill>
                  <a:srgbClr val="0070C0"/>
                </a:solidFill>
                <a:latin typeface="微軟正黑體" panose="020B0604030504040204" pitchFamily="34" charset="-120"/>
                <a:ea typeface="微軟正黑體" panose="020B0604030504040204" pitchFamily="34" charset="-120"/>
              </a:rPr>
              <a:t>:</a:t>
            </a:r>
            <a:endParaRPr lang="zh-TW" altLang="en-US" sz="2400" dirty="0">
              <a:solidFill>
                <a:srgbClr val="0070C0"/>
              </a:solidFill>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475770F4-5B5D-A9F8-68FE-952370A66E1B}"/>
              </a:ext>
            </a:extLst>
          </p:cNvPr>
          <p:cNvSpPr txBox="1"/>
          <p:nvPr/>
        </p:nvSpPr>
        <p:spPr>
          <a:xfrm>
            <a:off x="742949" y="1162049"/>
            <a:ext cx="3248025" cy="461665"/>
          </a:xfrm>
          <a:prstGeom prst="rect">
            <a:avLst/>
          </a:prstGeom>
          <a:noFill/>
        </p:spPr>
        <p:txBody>
          <a:bodyPr wrap="square" rtlCol="0">
            <a:spAutoFit/>
          </a:bodyPr>
          <a:lstStyle/>
          <a:p>
            <a:r>
              <a:rPr lang="en-US" altLang="zh-TW" sz="2400" dirty="0">
                <a:solidFill>
                  <a:srgbClr val="0070C0"/>
                </a:solidFill>
                <a:latin typeface="微軟正黑體" panose="020B0604030504040204" pitchFamily="34" charset="-120"/>
                <a:ea typeface="微軟正黑體" panose="020B0604030504040204" pitchFamily="34" charset="-120"/>
              </a:rPr>
              <a:t>Testing </a:t>
            </a:r>
            <a:r>
              <a:rPr lang="zh-TW" altLang="en-US" sz="2400" dirty="0">
                <a:solidFill>
                  <a:srgbClr val="0070C0"/>
                </a:solidFill>
                <a:latin typeface="微軟正黑體" panose="020B0604030504040204" pitchFamily="34" charset="-120"/>
                <a:ea typeface="微軟正黑體" panose="020B0604030504040204" pitchFamily="34" charset="-120"/>
              </a:rPr>
              <a:t>準確度</a:t>
            </a:r>
            <a:r>
              <a:rPr lang="en-US" altLang="zh-TW" sz="2400" dirty="0">
                <a:solidFill>
                  <a:srgbClr val="0070C0"/>
                </a:solidFill>
                <a:latin typeface="微軟正黑體" panose="020B0604030504040204" pitchFamily="34" charset="-120"/>
                <a:ea typeface="微軟正黑體" panose="020B0604030504040204" pitchFamily="34" charset="-120"/>
              </a:rPr>
              <a:t>:</a:t>
            </a:r>
            <a:endParaRPr lang="zh-TW" altLang="en-US" sz="2400" dirty="0">
              <a:solidFill>
                <a:srgbClr val="0070C0"/>
              </a:solidFill>
              <a:latin typeface="微軟正黑體" panose="020B0604030504040204" pitchFamily="34" charset="-120"/>
              <a:ea typeface="微軟正黑體" panose="020B0604030504040204" pitchFamily="34" charset="-120"/>
            </a:endParaRPr>
          </a:p>
        </p:txBody>
      </p:sp>
      <p:sp>
        <p:nvSpPr>
          <p:cNvPr id="22" name="文字方塊 21">
            <a:extLst>
              <a:ext uri="{FF2B5EF4-FFF2-40B4-BE49-F238E27FC236}">
                <a16:creationId xmlns:a16="http://schemas.microsoft.com/office/drawing/2014/main" id="{F124474E-1551-AB6A-E679-7EE7480473F5}"/>
              </a:ext>
            </a:extLst>
          </p:cNvPr>
          <p:cNvSpPr txBox="1"/>
          <p:nvPr/>
        </p:nvSpPr>
        <p:spPr>
          <a:xfrm>
            <a:off x="1604962" y="1859131"/>
            <a:ext cx="8982075" cy="1882438"/>
          </a:xfrm>
          <a:prstGeom prst="rect">
            <a:avLst/>
          </a:prstGeom>
          <a:noFill/>
        </p:spPr>
        <p:txBody>
          <a:bodyPr wrap="square" rtlCol="0">
            <a:spAutoFit/>
          </a:bodyPr>
          <a:lstStyle/>
          <a:p>
            <a:pPr>
              <a:lnSpc>
                <a:spcPct val="150000"/>
              </a:lnSpc>
            </a:pPr>
            <a:r>
              <a:rPr lang="en-US" altLang="zh-TW" sz="2000" dirty="0">
                <a:latin typeface="微軟正黑體" panose="020B0604030504040204" pitchFamily="34" charset="-120"/>
                <a:ea typeface="微軟正黑體" panose="020B0604030504040204" pitchFamily="34" charset="-120"/>
              </a:rPr>
              <a:t>Standard Dropout</a:t>
            </a:r>
            <a:r>
              <a:rPr lang="zh-TW" altLang="en-US" sz="2000" dirty="0">
                <a:latin typeface="微軟正黑體" panose="020B0604030504040204" pitchFamily="34" charset="-120"/>
                <a:ea typeface="微軟正黑體" panose="020B0604030504040204" pitchFamily="34" charset="-120"/>
              </a:rPr>
              <a:t> 有最強的 </a:t>
            </a:r>
            <a:r>
              <a:rPr lang="en-US" altLang="zh-TW" sz="2000" dirty="0">
                <a:latin typeface="微軟正黑體" panose="020B0604030504040204" pitchFamily="34" charset="-120"/>
                <a:ea typeface="微軟正黑體" panose="020B0604030504040204" pitchFamily="34" charset="-120"/>
              </a:rPr>
              <a:t>Regularization</a:t>
            </a:r>
            <a:r>
              <a:rPr lang="zh-TW" altLang="en-US" sz="2000" dirty="0">
                <a:latin typeface="微軟正黑體" panose="020B0604030504040204" pitchFamily="34" charset="-120"/>
                <a:ea typeface="微軟正黑體" panose="020B0604030504040204" pitchFamily="34" charset="-120"/>
              </a:rPr>
              <a:t> 效果，能最有效消除 </a:t>
            </a:r>
            <a:r>
              <a:rPr lang="en-US" altLang="zh-TW" sz="2000" dirty="0">
                <a:latin typeface="微軟正黑體" panose="020B0604030504040204" pitchFamily="34" charset="-120"/>
                <a:ea typeface="微軟正黑體" panose="020B0604030504040204" pitchFamily="34" charset="-120"/>
              </a:rPr>
              <a:t>overfitting</a:t>
            </a:r>
            <a:r>
              <a:rPr lang="zh-TW" altLang="en-US" sz="2000" dirty="0">
                <a:latin typeface="微軟正黑體" panose="020B0604030504040204" pitchFamily="34" charset="-120"/>
                <a:ea typeface="微軟正黑體" panose="020B0604030504040204" pitchFamily="34" charset="-120"/>
              </a:rPr>
              <a:t>，也能達到最高的 </a:t>
            </a:r>
            <a:r>
              <a:rPr lang="en-US" altLang="zh-TW" sz="2000" dirty="0">
                <a:latin typeface="微軟正黑體" panose="020B0604030504040204" pitchFamily="34" charset="-120"/>
                <a:ea typeface="微軟正黑體" panose="020B0604030504040204" pitchFamily="34" charset="-120"/>
              </a:rPr>
              <a:t>accuracy</a:t>
            </a:r>
            <a:r>
              <a:rPr lang="zh-TW" altLang="en-US" sz="2000" dirty="0">
                <a:latin typeface="微軟正黑體" panose="020B0604030504040204" pitchFamily="34" charset="-120"/>
                <a:ea typeface="微軟正黑體" panose="020B0604030504040204" pitchFamily="34" charset="-120"/>
              </a:rPr>
              <a:t>。而 </a:t>
            </a:r>
            <a:r>
              <a:rPr lang="en-US" altLang="zh-TW" sz="2000" dirty="0">
                <a:latin typeface="微軟正黑體" panose="020B0604030504040204" pitchFamily="34" charset="-120"/>
                <a:ea typeface="微軟正黑體" panose="020B0604030504040204" pitchFamily="34" charset="-120"/>
              </a:rPr>
              <a:t>Learning Rate Dropout</a:t>
            </a:r>
            <a:r>
              <a:rPr lang="zh-TW" altLang="en-US" sz="2000" dirty="0">
                <a:latin typeface="微軟正黑體" panose="020B0604030504040204" pitchFamily="34" charset="-120"/>
                <a:ea typeface="微軟正黑體" panose="020B0604030504040204" pitchFamily="34" charset="-120"/>
              </a:rPr>
              <a:t> 在這個 </a:t>
            </a:r>
            <a:r>
              <a:rPr lang="en-US" altLang="zh-TW" sz="2000" dirty="0">
                <a:latin typeface="微軟正黑體" panose="020B0604030504040204" pitchFamily="34" charset="-120"/>
                <a:ea typeface="微軟正黑體" panose="020B0604030504040204" pitchFamily="34" charset="-120"/>
              </a:rPr>
              <a:t>case</a:t>
            </a:r>
            <a:r>
              <a:rPr lang="zh-TW" altLang="en-US" sz="2000" dirty="0">
                <a:latin typeface="微軟正黑體" panose="020B0604030504040204" pitchFamily="34" charset="-120"/>
                <a:ea typeface="微軟正黑體" panose="020B0604030504040204" pitchFamily="34" charset="-120"/>
              </a:rPr>
              <a:t> 效果不大，我認為是因為我們的 </a:t>
            </a:r>
            <a:r>
              <a:rPr lang="en-US" altLang="zh-TW" sz="2000" dirty="0">
                <a:latin typeface="微軟正黑體" panose="020B0604030504040204" pitchFamily="34" charset="-120"/>
                <a:ea typeface="微軟正黑體" panose="020B0604030504040204" pitchFamily="34" charset="-120"/>
              </a:rPr>
              <a:t>data</a:t>
            </a:r>
            <a:r>
              <a:rPr lang="zh-TW" altLang="en-US" sz="2000" dirty="0">
                <a:latin typeface="微軟正黑體" panose="020B0604030504040204" pitchFamily="34" charset="-120"/>
                <a:ea typeface="微軟正黑體" panose="020B0604030504040204" pitchFamily="34" charset="-120"/>
              </a:rPr>
              <a:t> 是波形圖，其特徵並不明顯。若 </a:t>
            </a:r>
            <a:r>
              <a:rPr lang="en-US" altLang="zh-TW" sz="2000" dirty="0">
                <a:latin typeface="微軟正黑體" panose="020B0604030504040204" pitchFamily="34" charset="-120"/>
                <a:ea typeface="微軟正黑體" panose="020B0604030504040204" pitchFamily="34" charset="-120"/>
              </a:rPr>
              <a:t>regularization</a:t>
            </a:r>
            <a:r>
              <a:rPr lang="zh-TW" altLang="en-US" sz="2000" dirty="0">
                <a:latin typeface="微軟正黑體" panose="020B0604030504040204" pitchFamily="34" charset="-120"/>
                <a:ea typeface="微軟正黑體" panose="020B0604030504040204" pitchFamily="34" charset="-120"/>
              </a:rPr>
              <a:t> 強度不夠強，結果就容易和 </a:t>
            </a:r>
            <a:r>
              <a:rPr lang="en-US" altLang="zh-TW" sz="2000" dirty="0">
                <a:latin typeface="微軟正黑體" panose="020B0604030504040204" pitchFamily="34" charset="-120"/>
                <a:ea typeface="微軟正黑體" panose="020B0604030504040204" pitchFamily="34" charset="-120"/>
              </a:rPr>
              <a:t>without regularization</a:t>
            </a:r>
            <a:r>
              <a:rPr lang="zh-TW" altLang="en-US" sz="2000" dirty="0">
                <a:latin typeface="微軟正黑體" panose="020B0604030504040204" pitchFamily="34" charset="-120"/>
                <a:ea typeface="微軟正黑體" panose="020B0604030504040204" pitchFamily="34" charset="-120"/>
              </a:rPr>
              <a:t> 差不多。</a:t>
            </a:r>
          </a:p>
        </p:txBody>
      </p:sp>
      <p:pic>
        <p:nvPicPr>
          <p:cNvPr id="23" name="圖片 22">
            <a:extLst>
              <a:ext uri="{FF2B5EF4-FFF2-40B4-BE49-F238E27FC236}">
                <a16:creationId xmlns:a16="http://schemas.microsoft.com/office/drawing/2014/main" id="{6E4B4DFA-375C-22D8-F2DD-7620C9142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490" y="3924300"/>
            <a:ext cx="3662685" cy="2747014"/>
          </a:xfrm>
          <a:prstGeom prst="rect">
            <a:avLst/>
          </a:prstGeom>
        </p:spPr>
      </p:pic>
      <p:pic>
        <p:nvPicPr>
          <p:cNvPr id="24" name="圖片 23">
            <a:extLst>
              <a:ext uri="{FF2B5EF4-FFF2-40B4-BE49-F238E27FC236}">
                <a16:creationId xmlns:a16="http://schemas.microsoft.com/office/drawing/2014/main" id="{8493554B-2EF7-0EC2-B9AD-134828296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631" y="3924300"/>
            <a:ext cx="3662685" cy="2747014"/>
          </a:xfrm>
          <a:prstGeom prst="rect">
            <a:avLst/>
          </a:prstGeom>
        </p:spPr>
      </p:pic>
    </p:spTree>
    <p:extLst>
      <p:ext uri="{BB962C8B-B14F-4D97-AF65-F5344CB8AC3E}">
        <p14:creationId xmlns:p14="http://schemas.microsoft.com/office/powerpoint/2010/main" val="96402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方塊 2">
            <a:extLst>
              <a:ext uri="{FF2B5EF4-FFF2-40B4-BE49-F238E27FC236}">
                <a16:creationId xmlns:a16="http://schemas.microsoft.com/office/drawing/2014/main" id="{64FD8CBC-59B9-5FEB-163B-3EE30616D02A}"/>
              </a:ext>
            </a:extLst>
          </p:cNvPr>
          <p:cNvSpPr txBox="1"/>
          <p:nvPr/>
        </p:nvSpPr>
        <p:spPr>
          <a:xfrm>
            <a:off x="80467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TW" sz="4000" kern="1200">
                <a:solidFill>
                  <a:schemeClr val="tx2"/>
                </a:solidFill>
                <a:latin typeface="+mj-lt"/>
                <a:ea typeface="+mj-ea"/>
                <a:cs typeface="+mj-cs"/>
              </a:rPr>
              <a:t>Mixup</a:t>
            </a:r>
          </a:p>
        </p:txBody>
      </p:sp>
      <p:grpSp>
        <p:nvGrpSpPr>
          <p:cNvPr id="29" name="Group 28">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0" name="Freeform: Shape 29">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核取記號">
            <a:extLst>
              <a:ext uri="{FF2B5EF4-FFF2-40B4-BE49-F238E27FC236}">
                <a16:creationId xmlns:a16="http://schemas.microsoft.com/office/drawing/2014/main" id="{C95EC780-4D31-E9BA-D455-853C19A76E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97890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2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2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3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3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3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Freeform: Shape 3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文字方塊 2">
            <a:extLst>
              <a:ext uri="{FF2B5EF4-FFF2-40B4-BE49-F238E27FC236}">
                <a16:creationId xmlns:a16="http://schemas.microsoft.com/office/drawing/2014/main" id="{14160E6F-C798-CF89-2A38-9FB93229103C}"/>
              </a:ext>
            </a:extLst>
          </p:cNvPr>
          <p:cNvSpPr txBox="1"/>
          <p:nvPr/>
        </p:nvSpPr>
        <p:spPr>
          <a:xfrm>
            <a:off x="1116701" y="2452526"/>
            <a:ext cx="4248318" cy="1952947"/>
          </a:xfrm>
          <a:prstGeom prst="rect">
            <a:avLst/>
          </a:prstGeom>
          <a:noFill/>
        </p:spPr>
        <p:txBody>
          <a:bodyPr vert="horz" lIns="91440" tIns="45720" rIns="91440" bIns="45720" rtlCol="0" anchor="ctr">
            <a:normAutofit/>
          </a:bodyPr>
          <a:lstStyle/>
          <a:p>
            <a:pPr marL="0" indent="0" algn="ctr">
              <a:lnSpc>
                <a:spcPct val="90000"/>
              </a:lnSpc>
              <a:spcBef>
                <a:spcPct val="0"/>
              </a:spcBef>
              <a:spcAft>
                <a:spcPts val="600"/>
              </a:spcAft>
            </a:pPr>
            <a:r>
              <a:rPr lang="en-US" altLang="zh-TW" sz="3600" kern="1200" dirty="0">
                <a:solidFill>
                  <a:srgbClr val="080808"/>
                </a:solidFill>
                <a:latin typeface="+mj-lt"/>
                <a:ea typeface="+mj-ea"/>
                <a:cs typeface="+mj-cs"/>
              </a:rPr>
              <a:t>Background Introduction</a:t>
            </a:r>
          </a:p>
        </p:txBody>
      </p:sp>
      <p:sp>
        <p:nvSpPr>
          <p:cNvPr id="55" name="Isosceles Triangle 3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4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0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文字方塊 2">
            <a:extLst>
              <a:ext uri="{FF2B5EF4-FFF2-40B4-BE49-F238E27FC236}">
                <a16:creationId xmlns:a16="http://schemas.microsoft.com/office/drawing/2014/main" id="{75E5BEAD-B531-EB63-8A7A-6E5534B18473}"/>
              </a:ext>
            </a:extLst>
          </p:cNvPr>
          <p:cNvSpPr txBox="1"/>
          <p:nvPr/>
        </p:nvSpPr>
        <p:spPr>
          <a:xfrm>
            <a:off x="1519326" y="744264"/>
            <a:ext cx="10167406" cy="2602452"/>
          </a:xfrm>
          <a:prstGeom prst="rect">
            <a:avLst/>
          </a:prstGeom>
        </p:spPr>
        <p:txBody>
          <a:bodyPr vert="horz" lIns="91440" tIns="45720" rIns="91440" bIns="45720" rtlCol="0">
            <a:noAutofit/>
          </a:bodyPr>
          <a:lstStyle/>
          <a:p>
            <a:pPr>
              <a:lnSpc>
                <a:spcPct val="90000"/>
              </a:lnSpc>
              <a:spcAft>
                <a:spcPts val="600"/>
              </a:spcAft>
            </a:pPr>
            <a:r>
              <a:rPr lang="en-US" altLang="zh-TW" sz="2000" b="0" dirty="0" err="1">
                <a:effectLst/>
              </a:rPr>
              <a:t>mixup</a:t>
            </a:r>
            <a:r>
              <a:rPr lang="en-US" altLang="zh-TW" sz="2000" b="0" dirty="0">
                <a:effectLst/>
              </a:rPr>
              <a:t> </a:t>
            </a:r>
          </a:p>
          <a:p>
            <a:pPr marL="342900" indent="-342900">
              <a:lnSpc>
                <a:spcPct val="90000"/>
              </a:lnSpc>
              <a:spcAft>
                <a:spcPts val="600"/>
              </a:spcAft>
              <a:buFont typeface="Arial" panose="020B0604020202020204" pitchFamily="34" charset="0"/>
              <a:buChar char="•"/>
            </a:pPr>
            <a:r>
              <a:rPr lang="en-US" altLang="zh-TW" sz="2000" b="0" i="0" dirty="0">
                <a:effectLst/>
              </a:rPr>
              <a:t>a </a:t>
            </a:r>
            <a:r>
              <a:rPr lang="en-US" altLang="zh-TW" sz="2000" b="0" i="1" dirty="0">
                <a:effectLst/>
              </a:rPr>
              <a:t>domain-agnostic</a:t>
            </a:r>
            <a:r>
              <a:rPr lang="en-US" altLang="zh-TW" sz="2000" b="0" i="0" dirty="0">
                <a:effectLst/>
              </a:rPr>
              <a:t> data augmentation technique.</a:t>
            </a:r>
            <a:endParaRPr lang="en-US" altLang="zh-TW" sz="2000" b="0" i="0" dirty="0">
              <a:solidFill>
                <a:srgbClr val="212529"/>
              </a:solidFill>
              <a:effectLst/>
              <a:latin typeface="Open Sans" panose="020B0606030504020204" pitchFamily="34" charset="0"/>
            </a:endParaRPr>
          </a:p>
          <a:p>
            <a:pPr marL="342900" indent="-342900">
              <a:lnSpc>
                <a:spcPct val="90000"/>
              </a:lnSpc>
              <a:spcAft>
                <a:spcPts val="600"/>
              </a:spcAft>
              <a:buFont typeface="Arial" panose="020B0604020202020204" pitchFamily="34" charset="0"/>
              <a:buChar char="•"/>
            </a:pPr>
            <a:r>
              <a:rPr lang="en-US" altLang="zh-TW" sz="2000" b="0" i="0" dirty="0">
                <a:effectLst/>
              </a:rPr>
              <a:t>The main thing is to mix features and their corresponding labels so that the network is not overconfident about the relationship between features and their labels.</a:t>
            </a:r>
          </a:p>
          <a:p>
            <a:pPr marL="342900" indent="-342900">
              <a:lnSpc>
                <a:spcPct val="90000"/>
              </a:lnSpc>
              <a:spcAft>
                <a:spcPts val="600"/>
              </a:spcAft>
              <a:buFont typeface="Arial" panose="020B0604020202020204" pitchFamily="34" charset="0"/>
              <a:buChar char="•"/>
            </a:pPr>
            <a:r>
              <a:rPr lang="en-US" altLang="zh-TW" sz="2000" dirty="0"/>
              <a:t>M</a:t>
            </a:r>
            <a:r>
              <a:rPr lang="en-US" altLang="zh-TW" sz="2000" b="0" i="0" dirty="0">
                <a:effectLst/>
              </a:rPr>
              <a:t>akes the data more diverse.</a:t>
            </a:r>
          </a:p>
          <a:p>
            <a:pPr marL="342900" indent="-342900">
              <a:lnSpc>
                <a:spcPct val="90000"/>
              </a:lnSpc>
              <a:spcAft>
                <a:spcPts val="600"/>
              </a:spcAft>
              <a:buFont typeface="Arial" panose="020B0604020202020204" pitchFamily="34" charset="0"/>
              <a:buChar char="•"/>
            </a:pPr>
            <a:r>
              <a:rPr lang="en-US" altLang="zh-TW" sz="2000" b="0" i="0" dirty="0">
                <a:effectLst/>
              </a:rPr>
              <a:t>It's implemented with the following formulas:</a:t>
            </a:r>
            <a:endParaRPr lang="en-US" altLang="zh-TW" sz="2000" dirty="0"/>
          </a:p>
        </p:txBody>
      </p:sp>
      <p:grpSp>
        <p:nvGrpSpPr>
          <p:cNvPr id="1033" name="Group 10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4" name="Isosceles Triangle 10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F5921FC8-223F-E000-87D3-BEE8A326E8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06724" y="3171825"/>
            <a:ext cx="6253212" cy="656587"/>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8" name="Rectangle 10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圖片 4">
            <a:extLst>
              <a:ext uri="{FF2B5EF4-FFF2-40B4-BE49-F238E27FC236}">
                <a16:creationId xmlns:a16="http://schemas.microsoft.com/office/drawing/2014/main" id="{333C3CFE-3707-9C43-24D4-42E6F59CB87D}"/>
              </a:ext>
            </a:extLst>
          </p:cNvPr>
          <p:cNvPicPr>
            <a:picLocks noChangeAspect="1"/>
          </p:cNvPicPr>
          <p:nvPr/>
        </p:nvPicPr>
        <p:blipFill>
          <a:blip r:embed="rId3"/>
          <a:stretch>
            <a:fillRect/>
          </a:stretch>
        </p:blipFill>
        <p:spPr>
          <a:xfrm>
            <a:off x="2706724" y="4033276"/>
            <a:ext cx="5876925" cy="1918757"/>
          </a:xfrm>
          <a:prstGeom prst="rect">
            <a:avLst/>
          </a:prstGeom>
        </p:spPr>
      </p:pic>
      <p:sp>
        <p:nvSpPr>
          <p:cNvPr id="15" name="文字方塊 14">
            <a:extLst>
              <a:ext uri="{FF2B5EF4-FFF2-40B4-BE49-F238E27FC236}">
                <a16:creationId xmlns:a16="http://schemas.microsoft.com/office/drawing/2014/main" id="{E342FACA-BA9D-9AFF-80F2-029987F296AD}"/>
              </a:ext>
            </a:extLst>
          </p:cNvPr>
          <p:cNvSpPr txBox="1"/>
          <p:nvPr/>
        </p:nvSpPr>
        <p:spPr>
          <a:xfrm>
            <a:off x="1519327" y="6116953"/>
            <a:ext cx="7758024" cy="341632"/>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pPr>
            <a:r>
              <a:rPr lang="en-US" altLang="zh-TW" sz="1800" b="0" i="0" dirty="0">
                <a:effectLst/>
              </a:rPr>
              <a:t>proposed in </a:t>
            </a:r>
            <a:r>
              <a:rPr lang="en-US" altLang="zh-TW" sz="1800" b="0" i="0" u="none" strike="noStrike" dirty="0" err="1">
                <a:effectLst/>
                <a:hlinkClick r:id="rId4"/>
              </a:rPr>
              <a:t>mixup</a:t>
            </a:r>
            <a:r>
              <a:rPr lang="en-US" altLang="zh-TW" sz="1800" b="0" i="0" u="none" strike="noStrike" dirty="0">
                <a:effectLst/>
                <a:hlinkClick r:id="rId4"/>
              </a:rPr>
              <a:t>: Beyond Empirical Risk Minimization</a:t>
            </a:r>
            <a:r>
              <a:rPr lang="en-US" altLang="zh-TW" sz="1800" b="0" i="0" dirty="0">
                <a:effectLst/>
              </a:rPr>
              <a:t> by Zhang et al. </a:t>
            </a:r>
          </a:p>
        </p:txBody>
      </p:sp>
    </p:spTree>
    <p:extLst>
      <p:ext uri="{BB962C8B-B14F-4D97-AF65-F5344CB8AC3E}">
        <p14:creationId xmlns:p14="http://schemas.microsoft.com/office/powerpoint/2010/main" val="190035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a:extLst>
              <a:ext uri="{FF2B5EF4-FFF2-40B4-BE49-F238E27FC236}">
                <a16:creationId xmlns:a16="http://schemas.microsoft.com/office/drawing/2014/main" id="{C5182E20-BD6C-A858-9F0A-19E5219A8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144" y="1801095"/>
            <a:ext cx="5891712" cy="441878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字方塊 12">
            <a:extLst>
              <a:ext uri="{FF2B5EF4-FFF2-40B4-BE49-F238E27FC236}">
                <a16:creationId xmlns:a16="http://schemas.microsoft.com/office/drawing/2014/main" id="{5B3731D3-24B2-29B5-8E7E-3E4CE01DAA0E}"/>
              </a:ext>
            </a:extLst>
          </p:cNvPr>
          <p:cNvSpPr txBox="1"/>
          <p:nvPr/>
        </p:nvSpPr>
        <p:spPr>
          <a:xfrm>
            <a:off x="1843950" y="921501"/>
            <a:ext cx="7630288" cy="646331"/>
          </a:xfrm>
          <a:prstGeom prst="rect">
            <a:avLst/>
          </a:prstGeom>
          <a:noFill/>
        </p:spPr>
        <p:txBody>
          <a:bodyPr wrap="square">
            <a:spAutoFit/>
          </a:bodyPr>
          <a:lstStyle/>
          <a:p>
            <a:r>
              <a:rPr lang="zh-TW" altLang="en-US" dirty="0"/>
              <a:t>原本的</a:t>
            </a:r>
            <a:r>
              <a:rPr lang="en-US" altLang="zh-TW" dirty="0"/>
              <a:t>model</a:t>
            </a:r>
            <a:r>
              <a:rPr lang="zh-TW" altLang="en-US" dirty="0"/>
              <a:t>有較嚴重的overfitting現象，期待透過</a:t>
            </a:r>
            <a:r>
              <a:rPr lang="en-US" altLang="zh-TW" dirty="0" err="1"/>
              <a:t>mixup</a:t>
            </a:r>
            <a:r>
              <a:rPr lang="zh-TW" altLang="en-US" dirty="0"/>
              <a:t>使訓練資料更加多元及完整，能在一定程度上解決overfitting的現象。</a:t>
            </a:r>
          </a:p>
        </p:txBody>
      </p:sp>
    </p:spTree>
    <p:extLst>
      <p:ext uri="{BB962C8B-B14F-4D97-AF65-F5344CB8AC3E}">
        <p14:creationId xmlns:p14="http://schemas.microsoft.com/office/powerpoint/2010/main" val="68249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方塊 2">
            <a:extLst>
              <a:ext uri="{FF2B5EF4-FFF2-40B4-BE49-F238E27FC236}">
                <a16:creationId xmlns:a16="http://schemas.microsoft.com/office/drawing/2014/main" id="{B01A10F3-9F61-4281-AAAF-F4B077507682}"/>
              </a:ext>
            </a:extLst>
          </p:cNvPr>
          <p:cNvSpPr txBox="1"/>
          <p:nvPr/>
        </p:nvSpPr>
        <p:spPr>
          <a:xfrm>
            <a:off x="531079" y="131729"/>
            <a:ext cx="3685117" cy="1242959"/>
          </a:xfrm>
          <a:prstGeom prst="rect">
            <a:avLst/>
          </a:prstGeom>
        </p:spPr>
        <p:txBody>
          <a:bodyPr vert="horz" lIns="91440" tIns="45720" rIns="91440" bIns="45720" rtlCol="0" anchor="ctr">
            <a:normAutofit/>
          </a:bodyPr>
          <a:lstStyle/>
          <a:p>
            <a:pPr>
              <a:lnSpc>
                <a:spcPct val="90000"/>
              </a:lnSpc>
              <a:spcAft>
                <a:spcPts val="600"/>
              </a:spcAft>
            </a:pPr>
            <a:r>
              <a:rPr lang="en-US" altLang="zh-TW" sz="2800" dirty="0">
                <a:solidFill>
                  <a:schemeClr val="tx2"/>
                </a:solidFill>
              </a:rPr>
              <a:t>E</a:t>
            </a:r>
            <a:r>
              <a:rPr lang="en-US" altLang="zh-TW" sz="2800" b="0" i="0" dirty="0">
                <a:solidFill>
                  <a:schemeClr val="tx2"/>
                </a:solidFill>
                <a:effectLst/>
              </a:rPr>
              <a:t>xperimental design</a:t>
            </a:r>
            <a:endParaRPr lang="en-US" altLang="zh-TW" sz="2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圖片 18">
            <a:extLst>
              <a:ext uri="{FF2B5EF4-FFF2-40B4-BE49-F238E27FC236}">
                <a16:creationId xmlns:a16="http://schemas.microsoft.com/office/drawing/2014/main" id="{92775BD4-1067-0EEB-105D-920EEE71EC6F}"/>
              </a:ext>
            </a:extLst>
          </p:cNvPr>
          <p:cNvPicPr>
            <a:picLocks noChangeAspect="1"/>
          </p:cNvPicPr>
          <p:nvPr/>
        </p:nvPicPr>
        <p:blipFill>
          <a:blip r:embed="rId2"/>
          <a:stretch>
            <a:fillRect/>
          </a:stretch>
        </p:blipFill>
        <p:spPr>
          <a:xfrm>
            <a:off x="2028206" y="1564006"/>
            <a:ext cx="4292345" cy="4850106"/>
          </a:xfrm>
          <a:prstGeom prst="rect">
            <a:avLst/>
          </a:prstGeom>
        </p:spPr>
      </p:pic>
      <p:sp>
        <p:nvSpPr>
          <p:cNvPr id="6" name="箭號: 向右 5">
            <a:extLst>
              <a:ext uri="{FF2B5EF4-FFF2-40B4-BE49-F238E27FC236}">
                <a16:creationId xmlns:a16="http://schemas.microsoft.com/office/drawing/2014/main" id="{2A686FF4-B397-873E-CEEB-8F28CE7762AB}"/>
              </a:ext>
            </a:extLst>
          </p:cNvPr>
          <p:cNvSpPr/>
          <p:nvPr/>
        </p:nvSpPr>
        <p:spPr>
          <a:xfrm>
            <a:off x="1745520" y="1903879"/>
            <a:ext cx="347375" cy="1654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CFBABE38-A59F-C2BC-F4F8-5E84294138C4}"/>
              </a:ext>
            </a:extLst>
          </p:cNvPr>
          <p:cNvSpPr txBox="1"/>
          <p:nvPr/>
        </p:nvSpPr>
        <p:spPr>
          <a:xfrm>
            <a:off x="531079" y="1093932"/>
            <a:ext cx="3318449" cy="341632"/>
          </a:xfrm>
          <a:prstGeom prst="rect">
            <a:avLst/>
          </a:prstGeom>
          <a:noFill/>
        </p:spPr>
        <p:txBody>
          <a:bodyPr wrap="square">
            <a:spAutoFit/>
          </a:bodyPr>
          <a:lstStyle/>
          <a:p>
            <a:pPr>
              <a:lnSpc>
                <a:spcPct val="90000"/>
              </a:lnSpc>
              <a:spcAft>
                <a:spcPts val="600"/>
              </a:spcAft>
            </a:pPr>
            <a:r>
              <a:rPr lang="en-US" altLang="zh-TW" sz="1800" b="0" i="0" dirty="0" err="1">
                <a:effectLst/>
              </a:rPr>
              <a:t>Mixup</a:t>
            </a:r>
            <a:r>
              <a:rPr lang="en-US" altLang="zh-TW" sz="1800" b="0" i="0" dirty="0">
                <a:effectLst/>
              </a:rPr>
              <a:t> added in:</a:t>
            </a:r>
          </a:p>
        </p:txBody>
      </p:sp>
      <p:sp>
        <p:nvSpPr>
          <p:cNvPr id="21" name="文字方塊 20">
            <a:extLst>
              <a:ext uri="{FF2B5EF4-FFF2-40B4-BE49-F238E27FC236}">
                <a16:creationId xmlns:a16="http://schemas.microsoft.com/office/drawing/2014/main" id="{ECA70291-9CC3-4A42-35B0-5FBEEEB814E7}"/>
              </a:ext>
            </a:extLst>
          </p:cNvPr>
          <p:cNvSpPr txBox="1"/>
          <p:nvPr/>
        </p:nvSpPr>
        <p:spPr>
          <a:xfrm>
            <a:off x="999066" y="1691133"/>
            <a:ext cx="1032192" cy="590931"/>
          </a:xfrm>
          <a:prstGeom prst="rect">
            <a:avLst/>
          </a:prstGeom>
          <a:noFill/>
        </p:spPr>
        <p:txBody>
          <a:bodyPr wrap="square">
            <a:spAutoFit/>
          </a:bodyPr>
          <a:lstStyle/>
          <a:p>
            <a:pPr>
              <a:lnSpc>
                <a:spcPct val="90000"/>
              </a:lnSpc>
              <a:spcAft>
                <a:spcPts val="600"/>
              </a:spcAft>
            </a:pPr>
            <a:r>
              <a:rPr lang="en-US" altLang="zh-TW" sz="1800" b="0" i="0" dirty="0">
                <a:effectLst/>
              </a:rPr>
              <a:t>Input Data</a:t>
            </a:r>
          </a:p>
        </p:txBody>
      </p:sp>
      <p:sp>
        <p:nvSpPr>
          <p:cNvPr id="22" name="箭號: 向右 21">
            <a:extLst>
              <a:ext uri="{FF2B5EF4-FFF2-40B4-BE49-F238E27FC236}">
                <a16:creationId xmlns:a16="http://schemas.microsoft.com/office/drawing/2014/main" id="{358FB8E2-AFD9-85D9-4FEA-AC22B088D94F}"/>
              </a:ext>
            </a:extLst>
          </p:cNvPr>
          <p:cNvSpPr/>
          <p:nvPr/>
        </p:nvSpPr>
        <p:spPr>
          <a:xfrm>
            <a:off x="1713175" y="2759050"/>
            <a:ext cx="347375" cy="1654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6F936A40-5B5A-D0D8-01E5-9E61C6BF988C}"/>
              </a:ext>
            </a:extLst>
          </p:cNvPr>
          <p:cNvSpPr txBox="1"/>
          <p:nvPr/>
        </p:nvSpPr>
        <p:spPr>
          <a:xfrm>
            <a:off x="791714" y="2676330"/>
            <a:ext cx="919884" cy="341632"/>
          </a:xfrm>
          <a:prstGeom prst="rect">
            <a:avLst/>
          </a:prstGeom>
          <a:noFill/>
        </p:spPr>
        <p:txBody>
          <a:bodyPr wrap="square">
            <a:spAutoFit/>
          </a:bodyPr>
          <a:lstStyle/>
          <a:p>
            <a:pPr>
              <a:lnSpc>
                <a:spcPct val="90000"/>
              </a:lnSpc>
              <a:spcAft>
                <a:spcPts val="600"/>
              </a:spcAft>
            </a:pPr>
            <a:r>
              <a:rPr lang="en-US" altLang="zh-TW" dirty="0"/>
              <a:t>F</a:t>
            </a:r>
            <a:r>
              <a:rPr lang="en-US" altLang="zh-TW" sz="1800" b="0" i="0" dirty="0">
                <a:effectLst/>
              </a:rPr>
              <a:t>eature</a:t>
            </a:r>
          </a:p>
        </p:txBody>
      </p:sp>
      <p:sp>
        <p:nvSpPr>
          <p:cNvPr id="24" name="箭號: 向右 23">
            <a:extLst>
              <a:ext uri="{FF2B5EF4-FFF2-40B4-BE49-F238E27FC236}">
                <a16:creationId xmlns:a16="http://schemas.microsoft.com/office/drawing/2014/main" id="{70E2A6AF-5664-8250-78DD-30D7CD46F2BA}"/>
              </a:ext>
            </a:extLst>
          </p:cNvPr>
          <p:cNvSpPr/>
          <p:nvPr/>
        </p:nvSpPr>
        <p:spPr>
          <a:xfrm>
            <a:off x="1679254" y="5062916"/>
            <a:ext cx="347375" cy="1654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49430073-3F6A-D25D-C659-C1B2CE1043A3}"/>
              </a:ext>
            </a:extLst>
          </p:cNvPr>
          <p:cNvSpPr txBox="1"/>
          <p:nvPr/>
        </p:nvSpPr>
        <p:spPr>
          <a:xfrm>
            <a:off x="791714" y="4850170"/>
            <a:ext cx="876006" cy="590931"/>
          </a:xfrm>
          <a:prstGeom prst="rect">
            <a:avLst/>
          </a:prstGeom>
          <a:noFill/>
        </p:spPr>
        <p:txBody>
          <a:bodyPr wrap="square">
            <a:spAutoFit/>
          </a:bodyPr>
          <a:lstStyle/>
          <a:p>
            <a:pPr>
              <a:lnSpc>
                <a:spcPct val="90000"/>
              </a:lnSpc>
              <a:spcAft>
                <a:spcPts val="600"/>
              </a:spcAft>
            </a:pPr>
            <a:r>
              <a:rPr lang="en-US" altLang="zh-TW" sz="1800" b="0" i="0" dirty="0">
                <a:effectLst/>
              </a:rPr>
              <a:t>Higher feature</a:t>
            </a:r>
          </a:p>
        </p:txBody>
      </p:sp>
      <p:pic>
        <p:nvPicPr>
          <p:cNvPr id="26" name="Graphic 6" descr="燒瓶">
            <a:extLst>
              <a:ext uri="{FF2B5EF4-FFF2-40B4-BE49-F238E27FC236}">
                <a16:creationId xmlns:a16="http://schemas.microsoft.com/office/drawing/2014/main" id="{23E7BC30-BC8F-A58B-3942-C2A4AFF6E9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7292" y="1264748"/>
            <a:ext cx="3876595" cy="3876595"/>
          </a:xfrm>
          <a:prstGeom prst="rect">
            <a:avLst/>
          </a:prstGeom>
        </p:spPr>
      </p:pic>
    </p:spTree>
    <p:extLst>
      <p:ext uri="{BB962C8B-B14F-4D97-AF65-F5344CB8AC3E}">
        <p14:creationId xmlns:p14="http://schemas.microsoft.com/office/powerpoint/2010/main" val="793273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05" name="Group 410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106" name="Isosceles Triangle 410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09" name="Group 410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10" name="Rectangle 410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Isosceles Triangle 411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圖片 14">
            <a:extLst>
              <a:ext uri="{FF2B5EF4-FFF2-40B4-BE49-F238E27FC236}">
                <a16:creationId xmlns:a16="http://schemas.microsoft.com/office/drawing/2014/main" id="{19C3CDD5-BF3C-0CAA-575E-859E5975F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072" y="186431"/>
            <a:ext cx="4151793" cy="31138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圖片 15">
            <a:extLst>
              <a:ext uri="{FF2B5EF4-FFF2-40B4-BE49-F238E27FC236}">
                <a16:creationId xmlns:a16="http://schemas.microsoft.com/office/drawing/2014/main" id="{9D872E05-9D7A-A96A-B8C2-56322A979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3071" y="3557727"/>
            <a:ext cx="4151793" cy="31138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圖片 16">
            <a:extLst>
              <a:ext uri="{FF2B5EF4-FFF2-40B4-BE49-F238E27FC236}">
                <a16:creationId xmlns:a16="http://schemas.microsoft.com/office/drawing/2014/main" id="{1D1B268C-1154-F789-DC61-BF72FC0CB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444" y="865913"/>
            <a:ext cx="6834900" cy="51261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文字方塊 11">
            <a:extLst>
              <a:ext uri="{FF2B5EF4-FFF2-40B4-BE49-F238E27FC236}">
                <a16:creationId xmlns:a16="http://schemas.microsoft.com/office/drawing/2014/main" id="{F2682BD4-E948-5933-BA00-1946F827165A}"/>
              </a:ext>
            </a:extLst>
          </p:cNvPr>
          <p:cNvSpPr txBox="1"/>
          <p:nvPr/>
        </p:nvSpPr>
        <p:spPr>
          <a:xfrm rot="16200000">
            <a:off x="53879" y="3373061"/>
            <a:ext cx="1346462" cy="369332"/>
          </a:xfrm>
          <a:prstGeom prst="rect">
            <a:avLst/>
          </a:prstGeom>
          <a:solidFill>
            <a:schemeClr val="bg1"/>
          </a:solidFill>
        </p:spPr>
        <p:txBody>
          <a:bodyPr wrap="square">
            <a:spAutoFit/>
          </a:bodyPr>
          <a:lstStyle/>
          <a:p>
            <a:pPr algn="ctr"/>
            <a:r>
              <a:rPr lang="en-US" altLang="zh-TW" dirty="0"/>
              <a:t>Loss</a:t>
            </a:r>
            <a:endParaRPr lang="zh-TW" altLang="en-US" dirty="0"/>
          </a:p>
        </p:txBody>
      </p:sp>
    </p:spTree>
    <p:extLst>
      <p:ext uri="{BB962C8B-B14F-4D97-AF65-F5344CB8AC3E}">
        <p14:creationId xmlns:p14="http://schemas.microsoft.com/office/powerpoint/2010/main" val="700954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FF1423E3-0529-A336-BDD1-769AD4B75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991" y="434824"/>
            <a:ext cx="5362451" cy="402183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字方塊 12">
            <a:extLst>
              <a:ext uri="{FF2B5EF4-FFF2-40B4-BE49-F238E27FC236}">
                <a16:creationId xmlns:a16="http://schemas.microsoft.com/office/drawing/2014/main" id="{5DFEEFEE-56FB-8C14-6187-55FE5C998BD3}"/>
              </a:ext>
            </a:extLst>
          </p:cNvPr>
          <p:cNvSpPr txBox="1"/>
          <p:nvPr/>
        </p:nvSpPr>
        <p:spPr>
          <a:xfrm>
            <a:off x="1973314" y="4462803"/>
            <a:ext cx="8982075" cy="1882438"/>
          </a:xfrm>
          <a:prstGeom prst="rect">
            <a:avLst/>
          </a:prstGeom>
          <a:noFill/>
        </p:spPr>
        <p:txBody>
          <a:bodyPr wrap="square" rtlCol="0">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推測加入</a:t>
            </a:r>
            <a:r>
              <a:rPr lang="en-US" altLang="zh-TW" sz="2000" dirty="0" err="1">
                <a:latin typeface="微軟正黑體" panose="020B0604030504040204" pitchFamily="34" charset="-120"/>
                <a:ea typeface="微軟正黑體" panose="020B0604030504040204" pitchFamily="34" charset="-120"/>
              </a:rPr>
              <a:t>mixup</a:t>
            </a:r>
            <a:r>
              <a:rPr lang="zh-TW" altLang="en-US" sz="2000" dirty="0">
                <a:latin typeface="微軟正黑體" panose="020B0604030504040204" pitchFamily="34" charset="-120"/>
                <a:ea typeface="微軟正黑體" panose="020B0604030504040204" pitchFamily="34" charset="-120"/>
              </a:rPr>
              <a:t>後的</a:t>
            </a:r>
            <a:r>
              <a:rPr lang="en-US" altLang="zh-TW" sz="2000" dirty="0" err="1">
                <a:latin typeface="微軟正黑體" panose="020B0604030504040204" pitchFamily="34" charset="-120"/>
                <a:ea typeface="微軟正黑體" panose="020B0604030504040204" pitchFamily="34" charset="-120"/>
              </a:rPr>
              <a:t>accuacy</a:t>
            </a:r>
            <a:r>
              <a:rPr lang="zh-TW" altLang="en-US" sz="2000" dirty="0">
                <a:latin typeface="微軟正黑體" panose="020B0604030504040204" pitchFamily="34" charset="-120"/>
                <a:ea typeface="微軟正黑體" panose="020B0604030504040204" pitchFamily="34" charset="-120"/>
              </a:rPr>
              <a:t>反而變低，應該是因為我們原始的</a:t>
            </a:r>
            <a:r>
              <a:rPr lang="en-US" altLang="zh-TW" sz="2000" dirty="0">
                <a:latin typeface="微軟正黑體" panose="020B0604030504040204" pitchFamily="34" charset="-120"/>
                <a:ea typeface="微軟正黑體" panose="020B0604030504040204" pitchFamily="34" charset="-120"/>
              </a:rPr>
              <a:t>model</a:t>
            </a:r>
            <a:r>
              <a:rPr lang="zh-TW" altLang="en-US" sz="2000" dirty="0">
                <a:latin typeface="微軟正黑體" panose="020B0604030504040204" pitchFamily="34" charset="-120"/>
                <a:ea typeface="微軟正黑體" panose="020B0604030504040204" pitchFamily="34" charset="-120"/>
              </a:rPr>
              <a:t>其對抗</a:t>
            </a:r>
            <a:r>
              <a:rPr lang="en-US" altLang="zh-TW" sz="2000" dirty="0">
                <a:latin typeface="微軟正黑體" panose="020B0604030504040204" pitchFamily="34" charset="-120"/>
                <a:ea typeface="微軟正黑體" panose="020B0604030504040204" pitchFamily="34" charset="-120"/>
              </a:rPr>
              <a:t>signal noise</a:t>
            </a:r>
            <a:r>
              <a:rPr lang="zh-TW" altLang="en-US" sz="2000" dirty="0">
                <a:latin typeface="微軟正黑體" panose="020B0604030504040204" pitchFamily="34" charset="-120"/>
                <a:ea typeface="微軟正黑體" panose="020B0604030504040204" pitchFamily="34" charset="-120"/>
              </a:rPr>
              <a:t>的效果本身就不是很好，而在特徵並不明顯的波形圖中，加入</a:t>
            </a:r>
            <a:r>
              <a:rPr lang="en-US" altLang="zh-TW" sz="2000" dirty="0" err="1">
                <a:latin typeface="微軟正黑體" panose="020B0604030504040204" pitchFamily="34" charset="-120"/>
                <a:ea typeface="微軟正黑體" panose="020B0604030504040204" pitchFamily="34" charset="-120"/>
              </a:rPr>
              <a:t>mixup</a:t>
            </a:r>
            <a:r>
              <a:rPr lang="zh-TW" altLang="en-US" sz="2000" dirty="0">
                <a:latin typeface="微軟正黑體" panose="020B0604030504040204" pitchFamily="34" charset="-120"/>
                <a:ea typeface="微軟正黑體" panose="020B0604030504040204" pitchFamily="34" charset="-120"/>
              </a:rPr>
              <a:t>之後，應該是一定程度上的造成</a:t>
            </a:r>
            <a:r>
              <a:rPr lang="en-US" altLang="zh-TW" sz="2000" dirty="0">
                <a:latin typeface="微軟正黑體" panose="020B0604030504040204" pitchFamily="34" charset="-120"/>
                <a:ea typeface="微軟正黑體" panose="020B0604030504040204" pitchFamily="34" charset="-120"/>
              </a:rPr>
              <a:t>signal </a:t>
            </a:r>
            <a:r>
              <a:rPr lang="zh-TW" altLang="en-US" sz="2000" dirty="0">
                <a:latin typeface="微軟正黑體" panose="020B0604030504040204" pitchFamily="34" charset="-120"/>
                <a:ea typeface="微軟正黑體" panose="020B0604030504040204" pitchFamily="34" charset="-120"/>
              </a:rPr>
              <a:t>的 </a:t>
            </a:r>
            <a:r>
              <a:rPr lang="en-US" altLang="zh-TW" sz="2000" dirty="0">
                <a:latin typeface="微軟正黑體" panose="020B0604030504040204" pitchFamily="34" charset="-120"/>
                <a:ea typeface="微軟正黑體" panose="020B0604030504040204" pitchFamily="34" charset="-120"/>
              </a:rPr>
              <a:t>noise</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nSpc>
                <a:spcPct val="150000"/>
              </a:lnSpc>
            </a:pP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5496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3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文字方塊 2">
            <a:extLst>
              <a:ext uri="{FF2B5EF4-FFF2-40B4-BE49-F238E27FC236}">
                <a16:creationId xmlns:a16="http://schemas.microsoft.com/office/drawing/2014/main" id="{14160E6F-C798-CF89-2A38-9FB93229103C}"/>
              </a:ext>
            </a:extLst>
          </p:cNvPr>
          <p:cNvSpPr txBox="1"/>
          <p:nvPr/>
        </p:nvSpPr>
        <p:spPr>
          <a:xfrm>
            <a:off x="3204642" y="2353641"/>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altLang="zh-TW" sz="3600" kern="1200" dirty="0">
                <a:solidFill>
                  <a:srgbClr val="080808"/>
                </a:solidFill>
                <a:latin typeface="+mj-lt"/>
                <a:ea typeface="+mj-ea"/>
                <a:cs typeface="+mj-cs"/>
              </a:rPr>
              <a:t>THANK YOU</a:t>
            </a:r>
          </a:p>
        </p:txBody>
      </p:sp>
      <p:sp>
        <p:nvSpPr>
          <p:cNvPr id="36" name="Freeform: Shape 3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8" name="Freeform: Shape 3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4673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C187F14A-7788-B867-4344-D694C2A4AC7C}"/>
              </a:ext>
            </a:extLst>
          </p:cNvPr>
          <p:cNvPicPr>
            <a:picLocks noChangeAspect="1"/>
          </p:cNvPicPr>
          <p:nvPr/>
        </p:nvPicPr>
        <p:blipFill>
          <a:blip r:embed="rId2"/>
          <a:stretch>
            <a:fillRect/>
          </a:stretch>
        </p:blipFill>
        <p:spPr>
          <a:xfrm>
            <a:off x="3527176" y="1371779"/>
            <a:ext cx="5137647" cy="4495441"/>
          </a:xfrm>
          <a:prstGeom prst="rect">
            <a:avLst/>
          </a:prstGeom>
        </p:spPr>
      </p:pic>
      <p:sp>
        <p:nvSpPr>
          <p:cNvPr id="4" name="文字方塊 3">
            <a:extLst>
              <a:ext uri="{FF2B5EF4-FFF2-40B4-BE49-F238E27FC236}">
                <a16:creationId xmlns:a16="http://schemas.microsoft.com/office/drawing/2014/main" id="{C1AAAE9F-D47D-7179-887E-9B57C330A1C5}"/>
              </a:ext>
            </a:extLst>
          </p:cNvPr>
          <p:cNvSpPr txBox="1"/>
          <p:nvPr/>
        </p:nvSpPr>
        <p:spPr>
          <a:xfrm>
            <a:off x="1397000" y="811947"/>
            <a:ext cx="6096000" cy="369332"/>
          </a:xfrm>
          <a:prstGeom prst="rect">
            <a:avLst/>
          </a:prstGeom>
          <a:noFill/>
        </p:spPr>
        <p:txBody>
          <a:bodyPr wrap="square">
            <a:spAutoFit/>
          </a:bodyPr>
          <a:lstStyle/>
          <a:p>
            <a:pPr algn="l"/>
            <a:r>
              <a:rPr lang="en-US" altLang="zh-TW" b="0" i="0" dirty="0">
                <a:solidFill>
                  <a:srgbClr val="000000"/>
                </a:solidFill>
                <a:effectLst/>
                <a:latin typeface="Linux Libertine"/>
              </a:rPr>
              <a:t>Beta distribution</a:t>
            </a:r>
          </a:p>
        </p:txBody>
      </p:sp>
    </p:spTree>
    <p:extLst>
      <p:ext uri="{BB962C8B-B14F-4D97-AF65-F5344CB8AC3E}">
        <p14:creationId xmlns:p14="http://schemas.microsoft.com/office/powerpoint/2010/main" val="139248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我生病了」不是“I am sick”嗎？為什麼這樣說，老外卻叫我去廁所？ - 今周刊">
            <a:extLst>
              <a:ext uri="{FF2B5EF4-FFF2-40B4-BE49-F238E27FC236}">
                <a16:creationId xmlns:a16="http://schemas.microsoft.com/office/drawing/2014/main" id="{D251B5DE-D07E-9F78-D04D-76FFFB308C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09" r="11703" b="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內容版面配置區 2">
            <a:extLst>
              <a:ext uri="{FF2B5EF4-FFF2-40B4-BE49-F238E27FC236}">
                <a16:creationId xmlns:a16="http://schemas.microsoft.com/office/drawing/2014/main" id="{CD0D21F7-722C-C823-BBAD-E83AC950652F}"/>
              </a:ext>
            </a:extLst>
          </p:cNvPr>
          <p:cNvSpPr txBox="1">
            <a:spLocks/>
          </p:cNvSpPr>
          <p:nvPr/>
        </p:nvSpPr>
        <p:spPr>
          <a:xfrm>
            <a:off x="786342" y="1577515"/>
            <a:ext cx="6891187"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400" dirty="0"/>
              <a:t>Atrial fibrillation (AF) </a:t>
            </a:r>
          </a:p>
          <a:p>
            <a:r>
              <a:rPr lang="en-US" altLang="zh-TW" sz="2400" dirty="0"/>
              <a:t>the most common cardiac arrhythmia in the developed world.</a:t>
            </a:r>
          </a:p>
          <a:p>
            <a:r>
              <a:rPr lang="en-US" altLang="zh-TW" sz="2400" dirty="0"/>
              <a:t>Some people with atrial fibrillation experience symptoms such as palpitations (a sudden pounding, fluttering feeling in the chest), fatigue, dizziness, chest discomfort, and shortness of breath.</a:t>
            </a:r>
          </a:p>
          <a:p>
            <a:r>
              <a:rPr lang="en-US" altLang="zh-TW" sz="2400" dirty="0"/>
              <a:t>may not cause any symptoms, and some people find it during a health check.</a:t>
            </a:r>
          </a:p>
          <a:p>
            <a:endParaRPr lang="zh-TW" altLang="en-US" sz="2000" dirty="0"/>
          </a:p>
        </p:txBody>
      </p:sp>
      <p:grpSp>
        <p:nvGrpSpPr>
          <p:cNvPr id="2057" name="Group 205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058" name="Rectangle 20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Isosceles Triangle 205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1" name="Isosceles Triangle 206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14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 name="Rectangle 30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Free 手術室的醫療設備 Stock Photo">
            <a:extLst>
              <a:ext uri="{FF2B5EF4-FFF2-40B4-BE49-F238E27FC236}">
                <a16:creationId xmlns:a16="http://schemas.microsoft.com/office/drawing/2014/main" id="{747AD3CF-AFB1-4B69-7A01-4A1072911E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99" r="2" b="2"/>
          <a:stretch/>
        </p:blipFill>
        <p:spPr bwMode="auto">
          <a:xfrm>
            <a:off x="-2" y="10"/>
            <a:ext cx="577988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090" name="Group 308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3091" name="Rectangle 308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Isosceles Triangle 308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內容版面配置區 2">
            <a:extLst>
              <a:ext uri="{FF2B5EF4-FFF2-40B4-BE49-F238E27FC236}">
                <a16:creationId xmlns:a16="http://schemas.microsoft.com/office/drawing/2014/main" id="{DE9CDA42-94BC-6C9D-0C3F-7D9667F049F8}"/>
              </a:ext>
            </a:extLst>
          </p:cNvPr>
          <p:cNvSpPr>
            <a:spLocks noGrp="1"/>
          </p:cNvSpPr>
          <p:nvPr>
            <p:ph idx="1"/>
          </p:nvPr>
        </p:nvSpPr>
        <p:spPr>
          <a:xfrm>
            <a:off x="6384883" y="1258547"/>
            <a:ext cx="5136412" cy="4393982"/>
          </a:xfrm>
        </p:spPr>
        <p:txBody>
          <a:bodyPr>
            <a:noAutofit/>
          </a:bodyPr>
          <a:lstStyle/>
          <a:p>
            <a:r>
              <a:rPr lang="en-US" altLang="zh-TW" sz="2400" dirty="0"/>
              <a:t>Long-term atrial fibrillation, which prevents the blood from flowing as quickly as it can and also causes the blood to clot more quickly. If the blood clot is pumped out of the heart, it can travel to the brain, causing a stroke.</a:t>
            </a:r>
          </a:p>
          <a:p>
            <a:endParaRPr lang="en-US" altLang="zh-TW" sz="2400" dirty="0"/>
          </a:p>
          <a:p>
            <a:r>
              <a:rPr lang="en-US" altLang="zh-TW" sz="2400" dirty="0"/>
              <a:t>If it flows to other parts, different conditions may also occur, such as thrombosis of the small intestine, kidney or lower extremity blood vessels.</a:t>
            </a:r>
          </a:p>
          <a:p>
            <a:endParaRPr lang="zh-TW" altLang="en-US" sz="2400" dirty="0"/>
          </a:p>
        </p:txBody>
      </p:sp>
      <p:sp>
        <p:nvSpPr>
          <p:cNvPr id="3093" name="Isosceles Triangle 308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8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127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3" name="Isosceles Triangle 12">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副標題 2">
            <a:extLst>
              <a:ext uri="{FF2B5EF4-FFF2-40B4-BE49-F238E27FC236}">
                <a16:creationId xmlns:a16="http://schemas.microsoft.com/office/drawing/2014/main" id="{1E7EFF92-C5D2-30C8-9EE7-DE5643E05C0B}"/>
              </a:ext>
            </a:extLst>
          </p:cNvPr>
          <p:cNvSpPr txBox="1">
            <a:spLocks/>
          </p:cNvSpPr>
          <p:nvPr/>
        </p:nvSpPr>
        <p:spPr>
          <a:xfrm>
            <a:off x="710214" y="752775"/>
            <a:ext cx="11481786" cy="2195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400" dirty="0"/>
              <a:t>A </a:t>
            </a:r>
            <a:r>
              <a:rPr lang="en-US" altLang="zh-TW" sz="2400" dirty="0" err="1"/>
              <a:t>photoplethysmogram</a:t>
            </a:r>
            <a:r>
              <a:rPr lang="en-US" altLang="zh-TW" sz="2400" dirty="0"/>
              <a:t> (PPG)</a:t>
            </a:r>
            <a:endParaRPr lang="en-US" altLang="zh-TW" sz="2400" b="1" dirty="0">
              <a:latin typeface="Arial" panose="020B0604020202020204" pitchFamily="34" charset="0"/>
            </a:endParaRPr>
          </a:p>
          <a:p>
            <a:pPr marL="342900" indent="-342900"/>
            <a:r>
              <a:rPr lang="en-US" altLang="zh-TW" sz="2400" dirty="0"/>
              <a:t>an optically obtained </a:t>
            </a:r>
            <a:r>
              <a:rPr lang="en-US" altLang="zh-TW" sz="2400" dirty="0" err="1"/>
              <a:t>plethysmogram</a:t>
            </a:r>
            <a:endParaRPr lang="en-US" altLang="zh-TW" sz="2400" dirty="0"/>
          </a:p>
          <a:p>
            <a:pPr marL="342900" indent="-342900"/>
            <a:r>
              <a:rPr lang="en-US" altLang="zh-TW" sz="2400" dirty="0"/>
              <a:t>can be used to detect blood volume changes in the microvascular bed of tissue.</a:t>
            </a:r>
          </a:p>
          <a:p>
            <a:pPr marL="342900" indent="-342900"/>
            <a:r>
              <a:rPr lang="en-US" altLang="zh-TW" sz="2400" dirty="0"/>
              <a:t>A PPG is often obtained by using a pulse oximeter which illuminates the skin and measures changes in light absorption. </a:t>
            </a:r>
          </a:p>
          <a:p>
            <a:pPr marL="342900" indent="-342900"/>
            <a:endParaRPr lang="zh-TW" altLang="en-US" sz="2400" dirty="0"/>
          </a:p>
        </p:txBody>
      </p:sp>
      <p:pic>
        <p:nvPicPr>
          <p:cNvPr id="19" name="Picture 2" descr="Amazon.com: Innovo Deluxe iP900AP Fingertip Pulse Oximeter with  Plethysmograph and Perfusion Index (Off-White with Black) : Health &amp;  Household">
            <a:extLst>
              <a:ext uri="{FF2B5EF4-FFF2-40B4-BE49-F238E27FC236}">
                <a16:creationId xmlns:a16="http://schemas.microsoft.com/office/drawing/2014/main" id="{849F333A-1BB7-EFD9-7CC7-61972B86A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25" y="3154662"/>
            <a:ext cx="2601805" cy="2601805"/>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a:extLst>
              <a:ext uri="{FF2B5EF4-FFF2-40B4-BE49-F238E27FC236}">
                <a16:creationId xmlns:a16="http://schemas.microsoft.com/office/drawing/2014/main" id="{E46FA472-6E4E-83E7-B965-FC438F422E3A}"/>
              </a:ext>
            </a:extLst>
          </p:cNvPr>
          <p:cNvSpPr txBox="1"/>
          <p:nvPr/>
        </p:nvSpPr>
        <p:spPr>
          <a:xfrm>
            <a:off x="1836368" y="5740664"/>
            <a:ext cx="2856391" cy="461665"/>
          </a:xfrm>
          <a:prstGeom prst="rect">
            <a:avLst/>
          </a:prstGeom>
          <a:noFill/>
        </p:spPr>
        <p:txBody>
          <a:bodyPr wrap="square">
            <a:spAutoFit/>
          </a:bodyPr>
          <a:lstStyle/>
          <a:p>
            <a:r>
              <a:rPr lang="zh-TW" altLang="en-US" sz="2400" dirty="0"/>
              <a:t>pulse oximeter</a:t>
            </a:r>
            <a:endParaRPr lang="en-US" altLang="zh-TW" sz="2400" dirty="0"/>
          </a:p>
        </p:txBody>
      </p:sp>
      <p:pic>
        <p:nvPicPr>
          <p:cNvPr id="21" name="Picture 4" descr="The Implementation and Application of Photoplethysmography Circuit">
            <a:extLst>
              <a:ext uri="{FF2B5EF4-FFF2-40B4-BE49-F238E27FC236}">
                <a16:creationId xmlns:a16="http://schemas.microsoft.com/office/drawing/2014/main" id="{674B2593-437F-8225-B411-42853E6FA1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46" r="19709"/>
          <a:stretch/>
        </p:blipFill>
        <p:spPr bwMode="auto">
          <a:xfrm>
            <a:off x="2992836" y="3950625"/>
            <a:ext cx="2260847" cy="1473510"/>
          </a:xfrm>
          <a:prstGeom prst="rect">
            <a:avLst/>
          </a:prstGeom>
          <a:noFill/>
          <a:extLst>
            <a:ext uri="{909E8E84-426E-40DD-AFC4-6F175D3DCCD1}">
              <a14:hiddenFill xmlns:a14="http://schemas.microsoft.com/office/drawing/2010/main">
                <a:solidFill>
                  <a:srgbClr val="FFFFFF"/>
                </a:solidFill>
              </a14:hiddenFill>
            </a:ext>
          </a:extLst>
        </p:spPr>
      </p:pic>
      <p:pic>
        <p:nvPicPr>
          <p:cNvPr id="22" name="圖片 21">
            <a:extLst>
              <a:ext uri="{FF2B5EF4-FFF2-40B4-BE49-F238E27FC236}">
                <a16:creationId xmlns:a16="http://schemas.microsoft.com/office/drawing/2014/main" id="{F89822CA-3931-9AC5-4CFC-3502E8934BE4}"/>
              </a:ext>
            </a:extLst>
          </p:cNvPr>
          <p:cNvPicPr>
            <a:picLocks noChangeAspect="1"/>
          </p:cNvPicPr>
          <p:nvPr/>
        </p:nvPicPr>
        <p:blipFill>
          <a:blip r:embed="rId4"/>
          <a:stretch>
            <a:fillRect/>
          </a:stretch>
        </p:blipFill>
        <p:spPr>
          <a:xfrm>
            <a:off x="6306105" y="3950625"/>
            <a:ext cx="5386772" cy="1432845"/>
          </a:xfrm>
          <a:prstGeom prst="rect">
            <a:avLst/>
          </a:prstGeom>
        </p:spPr>
      </p:pic>
      <p:sp>
        <p:nvSpPr>
          <p:cNvPr id="23" name="文字方塊 22">
            <a:extLst>
              <a:ext uri="{FF2B5EF4-FFF2-40B4-BE49-F238E27FC236}">
                <a16:creationId xmlns:a16="http://schemas.microsoft.com/office/drawing/2014/main" id="{3A69DF84-025A-2D7F-1726-8D6B0079CBFF}"/>
              </a:ext>
            </a:extLst>
          </p:cNvPr>
          <p:cNvSpPr txBox="1"/>
          <p:nvPr/>
        </p:nvSpPr>
        <p:spPr>
          <a:xfrm>
            <a:off x="8768672" y="5756467"/>
            <a:ext cx="1776200" cy="461665"/>
          </a:xfrm>
          <a:prstGeom prst="rect">
            <a:avLst/>
          </a:prstGeom>
          <a:noFill/>
        </p:spPr>
        <p:txBody>
          <a:bodyPr wrap="square">
            <a:spAutoFit/>
          </a:bodyPr>
          <a:lstStyle/>
          <a:p>
            <a:r>
              <a:rPr lang="en-US" altLang="zh-TW" sz="2400" dirty="0"/>
              <a:t>PPG signal</a:t>
            </a:r>
            <a:endParaRPr lang="zh-TW" altLang="en-US" sz="2400" dirty="0"/>
          </a:p>
        </p:txBody>
      </p:sp>
    </p:spTree>
    <p:extLst>
      <p:ext uri="{BB962C8B-B14F-4D97-AF65-F5344CB8AC3E}">
        <p14:creationId xmlns:p14="http://schemas.microsoft.com/office/powerpoint/2010/main" val="297799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Rectangle 69">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Freeform: Shape 71">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文字方塊 2">
            <a:extLst>
              <a:ext uri="{FF2B5EF4-FFF2-40B4-BE49-F238E27FC236}">
                <a16:creationId xmlns:a16="http://schemas.microsoft.com/office/drawing/2014/main" id="{14160E6F-C798-CF89-2A38-9FB93229103C}"/>
              </a:ext>
            </a:extLst>
          </p:cNvPr>
          <p:cNvSpPr txBox="1"/>
          <p:nvPr/>
        </p:nvSpPr>
        <p:spPr>
          <a:xfrm>
            <a:off x="1116701" y="2452526"/>
            <a:ext cx="4248318" cy="1952947"/>
          </a:xfrm>
          <a:prstGeom prst="rect">
            <a:avLst/>
          </a:prstGeom>
          <a:noFill/>
        </p:spPr>
        <p:txBody>
          <a:bodyPr vert="horz" lIns="91440" tIns="45720" rIns="91440" bIns="45720" rtlCol="0" anchor="ctr">
            <a:normAutofit/>
          </a:bodyPr>
          <a:lstStyle/>
          <a:p>
            <a:pPr marL="0" indent="0" algn="ctr">
              <a:lnSpc>
                <a:spcPct val="90000"/>
              </a:lnSpc>
              <a:spcBef>
                <a:spcPct val="0"/>
              </a:spcBef>
              <a:spcAft>
                <a:spcPts val="600"/>
              </a:spcAft>
            </a:pPr>
            <a:r>
              <a:rPr lang="en-US" altLang="zh-TW" sz="3600" kern="1200">
                <a:solidFill>
                  <a:srgbClr val="080808"/>
                </a:solidFill>
                <a:latin typeface="+mj-lt"/>
                <a:ea typeface="+mj-ea"/>
                <a:cs typeface="+mj-cs"/>
              </a:rPr>
              <a:t>Purpose</a:t>
            </a:r>
          </a:p>
        </p:txBody>
      </p:sp>
      <p:sp>
        <p:nvSpPr>
          <p:cNvPr id="74" name="Isosceles Triangle 73">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37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A9C1779C-02C5-9109-EDD3-6F422A2D1095}"/>
              </a:ext>
            </a:extLst>
          </p:cNvPr>
          <p:cNvSpPr>
            <a:spLocks noGrp="1"/>
          </p:cNvSpPr>
          <p:nvPr>
            <p:ph idx="1"/>
          </p:nvPr>
        </p:nvSpPr>
        <p:spPr>
          <a:xfrm>
            <a:off x="1476914" y="2227866"/>
            <a:ext cx="10265365" cy="1749774"/>
          </a:xfrm>
        </p:spPr>
        <p:txBody>
          <a:bodyPr>
            <a:normAutofit/>
          </a:bodyPr>
          <a:lstStyle/>
          <a:p>
            <a:pPr marL="0" indent="0">
              <a:buNone/>
            </a:pPr>
            <a:r>
              <a:rPr lang="en-US" altLang="zh-TW" sz="2000" dirty="0">
                <a:latin typeface="微軟正黑體" panose="020B0604030504040204" pitchFamily="34" charset="-120"/>
                <a:ea typeface="微軟正黑體" panose="020B0604030504040204" pitchFamily="34" charset="-120"/>
              </a:rPr>
              <a:t>Purpose</a:t>
            </a:r>
          </a:p>
          <a:p>
            <a:r>
              <a:rPr lang="en-US" altLang="zh-TW" sz="2000" dirty="0">
                <a:latin typeface="微軟正黑體" panose="020B0604030504040204" pitchFamily="34" charset="-120"/>
                <a:ea typeface="微軟正黑體" panose="020B0604030504040204" pitchFamily="34" charset="-120"/>
              </a:rPr>
              <a:t>Detection of AF(atrial fibrillation) and APB(atrial premature beats) in PPG(photoplethysmography)</a:t>
            </a:r>
          </a:p>
          <a:p>
            <a:endParaRPr lang="zh-TW" altLang="en-US"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E5663125-3631-97F9-D562-C1CE79F93EE2}"/>
              </a:ext>
            </a:extLst>
          </p:cNvPr>
          <p:cNvPicPr>
            <a:picLocks noChangeAspect="1"/>
          </p:cNvPicPr>
          <p:nvPr/>
        </p:nvPicPr>
        <p:blipFill>
          <a:blip r:embed="rId2"/>
          <a:stretch>
            <a:fillRect/>
          </a:stretch>
        </p:blipFill>
        <p:spPr>
          <a:xfrm>
            <a:off x="1341409" y="4114002"/>
            <a:ext cx="10265365" cy="151413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262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D15B738B-192B-3C5D-FD74-9C4E16F04C66}"/>
              </a:ext>
            </a:extLst>
          </p:cNvPr>
          <p:cNvSpPr>
            <a:spLocks noGrp="1"/>
          </p:cNvSpPr>
          <p:nvPr>
            <p:ph idx="1"/>
          </p:nvPr>
        </p:nvSpPr>
        <p:spPr>
          <a:xfrm>
            <a:off x="748244" y="929935"/>
            <a:ext cx="8433856" cy="1428827"/>
          </a:xfrm>
        </p:spPr>
        <p:txBody>
          <a:bodyPr>
            <a:normAutofit/>
          </a:bodyPr>
          <a:lstStyle/>
          <a:p>
            <a:pPr marL="0" indent="0">
              <a:buNone/>
            </a:pPr>
            <a:r>
              <a:rPr lang="en-US" altLang="zh-TW" sz="2000" dirty="0">
                <a:latin typeface="微軟正黑體" panose="020B0604030504040204" pitchFamily="34" charset="-120"/>
                <a:ea typeface="微軟正黑體" panose="020B0604030504040204" pitchFamily="34" charset="-120"/>
              </a:rPr>
              <a:t>Data Set</a:t>
            </a:r>
          </a:p>
          <a:p>
            <a:pPr marL="628650" lvl="1" indent="-171450">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SIM_ARR(PPG Signal Simulator with Arrhythmia Episodes) </a:t>
            </a:r>
          </a:p>
          <a:p>
            <a:pPr marL="457200" lvl="1" indent="0">
              <a:buNone/>
            </a:pPr>
            <a:r>
              <a:rPr lang="en-US" altLang="zh-TW" sz="2000" dirty="0">
                <a:latin typeface="微軟正黑體" panose="020B0604030504040204" pitchFamily="34" charset="-120"/>
                <a:ea typeface="微軟正黑體" panose="020B0604030504040204" pitchFamily="34" charset="-120"/>
                <a:hlinkClick r:id="rId2"/>
              </a:rPr>
              <a:t>https://physionet.org/content/ecg-ppg-simulator-arrhythmia/1.3.0/</a:t>
            </a:r>
            <a:endParaRPr lang="en-US" altLang="zh-TW" sz="2000" dirty="0">
              <a:latin typeface="微軟正黑體" panose="020B0604030504040204" pitchFamily="34" charset="-120"/>
              <a:ea typeface="微軟正黑體" panose="020B0604030504040204" pitchFamily="34" charset="-120"/>
            </a:endParaRPr>
          </a:p>
          <a:p>
            <a:pPr lvl="1"/>
            <a:endParaRPr lang="en-US" altLang="zh-TW" sz="2000" dirty="0">
              <a:latin typeface="Segoe UI Historic" panose="020B0502040204020203" pitchFamily="34" charset="0"/>
            </a:endParaRPr>
          </a:p>
          <a:p>
            <a:endParaRPr lang="zh-TW" altLang="en-US" sz="2000" dirty="0"/>
          </a:p>
        </p:txBody>
      </p:sp>
      <p:grpSp>
        <p:nvGrpSpPr>
          <p:cNvPr id="4105" name="Group 410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106" name="Isosceles Triangle 410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id="{5AC9E5F8-B6F0-3AFE-31A7-5B71441270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0" t="785" r="1228" b="1891"/>
          <a:stretch/>
        </p:blipFill>
        <p:spPr bwMode="auto">
          <a:xfrm>
            <a:off x="4051300" y="2266815"/>
            <a:ext cx="6792382" cy="4168253"/>
          </a:xfrm>
          <a:prstGeom prst="rect">
            <a:avLst/>
          </a:prstGeom>
          <a:noFill/>
          <a:extLst>
            <a:ext uri="{909E8E84-426E-40DD-AFC4-6F175D3DCCD1}">
              <a14:hiddenFill xmlns:a14="http://schemas.microsoft.com/office/drawing/2010/main">
                <a:solidFill>
                  <a:srgbClr val="FFFFFF"/>
                </a:solidFill>
              </a14:hiddenFill>
            </a:ext>
          </a:extLst>
        </p:spPr>
      </p:pic>
      <p:grpSp>
        <p:nvGrpSpPr>
          <p:cNvPr id="4109" name="Group 410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10" name="Rectangle 410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Isosceles Triangle 411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0607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1B8839C2-DCBF-3CB6-9FC9-28AAE4FB9DC7}"/>
              </a:ext>
            </a:extLst>
          </p:cNvPr>
          <p:cNvGraphicFramePr>
            <a:graphicFrameLocks noGrp="1"/>
          </p:cNvGraphicFramePr>
          <p:nvPr>
            <p:ph idx="1"/>
            <p:extLst>
              <p:ext uri="{D42A27DB-BD31-4B8C-83A1-F6EECF244321}">
                <p14:modId xmlns:p14="http://schemas.microsoft.com/office/powerpoint/2010/main" val="1058542843"/>
              </p:ext>
            </p:extLst>
          </p:nvPr>
        </p:nvGraphicFramePr>
        <p:xfrm>
          <a:off x="1130300" y="1807991"/>
          <a:ext cx="5883273" cy="3242018"/>
        </p:xfrm>
        <a:graphic>
          <a:graphicData uri="http://schemas.openxmlformats.org/drawingml/2006/table">
            <a:tbl>
              <a:tblPr/>
              <a:tblGrid>
                <a:gridCol w="1047750">
                  <a:extLst>
                    <a:ext uri="{9D8B030D-6E8A-4147-A177-3AD203B41FA5}">
                      <a16:colId xmlns:a16="http://schemas.microsoft.com/office/drawing/2014/main" val="4162887799"/>
                    </a:ext>
                  </a:extLst>
                </a:gridCol>
                <a:gridCol w="917956">
                  <a:extLst>
                    <a:ext uri="{9D8B030D-6E8A-4147-A177-3AD203B41FA5}">
                      <a16:colId xmlns:a16="http://schemas.microsoft.com/office/drawing/2014/main" val="1502671874"/>
                    </a:ext>
                  </a:extLst>
                </a:gridCol>
                <a:gridCol w="955167">
                  <a:extLst>
                    <a:ext uri="{9D8B030D-6E8A-4147-A177-3AD203B41FA5}">
                      <a16:colId xmlns:a16="http://schemas.microsoft.com/office/drawing/2014/main" val="3372228503"/>
                    </a:ext>
                  </a:extLst>
                </a:gridCol>
                <a:gridCol w="913638">
                  <a:extLst>
                    <a:ext uri="{9D8B030D-6E8A-4147-A177-3AD203B41FA5}">
                      <a16:colId xmlns:a16="http://schemas.microsoft.com/office/drawing/2014/main" val="2033114261"/>
                    </a:ext>
                  </a:extLst>
                </a:gridCol>
                <a:gridCol w="1099439">
                  <a:extLst>
                    <a:ext uri="{9D8B030D-6E8A-4147-A177-3AD203B41FA5}">
                      <a16:colId xmlns:a16="http://schemas.microsoft.com/office/drawing/2014/main" val="3677927321"/>
                    </a:ext>
                  </a:extLst>
                </a:gridCol>
                <a:gridCol w="949323">
                  <a:extLst>
                    <a:ext uri="{9D8B030D-6E8A-4147-A177-3AD203B41FA5}">
                      <a16:colId xmlns:a16="http://schemas.microsoft.com/office/drawing/2014/main" val="3772566800"/>
                    </a:ext>
                  </a:extLst>
                </a:gridCol>
              </a:tblGrid>
              <a:tr h="634864">
                <a:tc>
                  <a:txBody>
                    <a:bodyPr/>
                    <a:lstStyle/>
                    <a:p>
                      <a:pPr algn="l" fontAlgn="t"/>
                      <a:br>
                        <a:rPr lang="zh-TW" altLang="en-US" b="1" dirty="0">
                          <a:solidFill>
                            <a:srgbClr val="172B4D"/>
                          </a:solidFill>
                          <a:effectLst/>
                        </a:rPr>
                      </a:br>
                      <a:endParaRPr lang="zh-TW" altLang="en-US" b="1" dirty="0">
                        <a:solidFill>
                          <a:srgbClr val="172B4D"/>
                        </a:solidFill>
                        <a:effectLst/>
                      </a:endParaRP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172B4D"/>
                          </a:solidFill>
                          <a:effectLst/>
                        </a:rPr>
                        <a:t>Other</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a:solidFill>
                            <a:srgbClr val="172B4D"/>
                          </a:solidFill>
                          <a:effectLst/>
                        </a:rPr>
                        <a:t>AF</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172B4D"/>
                          </a:solidFill>
                          <a:effectLst/>
                        </a:rPr>
                        <a:t>APB</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172B4D"/>
                          </a:solidFill>
                          <a:effectLst/>
                        </a:rPr>
                        <a:t>AF</a:t>
                      </a:r>
                    </a:p>
                    <a:p>
                      <a:pPr algn="l" fontAlgn="t"/>
                      <a:r>
                        <a:rPr lang="en-US" b="1" dirty="0">
                          <a:solidFill>
                            <a:srgbClr val="172B4D"/>
                          </a:solidFill>
                          <a:effectLst/>
                        </a:rPr>
                        <a:t>&amp;APB</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b="1" dirty="0">
                          <a:solidFill>
                            <a:srgbClr val="0070C0"/>
                          </a:solidFill>
                          <a:effectLst/>
                        </a:rPr>
                        <a:t>Total</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747547297"/>
                  </a:ext>
                </a:extLst>
              </a:tr>
              <a:tr h="823594">
                <a:tc>
                  <a:txBody>
                    <a:bodyPr/>
                    <a:lstStyle/>
                    <a:p>
                      <a:pPr algn="l" fontAlgn="t"/>
                      <a:r>
                        <a:rPr lang="en-US" dirty="0">
                          <a:effectLst/>
                        </a:rPr>
                        <a:t>no noise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14930</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24451</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28260</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18464</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86105</a:t>
                      </a:r>
                      <a:endParaRPr lang="zh-TW" altLang="en-US" dirty="0">
                        <a:solidFill>
                          <a:srgbClr val="0070C0"/>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477498563"/>
                  </a:ext>
                </a:extLst>
              </a:tr>
              <a:tr h="854144">
                <a:tc>
                  <a:txBody>
                    <a:bodyPr/>
                    <a:lstStyle/>
                    <a:p>
                      <a:pPr algn="l" fontAlgn="t"/>
                      <a:r>
                        <a:rPr lang="en-US">
                          <a:effectLst/>
                        </a:rPr>
                        <a:t>noise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41920</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effectLst/>
                        </a:rPr>
                        <a:t>64045</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70667</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a:effectLst/>
                        </a:rPr>
                        <a:t>47668</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224300</a:t>
                      </a:r>
                      <a:endParaRPr lang="zh-TW" altLang="en-US" dirty="0">
                        <a:solidFill>
                          <a:srgbClr val="0070C0"/>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586288380"/>
                  </a:ext>
                </a:extLst>
              </a:tr>
              <a:tr h="882290">
                <a:tc>
                  <a:txBody>
                    <a:bodyPr/>
                    <a:lstStyle/>
                    <a:p>
                      <a:pPr algn="l" fontAlgn="t"/>
                      <a:r>
                        <a:rPr lang="en-US">
                          <a:solidFill>
                            <a:srgbClr val="0070C0"/>
                          </a:solidFill>
                          <a:effectLst/>
                        </a:rPr>
                        <a:t>Total</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56850</a:t>
                      </a:r>
                    </a:p>
                    <a:p>
                      <a:pPr algn="l" fontAlgn="t"/>
                      <a:r>
                        <a:rPr lang="en-US" altLang="zh-TW" dirty="0">
                          <a:solidFill>
                            <a:schemeClr val="bg1">
                              <a:lumMod val="50000"/>
                            </a:schemeClr>
                          </a:solidFill>
                          <a:effectLst/>
                        </a:rPr>
                        <a:t>18.3%</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88496</a:t>
                      </a:r>
                    </a:p>
                    <a:p>
                      <a:pPr algn="l" fontAlgn="t"/>
                      <a:r>
                        <a:rPr lang="en-US" altLang="zh-TW" dirty="0">
                          <a:solidFill>
                            <a:schemeClr val="bg1">
                              <a:lumMod val="50000"/>
                            </a:schemeClr>
                          </a:solidFill>
                          <a:effectLst/>
                        </a:rPr>
                        <a:t>28.5%</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98927</a:t>
                      </a:r>
                    </a:p>
                    <a:p>
                      <a:pPr algn="l" fontAlgn="t"/>
                      <a:r>
                        <a:rPr lang="en-US" altLang="zh-TW" dirty="0">
                          <a:solidFill>
                            <a:schemeClr val="bg1">
                              <a:lumMod val="50000"/>
                            </a:schemeClr>
                          </a:solidFill>
                          <a:effectLst/>
                        </a:rPr>
                        <a:t>31.8%</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66132</a:t>
                      </a:r>
                    </a:p>
                    <a:p>
                      <a:pPr algn="l" fontAlgn="t"/>
                      <a:r>
                        <a:rPr lang="en-US" altLang="zh-TW" dirty="0">
                          <a:solidFill>
                            <a:schemeClr val="bg1">
                              <a:lumMod val="50000"/>
                            </a:schemeClr>
                          </a:solidFill>
                          <a:effectLst/>
                        </a:rPr>
                        <a:t>21.3%</a:t>
                      </a:r>
                      <a:endParaRPr lang="zh-TW" altLang="en-US" dirty="0">
                        <a:solidFill>
                          <a:schemeClr val="bg1">
                            <a:lumMod val="50000"/>
                          </a:schemeClr>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altLang="zh-TW" dirty="0">
                          <a:solidFill>
                            <a:srgbClr val="0070C0"/>
                          </a:solidFill>
                          <a:effectLst/>
                        </a:rPr>
                        <a:t>310405</a:t>
                      </a:r>
                      <a:endParaRPr lang="zh-TW" altLang="en-US" dirty="0">
                        <a:solidFill>
                          <a:srgbClr val="0070C0"/>
                        </a:solidFill>
                        <a:effectLst/>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60515838"/>
                  </a:ext>
                </a:extLst>
              </a:tr>
            </a:tbl>
          </a:graphicData>
        </a:graphic>
      </p:graphicFrame>
      <p:sp>
        <p:nvSpPr>
          <p:cNvPr id="5" name="Rectangle 1">
            <a:extLst>
              <a:ext uri="{FF2B5EF4-FFF2-40B4-BE49-F238E27FC236}">
                <a16:creationId xmlns:a16="http://schemas.microsoft.com/office/drawing/2014/main" id="{39C2937E-25FC-311A-65E2-317149F078F6}"/>
              </a:ext>
            </a:extLst>
          </p:cNvPr>
          <p:cNvSpPr>
            <a:spLocks noChangeArrowheads="1"/>
          </p:cNvSpPr>
          <p:nvPr/>
        </p:nvSpPr>
        <p:spPr bwMode="auto">
          <a:xfrm>
            <a:off x="917448" y="762507"/>
            <a:ext cx="2994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TW" sz="3200" dirty="0">
                <a:latin typeface="+mn-lt"/>
              </a:rPr>
              <a:t>Data distribution</a:t>
            </a:r>
            <a:endParaRPr lang="zh-TW" altLang="zh-TW" sz="3200" dirty="0">
              <a:latin typeface="+mn-lt"/>
            </a:endParaRPr>
          </a:p>
        </p:txBody>
      </p:sp>
      <p:pic>
        <p:nvPicPr>
          <p:cNvPr id="5125" name="Picture 5" descr="Free 實驗室試管 Stock Photo">
            <a:extLst>
              <a:ext uri="{FF2B5EF4-FFF2-40B4-BE49-F238E27FC236}">
                <a16:creationId xmlns:a16="http://schemas.microsoft.com/office/drawing/2014/main" id="{66E9B527-7A4F-1E07-EA2E-0140517983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09" r="21331"/>
          <a:stretch/>
        </p:blipFill>
        <p:spPr bwMode="auto">
          <a:xfrm>
            <a:off x="8280400" y="0"/>
            <a:ext cx="3911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7587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801</Words>
  <Application>Microsoft Office PowerPoint</Application>
  <PresentationFormat>寬螢幕</PresentationFormat>
  <Paragraphs>132</Paragraphs>
  <Slides>26</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26</vt:i4>
      </vt:variant>
    </vt:vector>
  </HeadingPairs>
  <TitlesOfParts>
    <vt:vector size="34" baseType="lpstr">
      <vt:lpstr>Linux Libertine</vt:lpstr>
      <vt:lpstr>微軟正黑體</vt:lpstr>
      <vt:lpstr>Arial</vt:lpstr>
      <vt:lpstr>Calibri</vt:lpstr>
      <vt:lpstr>Calibri Light</vt:lpstr>
      <vt:lpstr>Open Sans</vt:lpstr>
      <vt:lpstr>Segoe UI Historic</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Regularization Analysis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linn708682@gmail.com</dc:creator>
  <cp:lastModifiedBy>陳昱丞</cp:lastModifiedBy>
  <cp:revision>17</cp:revision>
  <dcterms:created xsi:type="dcterms:W3CDTF">2022-06-18T02:56:30Z</dcterms:created>
  <dcterms:modified xsi:type="dcterms:W3CDTF">2022-06-20T14:57:42Z</dcterms:modified>
</cp:coreProperties>
</file>