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7" r:id="rId3"/>
    <p:sldId id="294" r:id="rId4"/>
    <p:sldId id="272" r:id="rId5"/>
    <p:sldId id="265" r:id="rId6"/>
    <p:sldId id="288" r:id="rId7"/>
    <p:sldId id="289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90" r:id="rId16"/>
    <p:sldId id="291" r:id="rId17"/>
    <p:sldId id="298" r:id="rId18"/>
    <p:sldId id="275" r:id="rId19"/>
    <p:sldId id="295" r:id="rId20"/>
    <p:sldId id="292" r:id="rId21"/>
    <p:sldId id="293" r:id="rId22"/>
    <p:sldId id="30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ichaelfogleman.com/rush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DDFF3-01FF-4349-926F-34123CE1E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LabVIEW Final Project</a:t>
            </a:r>
            <a:br>
              <a:rPr lang="en-US" altLang="zh-TW" dirty="0"/>
            </a:br>
            <a:r>
              <a:rPr lang="en-US" altLang="zh-TW" dirty="0"/>
              <a:t>Rush Hour Puzzle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07716B-FB0C-47C3-AD26-523F0002E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9210"/>
            <a:ext cx="7766936" cy="1231381"/>
          </a:xfrm>
        </p:spPr>
        <p:txBody>
          <a:bodyPr>
            <a:normAutofit/>
          </a:bodyPr>
          <a:lstStyle/>
          <a:p>
            <a:r>
              <a:rPr lang="en-US" altLang="zh-TW" dirty="0"/>
              <a:t>0716206 </a:t>
            </a:r>
            <a:r>
              <a:rPr lang="zh-TW" altLang="en-US" dirty="0"/>
              <a:t>陳昱丞</a:t>
            </a:r>
            <a:endParaRPr lang="en-US" altLang="zh-TW" dirty="0"/>
          </a:p>
          <a:p>
            <a:r>
              <a:rPr lang="zh-TW" altLang="en-US" dirty="0"/>
              <a:t> </a:t>
            </a:r>
            <a:r>
              <a:rPr lang="en-US" altLang="zh-TW" dirty="0"/>
              <a:t>0716054</a:t>
            </a:r>
            <a:r>
              <a:rPr lang="zh-TW" altLang="en-US" dirty="0"/>
              <a:t> 施孟成 </a:t>
            </a:r>
          </a:p>
        </p:txBody>
      </p:sp>
    </p:spTree>
    <p:extLst>
      <p:ext uri="{BB962C8B-B14F-4D97-AF65-F5344CB8AC3E}">
        <p14:creationId xmlns:p14="http://schemas.microsoft.com/office/powerpoint/2010/main" val="279211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90324-FFCD-466E-B6D0-2AFD047A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遊玩方式 </a:t>
            </a:r>
            <a:r>
              <a:rPr lang="en-US" altLang="zh-TW" dirty="0"/>
              <a:t>–</a:t>
            </a:r>
            <a:r>
              <a:rPr lang="zh-TW" altLang="en-US" dirty="0"/>
              <a:t> 單機模式</a:t>
            </a:r>
            <a:r>
              <a:rPr lang="en-US" altLang="zh-TW" dirty="0"/>
              <a:t> - 4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1B5089-2556-4BFA-83FA-6DD84E585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57337"/>
            <a:ext cx="8416031" cy="4236913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6D3DF5FE-3A31-466D-A5A7-4E1A6DE48502}"/>
              </a:ext>
            </a:extLst>
          </p:cNvPr>
          <p:cNvSpPr/>
          <p:nvPr/>
        </p:nvSpPr>
        <p:spPr>
          <a:xfrm>
            <a:off x="2769833" y="3470623"/>
            <a:ext cx="1287262" cy="610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4C359F5-7529-4C18-B5C6-5BE05C0B9332}"/>
              </a:ext>
            </a:extLst>
          </p:cNvPr>
          <p:cNvSpPr txBox="1"/>
          <p:nvPr/>
        </p:nvSpPr>
        <p:spPr>
          <a:xfrm>
            <a:off x="3660355" y="1930400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紅車到出口即暫停計時，</a:t>
            </a:r>
            <a:r>
              <a:rPr lang="en-US" altLang="zh-TW" b="1" dirty="0">
                <a:solidFill>
                  <a:srgbClr val="FF0000"/>
                </a:solidFill>
              </a:rPr>
              <a:t>win</a:t>
            </a:r>
            <a:r>
              <a:rPr lang="zh-TW" altLang="en-US" b="1" dirty="0">
                <a:solidFill>
                  <a:srgbClr val="FF0000"/>
                </a:solidFill>
              </a:rPr>
              <a:t>燈亮起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5A89EEF-22EA-464B-AED4-D593BCCCF59A}"/>
              </a:ext>
            </a:extLst>
          </p:cNvPr>
          <p:cNvCxnSpPr>
            <a:cxnSpLocks/>
          </p:cNvCxnSpPr>
          <p:nvPr/>
        </p:nvCxnSpPr>
        <p:spPr>
          <a:xfrm flipV="1">
            <a:off x="4057095" y="2315310"/>
            <a:ext cx="284086" cy="1177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2BE5145-97D6-4851-A1AE-A95A6AD69FAF}"/>
              </a:ext>
            </a:extLst>
          </p:cNvPr>
          <p:cNvCxnSpPr>
            <a:cxnSpLocks/>
          </p:cNvCxnSpPr>
          <p:nvPr/>
        </p:nvCxnSpPr>
        <p:spPr>
          <a:xfrm flipH="1" flipV="1">
            <a:off x="7182035" y="2315310"/>
            <a:ext cx="254821" cy="19501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4BD89A-4327-46A0-8A02-E3136F1E58D3}"/>
              </a:ext>
            </a:extLst>
          </p:cNvPr>
          <p:cNvSpPr txBox="1"/>
          <p:nvPr/>
        </p:nvSpPr>
        <p:spPr>
          <a:xfrm>
            <a:off x="2799719" y="5348041"/>
            <a:ext cx="629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停止後，可按</a:t>
            </a:r>
            <a:r>
              <a:rPr lang="en-US" altLang="zh-TW" b="1" dirty="0">
                <a:solidFill>
                  <a:srgbClr val="FF0000"/>
                </a:solidFill>
              </a:rPr>
              <a:t>STOP</a:t>
            </a:r>
            <a:r>
              <a:rPr lang="zh-TW" altLang="en-US" b="1" dirty="0">
                <a:solidFill>
                  <a:srgbClr val="FF0000"/>
                </a:solidFill>
              </a:rPr>
              <a:t>結束程式，或按</a:t>
            </a:r>
            <a:r>
              <a:rPr lang="en-US" altLang="zh-TW" b="1" dirty="0">
                <a:solidFill>
                  <a:srgbClr val="FF0000"/>
                </a:solidFill>
              </a:rPr>
              <a:t>START/RESET</a:t>
            </a:r>
            <a:r>
              <a:rPr lang="zh-TW" altLang="en-US" b="1" dirty="0">
                <a:solidFill>
                  <a:srgbClr val="FF0000"/>
                </a:solidFill>
              </a:rPr>
              <a:t>再玩一局</a:t>
            </a:r>
          </a:p>
        </p:txBody>
      </p:sp>
    </p:spTree>
    <p:extLst>
      <p:ext uri="{BB962C8B-B14F-4D97-AF65-F5344CB8AC3E}">
        <p14:creationId xmlns:p14="http://schemas.microsoft.com/office/powerpoint/2010/main" val="424668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5ED06-3AC6-4CB7-90B5-CC278FAE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遊玩方式 </a:t>
            </a:r>
            <a:r>
              <a:rPr lang="en-US" altLang="zh-TW" dirty="0"/>
              <a:t>– </a:t>
            </a:r>
            <a:r>
              <a:rPr lang="zh-TW" altLang="en-US" dirty="0"/>
              <a:t>連線對戰 </a:t>
            </a:r>
            <a:r>
              <a:rPr lang="en-US" altLang="zh-TW" dirty="0"/>
              <a:t>– 1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關主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6367F0-92D5-4EB2-9F26-FED420D3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98" y="2420912"/>
            <a:ext cx="5380186" cy="32235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DEF24AA-32B1-4399-A426-910564DED7F6}"/>
              </a:ext>
            </a:extLst>
          </p:cNvPr>
          <p:cNvSpPr txBox="1"/>
          <p:nvPr/>
        </p:nvSpPr>
        <p:spPr>
          <a:xfrm>
            <a:off x="936450" y="2065799"/>
            <a:ext cx="318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multi-player/server/main.vi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3061C25-912C-47CA-8220-9448EFF15F42}"/>
              </a:ext>
            </a:extLst>
          </p:cNvPr>
          <p:cNvSpPr/>
          <p:nvPr/>
        </p:nvSpPr>
        <p:spPr>
          <a:xfrm>
            <a:off x="4323425" y="2716565"/>
            <a:ext cx="1633492" cy="1236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4FEA7E8-F852-424A-9E4D-11A5322EA1A1}"/>
              </a:ext>
            </a:extLst>
          </p:cNvPr>
          <p:cNvSpPr txBox="1"/>
          <p:nvPr/>
        </p:nvSpPr>
        <p:spPr>
          <a:xfrm>
            <a:off x="5523970" y="244661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 </a:t>
            </a:r>
            <a:r>
              <a:rPr lang="zh-TW" altLang="en-US" b="1" dirty="0">
                <a:solidFill>
                  <a:srgbClr val="FF0000"/>
                </a:solidFill>
              </a:rPr>
              <a:t>輸入密碼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BAF011A-6CE8-479A-8793-7DC394DAE2B2}"/>
              </a:ext>
            </a:extLst>
          </p:cNvPr>
          <p:cNvSpPr/>
          <p:nvPr/>
        </p:nvSpPr>
        <p:spPr>
          <a:xfrm>
            <a:off x="3585940" y="3952782"/>
            <a:ext cx="737485" cy="4905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9E365F2-0ECF-434B-B972-BBB0EBA9ACB7}"/>
              </a:ext>
            </a:extLst>
          </p:cNvPr>
          <p:cNvSpPr txBox="1"/>
          <p:nvPr/>
        </p:nvSpPr>
        <p:spPr>
          <a:xfrm>
            <a:off x="4277400" y="4334973"/>
            <a:ext cx="427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2. Waiting</a:t>
            </a:r>
            <a:r>
              <a:rPr lang="zh-TW" altLang="en-US" b="1" dirty="0">
                <a:solidFill>
                  <a:srgbClr val="FF0000"/>
                </a:solidFill>
              </a:rPr>
              <a:t>指示燈亮起，等待挑戰者連線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949BCB3-C47D-4C1F-9858-933D548CE029}"/>
              </a:ext>
            </a:extLst>
          </p:cNvPr>
          <p:cNvSpPr/>
          <p:nvPr/>
        </p:nvSpPr>
        <p:spPr>
          <a:xfrm>
            <a:off x="1848078" y="3819174"/>
            <a:ext cx="1633492" cy="757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100125-1785-4095-A257-D313621FAFE3}"/>
              </a:ext>
            </a:extLst>
          </p:cNvPr>
          <p:cNvSpPr txBox="1"/>
          <p:nvPr/>
        </p:nvSpPr>
        <p:spPr>
          <a:xfrm>
            <a:off x="1127306" y="5188999"/>
            <a:ext cx="649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3. </a:t>
            </a:r>
            <a:r>
              <a:rPr lang="zh-TW" altLang="en-US" b="1" dirty="0">
                <a:solidFill>
                  <a:srgbClr val="FF0000"/>
                </a:solidFill>
              </a:rPr>
              <a:t>建立連線後</a:t>
            </a:r>
            <a:r>
              <a:rPr lang="en-US" altLang="zh-TW" b="1" dirty="0">
                <a:solidFill>
                  <a:srgbClr val="FF0000"/>
                </a:solidFill>
              </a:rPr>
              <a:t>Ready</a:t>
            </a:r>
            <a:r>
              <a:rPr lang="zh-TW" altLang="en-US" b="1" dirty="0">
                <a:solidFill>
                  <a:srgbClr val="FF0000"/>
                </a:solidFill>
              </a:rPr>
              <a:t>燈亮起，調整關卡難度並按</a:t>
            </a:r>
            <a:r>
              <a:rPr lang="en-US" altLang="zh-TW" b="1" dirty="0">
                <a:solidFill>
                  <a:srgbClr val="FF0000"/>
                </a:solidFill>
              </a:rPr>
              <a:t>Go</a:t>
            </a:r>
            <a:r>
              <a:rPr lang="zh-TW" altLang="en-US" b="1" dirty="0">
                <a:solidFill>
                  <a:srgbClr val="FF0000"/>
                </a:solidFill>
              </a:rPr>
              <a:t>開始遊戲</a:t>
            </a:r>
          </a:p>
        </p:txBody>
      </p:sp>
    </p:spTree>
    <p:extLst>
      <p:ext uri="{BB962C8B-B14F-4D97-AF65-F5344CB8AC3E}">
        <p14:creationId xmlns:p14="http://schemas.microsoft.com/office/powerpoint/2010/main" val="140628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00E8FD0-66DA-469A-9242-1F2F73896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43"/>
          <a:stretch/>
        </p:blipFill>
        <p:spPr>
          <a:xfrm>
            <a:off x="1920777" y="2452294"/>
            <a:ext cx="6109782" cy="285655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D7A3408-F042-41CE-A0D8-B257B1EA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遊玩方式 </a:t>
            </a:r>
            <a:r>
              <a:rPr lang="en-US" altLang="zh-TW" dirty="0"/>
              <a:t>– </a:t>
            </a:r>
            <a:r>
              <a:rPr lang="zh-TW" altLang="en-US" dirty="0"/>
              <a:t>連線對戰 </a:t>
            </a:r>
            <a:r>
              <a:rPr lang="en-US" altLang="zh-TW" dirty="0"/>
              <a:t>– 2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挑戰者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07AC681-369B-46E9-BFC5-FDD7F64C1892}"/>
              </a:ext>
            </a:extLst>
          </p:cNvPr>
          <p:cNvSpPr/>
          <p:nvPr/>
        </p:nvSpPr>
        <p:spPr>
          <a:xfrm>
            <a:off x="2539014" y="3045041"/>
            <a:ext cx="2769834" cy="1322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3FA9395-E2D8-43CC-AAD1-97C17877C6F5}"/>
              </a:ext>
            </a:extLst>
          </p:cNvPr>
          <p:cNvSpPr txBox="1"/>
          <p:nvPr/>
        </p:nvSpPr>
        <p:spPr>
          <a:xfrm>
            <a:off x="1768716" y="2607362"/>
            <a:ext cx="831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 </a:t>
            </a:r>
            <a:r>
              <a:rPr lang="zh-TW" altLang="en-US" b="1" dirty="0">
                <a:solidFill>
                  <a:srgbClr val="FF0000"/>
                </a:solidFill>
              </a:rPr>
              <a:t>選擇單人或連線模式，若選</a:t>
            </a:r>
            <a:r>
              <a:rPr lang="en-US" altLang="zh-TW" b="1" dirty="0">
                <a:solidFill>
                  <a:srgbClr val="FF0000"/>
                </a:solidFill>
              </a:rPr>
              <a:t>one player</a:t>
            </a:r>
            <a:r>
              <a:rPr lang="zh-TW" altLang="en-US" b="1" dirty="0">
                <a:solidFill>
                  <a:srgbClr val="FF0000"/>
                </a:solidFill>
              </a:rPr>
              <a:t>則無連線；選</a:t>
            </a:r>
            <a:r>
              <a:rPr lang="en-US" altLang="zh-TW" b="1" dirty="0">
                <a:solidFill>
                  <a:srgbClr val="FF0000"/>
                </a:solidFill>
              </a:rPr>
              <a:t>two player</a:t>
            </a:r>
            <a:r>
              <a:rPr lang="zh-TW" altLang="en-US" b="1" dirty="0">
                <a:solidFill>
                  <a:srgbClr val="FF0000"/>
                </a:solidFill>
              </a:rPr>
              <a:t>則和關主連線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6514FE6-C6F2-407D-89ED-818698E3B89D}"/>
              </a:ext>
            </a:extLst>
          </p:cNvPr>
          <p:cNvSpPr txBox="1"/>
          <p:nvPr/>
        </p:nvSpPr>
        <p:spPr>
          <a:xfrm>
            <a:off x="677334" y="5917461"/>
            <a:ext cx="890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PS-1:</a:t>
            </a:r>
            <a:r>
              <a:rPr lang="zh-TW" altLang="en-US" b="1" dirty="0">
                <a:solidFill>
                  <a:srgbClr val="FF0000"/>
                </a:solidFill>
              </a:rPr>
              <a:t> 關主必須先開始執行程式 </a:t>
            </a:r>
            <a:r>
              <a:rPr lang="en-US" altLang="zh-TW" b="1" dirty="0">
                <a:solidFill>
                  <a:srgbClr val="FF0000"/>
                </a:solidFill>
              </a:rPr>
              <a:t>(server.vi)</a:t>
            </a:r>
            <a:r>
              <a:rPr lang="zh-TW" altLang="en-US" b="1" dirty="0">
                <a:solidFill>
                  <a:srgbClr val="FF0000"/>
                </a:solidFill>
              </a:rPr>
              <a:t>，挑戰者再在另一台電腦上執行 </a:t>
            </a:r>
            <a:r>
              <a:rPr lang="en-US" altLang="zh-TW" b="1" dirty="0">
                <a:solidFill>
                  <a:srgbClr val="FF0000"/>
                </a:solidFill>
              </a:rPr>
              <a:t>(client.vi)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PS-2: server.vi</a:t>
            </a:r>
            <a:r>
              <a:rPr lang="zh-TW" altLang="en-US" b="1" dirty="0">
                <a:solidFill>
                  <a:srgbClr val="FF0000"/>
                </a:solidFill>
              </a:rPr>
              <a:t> 和 </a:t>
            </a:r>
            <a:r>
              <a:rPr lang="en-US" altLang="zh-TW" b="1" dirty="0">
                <a:solidFill>
                  <a:srgbClr val="FF0000"/>
                </a:solidFill>
              </a:rPr>
              <a:t>client.vi</a:t>
            </a:r>
            <a:r>
              <a:rPr lang="zh-TW" altLang="en-US" b="1" dirty="0">
                <a:solidFill>
                  <a:srgbClr val="FF0000"/>
                </a:solidFill>
              </a:rPr>
              <a:t> 必須在同一個區域網路下，才能完成連線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A6EC173-71AA-47E9-B4EF-0785CBDC85E2}"/>
              </a:ext>
            </a:extLst>
          </p:cNvPr>
          <p:cNvSpPr/>
          <p:nvPr/>
        </p:nvSpPr>
        <p:spPr>
          <a:xfrm>
            <a:off x="5128264" y="3585308"/>
            <a:ext cx="1587623" cy="7116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D4723F-5D7C-4CE2-ABBE-C912543FD894}"/>
              </a:ext>
            </a:extLst>
          </p:cNvPr>
          <p:cNvSpPr txBox="1"/>
          <p:nvPr/>
        </p:nvSpPr>
        <p:spPr>
          <a:xfrm>
            <a:off x="5825096" y="428603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3.</a:t>
            </a:r>
            <a:r>
              <a:rPr lang="zh-TW" altLang="en-US" b="1" dirty="0">
                <a:solidFill>
                  <a:srgbClr val="FF0000"/>
                </a:solidFill>
              </a:rPr>
              <a:t> 按下</a:t>
            </a:r>
            <a:r>
              <a:rPr lang="en-US" altLang="zh-TW" b="1" dirty="0">
                <a:solidFill>
                  <a:srgbClr val="FF0000"/>
                </a:solidFill>
              </a:rPr>
              <a:t>OK</a:t>
            </a:r>
            <a:r>
              <a:rPr lang="zh-TW" altLang="en-US" b="1" dirty="0">
                <a:solidFill>
                  <a:srgbClr val="FF0000"/>
                </a:solidFill>
              </a:rPr>
              <a:t>開始遊戲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657E28E-FB87-4CC1-AA39-C446A01B869E}"/>
              </a:ext>
            </a:extLst>
          </p:cNvPr>
          <p:cNvSpPr txBox="1"/>
          <p:nvPr/>
        </p:nvSpPr>
        <p:spPr>
          <a:xfrm>
            <a:off x="1159856" y="2060229"/>
            <a:ext cx="311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multi-player/client/main.vi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A6AEB33-3D5A-4D2D-B3BC-1B835B40BF9E}"/>
              </a:ext>
            </a:extLst>
          </p:cNvPr>
          <p:cNvSpPr/>
          <p:nvPr/>
        </p:nvSpPr>
        <p:spPr>
          <a:xfrm>
            <a:off x="2539014" y="4367815"/>
            <a:ext cx="2503503" cy="8777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6D16B3-8396-438E-B66B-3DF4344FD681}"/>
              </a:ext>
            </a:extLst>
          </p:cNvPr>
          <p:cNvSpPr txBox="1"/>
          <p:nvPr/>
        </p:nvSpPr>
        <p:spPr>
          <a:xfrm>
            <a:off x="4975668" y="4898956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2.</a:t>
            </a:r>
            <a:r>
              <a:rPr lang="zh-TW" altLang="en-US" b="1" dirty="0">
                <a:solidFill>
                  <a:srgbClr val="FF0000"/>
                </a:solidFill>
              </a:rPr>
              <a:t> 輸入關主</a:t>
            </a:r>
            <a:r>
              <a:rPr lang="en-US" altLang="zh-TW" b="1" dirty="0">
                <a:solidFill>
                  <a:srgbClr val="FF0000"/>
                </a:solidFill>
              </a:rPr>
              <a:t>IP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9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69138-EE70-47CA-ACF8-5C73CAD6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遊玩方式 </a:t>
            </a:r>
            <a:r>
              <a:rPr lang="en-US" altLang="zh-TW" dirty="0"/>
              <a:t>– </a:t>
            </a:r>
            <a:r>
              <a:rPr lang="zh-TW" altLang="en-US" dirty="0"/>
              <a:t>連線對戰 </a:t>
            </a:r>
            <a:r>
              <a:rPr lang="en-US" altLang="zh-TW" dirty="0"/>
              <a:t>– 3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挑戰者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5A98D8-E84D-48E5-BC84-5E9AB3368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3" b="6537"/>
          <a:stretch/>
        </p:blipFill>
        <p:spPr>
          <a:xfrm>
            <a:off x="346229" y="1852772"/>
            <a:ext cx="9694416" cy="475073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E615629C-01E1-418A-9194-B364FFF2F8FD}"/>
              </a:ext>
            </a:extLst>
          </p:cNvPr>
          <p:cNvSpPr/>
          <p:nvPr/>
        </p:nvSpPr>
        <p:spPr>
          <a:xfrm>
            <a:off x="6356411" y="2032986"/>
            <a:ext cx="3684233" cy="2343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F7979C-F10E-4FCC-B338-9915AA15CAFE}"/>
              </a:ext>
            </a:extLst>
          </p:cNvPr>
          <p:cNvSpPr txBox="1"/>
          <p:nvPr/>
        </p:nvSpPr>
        <p:spPr>
          <a:xfrm>
            <a:off x="6241004" y="143214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挑戰者可以看到關主的遊玩實況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E11C8D-C206-432B-8B05-7B25CFB742BB}"/>
              </a:ext>
            </a:extLst>
          </p:cNvPr>
          <p:cNvSpPr txBox="1"/>
          <p:nvPr/>
        </p:nvSpPr>
        <p:spPr>
          <a:xfrm>
            <a:off x="349188" y="1380854"/>
            <a:ext cx="311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multi-player/client/main.vi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9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D45B0-F9D6-49B7-A0D7-2B3942C1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遊玩方式 </a:t>
            </a:r>
            <a:r>
              <a:rPr lang="en-US" altLang="zh-TW" dirty="0"/>
              <a:t>– </a:t>
            </a:r>
            <a:r>
              <a:rPr lang="zh-TW" altLang="en-US" dirty="0"/>
              <a:t>連線對戰 </a:t>
            </a:r>
            <a:r>
              <a:rPr lang="en-US" altLang="zh-TW" dirty="0"/>
              <a:t>– 4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挑戰者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FA8A56-40D9-44E5-A700-515EB2002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6" r="1553" b="8889"/>
          <a:stretch/>
        </p:blipFill>
        <p:spPr>
          <a:xfrm>
            <a:off x="677334" y="1764106"/>
            <a:ext cx="9664824" cy="472399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A588AC0-D1AB-4500-A9F8-88F4F24260CA}"/>
              </a:ext>
            </a:extLst>
          </p:cNvPr>
          <p:cNvSpPr txBox="1"/>
          <p:nvPr/>
        </p:nvSpPr>
        <p:spPr>
          <a:xfrm>
            <a:off x="349188" y="1380854"/>
            <a:ext cx="311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multi-player/client/main.vi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3668A70-83D3-4E53-80A3-2FF6145D5D78}"/>
              </a:ext>
            </a:extLst>
          </p:cNvPr>
          <p:cNvSpPr/>
          <p:nvPr/>
        </p:nvSpPr>
        <p:spPr>
          <a:xfrm>
            <a:off x="4616389" y="2525611"/>
            <a:ext cx="1074198" cy="5592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40B418-EA2B-450A-A90E-2B2B69D62DDD}"/>
              </a:ext>
            </a:extLst>
          </p:cNvPr>
          <p:cNvSpPr txBox="1"/>
          <p:nvPr/>
        </p:nvSpPr>
        <p:spPr>
          <a:xfrm>
            <a:off x="3214495" y="204333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關主完成後會回傳時間，並判定結果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CB94868-FF3D-4420-B023-AE9B9BC9F71C}"/>
              </a:ext>
            </a:extLst>
          </p:cNvPr>
          <p:cNvSpPr txBox="1"/>
          <p:nvPr/>
        </p:nvSpPr>
        <p:spPr>
          <a:xfrm>
            <a:off x="738404" y="6488098"/>
            <a:ext cx="669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PS: </a:t>
            </a:r>
            <a:r>
              <a:rPr lang="zh-TW" altLang="en-US" b="1" dirty="0">
                <a:solidFill>
                  <a:srgbClr val="FF0000"/>
                </a:solidFill>
              </a:rPr>
              <a:t>挑戰者 </a:t>
            </a:r>
            <a:r>
              <a:rPr lang="en-US" altLang="zh-TW" b="1" dirty="0">
                <a:solidFill>
                  <a:srgbClr val="FF0000"/>
                </a:solidFill>
              </a:rPr>
              <a:t>(client.vi)</a:t>
            </a:r>
            <a:r>
              <a:rPr lang="zh-TW" altLang="en-US" b="1" dirty="0">
                <a:solidFill>
                  <a:srgbClr val="FF0000"/>
                </a:solidFill>
              </a:rPr>
              <a:t> 必須先關閉程式，關主 </a:t>
            </a:r>
            <a:r>
              <a:rPr lang="en-US" altLang="zh-TW" b="1" dirty="0">
                <a:solidFill>
                  <a:srgbClr val="FF0000"/>
                </a:solidFill>
              </a:rPr>
              <a:t>(server.vi)</a:t>
            </a:r>
            <a:r>
              <a:rPr lang="zh-TW" altLang="en-US" b="1" dirty="0">
                <a:solidFill>
                  <a:srgbClr val="FF0000"/>
                </a:solidFill>
              </a:rPr>
              <a:t> 再關閉</a:t>
            </a:r>
          </a:p>
        </p:txBody>
      </p:sp>
    </p:spTree>
    <p:extLst>
      <p:ext uri="{BB962C8B-B14F-4D97-AF65-F5344CB8AC3E}">
        <p14:creationId xmlns:p14="http://schemas.microsoft.com/office/powerpoint/2010/main" val="213037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4B5E8-1F23-4C3B-997E-719AE9C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分數與結果判定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8230A-6D05-46EE-B63D-0D872F96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評斷標準</a:t>
            </a:r>
            <a:r>
              <a:rPr lang="en-US" altLang="zh-TW" dirty="0"/>
              <a:t>:</a:t>
            </a:r>
            <a:r>
              <a:rPr lang="zh-TW" altLang="en-US" dirty="0"/>
              <a:t> 解題時間、解題步數</a:t>
            </a:r>
            <a:endParaRPr lang="en-US" altLang="zh-TW" dirty="0"/>
          </a:p>
          <a:p>
            <a:r>
              <a:rPr lang="zh-TW" altLang="en-US" dirty="0"/>
              <a:t>我們採用的是解題時間，較短者獲勝</a:t>
            </a:r>
            <a:endParaRPr lang="en-US" altLang="zh-TW" dirty="0"/>
          </a:p>
          <a:p>
            <a:r>
              <a:rPr lang="zh-TW" altLang="en-US" dirty="0"/>
              <a:t>不同 </a:t>
            </a:r>
            <a:r>
              <a:rPr lang="en-US" altLang="zh-TW" dirty="0"/>
              <a:t>round</a:t>
            </a:r>
            <a:r>
              <a:rPr lang="zh-TW" altLang="en-US" dirty="0"/>
              <a:t> 之間做比較</a:t>
            </a:r>
            <a:endParaRPr lang="en-US" altLang="zh-TW" dirty="0"/>
          </a:p>
          <a:p>
            <a:r>
              <a:rPr lang="zh-TW" altLang="en-US" dirty="0"/>
              <a:t>關主和挑戰者比較</a:t>
            </a:r>
          </a:p>
        </p:txBody>
      </p:sp>
    </p:spTree>
    <p:extLst>
      <p:ext uri="{BB962C8B-B14F-4D97-AF65-F5344CB8AC3E}">
        <p14:creationId xmlns:p14="http://schemas.microsoft.com/office/powerpoint/2010/main" val="184498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0F42A-6EE6-400E-AC72-BF2B1D44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 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8388C0-3A55-4DA8-B185-84ED291E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利用當前玩家的盤面狀態，做 </a:t>
            </a:r>
            <a:r>
              <a:rPr lang="en-US" altLang="zh-TW" dirty="0"/>
              <a:t>State Space Search</a:t>
            </a:r>
            <a:r>
              <a:rPr lang="zh-TW" altLang="en-US" dirty="0"/>
              <a:t>，找到距離最短的 </a:t>
            </a:r>
            <a:r>
              <a:rPr lang="en-US" altLang="zh-TW" dirty="0"/>
              <a:t>goal state</a:t>
            </a:r>
          </a:p>
          <a:p>
            <a:r>
              <a:rPr lang="zh-TW" altLang="en-US" dirty="0"/>
              <a:t>搜尋完成後，用回朔法找到最短路徑，即最少步數走法</a:t>
            </a:r>
            <a:endParaRPr lang="en-US" altLang="zh-TW" dirty="0"/>
          </a:p>
          <a:p>
            <a:r>
              <a:rPr lang="zh-TW" altLang="en-US" dirty="0"/>
              <a:t>將整條路徑存進一個 </a:t>
            </a:r>
            <a:r>
              <a:rPr lang="en-US" altLang="zh-TW" dirty="0"/>
              <a:t>dictionary</a:t>
            </a:r>
            <a:r>
              <a:rPr lang="zh-TW" altLang="en-US" dirty="0"/>
              <a:t>，方便玩家使用 </a:t>
            </a:r>
            <a:r>
              <a:rPr lang="en-US" altLang="zh-TW" dirty="0"/>
              <a:t>hint </a:t>
            </a:r>
            <a:r>
              <a:rPr lang="zh-TW" altLang="en-US" dirty="0"/>
              <a:t>查找下一步時，有機會可以不用重新搜尋一次</a:t>
            </a:r>
            <a:endParaRPr lang="en-US" altLang="zh-TW" dirty="0"/>
          </a:p>
          <a:p>
            <a:r>
              <a:rPr lang="zh-TW" altLang="en-US" dirty="0"/>
              <a:t>若當前 </a:t>
            </a:r>
            <a:r>
              <a:rPr lang="en-US" altLang="zh-TW" dirty="0"/>
              <a:t>state </a:t>
            </a:r>
            <a:r>
              <a:rPr lang="zh-TW" altLang="en-US" dirty="0"/>
              <a:t>不在 </a:t>
            </a:r>
            <a:r>
              <a:rPr lang="en-US" altLang="zh-TW" dirty="0"/>
              <a:t>dictionary</a:t>
            </a:r>
            <a:r>
              <a:rPr lang="zh-TW" altLang="en-US" dirty="0"/>
              <a:t> 裡面，依然必須重新搜尋，並將搜尋完成的路徑 </a:t>
            </a:r>
            <a:r>
              <a:rPr lang="en-US" altLang="zh-TW" dirty="0"/>
              <a:t>push </a:t>
            </a:r>
            <a:r>
              <a:rPr lang="zh-TW" altLang="en-US" dirty="0"/>
              <a:t>進 </a:t>
            </a:r>
            <a:r>
              <a:rPr lang="en-US" altLang="zh-TW" dirty="0"/>
              <a:t>dictionary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709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22358-BED1-43A1-971D-2992F577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A* Search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50E3E-DE46-48AB-A593-C3F9AB75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f(n) = g(n) + h(n)</a:t>
            </a:r>
          </a:p>
          <a:p>
            <a:r>
              <a:rPr lang="en-US" altLang="zh-TW" dirty="0"/>
              <a:t>g(n) : </a:t>
            </a:r>
            <a:r>
              <a:rPr lang="zh-TW" altLang="en-US" dirty="0"/>
              <a:t>從啟始點到目前節點的距離</a:t>
            </a:r>
            <a:endParaRPr lang="en-US" altLang="zh-TW" dirty="0"/>
          </a:p>
          <a:p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(n) :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預測目前節點到結束點的距離</a:t>
            </a:r>
            <a:endParaRPr lang="en-US" altLang="zh-TW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f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(n) :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目前</a:t>
            </a:r>
            <a:r>
              <a:rPr lang="zh-TW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節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點的評價分數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5A2757A-5006-4A5C-B07D-98AE91DD03E2}"/>
              </a:ext>
            </a:extLst>
          </p:cNvPr>
          <p:cNvSpPr/>
          <p:nvPr/>
        </p:nvSpPr>
        <p:spPr>
          <a:xfrm>
            <a:off x="781235" y="5087535"/>
            <a:ext cx="1269507" cy="83450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D91AAFC-04E7-457F-B8CE-F3230ADE4D15}"/>
              </a:ext>
            </a:extLst>
          </p:cNvPr>
          <p:cNvCxnSpPr/>
          <p:nvPr/>
        </p:nvCxnSpPr>
        <p:spPr>
          <a:xfrm flipV="1">
            <a:off x="2361460" y="4616388"/>
            <a:ext cx="1118587" cy="5504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D977E84-FBE5-4D66-8C92-15DAA88C5FD4}"/>
              </a:ext>
            </a:extLst>
          </p:cNvPr>
          <p:cNvCxnSpPr>
            <a:cxnSpLocks/>
          </p:cNvCxnSpPr>
          <p:nvPr/>
        </p:nvCxnSpPr>
        <p:spPr>
          <a:xfrm>
            <a:off x="2358704" y="5399102"/>
            <a:ext cx="11259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EB178D0-67F0-4C2A-AE6D-FD799C02AD45}"/>
              </a:ext>
            </a:extLst>
          </p:cNvPr>
          <p:cNvCxnSpPr>
            <a:cxnSpLocks/>
          </p:cNvCxnSpPr>
          <p:nvPr/>
        </p:nvCxnSpPr>
        <p:spPr>
          <a:xfrm>
            <a:off x="2357326" y="5899756"/>
            <a:ext cx="1121343" cy="5320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42F7AF-FD3C-4D36-9A99-E9EF74A19E40}"/>
              </a:ext>
            </a:extLst>
          </p:cNvPr>
          <p:cNvSpPr txBox="1"/>
          <p:nvPr/>
        </p:nvSpPr>
        <p:spPr>
          <a:xfrm>
            <a:off x="3613473" y="435005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8A1DBD-C228-47B7-B54F-197E7C4BC1FE}"/>
              </a:ext>
            </a:extLst>
          </p:cNvPr>
          <p:cNvSpPr txBox="1"/>
          <p:nvPr/>
        </p:nvSpPr>
        <p:spPr>
          <a:xfrm>
            <a:off x="3614455" y="513545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12D252-20E7-41A1-B72B-8A77DE02C14D}"/>
              </a:ext>
            </a:extLst>
          </p:cNvPr>
          <p:cNvSpPr txBox="1"/>
          <p:nvPr/>
        </p:nvSpPr>
        <p:spPr>
          <a:xfrm>
            <a:off x="3613472" y="613206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F040CF-AB1B-4E17-A0FC-4944CC64E202}"/>
              </a:ext>
            </a:extLst>
          </p:cNvPr>
          <p:cNvSpPr txBox="1"/>
          <p:nvPr/>
        </p:nvSpPr>
        <p:spPr>
          <a:xfrm>
            <a:off x="2783184" y="5631401"/>
            <a:ext cx="269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600"/>
              </a:lnSpc>
            </a:pPr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600"/>
              </a:lnSpc>
            </a:pPr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  <a:p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A13DDD5-4881-4EA1-ADD8-2EBEE5673F6E}"/>
              </a:ext>
            </a:extLst>
          </p:cNvPr>
          <p:cNvSpPr/>
          <p:nvPr/>
        </p:nvSpPr>
        <p:spPr>
          <a:xfrm>
            <a:off x="4340914" y="4377657"/>
            <a:ext cx="823259" cy="550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10B1941D-8922-4773-925B-E6A733EE61E2}"/>
              </a:ext>
            </a:extLst>
          </p:cNvPr>
          <p:cNvSpPr/>
          <p:nvPr/>
        </p:nvSpPr>
        <p:spPr>
          <a:xfrm>
            <a:off x="4340914" y="5135453"/>
            <a:ext cx="823259" cy="600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66CC446-35A7-45AB-99AA-FDEBF448902E}"/>
              </a:ext>
            </a:extLst>
          </p:cNvPr>
          <p:cNvSpPr/>
          <p:nvPr/>
        </p:nvSpPr>
        <p:spPr>
          <a:xfrm>
            <a:off x="4340914" y="5996343"/>
            <a:ext cx="823260" cy="550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7C97E76-9628-4F56-9E81-75898F545187}"/>
              </a:ext>
            </a:extLst>
          </p:cNvPr>
          <p:cNvSpPr/>
          <p:nvPr/>
        </p:nvSpPr>
        <p:spPr>
          <a:xfrm>
            <a:off x="7735963" y="4981851"/>
            <a:ext cx="1269507" cy="83450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4DFFC2D-5512-4590-9AE7-DD8629F30200}"/>
              </a:ext>
            </a:extLst>
          </p:cNvPr>
          <p:cNvSpPr txBox="1"/>
          <p:nvPr/>
        </p:nvSpPr>
        <p:spPr>
          <a:xfrm>
            <a:off x="677334" y="4672680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initial state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70B5BDC-F313-4FF3-BD74-16AF9CE9EA8D}"/>
              </a:ext>
            </a:extLst>
          </p:cNvPr>
          <p:cNvSpPr txBox="1"/>
          <p:nvPr/>
        </p:nvSpPr>
        <p:spPr>
          <a:xfrm>
            <a:off x="2633143" y="43776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165ADA-F4F9-4F40-B37A-F316D7F68303}"/>
              </a:ext>
            </a:extLst>
          </p:cNvPr>
          <p:cNvSpPr txBox="1"/>
          <p:nvPr/>
        </p:nvSpPr>
        <p:spPr>
          <a:xfrm>
            <a:off x="3981338" y="3877036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current state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77C0C49-A6A5-4BFC-8501-193A1BB0ED37}"/>
              </a:ext>
            </a:extLst>
          </p:cNvPr>
          <p:cNvSpPr txBox="1"/>
          <p:nvPr/>
        </p:nvSpPr>
        <p:spPr>
          <a:xfrm>
            <a:off x="7767826" y="443777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goal state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8B6A5C5-E6AC-4B8B-A54E-BF1D2D670488}"/>
              </a:ext>
            </a:extLst>
          </p:cNvPr>
          <p:cNvCxnSpPr>
            <a:cxnSpLocks/>
          </p:cNvCxnSpPr>
          <p:nvPr/>
        </p:nvCxnSpPr>
        <p:spPr>
          <a:xfrm>
            <a:off x="5305592" y="4673310"/>
            <a:ext cx="2221187" cy="5899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9D01181-85C0-4659-B1E1-0B47DF7D861A}"/>
              </a:ext>
            </a:extLst>
          </p:cNvPr>
          <p:cNvSpPr txBox="1"/>
          <p:nvPr/>
        </p:nvSpPr>
        <p:spPr>
          <a:xfrm>
            <a:off x="6394685" y="43776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67E5A55-1F97-45E5-945E-02CEE8330B81}"/>
              </a:ext>
            </a:extLst>
          </p:cNvPr>
          <p:cNvSpPr txBox="1"/>
          <p:nvPr/>
        </p:nvSpPr>
        <p:spPr>
          <a:xfrm>
            <a:off x="2631074" y="50038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已走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784912A-B97E-4405-B0FA-4C23CE1DA58C}"/>
              </a:ext>
            </a:extLst>
          </p:cNvPr>
          <p:cNvSpPr txBox="1"/>
          <p:nvPr/>
        </p:nvSpPr>
        <p:spPr>
          <a:xfrm>
            <a:off x="5773104" y="5189552"/>
            <a:ext cx="135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未走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預測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0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4ACA0-BDD9-4401-8DEF-DA00109B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A* State-Space Search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4E65D6-EEBE-4093-94D4-513D71C2F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50701"/>
              </p:ext>
            </p:extLst>
          </p:nvPr>
        </p:nvGraphicFramePr>
        <p:xfrm>
          <a:off x="897426" y="2339784"/>
          <a:ext cx="5538888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3148">
                  <a:extLst>
                    <a:ext uri="{9D8B030D-6E8A-4147-A177-3AD203B41FA5}">
                      <a16:colId xmlns:a16="http://schemas.microsoft.com/office/drawing/2014/main" val="1241444583"/>
                    </a:ext>
                  </a:extLst>
                </a:gridCol>
                <a:gridCol w="923148">
                  <a:extLst>
                    <a:ext uri="{9D8B030D-6E8A-4147-A177-3AD203B41FA5}">
                      <a16:colId xmlns:a16="http://schemas.microsoft.com/office/drawing/2014/main" val="101392910"/>
                    </a:ext>
                  </a:extLst>
                </a:gridCol>
                <a:gridCol w="923148">
                  <a:extLst>
                    <a:ext uri="{9D8B030D-6E8A-4147-A177-3AD203B41FA5}">
                      <a16:colId xmlns:a16="http://schemas.microsoft.com/office/drawing/2014/main" val="2721481274"/>
                    </a:ext>
                  </a:extLst>
                </a:gridCol>
                <a:gridCol w="923148">
                  <a:extLst>
                    <a:ext uri="{9D8B030D-6E8A-4147-A177-3AD203B41FA5}">
                      <a16:colId xmlns:a16="http://schemas.microsoft.com/office/drawing/2014/main" val="2827439752"/>
                    </a:ext>
                  </a:extLst>
                </a:gridCol>
                <a:gridCol w="923148">
                  <a:extLst>
                    <a:ext uri="{9D8B030D-6E8A-4147-A177-3AD203B41FA5}">
                      <a16:colId xmlns:a16="http://schemas.microsoft.com/office/drawing/2014/main" val="2266343866"/>
                    </a:ext>
                  </a:extLst>
                </a:gridCol>
                <a:gridCol w="923148">
                  <a:extLst>
                    <a:ext uri="{9D8B030D-6E8A-4147-A177-3AD203B41FA5}">
                      <a16:colId xmlns:a16="http://schemas.microsoft.com/office/drawing/2014/main" val="2747128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0013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2EC0B05-2E0B-4C2B-8975-23042BFA6472}"/>
              </a:ext>
            </a:extLst>
          </p:cNvPr>
          <p:cNvSpPr txBox="1"/>
          <p:nvPr/>
        </p:nvSpPr>
        <p:spPr>
          <a:xfrm>
            <a:off x="811331" y="1744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Open list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3029139-D8FC-435C-9A5F-24978BB2111D}"/>
              </a:ext>
            </a:extLst>
          </p:cNvPr>
          <p:cNvSpPr/>
          <p:nvPr/>
        </p:nvSpPr>
        <p:spPr>
          <a:xfrm>
            <a:off x="811331" y="2263806"/>
            <a:ext cx="1044102" cy="5415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C036AB6C-B0C0-473A-9203-4552AC9F92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7514" y="3037029"/>
            <a:ext cx="1535837" cy="1072467"/>
          </a:xfrm>
          <a:prstGeom prst="curvedConnector3">
            <a:avLst>
              <a:gd name="adj1" fmla="val 10086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1787C30-D546-4870-9D0D-C3F5696E6343}"/>
              </a:ext>
            </a:extLst>
          </p:cNvPr>
          <p:cNvSpPr txBox="1"/>
          <p:nvPr/>
        </p:nvSpPr>
        <p:spPr>
          <a:xfrm>
            <a:off x="366615" y="4621624"/>
            <a:ext cx="2388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Extract state with min f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86FDE66-90E6-48B0-9AB0-E147F064A569}"/>
              </a:ext>
            </a:extLst>
          </p:cNvPr>
          <p:cNvSpPr/>
          <p:nvPr/>
        </p:nvSpPr>
        <p:spPr>
          <a:xfrm>
            <a:off x="2741227" y="4069782"/>
            <a:ext cx="1044102" cy="5415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7A2DC7A-5E8B-41F2-AE4B-CD6C81C3D0A6}"/>
              </a:ext>
            </a:extLst>
          </p:cNvPr>
          <p:cNvCxnSpPr/>
          <p:nvPr/>
        </p:nvCxnSpPr>
        <p:spPr>
          <a:xfrm flipV="1">
            <a:off x="3785329" y="3730756"/>
            <a:ext cx="639192" cy="496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F923F46-4A87-4127-895C-14F8E3B24FDE}"/>
              </a:ext>
            </a:extLst>
          </p:cNvPr>
          <p:cNvCxnSpPr>
            <a:cxnSpLocks/>
          </p:cNvCxnSpPr>
          <p:nvPr/>
        </p:nvCxnSpPr>
        <p:spPr>
          <a:xfrm>
            <a:off x="3785329" y="4453826"/>
            <a:ext cx="639192" cy="496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E1A2F18-173C-4F8E-BC52-4A83B1D5EBCE}"/>
              </a:ext>
            </a:extLst>
          </p:cNvPr>
          <p:cNvCxnSpPr>
            <a:stCxn id="13" idx="6"/>
          </p:cNvCxnSpPr>
          <p:nvPr/>
        </p:nvCxnSpPr>
        <p:spPr>
          <a:xfrm>
            <a:off x="3785329" y="4340551"/>
            <a:ext cx="6391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6E30A43C-E43B-4117-8F9D-1D101F0BB75B}"/>
              </a:ext>
            </a:extLst>
          </p:cNvPr>
          <p:cNvSpPr/>
          <p:nvPr/>
        </p:nvSpPr>
        <p:spPr>
          <a:xfrm>
            <a:off x="4486663" y="3431135"/>
            <a:ext cx="639192" cy="496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4788F06-4DC1-48C8-89EA-EE1CF9467855}"/>
              </a:ext>
            </a:extLst>
          </p:cNvPr>
          <p:cNvSpPr/>
          <p:nvPr/>
        </p:nvSpPr>
        <p:spPr>
          <a:xfrm>
            <a:off x="4481828" y="4092291"/>
            <a:ext cx="639192" cy="496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5928099-5F5D-441A-B1DB-960F023EC091}"/>
              </a:ext>
            </a:extLst>
          </p:cNvPr>
          <p:cNvSpPr/>
          <p:nvPr/>
        </p:nvSpPr>
        <p:spPr>
          <a:xfrm>
            <a:off x="4499584" y="4753447"/>
            <a:ext cx="639192" cy="496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00F549E-DEBA-4A64-B8E2-0B008FA77048}"/>
              </a:ext>
            </a:extLst>
          </p:cNvPr>
          <p:cNvCxnSpPr>
            <a:stCxn id="13" idx="4"/>
          </p:cNvCxnSpPr>
          <p:nvPr/>
        </p:nvCxnSpPr>
        <p:spPr>
          <a:xfrm>
            <a:off x="3263278" y="4611320"/>
            <a:ext cx="0" cy="10792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DBE4531E-C918-4FD5-9BCB-1B09B1E5A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67847"/>
              </p:ext>
            </p:extLst>
          </p:nvPr>
        </p:nvGraphicFramePr>
        <p:xfrm>
          <a:off x="1655077" y="5819769"/>
          <a:ext cx="5538888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3148">
                  <a:extLst>
                    <a:ext uri="{9D8B030D-6E8A-4147-A177-3AD203B41FA5}">
                      <a16:colId xmlns:a16="http://schemas.microsoft.com/office/drawing/2014/main" val="1241444583"/>
                    </a:ext>
                  </a:extLst>
                </a:gridCol>
                <a:gridCol w="923148">
                  <a:extLst>
                    <a:ext uri="{9D8B030D-6E8A-4147-A177-3AD203B41FA5}">
                      <a16:colId xmlns:a16="http://schemas.microsoft.com/office/drawing/2014/main" val="101392910"/>
                    </a:ext>
                  </a:extLst>
                </a:gridCol>
                <a:gridCol w="923148">
                  <a:extLst>
                    <a:ext uri="{9D8B030D-6E8A-4147-A177-3AD203B41FA5}">
                      <a16:colId xmlns:a16="http://schemas.microsoft.com/office/drawing/2014/main" val="2721481274"/>
                    </a:ext>
                  </a:extLst>
                </a:gridCol>
                <a:gridCol w="923148">
                  <a:extLst>
                    <a:ext uri="{9D8B030D-6E8A-4147-A177-3AD203B41FA5}">
                      <a16:colId xmlns:a16="http://schemas.microsoft.com/office/drawing/2014/main" val="2827439752"/>
                    </a:ext>
                  </a:extLst>
                </a:gridCol>
                <a:gridCol w="923148">
                  <a:extLst>
                    <a:ext uri="{9D8B030D-6E8A-4147-A177-3AD203B41FA5}">
                      <a16:colId xmlns:a16="http://schemas.microsoft.com/office/drawing/2014/main" val="2266343866"/>
                    </a:ext>
                  </a:extLst>
                </a:gridCol>
                <a:gridCol w="923148">
                  <a:extLst>
                    <a:ext uri="{9D8B030D-6E8A-4147-A177-3AD203B41FA5}">
                      <a16:colId xmlns:a16="http://schemas.microsoft.com/office/drawing/2014/main" val="2747128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0132"/>
                  </a:ext>
                </a:extLst>
              </a:tr>
            </a:tbl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B2AA5F43-8882-4C8B-A4D3-0D94D773B4CE}"/>
              </a:ext>
            </a:extLst>
          </p:cNvPr>
          <p:cNvSpPr txBox="1"/>
          <p:nvPr/>
        </p:nvSpPr>
        <p:spPr>
          <a:xfrm>
            <a:off x="811331" y="527461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Close list</a:t>
            </a:r>
            <a:endParaRPr lang="zh-TW" altLang="en-US" dirty="0"/>
          </a:p>
        </p:txBody>
      </p: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4F719806-B13A-49FC-9C88-470590345598}"/>
              </a:ext>
            </a:extLst>
          </p:cNvPr>
          <p:cNvCxnSpPr>
            <a:cxnSpLocks/>
          </p:cNvCxnSpPr>
          <p:nvPr/>
        </p:nvCxnSpPr>
        <p:spPr>
          <a:xfrm flipV="1">
            <a:off x="5370990" y="2606288"/>
            <a:ext cx="1331651" cy="1073106"/>
          </a:xfrm>
          <a:prstGeom prst="curvedConnector3">
            <a:avLst>
              <a:gd name="adj1" fmla="val 151333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9D88D8B-4B22-4460-9910-2819CDF5C83A}"/>
              </a:ext>
            </a:extLst>
          </p:cNvPr>
          <p:cNvSpPr txBox="1"/>
          <p:nvPr/>
        </p:nvSpPr>
        <p:spPr>
          <a:xfrm>
            <a:off x="3523927" y="341365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expand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176A0DC-300C-44FE-89F2-A70222B665DE}"/>
              </a:ext>
            </a:extLst>
          </p:cNvPr>
          <p:cNvSpPr txBox="1"/>
          <p:nvPr/>
        </p:nvSpPr>
        <p:spPr>
          <a:xfrm>
            <a:off x="7152206" y="34531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push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A8549B7-B0A9-42E3-98EC-E83EB817B381}"/>
              </a:ext>
            </a:extLst>
          </p:cNvPr>
          <p:cNvSpPr txBox="1"/>
          <p:nvPr/>
        </p:nvSpPr>
        <p:spPr>
          <a:xfrm>
            <a:off x="3213591" y="501394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insert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3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DF327-A1A0-404F-BFCB-3B14D45D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Heuristic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A1569C-FA77-4C01-8C13-26C5078E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Blocking heuristic : </a:t>
            </a:r>
            <a:r>
              <a:rPr lang="zh-TW" altLang="en-US" dirty="0"/>
              <a:t>紅車前面有幾台車，代表至少需要幾步才能將他們移開，要將他們都移開紅車才能出得來</a:t>
            </a:r>
            <a:endParaRPr lang="en-US" altLang="zh-TW" dirty="0"/>
          </a:p>
          <a:p>
            <a:r>
              <a:rPr lang="zh-TW" altLang="en-US" dirty="0"/>
              <a:t>紅車出來的步數 </a:t>
            </a:r>
            <a:r>
              <a:rPr lang="en-US" altLang="zh-TW" dirty="0"/>
              <a:t>&gt;</a:t>
            </a:r>
            <a:r>
              <a:rPr lang="zh-TW" altLang="en-US" dirty="0"/>
              <a:t> 需移開的車子數 </a:t>
            </a:r>
            <a:r>
              <a:rPr lang="en-US" altLang="zh-TW" dirty="0"/>
              <a:t>(</a:t>
            </a:r>
            <a:r>
              <a:rPr lang="zh-TW" altLang="en-US" dirty="0"/>
              <a:t>擋在紅車前的車子數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擋住的車子越多，距離 </a:t>
            </a:r>
            <a:r>
              <a:rPr lang="en-US" altLang="zh-TW" dirty="0"/>
              <a:t>goal state</a:t>
            </a:r>
            <a:r>
              <a:rPr lang="zh-TW" altLang="en-US" dirty="0"/>
              <a:t> 越遠</a:t>
            </a:r>
            <a:endParaRPr lang="en-US" altLang="zh-TW" dirty="0"/>
          </a:p>
          <a:p>
            <a:r>
              <a:rPr lang="zh-TW" altLang="en-US" dirty="0"/>
              <a:t>不會 </a:t>
            </a:r>
            <a:r>
              <a:rPr lang="en-US" altLang="zh-TW" dirty="0"/>
              <a:t>over</a:t>
            </a:r>
            <a:r>
              <a:rPr lang="zh-TW" altLang="en-US" dirty="0"/>
              <a:t> </a:t>
            </a:r>
            <a:r>
              <a:rPr lang="en-US" altLang="zh-TW" dirty="0"/>
              <a:t>estimate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06D7F6-866E-4DA0-8161-686B37BC9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6" t="4914" r="1828"/>
          <a:stretch/>
        </p:blipFill>
        <p:spPr>
          <a:xfrm>
            <a:off x="4754121" y="3932807"/>
            <a:ext cx="2683758" cy="2511456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9E8B6EA1-ECEB-4818-9CC5-C9D70E6CED43}"/>
              </a:ext>
            </a:extLst>
          </p:cNvPr>
          <p:cNvSpPr/>
          <p:nvPr/>
        </p:nvSpPr>
        <p:spPr>
          <a:xfrm>
            <a:off x="6329779" y="4243526"/>
            <a:ext cx="692459" cy="10741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439115E6-47DE-4296-8B05-8C4990CB02A1}"/>
              </a:ext>
            </a:extLst>
          </p:cNvPr>
          <p:cNvSpPr/>
          <p:nvPr/>
        </p:nvSpPr>
        <p:spPr>
          <a:xfrm rot="4276973">
            <a:off x="7388644" y="4010655"/>
            <a:ext cx="168326" cy="89442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AF1406-6675-430A-807B-F6EFA0675B52}"/>
              </a:ext>
            </a:extLst>
          </p:cNvPr>
          <p:cNvSpPr txBox="1"/>
          <p:nvPr/>
        </p:nvSpPr>
        <p:spPr>
          <a:xfrm>
            <a:off x="8097902" y="4012693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h = 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2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50F22-CC8F-47AE-AE8A-8EA446CC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6064C-5C68-4E12-A1F5-3092F063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滑塊類益智遊戲</a:t>
            </a:r>
            <a:endParaRPr lang="en-US" altLang="zh-TW" dirty="0"/>
          </a:p>
          <a:p>
            <a:r>
              <a:rPr lang="en-US" altLang="zh-TW" dirty="0"/>
              <a:t>1970</a:t>
            </a:r>
            <a:r>
              <a:rPr lang="zh-TW" altLang="en-US" dirty="0"/>
              <a:t>年代推出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CC54CD-39ED-4A82-928B-6A257A3C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57" y="2160589"/>
            <a:ext cx="3714462" cy="36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32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DD899-9E3D-4A1C-9E3E-ABD1DD5A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相關研究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02828-B064-4E35-B601-CBC901EEE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Solving Rush Hour, the Puzzle</a:t>
            </a:r>
            <a:r>
              <a:rPr lang="zh-TW" altLang="en-US" dirty="0"/>
              <a:t> </a:t>
            </a:r>
            <a:r>
              <a:rPr lang="en-US" altLang="zh-TW" dirty="0"/>
              <a:t>- by Michael </a:t>
            </a:r>
            <a:r>
              <a:rPr lang="en-US" altLang="zh-TW" dirty="0" err="1"/>
              <a:t>Fogleman</a:t>
            </a:r>
            <a:r>
              <a:rPr lang="en-US" altLang="zh-TW" dirty="0"/>
              <a:t> ( </a:t>
            </a:r>
            <a:r>
              <a:rPr lang="en-US" altLang="zh-TW" dirty="0">
                <a:hlinkClick r:id="rId2"/>
              </a:rPr>
              <a:t>https://www.michaelfogleman.com/rush/</a:t>
            </a:r>
            <a:r>
              <a:rPr lang="en-US" altLang="zh-TW" dirty="0"/>
              <a:t> 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9E1FBC-7E6A-493A-9808-A1D393F7F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82" y="3162670"/>
            <a:ext cx="2769616" cy="275846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1C1097A-E5E4-4725-B777-72731DF0B11A}"/>
              </a:ext>
            </a:extLst>
          </p:cNvPr>
          <p:cNvSpPr txBox="1"/>
          <p:nvPr/>
        </p:nvSpPr>
        <p:spPr>
          <a:xfrm>
            <a:off x="5005385" y="3727272"/>
            <a:ext cx="4705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我們的優點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sz="2400" dirty="0">
                <a:solidFill>
                  <a:srgbClr val="FF0000"/>
                </a:solidFill>
              </a:rPr>
              <a:t>難度分級，自由選擇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sz="2400" dirty="0">
                <a:solidFill>
                  <a:srgbClr val="FF0000"/>
                </a:solidFill>
              </a:rPr>
              <a:t>玩家卡關時能動態給出提示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39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69A0D-191B-48E8-A9E1-99F8C045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相關研究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1DA8A-78CF-4385-AFB9-1B636274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 the Hardness of 6x6 Rush Hour - An exploration of the entire configuration space - by </a:t>
            </a:r>
            <a:r>
              <a:rPr lang="en-US" altLang="zh-TW" dirty="0" err="1"/>
              <a:t>Jelle</a:t>
            </a:r>
            <a:r>
              <a:rPr lang="en-US" altLang="zh-TW" dirty="0"/>
              <a:t> van </a:t>
            </a:r>
            <a:r>
              <a:rPr lang="en-US" altLang="zh-TW" dirty="0" err="1"/>
              <a:t>Assema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fell"/>
              </a:rPr>
              <a:t>Programming Puzzle: Rush Hour Traffic Jam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fell"/>
              </a:rPr>
              <a:t>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fell"/>
              </a:rPr>
              <a:t>– by P.G.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fell"/>
              </a:rPr>
              <a:t>Baumstarck</a:t>
            </a:r>
            <a:endParaRPr lang="en-US" altLang="zh-TW" b="0" i="0" dirty="0">
              <a:solidFill>
                <a:srgbClr val="292929"/>
              </a:solidFill>
              <a:effectLst/>
              <a:latin typeface="fell"/>
            </a:endParaRPr>
          </a:p>
        </p:txBody>
      </p:sp>
    </p:spTree>
    <p:extLst>
      <p:ext uri="{BB962C8B-B14F-4D97-AF65-F5344CB8AC3E}">
        <p14:creationId xmlns:p14="http://schemas.microsoft.com/office/powerpoint/2010/main" val="46443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193F211-B629-4B72-917C-98F1E42FC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43" y="609600"/>
            <a:ext cx="5085510" cy="616181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D699C75-31EC-4707-BF3C-3982A2EEA431}"/>
              </a:ext>
            </a:extLst>
          </p:cNvPr>
          <p:cNvSpPr txBox="1"/>
          <p:nvPr/>
        </p:nvSpPr>
        <p:spPr>
          <a:xfrm>
            <a:off x="5672831" y="2228671"/>
            <a:ext cx="5136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7. </a:t>
            </a:r>
            <a:r>
              <a:rPr lang="zh-TW" altLang="en-US" dirty="0">
                <a:solidFill>
                  <a:srgbClr val="FF0000"/>
                </a:solidFill>
              </a:rPr>
              <a:t>選單選擇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階段難度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(very easy……very hard)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9. </a:t>
            </a:r>
            <a:r>
              <a:rPr lang="zh-TW" altLang="en-US" dirty="0">
                <a:solidFill>
                  <a:srgbClr val="FF0000"/>
                </a:solidFill>
              </a:rPr>
              <a:t>用</a:t>
            </a:r>
            <a:r>
              <a:rPr lang="en-US" altLang="zh-TW" dirty="0">
                <a:solidFill>
                  <a:srgbClr val="FF0000"/>
                </a:solidFill>
              </a:rPr>
              <a:t>UDP</a:t>
            </a:r>
            <a:r>
              <a:rPr lang="zh-TW" altLang="en-US" dirty="0">
                <a:solidFill>
                  <a:srgbClr val="FF0000"/>
                </a:solidFill>
              </a:rPr>
              <a:t>實現區域網路內關主、挑戰者連線對戰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10. </a:t>
            </a:r>
            <a:r>
              <a:rPr lang="zh-TW" altLang="en-US" dirty="0">
                <a:solidFill>
                  <a:srgbClr val="FF0000"/>
                </a:solidFill>
              </a:rPr>
              <a:t>玩家到達最短步數時會鈴聲提示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11. Hint</a:t>
            </a:r>
            <a:r>
              <a:rPr lang="zh-TW" altLang="en-US" dirty="0">
                <a:solidFill>
                  <a:srgbClr val="FF0000"/>
                </a:solidFill>
              </a:rPr>
              <a:t>提示下一步、</a:t>
            </a:r>
            <a:r>
              <a:rPr lang="en-US" altLang="zh-TW" dirty="0">
                <a:solidFill>
                  <a:srgbClr val="FF0000"/>
                </a:solidFill>
              </a:rPr>
              <a:t>AI START</a:t>
            </a:r>
            <a:r>
              <a:rPr lang="zh-TW" altLang="en-US" dirty="0">
                <a:solidFill>
                  <a:srgbClr val="FF0000"/>
                </a:solidFill>
              </a:rPr>
              <a:t>展示最佳解法動畫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6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73A08-158B-44BE-96CD-E1CBF1DB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19E3AF-4BC6-41D9-936A-4E3899F5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zh-TW" altLang="en-US" dirty="0"/>
              <a:t> 平面，</a:t>
            </a:r>
            <a:r>
              <a:rPr lang="en-US" altLang="zh-TW" dirty="0"/>
              <a:t>36</a:t>
            </a:r>
            <a:r>
              <a:rPr lang="zh-TW" altLang="en-US" dirty="0"/>
              <a:t>個格子</a:t>
            </a:r>
            <a:endParaRPr lang="en-US" altLang="zh-TW" dirty="0"/>
          </a:p>
          <a:p>
            <a:r>
              <a:rPr lang="zh-TW" altLang="en-US" dirty="0"/>
              <a:t>車輛長度為</a:t>
            </a:r>
            <a:r>
              <a:rPr lang="en-US" altLang="zh-TW" dirty="0"/>
              <a:t>2</a:t>
            </a:r>
            <a:r>
              <a:rPr lang="zh-TW" altLang="en-US" dirty="0"/>
              <a:t>格或</a:t>
            </a:r>
            <a:r>
              <a:rPr lang="en-US" altLang="zh-TW" dirty="0"/>
              <a:t>3</a:t>
            </a:r>
            <a:r>
              <a:rPr lang="zh-TW" altLang="en-US" dirty="0"/>
              <a:t>格，紅車必定為</a:t>
            </a:r>
            <a:r>
              <a:rPr lang="en-US" altLang="zh-TW" dirty="0"/>
              <a:t>2</a:t>
            </a:r>
            <a:r>
              <a:rPr lang="zh-TW" altLang="en-US" dirty="0"/>
              <a:t>格</a:t>
            </a:r>
            <a:endParaRPr lang="en-US" altLang="zh-TW" dirty="0"/>
          </a:p>
          <a:p>
            <a:r>
              <a:rPr lang="zh-TW" altLang="en-US" dirty="0"/>
              <a:t>每台車都只能上下或左右移動</a:t>
            </a:r>
            <a:endParaRPr lang="en-US" altLang="zh-TW" dirty="0"/>
          </a:p>
          <a:p>
            <a:r>
              <a:rPr lang="zh-TW" altLang="en-US" dirty="0"/>
              <a:t>遊戲目標為將紅車移動到出口</a:t>
            </a:r>
            <a:endParaRPr lang="en-US" altLang="zh-TW" dirty="0"/>
          </a:p>
          <a:p>
            <a:r>
              <a:rPr lang="zh-TW" altLang="en-US" dirty="0"/>
              <a:t>出口必定在 </a:t>
            </a:r>
            <a:r>
              <a:rPr lang="en-US" altLang="zh-TW" dirty="0"/>
              <a:t>(2, 5)</a:t>
            </a:r>
            <a:r>
              <a:rPr lang="zh-TW" altLang="en-US" dirty="0"/>
              <a:t>，紅車必定在</a:t>
            </a:r>
            <a:r>
              <a:rPr lang="en-US" altLang="zh-TW" dirty="0"/>
              <a:t>row 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F521E2-58EE-4F8B-8750-81101E08E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6" t="4914" r="1828"/>
          <a:stretch/>
        </p:blipFill>
        <p:spPr>
          <a:xfrm>
            <a:off x="5566299" y="3277318"/>
            <a:ext cx="3355759" cy="31403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5589445-F6EB-47B5-ACFE-E8C97D09D6AB}"/>
              </a:ext>
            </a:extLst>
          </p:cNvPr>
          <p:cNvSpPr txBox="1"/>
          <p:nvPr/>
        </p:nvSpPr>
        <p:spPr>
          <a:xfrm>
            <a:off x="5557421" y="3368313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0, 0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354C78-6E5F-464A-B3C4-6370E191E24E}"/>
              </a:ext>
            </a:extLst>
          </p:cNvPr>
          <p:cNvSpPr txBox="1"/>
          <p:nvPr/>
        </p:nvSpPr>
        <p:spPr>
          <a:xfrm>
            <a:off x="8191422" y="4433655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2, 5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0E2F082-AA1D-4D82-8BD3-44406629D376}"/>
              </a:ext>
            </a:extLst>
          </p:cNvPr>
          <p:cNvSpPr/>
          <p:nvPr/>
        </p:nvSpPr>
        <p:spPr>
          <a:xfrm>
            <a:off x="6419313" y="4145871"/>
            <a:ext cx="1500326" cy="8433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C8953-8379-48AC-B4DD-0895142F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D740B-0B9D-44DD-AF7C-F716180A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小時候普遍玩過的益智遊戲之一</a:t>
            </a:r>
            <a:endParaRPr lang="en-US" altLang="zh-TW" dirty="0"/>
          </a:p>
          <a:p>
            <a:r>
              <a:rPr lang="zh-TW" altLang="en-US" dirty="0"/>
              <a:t>看似簡單，實則複雜</a:t>
            </a:r>
            <a:endParaRPr lang="en-US" altLang="zh-TW" dirty="0"/>
          </a:p>
          <a:p>
            <a:r>
              <a:rPr lang="zh-TW" altLang="en-US" dirty="0"/>
              <a:t>要在短時間少步數內解出並不容易</a:t>
            </a:r>
            <a:endParaRPr lang="en-US" altLang="zh-TW" dirty="0"/>
          </a:p>
          <a:p>
            <a:r>
              <a:rPr lang="zh-TW" altLang="en-US" dirty="0"/>
              <a:t>大人小孩都適合拿來訓練思考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600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F0DF18-DE6D-4B80-86C7-C256CCD9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需求分析與優點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324AC-44F6-4AEE-A81E-489531EEB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適合喜愛腦力激盪的人</a:t>
            </a:r>
            <a:endParaRPr lang="en-US" altLang="zh-TW" dirty="0"/>
          </a:p>
          <a:p>
            <a:r>
              <a:rPr lang="zh-TW" altLang="en-US" dirty="0"/>
              <a:t>五階段難度分級可自由選擇</a:t>
            </a:r>
            <a:endParaRPr lang="en-US" altLang="zh-TW" dirty="0"/>
          </a:p>
          <a:p>
            <a:r>
              <a:rPr lang="zh-TW" altLang="en-US" dirty="0"/>
              <a:t>訓練耐心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333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D86C93A-601C-4198-94E2-4C435BAA6A79}"/>
              </a:ext>
            </a:extLst>
          </p:cNvPr>
          <p:cNvCxnSpPr/>
          <p:nvPr/>
        </p:nvCxnSpPr>
        <p:spPr>
          <a:xfrm>
            <a:off x="5092390" y="1367161"/>
            <a:ext cx="93482" cy="5140171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2087FC2B-1F81-47CD-9370-7A79EAFC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sp>
        <p:nvSpPr>
          <p:cNvPr id="3" name="流程圖: 決策 2">
            <a:extLst>
              <a:ext uri="{FF2B5EF4-FFF2-40B4-BE49-F238E27FC236}">
                <a16:creationId xmlns:a16="http://schemas.microsoft.com/office/drawing/2014/main" id="{70BD67F3-CAC7-451E-BA5C-9537E486DB92}"/>
              </a:ext>
            </a:extLst>
          </p:cNvPr>
          <p:cNvSpPr/>
          <p:nvPr/>
        </p:nvSpPr>
        <p:spPr>
          <a:xfrm>
            <a:off x="2593964" y="1642364"/>
            <a:ext cx="2086252" cy="1198485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設定值初始化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E4A6F0-CC5D-4C2C-B3B8-52367CBC91F2}"/>
              </a:ext>
            </a:extLst>
          </p:cNvPr>
          <p:cNvSpPr txBox="1"/>
          <p:nvPr/>
        </p:nvSpPr>
        <p:spPr>
          <a:xfrm>
            <a:off x="623631" y="2056940"/>
            <a:ext cx="184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主選單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main.vi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流程圖: 決策 4">
            <a:extLst>
              <a:ext uri="{FF2B5EF4-FFF2-40B4-BE49-F238E27FC236}">
                <a16:creationId xmlns:a16="http://schemas.microsoft.com/office/drawing/2014/main" id="{0EF6859A-397A-44CA-B60C-4118DD50E7A0}"/>
              </a:ext>
            </a:extLst>
          </p:cNvPr>
          <p:cNvSpPr/>
          <p:nvPr/>
        </p:nvSpPr>
        <p:spPr>
          <a:xfrm>
            <a:off x="2593964" y="3676830"/>
            <a:ext cx="2086252" cy="1198485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遊玩</a:t>
            </a:r>
            <a:endParaRPr lang="en-US" altLang="zh-TW" b="1" dirty="0">
              <a:solidFill>
                <a:schemeClr val="tx1"/>
              </a:solidFill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途中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5D85E8-2521-4562-99BD-FFDC5A1EF7F9}"/>
              </a:ext>
            </a:extLst>
          </p:cNvPr>
          <p:cNvSpPr txBox="1"/>
          <p:nvPr/>
        </p:nvSpPr>
        <p:spPr>
          <a:xfrm>
            <a:off x="623631" y="4091406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遊玩介面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run.vi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95E29EF-4E72-47A6-A8D0-FAC06C36331E}"/>
              </a:ext>
            </a:extLst>
          </p:cNvPr>
          <p:cNvSpPr txBox="1"/>
          <p:nvPr/>
        </p:nvSpPr>
        <p:spPr>
          <a:xfrm>
            <a:off x="3083092" y="10664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玩家控制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0D1D394-81CF-42F7-8776-0FBBB2D879B4}"/>
              </a:ext>
            </a:extLst>
          </p:cNvPr>
          <p:cNvSpPr txBox="1"/>
          <p:nvPr/>
        </p:nvSpPr>
        <p:spPr>
          <a:xfrm>
            <a:off x="6178547" y="106642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AI</a:t>
            </a:r>
            <a:r>
              <a:rPr lang="zh-TW" altLang="en-US" b="1" dirty="0">
                <a:solidFill>
                  <a:srgbClr val="FF0000"/>
                </a:solidFill>
              </a:rPr>
              <a:t> 計算</a:t>
            </a:r>
          </a:p>
        </p:txBody>
      </p: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A9B605DF-EC8F-455E-8FD7-E04BCA12A6CB}"/>
              </a:ext>
            </a:extLst>
          </p:cNvPr>
          <p:cNvSpPr/>
          <p:nvPr/>
        </p:nvSpPr>
        <p:spPr>
          <a:xfrm>
            <a:off x="5598047" y="1642363"/>
            <a:ext cx="2086252" cy="1198485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計算</a:t>
            </a:r>
            <a:endParaRPr lang="en-US" altLang="zh-TW" b="1" dirty="0">
              <a:solidFill>
                <a:schemeClr val="tx1"/>
              </a:solidFill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路徑</a:t>
            </a:r>
          </a:p>
        </p:txBody>
      </p:sp>
      <p:sp>
        <p:nvSpPr>
          <p:cNvPr id="10" name="流程圖: 決策 9">
            <a:extLst>
              <a:ext uri="{FF2B5EF4-FFF2-40B4-BE49-F238E27FC236}">
                <a16:creationId xmlns:a16="http://schemas.microsoft.com/office/drawing/2014/main" id="{5179240A-BD88-4D8E-95C7-0A04E8727FF4}"/>
              </a:ext>
            </a:extLst>
          </p:cNvPr>
          <p:cNvSpPr/>
          <p:nvPr/>
        </p:nvSpPr>
        <p:spPr>
          <a:xfrm>
            <a:off x="8431503" y="1642362"/>
            <a:ext cx="2086252" cy="1198485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路徑存入</a:t>
            </a:r>
            <a:r>
              <a:rPr lang="en-US" altLang="zh-TW" sz="1400" b="1" dirty="0">
                <a:solidFill>
                  <a:schemeClr val="tx1"/>
                </a:solidFill>
              </a:rPr>
              <a:t>path dictionary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76DD073-1862-4820-92B0-E20DA20E3A87}"/>
              </a:ext>
            </a:extLst>
          </p:cNvPr>
          <p:cNvSpPr/>
          <p:nvPr/>
        </p:nvSpPr>
        <p:spPr>
          <a:xfrm>
            <a:off x="4873841" y="2130637"/>
            <a:ext cx="559293" cy="1597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EF740150-C6BC-4BB0-97D5-852A851F8853}"/>
              </a:ext>
            </a:extLst>
          </p:cNvPr>
          <p:cNvSpPr/>
          <p:nvPr/>
        </p:nvSpPr>
        <p:spPr>
          <a:xfrm>
            <a:off x="7762654" y="2161705"/>
            <a:ext cx="559293" cy="1597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E7C63935-7056-4B19-A3B6-A06E1D831789}"/>
              </a:ext>
            </a:extLst>
          </p:cNvPr>
          <p:cNvSpPr/>
          <p:nvPr/>
        </p:nvSpPr>
        <p:spPr>
          <a:xfrm rot="5400000">
            <a:off x="3357443" y="3166368"/>
            <a:ext cx="559293" cy="1597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9E0A04D-58D6-4DC6-AB1F-BBAF4BB1D629}"/>
              </a:ext>
            </a:extLst>
          </p:cNvPr>
          <p:cNvSpPr txBox="1"/>
          <p:nvPr/>
        </p:nvSpPr>
        <p:spPr>
          <a:xfrm>
            <a:off x="2668554" y="3002694"/>
            <a:ext cx="96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開始遊玩</a:t>
            </a:r>
            <a:r>
              <a:rPr lang="en-US" altLang="zh-TW" sz="1400" dirty="0">
                <a:solidFill>
                  <a:srgbClr val="FF0000"/>
                </a:solidFill>
              </a:rPr>
              <a:t>: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按下</a:t>
            </a:r>
            <a:r>
              <a:rPr lang="en-US" altLang="zh-TW" sz="1400" dirty="0">
                <a:solidFill>
                  <a:srgbClr val="FF0000"/>
                </a:solidFill>
              </a:rPr>
              <a:t>GO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DD0282A-8D04-41D9-B149-A60585420C43}"/>
              </a:ext>
            </a:extLst>
          </p:cNvPr>
          <p:cNvSpPr txBox="1"/>
          <p:nvPr/>
        </p:nvSpPr>
        <p:spPr>
          <a:xfrm>
            <a:off x="4766220" y="3600261"/>
            <a:ext cx="96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使用提示</a:t>
            </a:r>
            <a:r>
              <a:rPr lang="en-US" altLang="zh-TW" sz="1400" dirty="0">
                <a:solidFill>
                  <a:srgbClr val="FF0000"/>
                </a:solidFill>
              </a:rPr>
              <a:t>: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按下</a:t>
            </a:r>
            <a:r>
              <a:rPr lang="en-US" altLang="zh-TW" sz="1400" dirty="0">
                <a:solidFill>
                  <a:srgbClr val="FF0000"/>
                </a:solidFill>
              </a:rPr>
              <a:t>hint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5FAC632-9BCC-425E-B525-583A872A215A}"/>
              </a:ext>
            </a:extLst>
          </p:cNvPr>
          <p:cNvSpPr/>
          <p:nvPr/>
        </p:nvSpPr>
        <p:spPr>
          <a:xfrm>
            <a:off x="4873841" y="4198939"/>
            <a:ext cx="559293" cy="1597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決策 20">
            <a:extLst>
              <a:ext uri="{FF2B5EF4-FFF2-40B4-BE49-F238E27FC236}">
                <a16:creationId xmlns:a16="http://schemas.microsoft.com/office/drawing/2014/main" id="{08B790F2-8063-4575-8839-4B800299EF28}"/>
              </a:ext>
            </a:extLst>
          </p:cNvPr>
          <p:cNvSpPr/>
          <p:nvPr/>
        </p:nvSpPr>
        <p:spPr>
          <a:xfrm>
            <a:off x="5598046" y="3676830"/>
            <a:ext cx="2086252" cy="1198485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當前盤面狀態在</a:t>
            </a:r>
            <a:r>
              <a:rPr lang="en-US" altLang="zh-TW" sz="1400" b="1" dirty="0">
                <a:solidFill>
                  <a:schemeClr val="tx1"/>
                </a:solidFill>
              </a:rPr>
              <a:t>path dictionary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9BD1B726-1B15-4F0A-8674-C00759E55251}"/>
              </a:ext>
            </a:extLst>
          </p:cNvPr>
          <p:cNvSpPr/>
          <p:nvPr/>
        </p:nvSpPr>
        <p:spPr>
          <a:xfrm rot="16200000" flipV="1">
            <a:off x="6361525" y="3166368"/>
            <a:ext cx="559293" cy="15979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D96198-DECB-4AD3-AA46-8A1C1B451E6D}"/>
              </a:ext>
            </a:extLst>
          </p:cNvPr>
          <p:cNvSpPr txBox="1"/>
          <p:nvPr/>
        </p:nvSpPr>
        <p:spPr>
          <a:xfrm>
            <a:off x="6776633" y="30923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No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24" name="流程圖: 決策 23">
            <a:extLst>
              <a:ext uri="{FF2B5EF4-FFF2-40B4-BE49-F238E27FC236}">
                <a16:creationId xmlns:a16="http://schemas.microsoft.com/office/drawing/2014/main" id="{937A730D-251F-4CD0-A792-37D1B8C2C966}"/>
              </a:ext>
            </a:extLst>
          </p:cNvPr>
          <p:cNvSpPr/>
          <p:nvPr/>
        </p:nvSpPr>
        <p:spPr>
          <a:xfrm>
            <a:off x="8431503" y="3676830"/>
            <a:ext cx="2086252" cy="1198485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取出</a:t>
            </a:r>
            <a:endParaRPr lang="en-US" altLang="zh-TW" sz="14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下一個</a:t>
            </a:r>
            <a:endParaRPr lang="en-US" altLang="zh-TW" sz="14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盤面狀態</a:t>
            </a: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6C01A5CA-3336-4140-B3F4-F190C8C3F297}"/>
              </a:ext>
            </a:extLst>
          </p:cNvPr>
          <p:cNvSpPr/>
          <p:nvPr/>
        </p:nvSpPr>
        <p:spPr>
          <a:xfrm flipV="1">
            <a:off x="7786206" y="4198939"/>
            <a:ext cx="559293" cy="15979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0B95AD6-0F64-4930-842F-FD2EA8E89147}"/>
              </a:ext>
            </a:extLst>
          </p:cNvPr>
          <p:cNvSpPr txBox="1"/>
          <p:nvPr/>
        </p:nvSpPr>
        <p:spPr>
          <a:xfrm>
            <a:off x="7802157" y="3829607"/>
            <a:ext cx="5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Yes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338C5C15-BF60-49C0-A750-E41EE671A7BD}"/>
              </a:ext>
            </a:extLst>
          </p:cNvPr>
          <p:cNvSpPr/>
          <p:nvPr/>
        </p:nvSpPr>
        <p:spPr>
          <a:xfrm rot="5400000">
            <a:off x="9194982" y="3161121"/>
            <a:ext cx="559293" cy="1597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E247388-1462-4659-BE7B-90B95C718BD7}"/>
              </a:ext>
            </a:extLst>
          </p:cNvPr>
          <p:cNvSpPr/>
          <p:nvPr/>
        </p:nvSpPr>
        <p:spPr>
          <a:xfrm>
            <a:off x="3635078" y="5477418"/>
            <a:ext cx="5917439" cy="981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6AB92328-DA6A-471F-AA16-B81E62FEEF00}"/>
              </a:ext>
            </a:extLst>
          </p:cNvPr>
          <p:cNvSpPr/>
          <p:nvPr/>
        </p:nvSpPr>
        <p:spPr>
          <a:xfrm rot="16200000">
            <a:off x="3344536" y="5205113"/>
            <a:ext cx="559293" cy="1815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751BE41-DAA0-4EED-8B8B-B3E7F4F49D30}"/>
              </a:ext>
            </a:extLst>
          </p:cNvPr>
          <p:cNvSpPr/>
          <p:nvPr/>
        </p:nvSpPr>
        <p:spPr>
          <a:xfrm>
            <a:off x="9459035" y="5069428"/>
            <a:ext cx="93482" cy="461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7DE0A300-281F-45AA-A91D-0AE5C60217BE}"/>
              </a:ext>
            </a:extLst>
          </p:cNvPr>
          <p:cNvSpPr/>
          <p:nvPr/>
        </p:nvSpPr>
        <p:spPr>
          <a:xfrm rot="7432670">
            <a:off x="2482944" y="5111148"/>
            <a:ext cx="559293" cy="1597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決策 34">
            <a:extLst>
              <a:ext uri="{FF2B5EF4-FFF2-40B4-BE49-F238E27FC236}">
                <a16:creationId xmlns:a16="http://schemas.microsoft.com/office/drawing/2014/main" id="{20DC4419-0E50-49DF-B7E4-0C10AF27A15F}"/>
              </a:ext>
            </a:extLst>
          </p:cNvPr>
          <p:cNvSpPr/>
          <p:nvPr/>
        </p:nvSpPr>
        <p:spPr>
          <a:xfrm>
            <a:off x="929817" y="5407623"/>
            <a:ext cx="2086252" cy="1198485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</a:t>
            </a:r>
            <a:endParaRPr lang="en-US" altLang="zh-TW" b="1" dirty="0">
              <a:solidFill>
                <a:schemeClr val="tx1"/>
              </a:solidFill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D813E63-B814-4B95-9DC0-5F6A8327BB0F}"/>
              </a:ext>
            </a:extLst>
          </p:cNvPr>
          <p:cNvSpPr txBox="1"/>
          <p:nvPr/>
        </p:nvSpPr>
        <p:spPr>
          <a:xfrm>
            <a:off x="1680242" y="489777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紅車到出口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34CF4F8-9789-4BAB-B26D-FC2E0280A382}"/>
              </a:ext>
            </a:extLst>
          </p:cNvPr>
          <p:cNvSpPr txBox="1"/>
          <p:nvPr/>
        </p:nvSpPr>
        <p:spPr>
          <a:xfrm>
            <a:off x="6135979" y="5579778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回傳 </a:t>
            </a:r>
            <a:r>
              <a:rPr lang="en-US" altLang="zh-TW" sz="1400" dirty="0">
                <a:solidFill>
                  <a:srgbClr val="FF0000"/>
                </a:solidFill>
              </a:rPr>
              <a:t>hint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5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90324-FFCD-466E-B6D0-2AFD047A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遊玩方式 </a:t>
            </a:r>
            <a:r>
              <a:rPr lang="en-US" altLang="zh-TW" dirty="0"/>
              <a:t>–</a:t>
            </a:r>
            <a:r>
              <a:rPr lang="zh-TW" altLang="en-US" dirty="0"/>
              <a:t> 單機模式</a:t>
            </a:r>
            <a:r>
              <a:rPr lang="en-US" altLang="zh-TW" dirty="0"/>
              <a:t> - 1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939AB69-67EE-46EB-AD56-1EC33631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049" y="1930400"/>
            <a:ext cx="6059105" cy="4145164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43B3006C-FE0C-4C98-8735-7611D81EE868}"/>
              </a:ext>
            </a:extLst>
          </p:cNvPr>
          <p:cNvSpPr/>
          <p:nvPr/>
        </p:nvSpPr>
        <p:spPr>
          <a:xfrm>
            <a:off x="6019060" y="2192783"/>
            <a:ext cx="1633492" cy="1236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B3A280-ADC0-4E9C-B51E-2D7565460EEB}"/>
              </a:ext>
            </a:extLst>
          </p:cNvPr>
          <p:cNvSpPr txBox="1"/>
          <p:nvPr/>
        </p:nvSpPr>
        <p:spPr>
          <a:xfrm>
            <a:off x="7217546" y="1823451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 </a:t>
            </a:r>
            <a:r>
              <a:rPr lang="zh-TW" altLang="en-US" b="1" dirty="0">
                <a:solidFill>
                  <a:srgbClr val="FF0000"/>
                </a:solidFill>
              </a:rPr>
              <a:t>輸入密碼</a:t>
            </a:r>
            <a:r>
              <a:rPr lang="en-US" altLang="zh-TW" b="1" dirty="0" err="1">
                <a:solidFill>
                  <a:srgbClr val="FF0000"/>
                </a:solidFill>
              </a:rPr>
              <a:t>abc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D4E1AC7-ABED-45DE-84EE-9408FCD73C75}"/>
              </a:ext>
            </a:extLst>
          </p:cNvPr>
          <p:cNvSpPr/>
          <p:nvPr/>
        </p:nvSpPr>
        <p:spPr>
          <a:xfrm>
            <a:off x="5282213" y="3808521"/>
            <a:ext cx="1083075" cy="488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4047AB-8305-4D02-BBE8-24E787DD368A}"/>
              </a:ext>
            </a:extLst>
          </p:cNvPr>
          <p:cNvSpPr txBox="1"/>
          <p:nvPr/>
        </p:nvSpPr>
        <p:spPr>
          <a:xfrm>
            <a:off x="5949185" y="430698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2. </a:t>
            </a:r>
            <a:r>
              <a:rPr lang="zh-TW" altLang="en-US" b="1" dirty="0">
                <a:solidFill>
                  <a:srgbClr val="FF0000"/>
                </a:solidFill>
              </a:rPr>
              <a:t>更改</a:t>
            </a:r>
            <a:r>
              <a:rPr lang="en-US" altLang="zh-TW" b="1" dirty="0">
                <a:solidFill>
                  <a:srgbClr val="FF0000"/>
                </a:solidFill>
              </a:rPr>
              <a:t>round</a:t>
            </a:r>
            <a:r>
              <a:rPr lang="zh-TW" altLang="en-US" b="1" dirty="0">
                <a:solidFill>
                  <a:srgbClr val="FF0000"/>
                </a:solidFill>
              </a:rPr>
              <a:t>數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386FC6-D12C-463E-86E0-BD231D1EC2A8}"/>
              </a:ext>
            </a:extLst>
          </p:cNvPr>
          <p:cNvSpPr/>
          <p:nvPr/>
        </p:nvSpPr>
        <p:spPr>
          <a:xfrm>
            <a:off x="2689934" y="3630967"/>
            <a:ext cx="1890944" cy="6036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88ACA9C-77E5-4B86-AA54-2A3016D851C0}"/>
              </a:ext>
            </a:extLst>
          </p:cNvPr>
          <p:cNvSpPr txBox="1"/>
          <p:nvPr/>
        </p:nvSpPr>
        <p:spPr>
          <a:xfrm>
            <a:off x="604482" y="3392827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3. </a:t>
            </a:r>
            <a:r>
              <a:rPr lang="zh-TW" altLang="en-US" b="1" dirty="0">
                <a:solidFill>
                  <a:srgbClr val="FF0000"/>
                </a:solidFill>
              </a:rPr>
              <a:t>下拉選單調整難度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A8F0A6-38CD-4C62-93FA-A9E34F4BB821}"/>
              </a:ext>
            </a:extLst>
          </p:cNvPr>
          <p:cNvSpPr/>
          <p:nvPr/>
        </p:nvSpPr>
        <p:spPr>
          <a:xfrm>
            <a:off x="2689934" y="4472790"/>
            <a:ext cx="1065320" cy="9248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8AC2AC-1A36-48D6-B518-58817079B2A4}"/>
              </a:ext>
            </a:extLst>
          </p:cNvPr>
          <p:cNvSpPr txBox="1"/>
          <p:nvPr/>
        </p:nvSpPr>
        <p:spPr>
          <a:xfrm>
            <a:off x="2689934" y="5451097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4. </a:t>
            </a:r>
            <a:r>
              <a:rPr lang="zh-TW" altLang="en-US" b="1" dirty="0">
                <a:solidFill>
                  <a:srgbClr val="FF0000"/>
                </a:solidFill>
              </a:rPr>
              <a:t>按下</a:t>
            </a:r>
            <a:r>
              <a:rPr lang="en-US" altLang="zh-TW" b="1" dirty="0">
                <a:solidFill>
                  <a:srgbClr val="FF0000"/>
                </a:solidFill>
              </a:rPr>
              <a:t>Go</a:t>
            </a:r>
            <a:r>
              <a:rPr lang="zh-TW" altLang="en-US" b="1" dirty="0">
                <a:solidFill>
                  <a:srgbClr val="FF0000"/>
                </a:solidFill>
              </a:rPr>
              <a:t>後等待數秒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0702909-FDFB-43E2-AC07-D13AADFFE90F}"/>
              </a:ext>
            </a:extLst>
          </p:cNvPr>
          <p:cNvSpPr txBox="1"/>
          <p:nvPr/>
        </p:nvSpPr>
        <p:spPr>
          <a:xfrm>
            <a:off x="1287577" y="1457909"/>
            <a:ext cx="24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single-player/main.vi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90324-FFCD-466E-B6D0-2AFD047A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遊玩方式 </a:t>
            </a:r>
            <a:r>
              <a:rPr lang="en-US" altLang="zh-TW" dirty="0"/>
              <a:t>–</a:t>
            </a:r>
            <a:r>
              <a:rPr lang="zh-TW" altLang="en-US" dirty="0"/>
              <a:t> 單機模式</a:t>
            </a:r>
            <a:r>
              <a:rPr lang="en-US" altLang="zh-TW" dirty="0"/>
              <a:t> - 2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3CF4AC-6FCC-48D6-9AAA-3D788545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27" y="1510026"/>
            <a:ext cx="8478175" cy="427038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53EE9790-D023-4A4F-889B-028F96BFD074}"/>
              </a:ext>
            </a:extLst>
          </p:cNvPr>
          <p:cNvSpPr/>
          <p:nvPr/>
        </p:nvSpPr>
        <p:spPr>
          <a:xfrm>
            <a:off x="5956917" y="2938509"/>
            <a:ext cx="1633492" cy="87888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C0B8DD-D767-45D0-B1A3-D8D8579E819A}"/>
              </a:ext>
            </a:extLst>
          </p:cNvPr>
          <p:cNvSpPr txBox="1"/>
          <p:nvPr/>
        </p:nvSpPr>
        <p:spPr>
          <a:xfrm>
            <a:off x="7035883" y="26461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2"/>
                </a:solidFill>
              </a:rPr>
              <a:t>選要移的車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80A4297-6B48-4B36-984E-48207B3D9D29}"/>
              </a:ext>
            </a:extLst>
          </p:cNvPr>
          <p:cNvSpPr/>
          <p:nvPr/>
        </p:nvSpPr>
        <p:spPr>
          <a:xfrm>
            <a:off x="6667130" y="4172505"/>
            <a:ext cx="710214" cy="4616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913AF68-6984-4079-9303-3E37AE23F849}"/>
              </a:ext>
            </a:extLst>
          </p:cNvPr>
          <p:cNvSpPr txBox="1"/>
          <p:nvPr/>
        </p:nvSpPr>
        <p:spPr>
          <a:xfrm>
            <a:off x="8811858" y="363273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r>
              <a:rPr lang="zh-TW" altLang="en-US" b="1" dirty="0">
                <a:solidFill>
                  <a:srgbClr val="FF0000"/>
                </a:solidFill>
              </a:rPr>
              <a:t> 按下開始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7CC727A-0BE1-49A6-8C39-7AC0362FBE07}"/>
              </a:ext>
            </a:extLst>
          </p:cNvPr>
          <p:cNvCxnSpPr>
            <a:endCxn id="9" idx="1"/>
          </p:cNvCxnSpPr>
          <p:nvPr/>
        </p:nvCxnSpPr>
        <p:spPr>
          <a:xfrm flipV="1">
            <a:off x="7297445" y="3817398"/>
            <a:ext cx="1514413" cy="355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9AC4C9E-59F1-48F9-8791-319826813D91}"/>
              </a:ext>
            </a:extLst>
          </p:cNvPr>
          <p:cNvSpPr/>
          <p:nvPr/>
        </p:nvSpPr>
        <p:spPr>
          <a:xfrm>
            <a:off x="6659731" y="3747852"/>
            <a:ext cx="710214" cy="46163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573763-34A6-4EFE-8B49-FBE6332925EB}"/>
              </a:ext>
            </a:extLst>
          </p:cNvPr>
          <p:cNvSpPr txBox="1"/>
          <p:nvPr/>
        </p:nvSpPr>
        <p:spPr>
          <a:xfrm>
            <a:off x="7647375" y="3263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C000"/>
                </a:solidFill>
              </a:rPr>
              <a:t>看最佳解動畫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CA4397E-6594-4B46-B177-1B5E6DB02417}"/>
              </a:ext>
            </a:extLst>
          </p:cNvPr>
          <p:cNvCxnSpPr>
            <a:cxnSpLocks/>
          </p:cNvCxnSpPr>
          <p:nvPr/>
        </p:nvCxnSpPr>
        <p:spPr>
          <a:xfrm flipV="1">
            <a:off x="7417295" y="3617486"/>
            <a:ext cx="335185" cy="19237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9A3E22ED-38EB-4A53-A769-4798DE2F174C}"/>
              </a:ext>
            </a:extLst>
          </p:cNvPr>
          <p:cNvSpPr/>
          <p:nvPr/>
        </p:nvSpPr>
        <p:spPr>
          <a:xfrm>
            <a:off x="6674529" y="4571038"/>
            <a:ext cx="710214" cy="46163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4B37B-0DC1-44CF-B4F7-C12855880D27}"/>
              </a:ext>
            </a:extLst>
          </p:cNvPr>
          <p:cNvSpPr txBox="1"/>
          <p:nvPr/>
        </p:nvSpPr>
        <p:spPr>
          <a:xfrm>
            <a:off x="7297445" y="5866444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7030A0"/>
                </a:solidFill>
              </a:rPr>
              <a:t>顯示下一步提示 </a:t>
            </a:r>
            <a:endParaRPr lang="en-US" altLang="zh-TW" b="1" dirty="0">
              <a:solidFill>
                <a:srgbClr val="7030A0"/>
              </a:solidFill>
            </a:endParaRPr>
          </a:p>
          <a:p>
            <a:r>
              <a:rPr lang="en-US" altLang="zh-TW" b="1" dirty="0">
                <a:solidFill>
                  <a:srgbClr val="7030A0"/>
                </a:solidFill>
              </a:rPr>
              <a:t>(</a:t>
            </a:r>
            <a:r>
              <a:rPr lang="zh-TW" altLang="en-US" b="1" dirty="0">
                <a:solidFill>
                  <a:srgbClr val="7030A0"/>
                </a:solidFill>
              </a:rPr>
              <a:t>閃一下，沒看清楚可再點一次</a:t>
            </a:r>
            <a:r>
              <a:rPr lang="en-US" altLang="zh-TW" b="1" dirty="0">
                <a:solidFill>
                  <a:srgbClr val="7030A0"/>
                </a:solidFill>
              </a:rPr>
              <a:t>)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1C93654-4BDF-4A59-BEB4-C0F08FA3E409}"/>
              </a:ext>
            </a:extLst>
          </p:cNvPr>
          <p:cNvCxnSpPr>
            <a:cxnSpLocks/>
          </p:cNvCxnSpPr>
          <p:nvPr/>
        </p:nvCxnSpPr>
        <p:spPr>
          <a:xfrm>
            <a:off x="7157259" y="5018834"/>
            <a:ext cx="260036" cy="8476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75F9CF4F-85E0-4FF8-A45B-BD31CA559E3C}"/>
              </a:ext>
            </a:extLst>
          </p:cNvPr>
          <p:cNvSpPr/>
          <p:nvPr/>
        </p:nvSpPr>
        <p:spPr>
          <a:xfrm>
            <a:off x="6067890" y="4165102"/>
            <a:ext cx="710214" cy="4616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DA9DB3-D0DC-4B88-B537-1C467E6C9464}"/>
              </a:ext>
            </a:extLst>
          </p:cNvPr>
          <p:cNvSpPr txBox="1"/>
          <p:nvPr/>
        </p:nvSpPr>
        <p:spPr>
          <a:xfrm>
            <a:off x="5101274" y="59879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按下結束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035E7D2-3F91-4DE8-842C-AE3EAA2F4968}"/>
              </a:ext>
            </a:extLst>
          </p:cNvPr>
          <p:cNvCxnSpPr>
            <a:cxnSpLocks/>
          </p:cNvCxnSpPr>
          <p:nvPr/>
        </p:nvCxnSpPr>
        <p:spPr>
          <a:xfrm flipH="1">
            <a:off x="6028993" y="4686318"/>
            <a:ext cx="265810" cy="1197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61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90324-FFCD-466E-B6D0-2AFD047A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遊玩方式 </a:t>
            </a:r>
            <a:r>
              <a:rPr lang="en-US" altLang="zh-TW" dirty="0"/>
              <a:t>–</a:t>
            </a:r>
            <a:r>
              <a:rPr lang="zh-TW" altLang="en-US" dirty="0"/>
              <a:t> 單機模式</a:t>
            </a:r>
            <a:r>
              <a:rPr lang="en-US" altLang="zh-TW" dirty="0"/>
              <a:t> - 3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C363BD-A14C-499D-93DC-8DE186145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3491"/>
            <a:ext cx="8603184" cy="433335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1D702948-6460-4402-ADB1-3354E2ED1A2D}"/>
              </a:ext>
            </a:extLst>
          </p:cNvPr>
          <p:cNvSpPr/>
          <p:nvPr/>
        </p:nvSpPr>
        <p:spPr>
          <a:xfrm>
            <a:off x="2476870" y="2550111"/>
            <a:ext cx="1633492" cy="8788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3E26B1-A085-46BA-9C79-9CDCBCF34980}"/>
              </a:ext>
            </a:extLst>
          </p:cNvPr>
          <p:cNvSpPr txBox="1"/>
          <p:nvPr/>
        </p:nvSpPr>
        <p:spPr>
          <a:xfrm>
            <a:off x="3228086" y="193040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選到的車圖形會改變，以方向鍵控制移動，一格算一步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9599541-390B-40F3-8AF2-B81F22F653B3}"/>
              </a:ext>
            </a:extLst>
          </p:cNvPr>
          <p:cNvCxnSpPr>
            <a:cxnSpLocks/>
          </p:cNvCxnSpPr>
          <p:nvPr/>
        </p:nvCxnSpPr>
        <p:spPr>
          <a:xfrm flipH="1" flipV="1">
            <a:off x="4245055" y="3125844"/>
            <a:ext cx="1850945" cy="3836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403AD0-8A10-4E3F-B9A2-448A39DB70C3}"/>
              </a:ext>
            </a:extLst>
          </p:cNvPr>
          <p:cNvSpPr txBox="1"/>
          <p:nvPr/>
        </p:nvSpPr>
        <p:spPr>
          <a:xfrm>
            <a:off x="424222" y="6401891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PS:</a:t>
            </a:r>
            <a:r>
              <a:rPr lang="zh-TW" altLang="en-US" b="1" dirty="0">
                <a:solidFill>
                  <a:srgbClr val="FF0000"/>
                </a:solidFill>
              </a:rPr>
              <a:t> 若找不到盤面，可滾動或拉旁邊卷軸尋找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5887A7B-0B70-4CD8-8DD6-9965249CB270}"/>
              </a:ext>
            </a:extLst>
          </p:cNvPr>
          <p:cNvCxnSpPr>
            <a:cxnSpLocks/>
          </p:cNvCxnSpPr>
          <p:nvPr/>
        </p:nvCxnSpPr>
        <p:spPr>
          <a:xfrm flipH="1" flipV="1">
            <a:off x="4245055" y="5878782"/>
            <a:ext cx="344424" cy="5231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40A64B8-E471-4B4F-86D8-EB2410988BC0}"/>
              </a:ext>
            </a:extLst>
          </p:cNvPr>
          <p:cNvCxnSpPr>
            <a:cxnSpLocks/>
          </p:cNvCxnSpPr>
          <p:nvPr/>
        </p:nvCxnSpPr>
        <p:spPr>
          <a:xfrm flipV="1">
            <a:off x="4856300" y="5742416"/>
            <a:ext cx="238735" cy="6594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080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</TotalTime>
  <Words>1003</Words>
  <Application>Microsoft Office PowerPoint</Application>
  <PresentationFormat>寬螢幕</PresentationFormat>
  <Paragraphs>144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fell</vt:lpstr>
      <vt:lpstr>Arial</vt:lpstr>
      <vt:lpstr>Trebuchet MS</vt:lpstr>
      <vt:lpstr>Wingdings 3</vt:lpstr>
      <vt:lpstr>多面向</vt:lpstr>
      <vt:lpstr>LabVIEW Final Project Rush Hour Puzzle</vt:lpstr>
      <vt:lpstr>遊戲介紹</vt:lpstr>
      <vt:lpstr>遊戲規則</vt:lpstr>
      <vt:lpstr>設計動機</vt:lpstr>
      <vt:lpstr>需求分析與優點</vt:lpstr>
      <vt:lpstr>程式流程</vt:lpstr>
      <vt:lpstr>遊玩方式 – 單機模式 - 1</vt:lpstr>
      <vt:lpstr>遊玩方式 – 單機模式 - 2</vt:lpstr>
      <vt:lpstr>遊玩方式 – 單機模式 - 3</vt:lpstr>
      <vt:lpstr>遊玩方式 – 單機模式 - 4</vt:lpstr>
      <vt:lpstr>遊玩方式 – 連線對戰 – 1 (關主)</vt:lpstr>
      <vt:lpstr>遊玩方式 – 連線對戰 – 2 (挑戰者)</vt:lpstr>
      <vt:lpstr>遊玩方式 – 連線對戰 – 3 (挑戰者)</vt:lpstr>
      <vt:lpstr>遊玩方式 – 連線對戰 – 4 (挑戰者)</vt:lpstr>
      <vt:lpstr>分數與結果判定</vt:lpstr>
      <vt:lpstr>AI 設計</vt:lpstr>
      <vt:lpstr>A* Search</vt:lpstr>
      <vt:lpstr>A* State-Space Search</vt:lpstr>
      <vt:lpstr>Heuristic</vt:lpstr>
      <vt:lpstr>相關研究</vt:lpstr>
      <vt:lpstr>相關研究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陳昱丞</dc:creator>
  <cp:lastModifiedBy>陳昱丞</cp:lastModifiedBy>
  <cp:revision>463</cp:revision>
  <dcterms:created xsi:type="dcterms:W3CDTF">2021-12-18T15:18:07Z</dcterms:created>
  <dcterms:modified xsi:type="dcterms:W3CDTF">2022-01-21T03:26:19Z</dcterms:modified>
</cp:coreProperties>
</file>