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6" r:id="rId3"/>
    <p:sldId id="297" r:id="rId4"/>
    <p:sldId id="277" r:id="rId5"/>
    <p:sldId id="266" r:id="rId6"/>
    <p:sldId id="303" r:id="rId7"/>
    <p:sldId id="269" r:id="rId8"/>
    <p:sldId id="304" r:id="rId9"/>
    <p:sldId id="305" r:id="rId10"/>
    <p:sldId id="306" r:id="rId11"/>
    <p:sldId id="257" r:id="rId12"/>
    <p:sldId id="258" r:id="rId13"/>
    <p:sldId id="271" r:id="rId14"/>
    <p:sldId id="274" r:id="rId15"/>
    <p:sldId id="264" r:id="rId16"/>
    <p:sldId id="307" r:id="rId17"/>
    <p:sldId id="270" r:id="rId18"/>
    <p:sldId id="275" r:id="rId19"/>
    <p:sldId id="272" r:id="rId20"/>
    <p:sldId id="276" r:id="rId21"/>
    <p:sldId id="279" r:id="rId22"/>
    <p:sldId id="308" r:id="rId23"/>
    <p:sldId id="280" r:id="rId24"/>
    <p:sldId id="267" r:id="rId25"/>
    <p:sldId id="281" r:id="rId26"/>
    <p:sldId id="284" r:id="rId27"/>
    <p:sldId id="299" r:id="rId28"/>
    <p:sldId id="268" r:id="rId29"/>
    <p:sldId id="285" r:id="rId30"/>
    <p:sldId id="289" r:id="rId31"/>
    <p:sldId id="290" r:id="rId32"/>
    <p:sldId id="291" r:id="rId33"/>
    <p:sldId id="292" r:id="rId34"/>
    <p:sldId id="286" r:id="rId35"/>
    <p:sldId id="298" r:id="rId36"/>
    <p:sldId id="294" r:id="rId37"/>
    <p:sldId id="287" r:id="rId38"/>
    <p:sldId id="288" r:id="rId39"/>
    <p:sldId id="295" r:id="rId40"/>
    <p:sldId id="300" r:id="rId41"/>
    <p:sldId id="301"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18" autoAdjust="0"/>
  </p:normalViewPr>
  <p:slideViewPr>
    <p:cSldViewPr snapToGrid="0">
      <p:cViewPr varScale="1">
        <p:scale>
          <a:sx n="147" d="100"/>
          <a:sy n="147" d="100"/>
        </p:scale>
        <p:origin x="7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5E5F9-EB79-452B-9D0B-8C3918901FC6}" type="datetimeFigureOut">
              <a:rPr lang="zh-TW" altLang="en-US" smtClean="0"/>
              <a:t>2023/5/7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8B52F-322F-48E6-ACE1-E71ACDCE7501}" type="slidenum">
              <a:rPr lang="zh-TW" altLang="en-US" smtClean="0"/>
              <a:t>‹#›</a:t>
            </a:fld>
            <a:endParaRPr lang="zh-TW" altLang="en-US"/>
          </a:p>
        </p:txBody>
      </p:sp>
    </p:spTree>
    <p:extLst>
      <p:ext uri="{BB962C8B-B14F-4D97-AF65-F5344CB8AC3E}">
        <p14:creationId xmlns:p14="http://schemas.microsoft.com/office/powerpoint/2010/main" val="126408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a:t>
            </a:r>
            <a:r>
              <a:rPr lang="en-US" altLang="zh-TW" dirty="0"/>
              <a:t>yucheng </a:t>
            </a:r>
            <a:r>
              <a:rPr lang="en-US" altLang="zh-TW" dirty="0" err="1"/>
              <a:t>chen</a:t>
            </a:r>
            <a:r>
              <a:rPr lang="zh-TW" altLang="en-US" dirty="0"/>
              <a:t>。我要</a:t>
            </a:r>
            <a:r>
              <a:rPr lang="en-US" altLang="zh-TW" dirty="0"/>
              <a:t>present</a:t>
            </a:r>
            <a:r>
              <a:rPr lang="zh-TW" altLang="en-US" dirty="0"/>
              <a:t>的</a:t>
            </a:r>
            <a:r>
              <a:rPr lang="en-US" altLang="zh-TW" dirty="0"/>
              <a:t>paper</a:t>
            </a:r>
            <a:r>
              <a:rPr lang="zh-TW" altLang="en-US" dirty="0"/>
              <a:t>是</a:t>
            </a:r>
            <a:r>
              <a:rPr lang="en-US" altLang="zh-TW" dirty="0"/>
              <a:t>Extreme Q Learning: Maxent RL without Entropy.</a:t>
            </a:r>
          </a:p>
          <a:p>
            <a:endParaRPr lang="en-US" altLang="zh-TW" dirty="0"/>
          </a:p>
          <a:p>
            <a:r>
              <a:rPr lang="en-US" altLang="zh-TW" b="0" i="0" dirty="0">
                <a:solidFill>
                  <a:srgbClr val="D1D5DB"/>
                </a:solidFill>
                <a:effectLst/>
                <a:latin typeface="Söhne"/>
              </a:rPr>
              <a:t>Hello everyone, I am Yucheng Chen. The paper I will be presenting is "Extreme Q Learning: Maxent RL without Entropy".</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a:t>
            </a:fld>
            <a:endParaRPr lang="zh-TW" altLang="en-US"/>
          </a:p>
        </p:txBody>
      </p:sp>
    </p:spTree>
    <p:extLst>
      <p:ext uri="{BB962C8B-B14F-4D97-AF65-F5344CB8AC3E}">
        <p14:creationId xmlns:p14="http://schemas.microsoft.com/office/powerpoint/2010/main" val="3698454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接著，我們就可以解出</a:t>
            </a:r>
            <a:r>
              <a:rPr lang="en-US" altLang="zh-TW" dirty="0"/>
              <a:t>soft optimal V function</a:t>
            </a:r>
            <a:r>
              <a:rPr lang="zh-TW" altLang="en-US" dirty="0"/>
              <a:t>和</a:t>
            </a:r>
            <a:r>
              <a:rPr lang="en-US" altLang="zh-TW" dirty="0"/>
              <a:t>soft optimal policy</a:t>
            </a:r>
            <a:r>
              <a:rPr lang="zh-TW" altLang="en-US" dirty="0"/>
              <a:t>。解法和證明請參考</a:t>
            </a:r>
            <a:r>
              <a:rPr lang="en-US" altLang="zh-TW" dirty="0"/>
              <a:t>handout</a:t>
            </a:r>
            <a:r>
              <a:rPr lang="zh-TW" altLang="en-US" dirty="0"/>
              <a:t>的</a:t>
            </a:r>
            <a:r>
              <a:rPr lang="en-US" altLang="zh-TW" dirty="0"/>
              <a:t>section 5</a:t>
            </a:r>
            <a:r>
              <a:rPr lang="zh-TW" altLang="en-US" dirty="0"/>
              <a:t>。另外，</a:t>
            </a:r>
            <a:r>
              <a:rPr lang="en-US" altLang="zh-TW" dirty="0"/>
              <a:t>V</a:t>
            </a:r>
            <a:r>
              <a:rPr lang="zh-TW" altLang="en-US" dirty="0"/>
              <a:t>這條式子包含一個</a:t>
            </a:r>
            <a:r>
              <a:rPr lang="en-US" altLang="zh-TW" dirty="0"/>
              <a:t>log</a:t>
            </a:r>
            <a:r>
              <a:rPr lang="zh-TW" altLang="en-US" dirty="0"/>
              <a:t>、一個</a:t>
            </a:r>
            <a:r>
              <a:rPr lang="en-US" altLang="zh-TW" dirty="0"/>
              <a:t>summation</a:t>
            </a:r>
            <a:r>
              <a:rPr lang="zh-TW" altLang="en-US" dirty="0"/>
              <a:t>、一個</a:t>
            </a:r>
            <a:r>
              <a:rPr lang="en-US" altLang="zh-TW" dirty="0"/>
              <a:t>exponential</a:t>
            </a:r>
            <a:r>
              <a:rPr lang="zh-TW" altLang="en-US" dirty="0"/>
              <a:t>，因此我們稱這個</a:t>
            </a:r>
            <a:r>
              <a:rPr lang="en-US" altLang="zh-TW" dirty="0"/>
              <a:t>V</a:t>
            </a:r>
            <a:r>
              <a:rPr lang="zh-TW" altLang="en-US" dirty="0"/>
              <a:t>最佳解為一個</a:t>
            </a:r>
            <a:r>
              <a:rPr lang="en-US" altLang="zh-TW" dirty="0"/>
              <a:t>Log-sum-exp term</a:t>
            </a:r>
            <a:r>
              <a:rPr lang="zh-TW" altLang="en-US" dirty="0"/>
              <a:t> </a:t>
            </a:r>
            <a:r>
              <a:rPr lang="en-US" altLang="zh-TW" dirty="0"/>
              <a:t>over Q</a:t>
            </a:r>
            <a:r>
              <a:rPr lang="zh-TW" altLang="en-US" dirty="0"/>
              <a:t>。</a:t>
            </a:r>
            <a:endParaRPr lang="en-US" altLang="zh-TW" dirty="0"/>
          </a:p>
          <a:p>
            <a:endParaRPr lang="en-US" altLang="zh-TW" dirty="0"/>
          </a:p>
          <a:p>
            <a:r>
              <a:rPr lang="en-US" altLang="zh-TW" b="0" i="0" dirty="0">
                <a:solidFill>
                  <a:srgbClr val="D1D5DB"/>
                </a:solidFill>
                <a:effectLst/>
                <a:latin typeface="Söhne"/>
              </a:rPr>
              <a:t>We can then solve for the soft optimal V function and soft optimal policy. The solution and proof can be found in section 5 of the handout. Additionally, the V equation involves a log, a summation, and an exponential, so we refer to the optimal solution for V as a Log-sum-exp term over Q.</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12</a:t>
            </a:fld>
            <a:endParaRPr lang="zh-TW" altLang="en-US"/>
          </a:p>
        </p:txBody>
      </p:sp>
    </p:spTree>
    <p:extLst>
      <p:ext uri="{BB962C8B-B14F-4D97-AF65-F5344CB8AC3E}">
        <p14:creationId xmlns:p14="http://schemas.microsoft.com/office/powerpoint/2010/main" val="376606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我們先介紹</a:t>
            </a:r>
            <a:r>
              <a:rPr lang="en-US" altLang="zh-TW" dirty="0"/>
              <a:t>Central limit </a:t>
            </a:r>
            <a:r>
              <a:rPr lang="en-US" altLang="zh-TW" dirty="0" err="1"/>
              <a:t>therorem</a:t>
            </a:r>
            <a:r>
              <a:rPr lang="zh-TW" altLang="en-US" dirty="0"/>
              <a:t>。他在說的是</a:t>
            </a:r>
            <a:r>
              <a:rPr lang="en-US" altLang="zh-TW" dirty="0"/>
              <a:t>For identically distributed independent samples (</a:t>
            </a:r>
            <a:r>
              <a:rPr lang="en-US" altLang="zh-TW" dirty="0" err="1"/>
              <a:t>i.i.d</a:t>
            </a:r>
            <a:r>
              <a:rPr lang="en-US" altLang="zh-TW" dirty="0"/>
              <a:t>.), the standardized sample mean tends towards the standard normal distribution regardless of the distribution of the original variables.</a:t>
            </a:r>
          </a:p>
          <a:p>
            <a:r>
              <a:rPr lang="zh-TW" altLang="en-US" dirty="0"/>
              <a:t>舉例來說，擲</a:t>
            </a:r>
            <a:r>
              <a:rPr lang="en-US" altLang="zh-TW" dirty="0"/>
              <a:t>100</a:t>
            </a:r>
            <a:r>
              <a:rPr lang="zh-TW" altLang="en-US" dirty="0"/>
              <a:t>個骰子</a:t>
            </a:r>
            <a:r>
              <a:rPr lang="en-US" altLang="zh-TW" dirty="0"/>
              <a:t>n</a:t>
            </a:r>
            <a:r>
              <a:rPr lang="zh-TW" altLang="en-US" dirty="0"/>
              <a:t>次，</a:t>
            </a:r>
            <a:r>
              <a:rPr lang="en-US" altLang="zh-TW" dirty="0"/>
              <a:t>n</a:t>
            </a:r>
            <a:r>
              <a:rPr lang="zh-TW" altLang="en-US" dirty="0"/>
              <a:t>足夠大時。假設第一次</a:t>
            </a:r>
            <a:r>
              <a:rPr lang="en-US" altLang="zh-TW" dirty="0"/>
              <a:t>100</a:t>
            </a:r>
            <a:r>
              <a:rPr lang="zh-TW" altLang="en-US" dirty="0"/>
              <a:t>個骰子的平均是</a:t>
            </a:r>
            <a:r>
              <a:rPr lang="en-US" altLang="zh-TW" dirty="0"/>
              <a:t>3.76</a:t>
            </a:r>
            <a:r>
              <a:rPr lang="zh-TW" altLang="en-US" dirty="0"/>
              <a:t>、</a:t>
            </a:r>
            <a:endParaRPr lang="en-US" altLang="zh-TW" dirty="0"/>
          </a:p>
          <a:p>
            <a:endParaRPr lang="en-US" altLang="zh-TW" dirty="0"/>
          </a:p>
          <a:p>
            <a:r>
              <a:rPr lang="en-US" altLang="zh-TW" b="0" i="0" dirty="0">
                <a:solidFill>
                  <a:srgbClr val="D1D5DB"/>
                </a:solidFill>
                <a:effectLst/>
                <a:latin typeface="Söhne"/>
              </a:rPr>
              <a:t>First, let me introduce the Central Limit Theorem. It states that for identically distributed independent samples (</a:t>
            </a:r>
            <a:r>
              <a:rPr lang="en-US" altLang="zh-TW" b="0" i="0" dirty="0" err="1">
                <a:solidFill>
                  <a:srgbClr val="D1D5DB"/>
                </a:solidFill>
                <a:effectLst/>
                <a:latin typeface="Söhne"/>
              </a:rPr>
              <a:t>i.i.d</a:t>
            </a:r>
            <a:r>
              <a:rPr lang="en-US" altLang="zh-TW" b="0" i="0" dirty="0">
                <a:solidFill>
                  <a:srgbClr val="D1D5DB"/>
                </a:solidFill>
                <a:effectLst/>
                <a:latin typeface="Söhne"/>
              </a:rPr>
              <a:t>.), the standardized sample mean tends towards the standard normal distribution regardless of the distribution of the original variables.</a:t>
            </a:r>
          </a:p>
          <a:p>
            <a:r>
              <a:rPr lang="en-US" altLang="zh-TW" b="0" i="0" dirty="0">
                <a:solidFill>
                  <a:srgbClr val="D1D5DB"/>
                </a:solidFill>
                <a:effectLst/>
                <a:latin typeface="Söhne"/>
              </a:rPr>
              <a:t>For example, if we roll 100 dice n times, where n is sufficiently large, and let's say that the average of the first 100 dice rolls average is 3.76, </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13</a:t>
            </a:fld>
            <a:endParaRPr lang="zh-TW" altLang="en-US"/>
          </a:p>
        </p:txBody>
      </p:sp>
    </p:spTree>
    <p:extLst>
      <p:ext uri="{BB962C8B-B14F-4D97-AF65-F5344CB8AC3E}">
        <p14:creationId xmlns:p14="http://schemas.microsoft.com/office/powerpoint/2010/main" val="113760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第二次是</a:t>
            </a:r>
            <a:r>
              <a:rPr lang="en-US" altLang="zh-TW" dirty="0"/>
              <a:t>3.49</a:t>
            </a:r>
            <a:r>
              <a:rPr lang="zh-TW" altLang="en-US" dirty="0"/>
              <a:t>、</a:t>
            </a:r>
            <a:r>
              <a:rPr lang="en-US" altLang="zh-TW" dirty="0"/>
              <a:t>3.54……</a:t>
            </a:r>
            <a:r>
              <a:rPr lang="zh-TW" altLang="en-US" dirty="0"/>
              <a:t>將這</a:t>
            </a:r>
            <a:r>
              <a:rPr lang="en-US" altLang="zh-TW" dirty="0"/>
              <a:t>n</a:t>
            </a:r>
            <a:r>
              <a:rPr lang="zh-TW" altLang="en-US" dirty="0"/>
              <a:t>次的結果統整起來，會呈現一個</a:t>
            </a:r>
            <a:r>
              <a:rPr lang="en-US" altLang="zh-TW" dirty="0"/>
              <a:t>normal distribution</a:t>
            </a:r>
            <a:r>
              <a:rPr lang="zh-TW" altLang="en-US" dirty="0"/>
              <a:t>。</a:t>
            </a:r>
            <a:endParaRPr lang="en-US" altLang="zh-TW" dirty="0"/>
          </a:p>
          <a:p>
            <a:endParaRPr lang="en-US" altLang="zh-TW" dirty="0"/>
          </a:p>
          <a:p>
            <a:r>
              <a:rPr lang="en-US" altLang="zh-TW" b="0" i="0" dirty="0">
                <a:solidFill>
                  <a:srgbClr val="D1D5DB"/>
                </a:solidFill>
                <a:effectLst/>
                <a:latin typeface="Söhne"/>
              </a:rPr>
              <a:t>the second is 3.49, the third is 3.54, and so on. When we aggregate the results of these n rolls, they will follow a normal distribution.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14</a:t>
            </a:fld>
            <a:endParaRPr lang="zh-TW" altLang="en-US"/>
          </a:p>
        </p:txBody>
      </p:sp>
    </p:spTree>
    <p:extLst>
      <p:ext uri="{BB962C8B-B14F-4D97-AF65-F5344CB8AC3E}">
        <p14:creationId xmlns:p14="http://schemas.microsoft.com/office/powerpoint/2010/main" val="317287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a:t>
            </a:r>
            <a:r>
              <a:rPr lang="en-US" altLang="zh-TW" dirty="0"/>
              <a:t>Extreme Value Theorem</a:t>
            </a:r>
            <a:r>
              <a:rPr lang="zh-TW" altLang="en-US" dirty="0"/>
              <a:t>就像是</a:t>
            </a:r>
            <a:r>
              <a:rPr lang="en-US" altLang="zh-TW" dirty="0"/>
              <a:t>Central limit theorem</a:t>
            </a:r>
            <a:r>
              <a:rPr lang="zh-TW" altLang="en-US" dirty="0"/>
              <a:t>，只是取平均改成取最大值。那麼取所有最大值出來呈現的分布會是一個</a:t>
            </a:r>
            <a:r>
              <a:rPr lang="en-US" altLang="zh-TW" dirty="0"/>
              <a:t>Gumbel distribution</a:t>
            </a:r>
            <a:r>
              <a:rPr lang="zh-TW" altLang="en-US" dirty="0"/>
              <a:t>。底下兩張圖是</a:t>
            </a:r>
            <a:r>
              <a:rPr lang="en-US" altLang="zh-TW" dirty="0"/>
              <a:t>Gumbel</a:t>
            </a:r>
            <a:r>
              <a:rPr lang="zh-TW" altLang="en-US" dirty="0"/>
              <a:t>的</a:t>
            </a:r>
            <a:r>
              <a:rPr lang="en-US" altLang="zh-TW" dirty="0"/>
              <a:t>PDF</a:t>
            </a:r>
            <a:r>
              <a:rPr lang="zh-TW" altLang="en-US" dirty="0"/>
              <a:t>和</a:t>
            </a:r>
            <a:r>
              <a:rPr lang="en-US" altLang="zh-TW" dirty="0"/>
              <a:t>CDF</a:t>
            </a:r>
            <a:r>
              <a:rPr lang="zh-TW" altLang="en-US" dirty="0"/>
              <a:t>。</a:t>
            </a:r>
            <a:endParaRPr lang="en-US" altLang="zh-TW" dirty="0"/>
          </a:p>
          <a:p>
            <a:endParaRPr lang="en-US" altLang="zh-TW" dirty="0"/>
          </a:p>
          <a:p>
            <a:r>
              <a:rPr lang="en-US" altLang="zh-TW" b="0" i="0" dirty="0">
                <a:solidFill>
                  <a:srgbClr val="D1D5DB"/>
                </a:solidFill>
                <a:effectLst/>
                <a:latin typeface="Söhne"/>
              </a:rPr>
              <a:t>The Extreme Value Theorem is similar to the Central Limit Theorem, except instead of taking the average, it takes the maximum value. The distribution that results from taking all the maximum values is called the Gumbel distribution. The two graphs below show the PDF and CDF of the Gumbel distribution.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15</a:t>
            </a:fld>
            <a:endParaRPr lang="zh-TW" altLang="en-US"/>
          </a:p>
        </p:txBody>
      </p:sp>
    </p:spTree>
    <p:extLst>
      <p:ext uri="{BB962C8B-B14F-4D97-AF65-F5344CB8AC3E}">
        <p14:creationId xmlns:p14="http://schemas.microsoft.com/office/powerpoint/2010/main" val="58768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objective of RL  is to take the maximum of total expected return. They may have some association with each other.</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16</a:t>
            </a:fld>
            <a:endParaRPr lang="zh-TW" altLang="en-US"/>
          </a:p>
        </p:txBody>
      </p:sp>
    </p:spTree>
    <p:extLst>
      <p:ext uri="{BB962C8B-B14F-4D97-AF65-F5344CB8AC3E}">
        <p14:creationId xmlns:p14="http://schemas.microsoft.com/office/powerpoint/2010/main" val="238272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Then let me introduce the </a:t>
                </a:r>
                <a:r>
                  <a:rPr lang="en-US" altLang="zh-TW" dirty="0"/>
                  <a:t>Gumbel-Max Trick</a:t>
                </a:r>
                <a:r>
                  <a:rPr lang="en-US" altLang="zh-TW" b="0" i="0" dirty="0">
                    <a:solidFill>
                      <a:srgbClr val="D1D5DB"/>
                    </a:solidFill>
                    <a:effectLst/>
                    <a:latin typeface="Söhne"/>
                  </a:rPr>
                  <a:t>. </a:t>
                </a:r>
                <a:r>
                  <a:rPr lang="en-US" altLang="zh-TW" dirty="0"/>
                  <a:t>In machine learning, we often parameterize a discrete distribution in terms of an unconstrained vector of numbers. For some vector </a:t>
                </a:r>
                <a14:m>
                  <m:oMath xmlns:m="http://schemas.openxmlformats.org/officeDocument/2006/math">
                    <m:r>
                      <a:rPr lang="en-US" altLang="zh-TW" b="0" i="1" smtClean="0">
                        <a:latin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ℝ</m:t>
                        </m:r>
                      </m:e>
                      <m:sup>
                        <m:r>
                          <a:rPr lang="en-US" altLang="zh-TW" b="0" i="1" smtClean="0">
                            <a:latin typeface="Cambria Math" panose="02040503050406030204" pitchFamily="18" charset="0"/>
                            <a:ea typeface="Cambria Math" panose="02040503050406030204" pitchFamily="18" charset="0"/>
                          </a:rPr>
                          <m:t>𝑘</m:t>
                        </m:r>
                      </m:sup>
                    </m:sSup>
                  </m:oMath>
                </a14:m>
                <a:r>
                  <a:rPr lang="en-US" altLang="zh-TW" dirty="0"/>
                  <a:t>, we do </a:t>
                </a:r>
                <a:r>
                  <a:rPr lang="en-US" altLang="zh-TW" dirty="0" err="1">
                    <a:solidFill>
                      <a:srgbClr val="FF0000"/>
                    </a:solidFill>
                  </a:rPr>
                  <a:t>softmax</a:t>
                </a:r>
                <a:r>
                  <a:rPr lang="en-US" altLang="zh-TW" dirty="0"/>
                  <a:t> transformation</a:t>
                </a:r>
                <a:r>
                  <a:rPr lang="en-US" altLang="zh-TW" baseline="0" dirty="0"/>
                  <a:t>, like this equation. </a:t>
                </a:r>
                <a:r>
                  <a:rPr lang="en-US" altLang="zh-TW" sz="1200" b="0" i="0" kern="1200" dirty="0">
                    <a:solidFill>
                      <a:schemeClr val="tx1"/>
                    </a:solidFill>
                    <a:effectLst/>
                    <a:latin typeface="+mn-lt"/>
                    <a:ea typeface="+mn-ea"/>
                    <a:cs typeface="+mn-cs"/>
                  </a:rPr>
                  <a:t>In the denominator, we take the sum of exponential theta, while in the numerator, we take the exponential of theta individually. And i</a:t>
                </a:r>
                <a:r>
                  <a:rPr lang="en-US" altLang="zh-TW" dirty="0"/>
                  <a:t>f we don’t want to explicitly construct our distribution using the </a:t>
                </a:r>
                <a:r>
                  <a:rPr lang="en-US" altLang="zh-TW" dirty="0" err="1"/>
                  <a:t>softmax</a:t>
                </a:r>
                <a:r>
                  <a:rPr lang="en-US" altLang="zh-TW" dirty="0"/>
                  <a:t> transform, it turns out that there exists another method for achieving the same effect.</a:t>
                </a:r>
                <a:r>
                  <a:rPr lang="en-US" altLang="zh-TW" baseline="0" dirty="0"/>
                  <a:t> That is</a:t>
                </a:r>
                <a:r>
                  <a:rPr lang="en-US" altLang="zh-TW" dirty="0"/>
                  <a:t> the </a:t>
                </a:r>
                <a:r>
                  <a:rPr lang="en-US" altLang="zh-TW" dirty="0">
                    <a:solidFill>
                      <a:srgbClr val="FF0000"/>
                    </a:solidFill>
                  </a:rPr>
                  <a:t>Gumbel-max trick</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Then let me introduce the </a:t>
                </a:r>
                <a:r>
                  <a:rPr lang="en-US" altLang="zh-TW" dirty="0"/>
                  <a:t>Gumbel-Max Trick</a:t>
                </a:r>
                <a:r>
                  <a:rPr lang="en-US" altLang="zh-TW" b="0" i="0" dirty="0">
                    <a:solidFill>
                      <a:srgbClr val="D1D5DB"/>
                    </a:solidFill>
                    <a:effectLst/>
                    <a:latin typeface="Söhne"/>
                  </a:rPr>
                  <a:t>. </a:t>
                </a:r>
                <a:r>
                  <a:rPr lang="en-US" altLang="zh-TW" dirty="0"/>
                  <a:t>In machine learning, we often parameterize a discrete distribution in terms of an unconstrained vector of numbers. For some vector </a:t>
                </a:r>
                <a:r>
                  <a:rPr lang="en-US" altLang="zh-TW" b="0" i="0">
                    <a:latin typeface="Cambria Math" panose="02040503050406030204" pitchFamily="18" charset="0"/>
                  </a:rPr>
                  <a:t>𝜃</a:t>
                </a:r>
                <a:r>
                  <a:rPr lang="en-US" altLang="zh-TW" b="0" i="0">
                    <a:latin typeface="Cambria Math" panose="02040503050406030204" pitchFamily="18" charset="0"/>
                    <a:ea typeface="Cambria Math" panose="02040503050406030204" pitchFamily="18" charset="0"/>
                  </a:rPr>
                  <a:t>∈ℝ^𝑘</a:t>
                </a:r>
                <a:r>
                  <a:rPr lang="en-US" altLang="zh-TW" dirty="0"/>
                  <a:t>, we do </a:t>
                </a:r>
                <a:r>
                  <a:rPr lang="en-US" altLang="zh-TW" dirty="0" err="1">
                    <a:solidFill>
                      <a:srgbClr val="FF0000"/>
                    </a:solidFill>
                  </a:rPr>
                  <a:t>softmax</a:t>
                </a:r>
                <a:r>
                  <a:rPr lang="en-US" altLang="zh-TW" dirty="0"/>
                  <a:t> transformation</a:t>
                </a:r>
                <a:r>
                  <a:rPr lang="en-US" altLang="zh-TW" baseline="0" dirty="0"/>
                  <a:t>, like this equation. </a:t>
                </a:r>
                <a:r>
                  <a:rPr lang="en-US" altLang="zh-TW" sz="1200" b="0" i="0" kern="1200" dirty="0">
                    <a:solidFill>
                      <a:schemeClr val="tx1"/>
                    </a:solidFill>
                    <a:effectLst/>
                    <a:latin typeface="+mn-lt"/>
                    <a:ea typeface="+mn-ea"/>
                    <a:cs typeface="+mn-cs"/>
                  </a:rPr>
                  <a:t>In the denominator, we take the sum of exponential theta, while in the numerator, we take the exponential of theta individually. And i</a:t>
                </a:r>
                <a:r>
                  <a:rPr lang="en-US" altLang="zh-TW" dirty="0"/>
                  <a:t>f we don’t want to explicitly construct our distribution using the </a:t>
                </a:r>
                <a:r>
                  <a:rPr lang="en-US" altLang="zh-TW" dirty="0" err="1"/>
                  <a:t>softmax</a:t>
                </a:r>
                <a:r>
                  <a:rPr lang="en-US" altLang="zh-TW" dirty="0"/>
                  <a:t> transform, it turns out that there exists another method for achieving the same effect.</a:t>
                </a:r>
                <a:r>
                  <a:rPr lang="en-US" altLang="zh-TW" baseline="0" dirty="0"/>
                  <a:t> That is</a:t>
                </a:r>
                <a:r>
                  <a:rPr lang="en-US" altLang="zh-TW" dirty="0"/>
                  <a:t> the </a:t>
                </a:r>
                <a:r>
                  <a:rPr lang="en-US" altLang="zh-TW" dirty="0">
                    <a:solidFill>
                      <a:srgbClr val="FF0000"/>
                    </a:solidFill>
                  </a:rPr>
                  <a:t>Gumbel-max trick</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17</a:t>
            </a:fld>
            <a:endParaRPr lang="zh-TW" altLang="en-US"/>
          </a:p>
        </p:txBody>
      </p:sp>
    </p:spTree>
    <p:extLst>
      <p:ext uri="{BB962C8B-B14F-4D97-AF65-F5344CB8AC3E}">
        <p14:creationId xmlns:p14="http://schemas.microsoft.com/office/powerpoint/2010/main" val="254807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For a set of unnormalized probabilities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𝜃</m:t>
                        </m:r>
                      </m:e>
                      <m:sub>
                        <m:r>
                          <a:rPr lang="en-US" altLang="zh-TW" b="0" i="1" smtClean="0">
                            <a:latin typeface="Cambria Math" panose="02040503050406030204" pitchFamily="18" charset="0"/>
                          </a:rPr>
                          <m:t>𝑘</m:t>
                        </m:r>
                      </m:sub>
                    </m:sSub>
                  </m:oMath>
                </a14:m>
                <a:r>
                  <a:rPr lang="en-US" altLang="zh-TW" dirty="0"/>
                  <a:t>, we can draw a sample from the corresponding categorical distribution as follows: for each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𝜃</m:t>
                        </m:r>
                      </m:e>
                      <m:sub>
                        <m:r>
                          <a:rPr lang="en-US" altLang="zh-TW" b="0" i="1" smtClean="0">
                            <a:latin typeface="Cambria Math" panose="02040503050406030204" pitchFamily="18" charset="0"/>
                          </a:rPr>
                          <m:t>𝑘</m:t>
                        </m:r>
                      </m:sub>
                    </m:sSub>
                    <m:r>
                      <a:rPr lang="en-US" altLang="zh-TW" b="0" i="1" smtClean="0">
                        <a:latin typeface="Cambria Math" panose="02040503050406030204" pitchFamily="18" charset="0"/>
                      </a:rPr>
                      <m:t> </m:t>
                    </m:r>
                  </m:oMath>
                </a14:m>
                <a:r>
                  <a:rPr lang="en-US" altLang="zh-TW" dirty="0"/>
                  <a:t>we add a sample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sup>
                    </m:sSup>
                  </m:oMath>
                </a14:m>
                <a:r>
                  <a:rPr lang="en-US" altLang="zh-TW" dirty="0"/>
                  <a:t> from the standard Gumbel distribution, and then select the index with the maximum sum. The</a:t>
                </a:r>
                <a:r>
                  <a:rPr lang="en-US" altLang="zh-TW" baseline="0" dirty="0"/>
                  <a:t> formulation is like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Taking theta k plus a sampled G(k), and take the maximum index,</a:t>
                </a:r>
                <a:r>
                  <a:rPr lang="zh-TW" altLang="en-US" dirty="0"/>
                  <a:t> </a:t>
                </a:r>
                <a:r>
                  <a:rPr lang="en-US" altLang="zh-TW" dirty="0"/>
                  <a:t>has</a:t>
                </a:r>
                <a:r>
                  <a:rPr lang="zh-TW" altLang="en-US" dirty="0"/>
                  <a:t> </a:t>
                </a:r>
                <a:r>
                  <a:rPr lang="en-US" altLang="zh-TW" dirty="0"/>
                  <a:t>same</a:t>
                </a:r>
                <a:r>
                  <a:rPr lang="zh-TW" altLang="en-US" dirty="0"/>
                  <a:t> </a:t>
                </a:r>
                <a:r>
                  <a:rPr lang="en-US" altLang="zh-TW" dirty="0"/>
                  <a:t>effect</a:t>
                </a:r>
                <a:r>
                  <a:rPr lang="zh-TW" altLang="en-US" dirty="0"/>
                  <a:t> </a:t>
                </a:r>
                <a:r>
                  <a:rPr lang="en-US" altLang="zh-TW" dirty="0"/>
                  <a:t>as</a:t>
                </a:r>
                <a:r>
                  <a:rPr lang="zh-TW" altLang="en-US" dirty="0"/>
                  <a:t> </a:t>
                </a:r>
                <a:r>
                  <a:rPr lang="en-US" altLang="zh-TW" dirty="0"/>
                  <a:t>applying</a:t>
                </a:r>
                <a:r>
                  <a:rPr lang="zh-TW" altLang="en-US" dirty="0"/>
                  <a:t> </a:t>
                </a:r>
                <a:r>
                  <a:rPr lang="en-US" altLang="zh-TW" dirty="0" err="1"/>
                  <a:t>softmax</a:t>
                </a:r>
                <a:r>
                  <a:rPr lang="zh-TW" altLang="en-US" dirty="0"/>
                  <a:t> </a:t>
                </a:r>
                <a:r>
                  <a:rPr lang="en-US" altLang="zh-TW" dirty="0"/>
                  <a:t>transformation</a:t>
                </a:r>
                <a:r>
                  <a:rPr lang="zh-TW" altLang="en-US" dirty="0"/>
                  <a:t> </a:t>
                </a:r>
                <a:r>
                  <a:rPr lang="en-US" altLang="zh-TW" dirty="0"/>
                  <a:t>and</a:t>
                </a:r>
                <a:r>
                  <a:rPr lang="zh-TW" altLang="en-US" dirty="0"/>
                  <a:t> </a:t>
                </a:r>
                <a:r>
                  <a:rPr lang="en-US" altLang="zh-TW" dirty="0"/>
                  <a:t>draw</a:t>
                </a:r>
                <a:r>
                  <a:rPr lang="zh-TW" altLang="en-US" dirty="0"/>
                  <a:t> </a:t>
                </a:r>
                <a:r>
                  <a:rPr lang="en-US" altLang="zh-TW" dirty="0"/>
                  <a:t>an</a:t>
                </a:r>
                <a:r>
                  <a:rPr lang="zh-TW" altLang="en-US" dirty="0"/>
                  <a:t> </a:t>
                </a:r>
                <a:r>
                  <a:rPr lang="en-US" altLang="zh-TW" dirty="0"/>
                  <a:t>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70C0"/>
                    </a:solidFill>
                  </a:rPr>
                  <a:t>Many RL</a:t>
                </a:r>
                <a:r>
                  <a:rPr lang="zh-TW" altLang="en-US" sz="1200" dirty="0">
                    <a:solidFill>
                      <a:srgbClr val="0070C0"/>
                    </a:solidFill>
                  </a:rPr>
                  <a:t> </a:t>
                </a:r>
                <a:r>
                  <a:rPr lang="en-US" altLang="zh-TW" sz="1200" dirty="0">
                    <a:solidFill>
                      <a:srgbClr val="0070C0"/>
                    </a:solidFill>
                  </a:rPr>
                  <a:t>Algorithms include sample from a </a:t>
                </a:r>
                <a:r>
                  <a:rPr lang="en-US" altLang="zh-TW" sz="1200" dirty="0" err="1">
                    <a:solidFill>
                      <a:srgbClr val="0070C0"/>
                    </a:solidFill>
                  </a:rPr>
                  <a:t>softmax</a:t>
                </a:r>
                <a:r>
                  <a:rPr lang="en-US" altLang="zh-TW" sz="1200" dirty="0">
                    <a:solidFill>
                      <a:srgbClr val="0070C0"/>
                    </a:solidFill>
                  </a:rPr>
                  <a:t> policy. So they may have some association with each other, too.</a:t>
                </a:r>
                <a:r>
                  <a:rPr lang="zh-TW" altLang="en-US" sz="1200" dirty="0">
                    <a:solidFill>
                      <a:srgbClr val="0070C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For a set of unnormalized probabilities </a:t>
                </a:r>
                <a:r>
                  <a:rPr lang="en-US" altLang="zh-TW" b="0" i="0">
                    <a:latin typeface="Cambria Math" panose="02040503050406030204" pitchFamily="18" charset="0"/>
                  </a:rPr>
                  <a:t>𝜃_𝑘</a:t>
                </a:r>
                <a:r>
                  <a:rPr lang="en-US" altLang="zh-TW" dirty="0"/>
                  <a:t>, we can draw a sample from the corresponding categorical distribution as follows: for each </a:t>
                </a:r>
                <a:r>
                  <a:rPr lang="en-US" altLang="zh-TW" b="0" i="0">
                    <a:latin typeface="Cambria Math" panose="02040503050406030204" pitchFamily="18" charset="0"/>
                  </a:rPr>
                  <a:t>𝜃_𝑘  </a:t>
                </a:r>
                <a:r>
                  <a:rPr lang="en-US" altLang="zh-TW" dirty="0"/>
                  <a:t>we add a sample </a:t>
                </a:r>
                <a:r>
                  <a:rPr lang="en-US" altLang="zh-TW" b="0" i="0">
                    <a:latin typeface="Cambria Math" panose="02040503050406030204" pitchFamily="18" charset="0"/>
                  </a:rPr>
                  <a:t>𝐺^((𝑘))</a:t>
                </a:r>
                <a:r>
                  <a:rPr lang="en-US" altLang="zh-TW" dirty="0"/>
                  <a:t> from the standard Gumbel distribution, and then select the index with the maximum sum. The</a:t>
                </a:r>
                <a:r>
                  <a:rPr lang="en-US" altLang="zh-TW" baseline="0" dirty="0"/>
                  <a:t> formulation is like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Taking theta k plus a sampled G(k), and take the maximum index,</a:t>
                </a:r>
                <a:r>
                  <a:rPr lang="zh-TW" altLang="en-US" dirty="0"/>
                  <a:t> </a:t>
                </a:r>
                <a:r>
                  <a:rPr lang="en-US" altLang="zh-TW" dirty="0"/>
                  <a:t>has</a:t>
                </a:r>
                <a:r>
                  <a:rPr lang="zh-TW" altLang="en-US" dirty="0"/>
                  <a:t> </a:t>
                </a:r>
                <a:r>
                  <a:rPr lang="en-US" altLang="zh-TW" dirty="0"/>
                  <a:t>same</a:t>
                </a:r>
                <a:r>
                  <a:rPr lang="zh-TW" altLang="en-US" dirty="0"/>
                  <a:t> </a:t>
                </a:r>
                <a:r>
                  <a:rPr lang="en-US" altLang="zh-TW" dirty="0"/>
                  <a:t>effect</a:t>
                </a:r>
                <a:r>
                  <a:rPr lang="zh-TW" altLang="en-US" dirty="0"/>
                  <a:t> </a:t>
                </a:r>
                <a:r>
                  <a:rPr lang="en-US" altLang="zh-TW" dirty="0"/>
                  <a:t>as</a:t>
                </a:r>
                <a:r>
                  <a:rPr lang="zh-TW" altLang="en-US" dirty="0"/>
                  <a:t> </a:t>
                </a:r>
                <a:r>
                  <a:rPr lang="en-US" altLang="zh-TW" dirty="0"/>
                  <a:t>applying</a:t>
                </a:r>
                <a:r>
                  <a:rPr lang="zh-TW" altLang="en-US" dirty="0"/>
                  <a:t> </a:t>
                </a:r>
                <a:r>
                  <a:rPr lang="en-US" altLang="zh-TW" dirty="0" err="1"/>
                  <a:t>softmax</a:t>
                </a:r>
                <a:r>
                  <a:rPr lang="zh-TW" altLang="en-US" dirty="0"/>
                  <a:t> </a:t>
                </a:r>
                <a:r>
                  <a:rPr lang="en-US" altLang="zh-TW" dirty="0"/>
                  <a:t>transformation</a:t>
                </a:r>
                <a:r>
                  <a:rPr lang="zh-TW" altLang="en-US" dirty="0"/>
                  <a:t> </a:t>
                </a:r>
                <a:r>
                  <a:rPr lang="en-US" altLang="zh-TW" dirty="0"/>
                  <a:t>and</a:t>
                </a:r>
                <a:r>
                  <a:rPr lang="zh-TW" altLang="en-US" dirty="0"/>
                  <a:t> </a:t>
                </a:r>
                <a:r>
                  <a:rPr lang="en-US" altLang="zh-TW" dirty="0"/>
                  <a:t>draw</a:t>
                </a:r>
                <a:r>
                  <a:rPr lang="zh-TW" altLang="en-US" dirty="0"/>
                  <a:t> </a:t>
                </a:r>
                <a:r>
                  <a:rPr lang="en-US" altLang="zh-TW" dirty="0"/>
                  <a:t>an</a:t>
                </a:r>
                <a:r>
                  <a:rPr lang="zh-TW" altLang="en-US" dirty="0"/>
                  <a:t> </a:t>
                </a:r>
                <a:r>
                  <a:rPr lang="en-US" altLang="zh-TW" dirty="0"/>
                  <a:t>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70C0"/>
                    </a:solidFill>
                  </a:rPr>
                  <a:t>Many RL</a:t>
                </a:r>
                <a:r>
                  <a:rPr lang="zh-TW" altLang="en-US" sz="1200" dirty="0">
                    <a:solidFill>
                      <a:srgbClr val="0070C0"/>
                    </a:solidFill>
                  </a:rPr>
                  <a:t> </a:t>
                </a:r>
                <a:r>
                  <a:rPr lang="en-US" altLang="zh-TW" sz="1200" dirty="0">
                    <a:solidFill>
                      <a:srgbClr val="0070C0"/>
                    </a:solidFill>
                  </a:rPr>
                  <a:t>Algorithms include sample from a </a:t>
                </a:r>
                <a:r>
                  <a:rPr lang="en-US" altLang="zh-TW" sz="1200" dirty="0" err="1">
                    <a:solidFill>
                      <a:srgbClr val="0070C0"/>
                    </a:solidFill>
                  </a:rPr>
                  <a:t>softmax</a:t>
                </a:r>
                <a:r>
                  <a:rPr lang="en-US" altLang="zh-TW" sz="1200" dirty="0">
                    <a:solidFill>
                      <a:srgbClr val="0070C0"/>
                    </a:solidFill>
                  </a:rPr>
                  <a:t> policy. So they may have some association with each other, too.</a:t>
                </a:r>
                <a:r>
                  <a:rPr lang="zh-TW" altLang="en-US" sz="1200" dirty="0">
                    <a:solidFill>
                      <a:srgbClr val="0070C0"/>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18</a:t>
            </a:fld>
            <a:endParaRPr lang="zh-TW" altLang="en-US"/>
          </a:p>
        </p:txBody>
      </p:sp>
    </p:spTree>
    <p:extLst>
      <p:ext uri="{BB962C8B-B14F-4D97-AF65-F5344CB8AC3E}">
        <p14:creationId xmlns:p14="http://schemas.microsoft.com/office/powerpoint/2010/main" val="483034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b="0" i="0" dirty="0">
                    <a:solidFill>
                      <a:srgbClr val="121212"/>
                    </a:solidFill>
                    <a:effectLst/>
                    <a:latin typeface="-apple-system"/>
                  </a:rPr>
                  <a:t>MDP</a:t>
                </a:r>
                <a:r>
                  <a:rPr lang="zh-TW" altLang="en-US" b="0" i="0" dirty="0">
                    <a:solidFill>
                      <a:srgbClr val="121212"/>
                    </a:solidFill>
                    <a:effectLst/>
                    <a:latin typeface="-apple-system"/>
                  </a:rPr>
                  <a:t>的</a:t>
                </a:r>
                <a:r>
                  <a:rPr lang="en-US" altLang="zh-TW" b="0" i="0" dirty="0">
                    <a:solidFill>
                      <a:srgbClr val="121212"/>
                    </a:solidFill>
                    <a:effectLst/>
                    <a:latin typeface="-apple-system"/>
                  </a:rPr>
                  <a:t>McFadden-Rust</a:t>
                </a:r>
                <a:r>
                  <a:rPr lang="zh-TW" altLang="en-US" b="0" i="0" dirty="0">
                    <a:solidFill>
                      <a:srgbClr val="121212"/>
                    </a:solidFill>
                    <a:effectLst/>
                    <a:latin typeface="-apple-system"/>
                  </a:rPr>
                  <a:t>模型，該模型主要是說對於一個遵循標準貝爾曼方程的</a:t>
                </a:r>
                <a:r>
                  <a:rPr lang="en-US" altLang="zh-TW" b="0" i="0" dirty="0">
                    <a:solidFill>
                      <a:srgbClr val="121212"/>
                    </a:solidFill>
                    <a:effectLst/>
                    <a:latin typeface="-apple-system"/>
                  </a:rPr>
                  <a:t>MDP</a:t>
                </a:r>
                <a:r>
                  <a:rPr lang="zh-TW" altLang="en-US" b="0" i="0" dirty="0">
                    <a:solidFill>
                      <a:srgbClr val="121212"/>
                    </a:solidFill>
                    <a:effectLst/>
                    <a:latin typeface="-apple-system"/>
                  </a:rPr>
                  <a:t>，當滿足如下兩個條件時，會遵循</a:t>
                </a:r>
                <a:r>
                  <a:rPr lang="en-US" altLang="zh-TW" b="0" i="0" dirty="0">
                    <a:solidFill>
                      <a:srgbClr val="121212"/>
                    </a:solidFill>
                    <a:effectLst/>
                    <a:latin typeface="-apple-system"/>
                  </a:rPr>
                  <a:t>soft MDP</a:t>
                </a:r>
                <a:r>
                  <a:rPr lang="zh-TW" altLang="en-US" b="0" i="0" dirty="0">
                    <a:solidFill>
                      <a:srgbClr val="121212"/>
                    </a:solidFill>
                    <a:effectLst/>
                    <a:latin typeface="-apple-system"/>
                  </a:rPr>
                  <a:t>。</a:t>
                </a:r>
                <a:endParaRPr lang="en-US" altLang="zh-TW" b="0" i="0" dirty="0">
                  <a:solidFill>
                    <a:srgbClr val="121212"/>
                  </a:solidFill>
                  <a:effectLst/>
                  <a:latin typeface="-apple-system"/>
                </a:endParaRPr>
              </a:p>
              <a:p>
                <a:r>
                  <a:rPr lang="en-US" altLang="zh-TW" b="0" i="0" dirty="0">
                    <a:solidFill>
                      <a:srgbClr val="121212"/>
                    </a:solidFill>
                    <a:effectLst/>
                    <a:latin typeface="-apple-system"/>
                  </a:rPr>
                  <a:t>…</a:t>
                </a:r>
              </a:p>
              <a:p>
                <a:r>
                  <a:rPr lang="zh-TW" altLang="en-US" b="0" i="0" dirty="0">
                    <a:solidFill>
                      <a:srgbClr val="121212"/>
                    </a:solidFill>
                    <a:effectLst/>
                    <a:latin typeface="-apple-system"/>
                  </a:rPr>
                  <a:t>根據這些理論，其實我們可以將</a:t>
                </a:r>
                <a:r>
                  <a:rPr lang="en-US" altLang="zh-TW" b="0" i="0" dirty="0">
                    <a:solidFill>
                      <a:srgbClr val="121212"/>
                    </a:solidFill>
                    <a:effectLst/>
                    <a:latin typeface="-apple-system"/>
                  </a:rPr>
                  <a:t>soft-MDP</a:t>
                </a:r>
                <a:r>
                  <a:rPr lang="zh-TW" altLang="en-US" b="0" i="0" dirty="0">
                    <a:solidFill>
                      <a:srgbClr val="121212"/>
                    </a:solidFill>
                    <a:effectLst/>
                    <a:latin typeface="-apple-system"/>
                  </a:rPr>
                  <a:t>視為</a:t>
                </a:r>
                <a:r>
                  <a:rPr lang="en-US" altLang="zh-TW" b="0" i="0" dirty="0">
                    <a:solidFill>
                      <a:srgbClr val="121212"/>
                    </a:solidFill>
                    <a:effectLst/>
                    <a:latin typeface="-apple-system"/>
                  </a:rPr>
                  <a:t>reward function</a:t>
                </a:r>
                <a:r>
                  <a:rPr lang="zh-TW" altLang="en-US" b="0" i="0" dirty="0">
                    <a:solidFill>
                      <a:srgbClr val="121212"/>
                    </a:solidFill>
                    <a:effectLst/>
                    <a:latin typeface="-apple-system"/>
                  </a:rPr>
                  <a:t>包含</a:t>
                </a:r>
                <a:r>
                  <a:rPr lang="en-US" altLang="zh-TW" b="0" i="0" dirty="0">
                    <a:solidFill>
                      <a:srgbClr val="121212"/>
                    </a:solidFill>
                    <a:effectLst/>
                    <a:latin typeface="-apple-system"/>
                  </a:rPr>
                  <a:t>Gumbel noise</a:t>
                </a:r>
                <a:r>
                  <a:rPr lang="zh-TW" altLang="en-US" b="0" i="0" dirty="0">
                    <a:solidFill>
                      <a:srgbClr val="121212"/>
                    </a:solidFill>
                    <a:effectLst/>
                    <a:latin typeface="-apple-system"/>
                  </a:rPr>
                  <a:t>的</a:t>
                </a:r>
                <a:r>
                  <a:rPr lang="en-US" altLang="zh-TW" b="0" i="0" dirty="0">
                    <a:solidFill>
                      <a:srgbClr val="121212"/>
                    </a:solidFill>
                    <a:effectLst/>
                    <a:latin typeface="-apple-system"/>
                  </a:rPr>
                  <a:t>MDP</a:t>
                </a:r>
                <a:r>
                  <a:rPr lang="zh-TW" altLang="en-US" b="0" i="0" dirty="0">
                    <a:solidFill>
                      <a:srgbClr val="121212"/>
                    </a:solidFill>
                    <a:effectLst/>
                    <a:latin typeface="-apple-system"/>
                  </a:rPr>
                  <a:t>。</a:t>
                </a:r>
                <a:endParaRPr lang="en-US" altLang="zh-TW" b="0" i="0" dirty="0">
                  <a:solidFill>
                    <a:srgbClr val="121212"/>
                  </a:solidFill>
                  <a:effectLst/>
                  <a:latin typeface="-apple-system"/>
                </a:endParaRPr>
              </a:p>
              <a:p>
                <a:endParaRPr lang="en-US" altLang="zh-TW" b="0" i="0" dirty="0">
                  <a:solidFill>
                    <a:srgbClr val="121212"/>
                  </a:solidFill>
                  <a:effectLst/>
                  <a:latin typeface="-apple-system"/>
                </a:endParaRPr>
              </a:p>
              <a:p>
                <a:r>
                  <a:rPr lang="en-US" altLang="zh-TW" b="0" i="0" dirty="0">
                    <a:solidFill>
                      <a:srgbClr val="121212"/>
                    </a:solidFill>
                    <a:effectLst/>
                    <a:latin typeface="-apple-system"/>
                  </a:rPr>
                  <a:t>In fact, </a:t>
                </a:r>
                <a:r>
                  <a:rPr lang="en-US" altLang="zh-TW" sz="1800" b="0" i="0" u="none" strike="noStrike" baseline="0" dirty="0">
                    <a:solidFill>
                      <a:srgbClr val="121212"/>
                    </a:solidFill>
                    <a:effectLst/>
                    <a:latin typeface="NimbusRomNo9L-Regu"/>
                  </a:rPr>
                  <a:t>t</a:t>
                </a:r>
                <a:r>
                  <a:rPr lang="en-US" altLang="zh-TW" sz="1800" b="0" i="0" u="none" strike="noStrike" baseline="0" dirty="0">
                    <a:latin typeface="NimbusRomNo9L-Regu"/>
                  </a:rPr>
                  <a:t>hese properties lead into the McFadden-Rust model of MDPs. </a:t>
                </a:r>
                <a:r>
                  <a:rPr lang="en-US" altLang="zh-TW" b="0" i="0" dirty="0">
                    <a:solidFill>
                      <a:srgbClr val="D1D5DB"/>
                    </a:solidFill>
                    <a:effectLst/>
                    <a:latin typeface="Söhne"/>
                  </a:rPr>
                  <a:t>The main idea of this model is that for an MDP that follows the standard Bellman equation, when the following two conditions are met, it will follow the regularized MDP.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First is </a:t>
                </a:r>
                <a:r>
                  <a:rPr lang="en-US" altLang="zh-TW" dirty="0"/>
                  <a:t>Additive separability (</a:t>
                </a:r>
                <a:r>
                  <a:rPr lang="en-US" altLang="zh-TW" dirty="0">
                    <a:solidFill>
                      <a:srgbClr val="FF0000"/>
                    </a:solidFill>
                  </a:rPr>
                  <a:t>AS</a:t>
                </a:r>
                <a:r>
                  <a:rPr lang="en-US" altLang="zh-TW" dirty="0"/>
                  <a:t>): observed rewards have additive </a:t>
                </a:r>
                <a:r>
                  <a:rPr lang="en-US" altLang="zh-TW" dirty="0" err="1"/>
                  <a:t>i.i.d</a:t>
                </a:r>
                <a:r>
                  <a:rPr lang="en-US" altLang="zh-TW" dirty="0"/>
                  <a:t>. Gumbel noise, i.e. </a:t>
                </a:r>
                <a14:m>
                  <m:oMath xmlns:m="http://schemas.openxmlformats.org/officeDocument/2006/math">
                    <m:r>
                      <a:rPr lang="en-US" altLang="zh-TW" b="0" i="1" smtClean="0">
                        <a:solidFill>
                          <a:srgbClr val="0070C0"/>
                        </a:solidFill>
                        <a:latin typeface="Cambria Math" panose="02040503050406030204" pitchFamily="18" charset="0"/>
                      </a:rPr>
                      <m:t>𝑟</m:t>
                    </m:r>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e>
                    </m:d>
                    <m:r>
                      <a:rPr lang="en-US" altLang="zh-TW" b="0" i="1" smtClean="0">
                        <a:solidFill>
                          <a:srgbClr val="0070C0"/>
                        </a:solidFill>
                        <a:latin typeface="Cambria Math" panose="02040503050406030204" pitchFamily="18" charset="0"/>
                      </a:rPr>
                      <m:t>=</m:t>
                    </m:r>
                    <m:acc>
                      <m:accPr>
                        <m:chr m:val="̅"/>
                        <m:ctrlPr>
                          <a:rPr lang="en-US" altLang="zh-TW" b="0" i="1" smtClean="0">
                            <a:solidFill>
                              <a:srgbClr val="0070C0"/>
                            </a:solidFill>
                            <a:latin typeface="Cambria Math" panose="02040503050406030204" pitchFamily="18" charset="0"/>
                          </a:rPr>
                        </m:ctrlPr>
                      </m:accPr>
                      <m:e>
                        <m:r>
                          <a:rPr lang="en-US" altLang="zh-TW" b="0" i="1" smtClean="0">
                            <a:solidFill>
                              <a:srgbClr val="0070C0"/>
                            </a:solidFill>
                            <a:latin typeface="Cambria Math" panose="02040503050406030204" pitchFamily="18" charset="0"/>
                          </a:rPr>
                          <m:t>𝑟</m:t>
                        </m:r>
                      </m:e>
                    </m:acc>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e>
                    </m:d>
                    <m:r>
                      <a:rPr lang="en-US" altLang="zh-TW" b="0" i="1" smtClean="0">
                        <a:solidFill>
                          <a:srgbClr val="0070C0"/>
                        </a:solidFill>
                        <a:latin typeface="Cambria Math" panose="02040503050406030204" pitchFamily="18" charset="0"/>
                      </a:rPr>
                      <m:t>+</m:t>
                    </m:r>
                    <m:r>
                      <a:rPr lang="zh-TW" altLang="en-US" i="1" smtClean="0">
                        <a:solidFill>
                          <a:srgbClr val="0070C0"/>
                        </a:solidFill>
                        <a:latin typeface="Cambria Math" panose="02040503050406030204" pitchFamily="18" charset="0"/>
                      </a:rPr>
                      <m:t>𝜖</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r>
                      <a:rPr lang="en-US" altLang="zh-TW" b="0" i="1" smtClean="0">
                        <a:solidFill>
                          <a:srgbClr val="0070C0"/>
                        </a:solidFill>
                        <a:latin typeface="Cambria Math" panose="02040503050406030204" pitchFamily="18" charset="0"/>
                      </a:rPr>
                      <m:t>)</m:t>
                    </m:r>
                  </m:oMath>
                </a14:m>
                <a:r>
                  <a:rPr lang="en-US" altLang="zh-TW" dirty="0">
                    <a:solidFill>
                      <a:srgbClr val="0070C0"/>
                    </a:solidFill>
                  </a:rPr>
                  <a:t> </a:t>
                </a:r>
                <a:r>
                  <a:rPr lang="en-US" altLang="zh-TW" dirty="0"/>
                  <a:t>with actual rewards </a:t>
                </a:r>
                <a14:m>
                  <m:oMath xmlns:m="http://schemas.openxmlformats.org/officeDocument/2006/math">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𝑟</m:t>
                        </m:r>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e>
                    </m:d>
                    <m:r>
                      <a:rPr lang="en-US" altLang="zh-TW" b="0" i="1" smtClean="0">
                        <a:latin typeface="Cambria Math" panose="02040503050406030204" pitchFamily="18" charset="0"/>
                      </a:rPr>
                      <m:t> </m:t>
                    </m:r>
                  </m:oMath>
                </a14:m>
                <a:r>
                  <a:rPr lang="en-US" altLang="zh-TW" dirty="0"/>
                  <a:t>and </a:t>
                </a:r>
                <a:r>
                  <a:rPr lang="en-US" altLang="zh-TW" dirty="0" err="1"/>
                  <a:t>i.i.d</a:t>
                </a:r>
                <a:r>
                  <a:rPr lang="en-US" altLang="zh-TW" dirty="0"/>
                  <a:t>. noise </a:t>
                </a:r>
                <a14:m>
                  <m:oMath xmlns:m="http://schemas.openxmlformats.org/officeDocument/2006/math">
                    <m:r>
                      <a:rPr lang="zh-TW" altLang="en-US" i="1">
                        <a:solidFill>
                          <a:srgbClr val="0070C0"/>
                        </a:solidFill>
                        <a:latin typeface="Cambria Math" panose="02040503050406030204" pitchFamily="18" charset="0"/>
                      </a:rPr>
                      <m:t>𝜖</m:t>
                    </m:r>
                    <m:r>
                      <a:rPr lang="en-US" altLang="zh-TW" i="1" dirty="0" smtClean="0">
                        <a:solidFill>
                          <a:srgbClr val="0070C0"/>
                        </a:solidFill>
                        <a:latin typeface="Cambria Math" panose="02040503050406030204" pitchFamily="18" charset="0"/>
                      </a:rPr>
                      <m:t>(</m:t>
                    </m:r>
                    <m:r>
                      <a:rPr lang="en-US" altLang="zh-TW" i="1" dirty="0" smtClean="0">
                        <a:solidFill>
                          <a:srgbClr val="0070C0"/>
                        </a:solidFill>
                        <a:latin typeface="Cambria Math" panose="02040503050406030204" pitchFamily="18" charset="0"/>
                      </a:rPr>
                      <m:t>𝑠</m:t>
                    </m:r>
                    <m:r>
                      <a:rPr lang="en-US" altLang="zh-TW" i="1" dirty="0" smtClean="0">
                        <a:solidFill>
                          <a:srgbClr val="0070C0"/>
                        </a:solidFill>
                        <a:latin typeface="Cambria Math" panose="02040503050406030204" pitchFamily="18" charset="0"/>
                      </a:rPr>
                      <m:t>, </m:t>
                    </m:r>
                    <m:r>
                      <a:rPr lang="en-US" altLang="zh-TW" i="1" dirty="0" smtClean="0">
                        <a:solidFill>
                          <a:srgbClr val="0070C0"/>
                        </a:solidFill>
                        <a:latin typeface="Cambria Math" panose="02040503050406030204" pitchFamily="18" charset="0"/>
                      </a:rPr>
                      <m:t>𝑎</m:t>
                    </m:r>
                    <m:r>
                      <a:rPr lang="en-US" altLang="zh-TW" i="1" dirty="0" smtClean="0">
                        <a:solidFill>
                          <a:srgbClr val="0070C0"/>
                        </a:solidFill>
                        <a:latin typeface="Cambria Math" panose="02040503050406030204" pitchFamily="18" charset="0"/>
                      </a:rPr>
                      <m:t>)∼</m:t>
                    </m:r>
                    <m:r>
                      <a:rPr lang="zh-TW" altLang="en-US" i="1" dirty="0" smtClean="0">
                        <a:solidFill>
                          <a:srgbClr val="0070C0"/>
                        </a:solidFill>
                        <a:latin typeface="Cambria Math" panose="02040503050406030204" pitchFamily="18" charset="0"/>
                      </a:rPr>
                      <m:t>𝒢</m:t>
                    </m:r>
                    <m:r>
                      <a:rPr lang="en-US" altLang="zh-TW" i="1" dirty="0" smtClean="0">
                        <a:solidFill>
                          <a:srgbClr val="0070C0"/>
                        </a:solidFill>
                        <a:latin typeface="Cambria Math" panose="02040503050406030204" pitchFamily="18" charset="0"/>
                      </a:rPr>
                      <m:t>(0, </m:t>
                    </m:r>
                    <m:r>
                      <a:rPr lang="en-US" altLang="zh-TW" i="1" dirty="0" smtClean="0">
                        <a:solidFill>
                          <a:srgbClr val="0070C0"/>
                        </a:solidFill>
                        <a:latin typeface="Cambria Math" panose="02040503050406030204" pitchFamily="18" charset="0"/>
                      </a:rPr>
                      <m:t>𝛽</m:t>
                    </m:r>
                    <m:r>
                      <a:rPr lang="en-US" altLang="zh-TW" i="1" dirty="0" smtClean="0">
                        <a:solidFill>
                          <a:srgbClr val="0070C0"/>
                        </a:solidFill>
                        <a:latin typeface="Cambria Math" panose="02040503050406030204" pitchFamily="18" charset="0"/>
                      </a:rPr>
                      <m:t>).</m:t>
                    </m:r>
                  </m:oMath>
                </a14:m>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Second is Conditional Independence (</a:t>
                </a:r>
                <a:r>
                  <a:rPr lang="en-US" altLang="zh-TW" dirty="0">
                    <a:solidFill>
                      <a:srgbClr val="FF0000"/>
                    </a:solidFill>
                  </a:rPr>
                  <a:t>CI</a:t>
                </a:r>
                <a:r>
                  <a:rPr lang="en-US" altLang="zh-TW" dirty="0"/>
                  <a:t>): the noise </a:t>
                </a:r>
                <a14:m>
                  <m:oMath xmlns:m="http://schemas.openxmlformats.org/officeDocument/2006/math">
                    <m:r>
                      <a:rPr lang="zh-TW" altLang="en-US" i="1" smtClean="0">
                        <a:latin typeface="Cambria Math" panose="02040503050406030204" pitchFamily="18" charset="0"/>
                      </a:rPr>
                      <m:t>𝜖</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r>
                      <a:rPr lang="en-US" altLang="zh-TW" b="0" i="1" smtClean="0">
                        <a:latin typeface="Cambria Math" panose="02040503050406030204" pitchFamily="18" charset="0"/>
                      </a:rPr>
                      <m:t>)</m:t>
                    </m:r>
                  </m:oMath>
                </a14:m>
                <a:r>
                  <a:rPr lang="en-US" altLang="zh-TW" dirty="0"/>
                  <a:t> in a given state-action pair is conditionally independent of that in any other state-action pair.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the converse also holds: That is any MDP satisfying the Bellman equations and following a </a:t>
                </a:r>
                <a:r>
                  <a:rPr lang="en-US" altLang="zh-TW" dirty="0" err="1"/>
                  <a:t>softmax</a:t>
                </a:r>
                <a:r>
                  <a:rPr lang="en-US" altLang="zh-TW" dirty="0"/>
                  <a:t> policy, necessarily has any </a:t>
                </a:r>
                <a:r>
                  <a:rPr lang="en-US" altLang="zh-TW" dirty="0" err="1"/>
                  <a:t>i.i.d</a:t>
                </a:r>
                <a:r>
                  <a:rPr lang="en-US" altLang="zh-TW" dirty="0"/>
                  <a:t>. noise in the rewards with AS + CI conditions be Gumbel distributed.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Based on these theories, we can actually view the regularized MDP as an MDP with a reward function that includes Gumbel noise.</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mc:Choice>
        <mc:Fallback xmlns="">
          <p:sp>
            <p:nvSpPr>
              <p:cNvPr id="3" name="備忘稿版面配置區 2"/>
              <p:cNvSpPr>
                <a:spLocks noGrp="1"/>
              </p:cNvSpPr>
              <p:nvPr>
                <p:ph type="body" idx="1"/>
              </p:nvPr>
            </p:nvSpPr>
            <p:spPr/>
            <p:txBody>
              <a:bodyPr/>
              <a:lstStyle/>
              <a:p>
                <a:r>
                  <a:rPr lang="en-US" altLang="zh-TW" b="0" i="0" dirty="0">
                    <a:solidFill>
                      <a:srgbClr val="121212"/>
                    </a:solidFill>
                    <a:effectLst/>
                    <a:latin typeface="-apple-system"/>
                  </a:rPr>
                  <a:t>MDP</a:t>
                </a:r>
                <a:r>
                  <a:rPr lang="zh-TW" altLang="en-US" b="0" i="0" dirty="0">
                    <a:solidFill>
                      <a:srgbClr val="121212"/>
                    </a:solidFill>
                    <a:effectLst/>
                    <a:latin typeface="-apple-system"/>
                  </a:rPr>
                  <a:t>的</a:t>
                </a:r>
                <a:r>
                  <a:rPr lang="en-US" altLang="zh-TW" b="0" i="0" dirty="0">
                    <a:solidFill>
                      <a:srgbClr val="121212"/>
                    </a:solidFill>
                    <a:effectLst/>
                    <a:latin typeface="-apple-system"/>
                  </a:rPr>
                  <a:t>McFadden-Rust</a:t>
                </a:r>
                <a:r>
                  <a:rPr lang="zh-TW" altLang="en-US" b="0" i="0" dirty="0">
                    <a:solidFill>
                      <a:srgbClr val="121212"/>
                    </a:solidFill>
                    <a:effectLst/>
                    <a:latin typeface="-apple-system"/>
                  </a:rPr>
                  <a:t>模型，該模型主要是說對於一個遵循標準貝爾曼方程的</a:t>
                </a:r>
                <a:r>
                  <a:rPr lang="en-US" altLang="zh-TW" b="0" i="0" dirty="0">
                    <a:solidFill>
                      <a:srgbClr val="121212"/>
                    </a:solidFill>
                    <a:effectLst/>
                    <a:latin typeface="-apple-system"/>
                  </a:rPr>
                  <a:t>MDP</a:t>
                </a:r>
                <a:r>
                  <a:rPr lang="zh-TW" altLang="en-US" b="0" i="0" dirty="0">
                    <a:solidFill>
                      <a:srgbClr val="121212"/>
                    </a:solidFill>
                    <a:effectLst/>
                    <a:latin typeface="-apple-system"/>
                  </a:rPr>
                  <a:t>，當滿足如下兩個條件時，會遵循</a:t>
                </a:r>
                <a:r>
                  <a:rPr lang="en-US" altLang="zh-TW" b="0" i="0" dirty="0">
                    <a:solidFill>
                      <a:srgbClr val="121212"/>
                    </a:solidFill>
                    <a:effectLst/>
                    <a:latin typeface="-apple-system"/>
                  </a:rPr>
                  <a:t>soft MDP</a:t>
                </a:r>
                <a:r>
                  <a:rPr lang="zh-TW" altLang="en-US" b="0" i="0" dirty="0">
                    <a:solidFill>
                      <a:srgbClr val="121212"/>
                    </a:solidFill>
                    <a:effectLst/>
                    <a:latin typeface="-apple-system"/>
                  </a:rPr>
                  <a:t>。</a:t>
                </a:r>
                <a:endParaRPr lang="en-US" altLang="zh-TW" b="0" i="0" dirty="0">
                  <a:solidFill>
                    <a:srgbClr val="121212"/>
                  </a:solidFill>
                  <a:effectLst/>
                  <a:latin typeface="-apple-system"/>
                </a:endParaRPr>
              </a:p>
              <a:p>
                <a:r>
                  <a:rPr lang="en-US" altLang="zh-TW" b="0" i="0" dirty="0">
                    <a:solidFill>
                      <a:srgbClr val="121212"/>
                    </a:solidFill>
                    <a:effectLst/>
                    <a:latin typeface="-apple-system"/>
                  </a:rPr>
                  <a:t>…</a:t>
                </a:r>
              </a:p>
              <a:p>
                <a:r>
                  <a:rPr lang="zh-TW" altLang="en-US" b="0" i="0" dirty="0">
                    <a:solidFill>
                      <a:srgbClr val="121212"/>
                    </a:solidFill>
                    <a:effectLst/>
                    <a:latin typeface="-apple-system"/>
                  </a:rPr>
                  <a:t>根據這些理論，其實我們可以將</a:t>
                </a:r>
                <a:r>
                  <a:rPr lang="en-US" altLang="zh-TW" b="0" i="0" dirty="0">
                    <a:solidFill>
                      <a:srgbClr val="121212"/>
                    </a:solidFill>
                    <a:effectLst/>
                    <a:latin typeface="-apple-system"/>
                  </a:rPr>
                  <a:t>soft-MDP</a:t>
                </a:r>
                <a:r>
                  <a:rPr lang="zh-TW" altLang="en-US" b="0" i="0" dirty="0">
                    <a:solidFill>
                      <a:srgbClr val="121212"/>
                    </a:solidFill>
                    <a:effectLst/>
                    <a:latin typeface="-apple-system"/>
                  </a:rPr>
                  <a:t>視為</a:t>
                </a:r>
                <a:r>
                  <a:rPr lang="en-US" altLang="zh-TW" b="0" i="0" dirty="0">
                    <a:solidFill>
                      <a:srgbClr val="121212"/>
                    </a:solidFill>
                    <a:effectLst/>
                    <a:latin typeface="-apple-system"/>
                  </a:rPr>
                  <a:t>reward function</a:t>
                </a:r>
                <a:r>
                  <a:rPr lang="zh-TW" altLang="en-US" b="0" i="0" dirty="0">
                    <a:solidFill>
                      <a:srgbClr val="121212"/>
                    </a:solidFill>
                    <a:effectLst/>
                    <a:latin typeface="-apple-system"/>
                  </a:rPr>
                  <a:t>包含</a:t>
                </a:r>
                <a:r>
                  <a:rPr lang="en-US" altLang="zh-TW" b="0" i="0" dirty="0">
                    <a:solidFill>
                      <a:srgbClr val="121212"/>
                    </a:solidFill>
                    <a:effectLst/>
                    <a:latin typeface="-apple-system"/>
                  </a:rPr>
                  <a:t>Gumbel noise</a:t>
                </a:r>
                <a:r>
                  <a:rPr lang="zh-TW" altLang="en-US" b="0" i="0" dirty="0">
                    <a:solidFill>
                      <a:srgbClr val="121212"/>
                    </a:solidFill>
                    <a:effectLst/>
                    <a:latin typeface="-apple-system"/>
                  </a:rPr>
                  <a:t>的</a:t>
                </a:r>
                <a:r>
                  <a:rPr lang="en-US" altLang="zh-TW" b="0" i="0" dirty="0">
                    <a:solidFill>
                      <a:srgbClr val="121212"/>
                    </a:solidFill>
                    <a:effectLst/>
                    <a:latin typeface="-apple-system"/>
                  </a:rPr>
                  <a:t>MDP</a:t>
                </a:r>
                <a:r>
                  <a:rPr lang="zh-TW" altLang="en-US" b="0" i="0" dirty="0">
                    <a:solidFill>
                      <a:srgbClr val="121212"/>
                    </a:solidFill>
                    <a:effectLst/>
                    <a:latin typeface="-apple-system"/>
                  </a:rPr>
                  <a:t>。</a:t>
                </a:r>
                <a:endParaRPr lang="en-US" altLang="zh-TW" b="0" i="0" dirty="0">
                  <a:solidFill>
                    <a:srgbClr val="121212"/>
                  </a:solidFill>
                  <a:effectLst/>
                  <a:latin typeface="-apple-system"/>
                </a:endParaRPr>
              </a:p>
              <a:p>
                <a:endParaRPr lang="en-US" altLang="zh-TW" b="0" i="0" dirty="0">
                  <a:solidFill>
                    <a:srgbClr val="121212"/>
                  </a:solidFill>
                  <a:effectLst/>
                  <a:latin typeface="-apple-system"/>
                </a:endParaRPr>
              </a:p>
              <a:p>
                <a:r>
                  <a:rPr lang="en-US" altLang="zh-TW" b="0" i="0" dirty="0">
                    <a:solidFill>
                      <a:srgbClr val="121212"/>
                    </a:solidFill>
                    <a:effectLst/>
                    <a:latin typeface="-apple-system"/>
                  </a:rPr>
                  <a:t>In fact, </a:t>
                </a:r>
                <a:r>
                  <a:rPr lang="en-US" altLang="zh-TW" sz="1800" b="0" i="0" u="none" strike="noStrike" baseline="0" dirty="0">
                    <a:solidFill>
                      <a:srgbClr val="121212"/>
                    </a:solidFill>
                    <a:effectLst/>
                    <a:latin typeface="NimbusRomNo9L-Regu"/>
                  </a:rPr>
                  <a:t>t</a:t>
                </a:r>
                <a:r>
                  <a:rPr lang="en-US" altLang="zh-TW" sz="1800" b="0" i="0" u="none" strike="noStrike" baseline="0" dirty="0">
                    <a:latin typeface="NimbusRomNo9L-Regu"/>
                  </a:rPr>
                  <a:t>hese properties lead into the McFadden-Rust model of MDPs. </a:t>
                </a:r>
                <a:r>
                  <a:rPr lang="en-US" altLang="zh-TW" b="0" i="0" dirty="0">
                    <a:solidFill>
                      <a:srgbClr val="D1D5DB"/>
                    </a:solidFill>
                    <a:effectLst/>
                    <a:latin typeface="Söhne"/>
                  </a:rPr>
                  <a:t>The main idea of this model is that for an MDP that follows the standard Bellman equation, when the following two conditions are met, it will follow the regularized MDP.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First is </a:t>
                </a:r>
                <a:r>
                  <a:rPr lang="en-US" altLang="zh-TW" dirty="0"/>
                  <a:t>Additive separability (</a:t>
                </a:r>
                <a:r>
                  <a:rPr lang="en-US" altLang="zh-TW" dirty="0">
                    <a:solidFill>
                      <a:srgbClr val="FF0000"/>
                    </a:solidFill>
                  </a:rPr>
                  <a:t>AS</a:t>
                </a:r>
                <a:r>
                  <a:rPr lang="en-US" altLang="zh-TW" dirty="0"/>
                  <a:t>): observed rewards have additive </a:t>
                </a:r>
                <a:r>
                  <a:rPr lang="en-US" altLang="zh-TW" dirty="0" err="1"/>
                  <a:t>i.i.d</a:t>
                </a:r>
                <a:r>
                  <a:rPr lang="en-US" altLang="zh-TW" dirty="0"/>
                  <a:t>. Gumbel noise, i.e. </a:t>
                </a:r>
                <a:r>
                  <a:rPr lang="en-US" altLang="zh-TW" b="0" i="0">
                    <a:solidFill>
                      <a:srgbClr val="0070C0"/>
                    </a:solidFill>
                    <a:latin typeface="Cambria Math" panose="02040503050406030204" pitchFamily="18" charset="0"/>
                  </a:rPr>
                  <a:t>𝑟(𝑠,𝑎)=𝑟 ̅(𝑠,𝑎)+</a:t>
                </a:r>
                <a:r>
                  <a:rPr lang="zh-TW" altLang="en-US" i="0">
                    <a:solidFill>
                      <a:srgbClr val="0070C0"/>
                    </a:solidFill>
                    <a:latin typeface="Cambria Math" panose="02040503050406030204" pitchFamily="18" charset="0"/>
                  </a:rPr>
                  <a:t>𝜖</a:t>
                </a:r>
                <a:r>
                  <a:rPr lang="en-US" altLang="zh-TW" b="0" i="0">
                    <a:solidFill>
                      <a:srgbClr val="0070C0"/>
                    </a:solidFill>
                    <a:latin typeface="Cambria Math" panose="02040503050406030204" pitchFamily="18" charset="0"/>
                  </a:rPr>
                  <a:t>(𝑠,𝑎)</a:t>
                </a:r>
                <a:r>
                  <a:rPr lang="en-US" altLang="zh-TW" dirty="0">
                    <a:solidFill>
                      <a:srgbClr val="0070C0"/>
                    </a:solidFill>
                  </a:rPr>
                  <a:t> </a:t>
                </a:r>
                <a:r>
                  <a:rPr lang="en-US" altLang="zh-TW" dirty="0"/>
                  <a:t>with actual rewards </a:t>
                </a:r>
                <a:r>
                  <a:rPr lang="en-US" altLang="zh-TW" b="0" i="0">
                    <a:latin typeface="Cambria Math" panose="02040503050406030204" pitchFamily="18" charset="0"/>
                  </a:rPr>
                  <a:t>𝑟 ̅(𝑠,𝑎)  </a:t>
                </a:r>
                <a:r>
                  <a:rPr lang="en-US" altLang="zh-TW" dirty="0"/>
                  <a:t>and </a:t>
                </a:r>
                <a:r>
                  <a:rPr lang="en-US" altLang="zh-TW" dirty="0" err="1"/>
                  <a:t>i.i.d</a:t>
                </a:r>
                <a:r>
                  <a:rPr lang="en-US" altLang="zh-TW" dirty="0"/>
                  <a:t>. noise </a:t>
                </a:r>
                <a:r>
                  <a:rPr lang="zh-TW" altLang="en-US" i="0">
                    <a:solidFill>
                      <a:srgbClr val="0070C0"/>
                    </a:solidFill>
                    <a:latin typeface="Cambria Math" panose="02040503050406030204" pitchFamily="18" charset="0"/>
                  </a:rPr>
                  <a:t>𝜖</a:t>
                </a:r>
                <a:r>
                  <a:rPr lang="en-US" altLang="zh-TW" i="0" dirty="0">
                    <a:solidFill>
                      <a:srgbClr val="0070C0"/>
                    </a:solidFill>
                    <a:latin typeface="Cambria Math" panose="02040503050406030204" pitchFamily="18" charset="0"/>
                  </a:rPr>
                  <a:t>(𝑠, 𝑎)∼</a:t>
                </a:r>
                <a:r>
                  <a:rPr lang="zh-TW" altLang="en-US" i="0" dirty="0">
                    <a:solidFill>
                      <a:srgbClr val="0070C0"/>
                    </a:solidFill>
                    <a:latin typeface="Cambria Math" panose="02040503050406030204" pitchFamily="18" charset="0"/>
                  </a:rPr>
                  <a:t>𝒢</a:t>
                </a:r>
                <a:r>
                  <a:rPr lang="en-US" altLang="zh-TW" i="0" dirty="0">
                    <a:solidFill>
                      <a:srgbClr val="0070C0"/>
                    </a:solidFill>
                    <a:latin typeface="Cambria Math" panose="02040503050406030204" pitchFamily="18" charset="0"/>
                  </a:rPr>
                  <a:t>(0, 𝛽).</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Second is Conditional Independence (</a:t>
                </a:r>
                <a:r>
                  <a:rPr lang="en-US" altLang="zh-TW" dirty="0">
                    <a:solidFill>
                      <a:srgbClr val="FF0000"/>
                    </a:solidFill>
                  </a:rPr>
                  <a:t>CI</a:t>
                </a:r>
                <a:r>
                  <a:rPr lang="en-US" altLang="zh-TW" dirty="0"/>
                  <a:t>): the noise </a:t>
                </a:r>
                <a:r>
                  <a:rPr lang="zh-TW" altLang="en-US" i="0">
                    <a:latin typeface="Cambria Math" panose="02040503050406030204" pitchFamily="18" charset="0"/>
                  </a:rPr>
                  <a:t>𝜖</a:t>
                </a:r>
                <a:r>
                  <a:rPr lang="en-US" altLang="zh-TW" b="0" i="0">
                    <a:latin typeface="Cambria Math" panose="02040503050406030204" pitchFamily="18" charset="0"/>
                  </a:rPr>
                  <a:t>(𝑠,𝑎)</a:t>
                </a:r>
                <a:r>
                  <a:rPr lang="en-US" altLang="zh-TW" dirty="0"/>
                  <a:t> in a given state-action pair is conditionally independent of that in any other state-action pair.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the converse also holds: That is any MDP satisfying the Bellman equations and following a </a:t>
                </a:r>
                <a:r>
                  <a:rPr lang="en-US" altLang="zh-TW" dirty="0" err="1"/>
                  <a:t>softmax</a:t>
                </a:r>
                <a:r>
                  <a:rPr lang="en-US" altLang="zh-TW" dirty="0"/>
                  <a:t> policy, necessarily has any </a:t>
                </a:r>
                <a:r>
                  <a:rPr lang="en-US" altLang="zh-TW" dirty="0" err="1"/>
                  <a:t>i.i.d</a:t>
                </a:r>
                <a:r>
                  <a:rPr lang="en-US" altLang="zh-TW" dirty="0"/>
                  <a:t>. noise in the rewards with AS + CI conditions be Gumbel distributed.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1D5DB"/>
                    </a:solidFill>
                    <a:effectLst/>
                    <a:latin typeface="Söhne"/>
                  </a:rPr>
                  <a:t>Based on these theories, we can actually view the regularized MDP as an MDP with a reward function that includes Gumbel noise.</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19</a:t>
            </a:fld>
            <a:endParaRPr lang="zh-TW" altLang="en-US"/>
          </a:p>
        </p:txBody>
      </p:sp>
    </p:spTree>
    <p:extLst>
      <p:ext uri="{BB962C8B-B14F-4D97-AF65-F5344CB8AC3E}">
        <p14:creationId xmlns:p14="http://schemas.microsoft.com/office/powerpoint/2010/main" val="910319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This paper presents the Gumbel Regression. Consider estimating a parameter </a:t>
                </a:r>
                <a14:m>
                  <m:oMath xmlns:m="http://schemas.openxmlformats.org/officeDocument/2006/math">
                    <m:r>
                      <a:rPr lang="en-US" altLang="zh-TW" i="1" dirty="0" smtClean="0">
                        <a:latin typeface="Cambria Math" panose="02040503050406030204" pitchFamily="18" charset="0"/>
                      </a:rPr>
                      <m:t>h</m:t>
                    </m:r>
                  </m:oMath>
                </a14:m>
                <a:r>
                  <a:rPr lang="en-US" altLang="zh-TW" dirty="0"/>
                  <a:t> for a random variable </a:t>
                </a:r>
                <a14:m>
                  <m:oMath xmlns:m="http://schemas.openxmlformats.org/officeDocument/2006/math">
                    <m:r>
                      <a:rPr lang="en-US" altLang="zh-TW" i="1" dirty="0" smtClean="0">
                        <a:latin typeface="Cambria Math" panose="02040503050406030204" pitchFamily="18" charset="0"/>
                      </a:rPr>
                      <m:t>𝑋</m:t>
                    </m:r>
                  </m:oMath>
                </a14:m>
                <a:r>
                  <a:rPr lang="en-US" altLang="zh-TW" dirty="0"/>
                  <a:t> using samples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oMath>
                </a14:m>
                <a:r>
                  <a:rPr lang="en-US" altLang="zh-TW" dirty="0"/>
                  <a:t> from a dataset </a:t>
                </a:r>
                <a14:m>
                  <m:oMath xmlns:m="http://schemas.openxmlformats.org/officeDocument/2006/math">
                    <m:r>
                      <a:rPr lang="zh-TW" altLang="en-US" i="1" smtClean="0">
                        <a:latin typeface="Cambria Math" panose="02040503050406030204" pitchFamily="18" charset="0"/>
                      </a:rPr>
                      <m:t>𝒟</m:t>
                    </m:r>
                  </m:oMath>
                </a14:m>
                <a:r>
                  <a:rPr lang="en-US" altLang="zh-TW" dirty="0"/>
                  <a:t>, which have Gumbel distributed noise, i.e.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𝑥</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m:t>
                    </m:r>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𝜖</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 </m:t>
                    </m:r>
                  </m:oMath>
                </a14:m>
                <a:r>
                  <a:rPr lang="en-US" altLang="zh-TW" dirty="0"/>
                  <a:t> where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𝜖</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m:t>
                    </m:r>
                    <m:r>
                      <a:rPr lang="zh-TW" altLang="en-US" i="1" dirty="0" smtClean="0">
                        <a:latin typeface="Cambria Math" panose="02040503050406030204" pitchFamily="18" charset="0"/>
                      </a:rPr>
                      <m:t>𝒢</m:t>
                    </m:r>
                    <m:r>
                      <a:rPr lang="en-US" altLang="zh-TW" i="1" dirty="0" smtClean="0">
                        <a:latin typeface="Cambria Math" panose="02040503050406030204" pitchFamily="18" charset="0"/>
                      </a:rPr>
                      <m:t>(0, </m:t>
                    </m:r>
                    <m:r>
                      <a:rPr lang="en-US" altLang="zh-TW" i="1" dirty="0" smtClean="0">
                        <a:latin typeface="Cambria Math" panose="02040503050406030204" pitchFamily="18" charset="0"/>
                      </a:rPr>
                      <m:t>𝛽</m:t>
                    </m:r>
                    <m:r>
                      <a:rPr lang="en-US" altLang="zh-TW" i="1" dirty="0" smtClean="0">
                        <a:latin typeface="Cambria Math" panose="02040503050406030204" pitchFamily="18" charset="0"/>
                      </a:rPr>
                      <m:t>)</m:t>
                    </m:r>
                  </m:oMath>
                </a14:m>
                <a:r>
                  <a:rPr lang="en-US" altLang="zh-TW" dirty="0"/>
                  <a:t>. Then, the average log-likelihood of the dataset </a:t>
                </a:r>
                <a14:m>
                  <m:oMath xmlns:m="http://schemas.openxmlformats.org/officeDocument/2006/math">
                    <m:r>
                      <a:rPr lang="en-US" altLang="zh-TW" i="1" dirty="0" smtClean="0">
                        <a:latin typeface="Cambria Math" panose="02040503050406030204" pitchFamily="18" charset="0"/>
                      </a:rPr>
                      <m:t>𝐷</m:t>
                    </m:r>
                  </m:oMath>
                </a14:m>
                <a:r>
                  <a:rPr lang="en-US" altLang="zh-TW" dirty="0"/>
                  <a:t> as a function of </a:t>
                </a:r>
                <a14:m>
                  <m:oMath xmlns:m="http://schemas.openxmlformats.org/officeDocument/2006/math">
                    <m:r>
                      <a:rPr lang="en-US" altLang="zh-TW" i="1" dirty="0" smtClean="0">
                        <a:latin typeface="Cambria Math" panose="02040503050406030204" pitchFamily="18" charset="0"/>
                      </a:rPr>
                      <m:t>h</m:t>
                    </m:r>
                  </m:oMath>
                </a14:m>
                <a:r>
                  <a:rPr lang="en-US" altLang="zh-TW" dirty="0"/>
                  <a:t> is given as</a:t>
                </a:r>
                <a:r>
                  <a:rPr lang="en-US" altLang="zh-TW" baseline="0" dirty="0"/>
                  <a:t> this equation.</a:t>
                </a:r>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This paper presents the Gumbel Regression. Consider estimating a parameter </a:t>
                </a:r>
                <a:r>
                  <a:rPr lang="en-US" altLang="zh-TW" i="0" dirty="0">
                    <a:latin typeface="Cambria Math" panose="02040503050406030204" pitchFamily="18" charset="0"/>
                  </a:rPr>
                  <a:t>ℎ</a:t>
                </a:r>
                <a:r>
                  <a:rPr lang="en-US" altLang="zh-TW" dirty="0"/>
                  <a:t> for a random variable </a:t>
                </a:r>
                <a:r>
                  <a:rPr lang="en-US" altLang="zh-TW" i="0" dirty="0">
                    <a:latin typeface="Cambria Math" panose="02040503050406030204" pitchFamily="18" charset="0"/>
                  </a:rPr>
                  <a:t>𝑋</a:t>
                </a:r>
                <a:r>
                  <a:rPr lang="en-US" altLang="zh-TW" dirty="0"/>
                  <a:t> using samples </a:t>
                </a:r>
                <a:r>
                  <a:rPr lang="en-US" altLang="zh-TW" b="0" i="0">
                    <a:latin typeface="Cambria Math" panose="02040503050406030204" pitchFamily="18" charset="0"/>
                  </a:rPr>
                  <a:t>𝑥_𝑖</a:t>
                </a:r>
                <a:r>
                  <a:rPr lang="en-US" altLang="zh-TW" dirty="0"/>
                  <a:t> from a dataset </a:t>
                </a:r>
                <a:r>
                  <a:rPr lang="zh-TW" altLang="en-US" i="0">
                    <a:latin typeface="Cambria Math" panose="02040503050406030204" pitchFamily="18" charset="0"/>
                  </a:rPr>
                  <a:t>𝒟</a:t>
                </a:r>
                <a:r>
                  <a:rPr lang="en-US" altLang="zh-TW" dirty="0"/>
                  <a:t>, which have Gumbel distributed noise, i.e. </a:t>
                </a:r>
                <a:r>
                  <a:rPr lang="en-US" altLang="zh-TW" b="0" i="0" dirty="0">
                    <a:latin typeface="Cambria Math" panose="02040503050406030204" pitchFamily="18" charset="0"/>
                  </a:rPr>
                  <a:t>𝑥_𝑖</a:t>
                </a:r>
                <a:r>
                  <a:rPr lang="en-US" altLang="zh-TW" i="0" dirty="0">
                    <a:latin typeface="Cambria Math" panose="02040503050406030204" pitchFamily="18" charset="0"/>
                  </a:rPr>
                  <a:t>=ℎ+</a:t>
                </a:r>
                <a:r>
                  <a:rPr lang="zh-TW" altLang="en-US" i="0" dirty="0">
                    <a:latin typeface="Cambria Math" panose="02040503050406030204" pitchFamily="18" charset="0"/>
                  </a:rPr>
                  <a:t>𝜖</a:t>
                </a:r>
                <a:r>
                  <a:rPr lang="en-US" altLang="zh-TW" i="0" dirty="0">
                    <a:latin typeface="Cambria Math" panose="02040503050406030204" pitchFamily="18" charset="0"/>
                  </a:rPr>
                  <a:t>_</a:t>
                </a:r>
                <a:r>
                  <a:rPr lang="en-US" altLang="zh-TW" b="0" i="0" dirty="0">
                    <a:latin typeface="Cambria Math" panose="02040503050406030204" pitchFamily="18" charset="0"/>
                  </a:rPr>
                  <a:t>𝑖 </a:t>
                </a:r>
                <a:r>
                  <a:rPr lang="en-US" altLang="zh-TW" i="0" dirty="0">
                    <a:latin typeface="Cambria Math" panose="02040503050406030204" pitchFamily="18" charset="0"/>
                  </a:rPr>
                  <a:t> </a:t>
                </a:r>
                <a:r>
                  <a:rPr lang="en-US" altLang="zh-TW" dirty="0"/>
                  <a:t> where </a:t>
                </a:r>
                <a:r>
                  <a:rPr lang="en-US" altLang="zh-TW" b="0" i="0" dirty="0">
                    <a:latin typeface="Cambria Math" panose="02040503050406030204" pitchFamily="18" charset="0"/>
                  </a:rPr>
                  <a:t>𝜖_𝑖</a:t>
                </a:r>
                <a:r>
                  <a:rPr lang="en-US" altLang="zh-TW" i="0" dirty="0">
                    <a:latin typeface="Cambria Math" panose="02040503050406030204" pitchFamily="18" charset="0"/>
                  </a:rPr>
                  <a:t>∼−</a:t>
                </a:r>
                <a:r>
                  <a:rPr lang="zh-TW" altLang="en-US" i="0" dirty="0">
                    <a:latin typeface="Cambria Math" panose="02040503050406030204" pitchFamily="18" charset="0"/>
                  </a:rPr>
                  <a:t>𝒢</a:t>
                </a:r>
                <a:r>
                  <a:rPr lang="en-US" altLang="zh-TW" i="0" dirty="0">
                    <a:latin typeface="Cambria Math" panose="02040503050406030204" pitchFamily="18" charset="0"/>
                  </a:rPr>
                  <a:t>(0, 𝛽)</a:t>
                </a:r>
                <a:r>
                  <a:rPr lang="en-US" altLang="zh-TW" dirty="0"/>
                  <a:t>. Then, the average log-likelihood of the dataset </a:t>
                </a:r>
                <a:r>
                  <a:rPr lang="en-US" altLang="zh-TW" i="0" dirty="0">
                    <a:latin typeface="Cambria Math" panose="02040503050406030204" pitchFamily="18" charset="0"/>
                  </a:rPr>
                  <a:t>𝐷</a:t>
                </a:r>
                <a:r>
                  <a:rPr lang="en-US" altLang="zh-TW" dirty="0"/>
                  <a:t> as a function of </a:t>
                </a:r>
                <a:r>
                  <a:rPr lang="en-US" altLang="zh-TW" i="0" dirty="0">
                    <a:latin typeface="Cambria Math" panose="02040503050406030204" pitchFamily="18" charset="0"/>
                  </a:rPr>
                  <a:t>ℎ</a:t>
                </a:r>
                <a:r>
                  <a:rPr lang="en-US" altLang="zh-TW" dirty="0"/>
                  <a:t> is given as</a:t>
                </a:r>
                <a:r>
                  <a:rPr lang="en-US" altLang="zh-TW" baseline="0" dirty="0"/>
                  <a:t> this equation.</a:t>
                </a:r>
                <a:endParaRPr lang="zh-TW" altLang="en-US"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21</a:t>
            </a:fld>
            <a:endParaRPr lang="zh-TW" altLang="en-US"/>
          </a:p>
        </p:txBody>
      </p:sp>
    </p:spTree>
    <p:extLst>
      <p:ext uri="{BB962C8B-B14F-4D97-AF65-F5344CB8AC3E}">
        <p14:creationId xmlns:p14="http://schemas.microsoft.com/office/powerpoint/2010/main" val="303811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draw a table that helps you understand the concept of Gumbel regression. In Gaussian models, we assume that Xi we draw equals to X we predict plus a Gaussian error with 0, sigma square. Then we can write the Gaussian error as Xi minus X predict. We want to fit the error, so we can replace x in PDF with Xi minus X predict, and take the </a:t>
            </a:r>
            <a:r>
              <a:rPr lang="en-US" altLang="zh-TW" b="0" i="0" dirty="0">
                <a:solidFill>
                  <a:srgbClr val="212529"/>
                </a:solidFill>
                <a:effectLst/>
                <a:latin typeface="-apple-system"/>
              </a:rPr>
              <a:t>product of all X.</a:t>
            </a:r>
            <a:r>
              <a:rPr lang="en-US" altLang="zh-TW" dirty="0"/>
              <a:t> That forms the Likelihood function. Then take the Log will remove exponential and change the product to sum. Maximize Log-Likelihood is the same as minimize Negative Log-Likelihood. So finally, we get exactly the MSE loss.</a:t>
            </a:r>
          </a:p>
          <a:p>
            <a:r>
              <a:rPr lang="en-US" altLang="zh-TW" dirty="0"/>
              <a:t>And the Gumbel regression here, we assume that Xi we draw equals to X we predict minus a Gumbel error with 0, beta, then following the previous procedure. We can get the objective there.</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22</a:t>
            </a:fld>
            <a:endParaRPr lang="zh-TW" altLang="en-US"/>
          </a:p>
        </p:txBody>
      </p:sp>
    </p:spTree>
    <p:extLst>
      <p:ext uri="{BB962C8B-B14F-4D97-AF65-F5344CB8AC3E}">
        <p14:creationId xmlns:p14="http://schemas.microsoft.com/office/powerpoint/2010/main" val="425012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這是一篇今年發表在</a:t>
            </a:r>
            <a:r>
              <a:rPr lang="en-US" altLang="zh-TW" dirty="0"/>
              <a:t>ICLR 2023</a:t>
            </a:r>
            <a:r>
              <a:rPr lang="zh-TW" altLang="en-US" dirty="0"/>
              <a:t>的</a:t>
            </a:r>
            <a:r>
              <a:rPr lang="en-US" altLang="zh-TW" dirty="0"/>
              <a:t>paper</a:t>
            </a:r>
            <a:r>
              <a:rPr lang="zh-TW" altLang="en-US" dirty="0"/>
              <a:t>，由來自</a:t>
            </a:r>
            <a:r>
              <a:rPr lang="en-US" altLang="zh-TW" dirty="0" err="1"/>
              <a:t>stanford</a:t>
            </a:r>
            <a:r>
              <a:rPr lang="zh-TW" altLang="en-US" dirty="0"/>
              <a:t>和</a:t>
            </a:r>
            <a:r>
              <a:rPr lang="en-US" altLang="zh-TW" dirty="0"/>
              <a:t>google brain</a:t>
            </a:r>
            <a:r>
              <a:rPr lang="zh-TW" altLang="en-US" dirty="0"/>
              <a:t>的作者合出的。</a:t>
            </a:r>
            <a:endParaRPr lang="en-US" altLang="zh-TW" dirty="0"/>
          </a:p>
          <a:p>
            <a:endParaRPr lang="en-US" altLang="zh-TW" dirty="0"/>
          </a:p>
          <a:p>
            <a:r>
              <a:rPr lang="en-US" altLang="zh-TW" b="0" i="0" dirty="0">
                <a:solidFill>
                  <a:srgbClr val="D1D5DB"/>
                </a:solidFill>
                <a:effectLst/>
                <a:latin typeface="Söhne"/>
              </a:rPr>
              <a:t>This is a paper published at ICLR 2023 this year by authors from Stanford and Google Brain.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2</a:t>
            </a:fld>
            <a:endParaRPr lang="zh-TW" altLang="en-US"/>
          </a:p>
        </p:txBody>
      </p:sp>
    </p:spTree>
    <p:extLst>
      <p:ext uri="{BB962C8B-B14F-4D97-AF65-F5344CB8AC3E}">
        <p14:creationId xmlns:p14="http://schemas.microsoft.com/office/powerpoint/2010/main" val="2065064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Rewrite the objective as sample Xi from D, will form this equation. The -1 here is that when Xi equals to h, the loss should be 0. And by taking the gradient, we can get the solution. When h equals to beta, log, Expectation over Xi divided by beta, the loss has minimal. Note that this is exactly the Log-Sum-Exp term, same as optimal soft V values’ term that I mentioned before.</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23</a:t>
            </a:fld>
            <a:endParaRPr lang="zh-TW" altLang="en-US"/>
          </a:p>
        </p:txBody>
      </p:sp>
    </p:spTree>
    <p:extLst>
      <p:ext uri="{BB962C8B-B14F-4D97-AF65-F5344CB8AC3E}">
        <p14:creationId xmlns:p14="http://schemas.microsoft.com/office/powerpoint/2010/main" val="3812290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can then combined Gumbel regression with Maxent RL. Construct the </a:t>
                </a:r>
                <a14:m>
                  <m:oMath xmlns:m="http://schemas.openxmlformats.org/officeDocument/2006/math">
                    <m:r>
                      <a:rPr lang="en-US" altLang="zh-TW" i="1" dirty="0" smtClean="0">
                        <a:latin typeface="Cambria Math" panose="02040503050406030204" pitchFamily="18" charset="0"/>
                      </a:rPr>
                      <m:t>𝐸𝑥𝑡𝑟𝑒𝑚𝑒𝑉</m:t>
                    </m:r>
                  </m:oMath>
                </a14:m>
                <a:r>
                  <a:rPr lang="en-US" altLang="zh-TW" dirty="0"/>
                  <a:t> loss function</a:t>
                </a:r>
                <a:r>
                  <a:rPr lang="en-US" altLang="zh-TW" baseline="0" dirty="0"/>
                  <a:t> as following 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V is what we want to predict, Q equals to r plus max V, which is the TD target. So Q-V is the prediction error of 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And mu there in Online RL setting, is the old policy, which can be viewed as sample (</a:t>
                </a:r>
                <a:r>
                  <a:rPr lang="en-US" altLang="zh-TW" baseline="0" dirty="0" err="1"/>
                  <a:t>s,a</a:t>
                </a:r>
                <a:r>
                  <a:rPr lang="en-US" altLang="zh-TW" baseline="0" dirty="0"/>
                  <a:t>) pair from the replay buffer. While in Offline RL setting, mu is </a:t>
                </a:r>
                <a14:m>
                  <m:oMath xmlns:m="http://schemas.openxmlformats.org/officeDocument/2006/math">
                    <m:sSub>
                      <m:sSubPr>
                        <m:ctrlPr>
                          <a:rPr lang="en-US" altLang="zh-TW" sz="1200" b="0" i="1" smtClean="0">
                            <a:solidFill>
                              <a:srgbClr val="00B050"/>
                            </a:solidFill>
                            <a:latin typeface="Cambria Math" panose="02040503050406030204" pitchFamily="18" charset="0"/>
                          </a:rPr>
                        </m:ctrlPr>
                      </m:sSubPr>
                      <m:e>
                        <m:r>
                          <a:rPr lang="en-US" altLang="zh-TW" sz="1200" b="0" i="1" smtClean="0">
                            <a:solidFill>
                              <a:srgbClr val="00B050"/>
                            </a:solidFill>
                            <a:latin typeface="Cambria Math" panose="02040503050406030204" pitchFamily="18" charset="0"/>
                          </a:rPr>
                          <m:t>𝜋</m:t>
                        </m:r>
                      </m:e>
                      <m:sub>
                        <m:r>
                          <a:rPr lang="en-US" altLang="zh-TW" sz="1200" b="0" i="1" smtClean="0">
                            <a:solidFill>
                              <a:srgbClr val="00B050"/>
                            </a:solidFill>
                            <a:latin typeface="Cambria Math" panose="02040503050406030204" pitchFamily="18" charset="0"/>
                          </a:rPr>
                          <m:t>𝐷</m:t>
                        </m:r>
                      </m:sub>
                    </m:sSub>
                  </m:oMath>
                </a14:m>
                <a:r>
                  <a:rPr lang="en-US" altLang="zh-TW" sz="1200" dirty="0">
                    <a:solidFill>
                      <a:srgbClr val="00B050"/>
                    </a:solidFill>
                  </a:rPr>
                  <a:t> , that is sample</a:t>
                </a:r>
                <a:r>
                  <a:rPr lang="en-US" altLang="zh-TW" sz="1200" baseline="0" dirty="0">
                    <a:solidFill>
                      <a:srgbClr val="00B050"/>
                    </a:solidFill>
                  </a:rPr>
                  <a:t> (</a:t>
                </a:r>
                <a:r>
                  <a:rPr lang="en-US" altLang="zh-TW" sz="1200" baseline="0" dirty="0" err="1">
                    <a:solidFill>
                      <a:srgbClr val="00B050"/>
                    </a:solidFill>
                  </a:rPr>
                  <a:t>s,a</a:t>
                </a:r>
                <a:r>
                  <a:rPr lang="en-US" altLang="zh-TW" sz="1200" baseline="0" dirty="0">
                    <a:solidFill>
                      <a:srgbClr val="00B050"/>
                    </a:solidFill>
                  </a:rPr>
                  <a:t>) pair from a fixed offline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rgbClr val="00B050"/>
                    </a:solidFill>
                  </a:rPr>
                  <a:t>This equation d</a:t>
                </a:r>
                <a:r>
                  <a:rPr lang="en-US" altLang="zh-TW" dirty="0"/>
                  <a:t>irectly models the Log-Sum-Exp term over Q, and can update soft V without considering the policy.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can then combined Gumbel regression with Maxent RL. Construct the </a:t>
                </a:r>
                <a:r>
                  <a:rPr lang="en-US" altLang="zh-TW" i="0" dirty="0">
                    <a:latin typeface="Cambria Math" panose="02040503050406030204" pitchFamily="18" charset="0"/>
                  </a:rPr>
                  <a:t>𝐸𝑥𝑡𝑟𝑒𝑚𝑒𝑉</a:t>
                </a:r>
                <a:r>
                  <a:rPr lang="en-US" altLang="zh-TW" dirty="0"/>
                  <a:t> loss function</a:t>
                </a:r>
                <a:r>
                  <a:rPr lang="en-US" altLang="zh-TW" baseline="0" dirty="0"/>
                  <a:t> as following 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V is what we want to predict, Q equals to r plus max V, which is the TD target. So Q-V is the prediction error of 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aseline="0" dirty="0"/>
                  <a:t>And mu there in Online RL setting, is the old policy, which can be viewed as sample (</a:t>
                </a:r>
                <a:r>
                  <a:rPr lang="en-US" altLang="zh-TW" baseline="0" dirty="0" err="1"/>
                  <a:t>s,a</a:t>
                </a:r>
                <a:r>
                  <a:rPr lang="en-US" altLang="zh-TW" baseline="0" dirty="0"/>
                  <a:t>) pair from the replay buffer. While in Offline RL setting, mu is </a:t>
                </a:r>
                <a:r>
                  <a:rPr lang="en-US" altLang="zh-TW" sz="1200" b="0" i="0">
                    <a:solidFill>
                      <a:srgbClr val="00B050"/>
                    </a:solidFill>
                    <a:latin typeface="Cambria Math" panose="02040503050406030204" pitchFamily="18" charset="0"/>
                  </a:rPr>
                  <a:t>𝜋_𝐷</a:t>
                </a:r>
                <a:r>
                  <a:rPr lang="en-US" altLang="zh-TW" sz="1200" dirty="0">
                    <a:solidFill>
                      <a:srgbClr val="00B050"/>
                    </a:solidFill>
                  </a:rPr>
                  <a:t> , that is sample</a:t>
                </a:r>
                <a:r>
                  <a:rPr lang="en-US" altLang="zh-TW" sz="1200" baseline="0" dirty="0">
                    <a:solidFill>
                      <a:srgbClr val="00B050"/>
                    </a:solidFill>
                  </a:rPr>
                  <a:t> (</a:t>
                </a:r>
                <a:r>
                  <a:rPr lang="en-US" altLang="zh-TW" sz="1200" baseline="0" dirty="0" err="1">
                    <a:solidFill>
                      <a:srgbClr val="00B050"/>
                    </a:solidFill>
                  </a:rPr>
                  <a:t>s,a</a:t>
                </a:r>
                <a:r>
                  <a:rPr lang="en-US" altLang="zh-TW" sz="1200" baseline="0" dirty="0">
                    <a:solidFill>
                      <a:srgbClr val="00B050"/>
                    </a:solidFill>
                  </a:rPr>
                  <a:t>) pair from a fixed offline buffer.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a:solidFill>
                      <a:srgbClr val="00B050"/>
                    </a:solidFill>
                  </a:rPr>
                  <a:t>This equation d</a:t>
                </a:r>
                <a:r>
                  <a:rPr lang="en-US" altLang="zh-TW" dirty="0"/>
                  <a:t>irectly models the Log-Sum-Exp term over Q, and can update soft V without considering the policy.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24</a:t>
            </a:fld>
            <a:endParaRPr lang="zh-TW" altLang="en-US"/>
          </a:p>
        </p:txBody>
      </p:sp>
    </p:spTree>
    <p:extLst>
      <p:ext uri="{BB962C8B-B14F-4D97-AF65-F5344CB8AC3E}">
        <p14:creationId xmlns:p14="http://schemas.microsoft.com/office/powerpoint/2010/main" val="3385724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這是他們提出的</a:t>
            </a:r>
            <a:r>
              <a:rPr lang="en-US" altLang="zh-TW" dirty="0"/>
              <a:t>XQL</a:t>
            </a:r>
            <a:r>
              <a:rPr lang="zh-TW" altLang="en-US" dirty="0"/>
              <a:t>演算法。可以看到他非常簡潔，只有</a:t>
            </a:r>
            <a:r>
              <a:rPr lang="en-US" altLang="zh-TW" dirty="0"/>
              <a:t>7</a:t>
            </a:r>
            <a:r>
              <a:rPr lang="zh-TW" altLang="en-US" dirty="0"/>
              <a:t>行。注意到在第二行這邊，</a:t>
            </a:r>
            <a:r>
              <a:rPr lang="en-US" altLang="zh-TW" dirty="0"/>
              <a:t>D can be data from </a:t>
            </a:r>
            <a:r>
              <a:rPr lang="en-US" altLang="zh-TW" dirty="0" err="1"/>
              <a:t>pi_D</a:t>
            </a:r>
            <a:r>
              <a:rPr lang="en-US" altLang="zh-TW" dirty="0"/>
              <a:t> (offline)</a:t>
            </a:r>
            <a:r>
              <a:rPr lang="zh-TW" altLang="en-US" dirty="0"/>
              <a:t> </a:t>
            </a:r>
            <a:r>
              <a:rPr lang="en-US" altLang="zh-TW" dirty="0"/>
              <a:t>or replay buffer (online)</a:t>
            </a:r>
            <a:r>
              <a:rPr lang="zh-TW" altLang="en-US" dirty="0"/>
              <a:t>。</a:t>
            </a:r>
            <a:endParaRPr lang="en-US" altLang="zh-TW" dirty="0"/>
          </a:p>
          <a:p>
            <a:endParaRPr lang="en-US" altLang="zh-TW" dirty="0"/>
          </a:p>
          <a:p>
            <a:r>
              <a:rPr lang="en-US" altLang="zh-TW" b="0" i="0" dirty="0">
                <a:solidFill>
                  <a:srgbClr val="D1D5DB"/>
                </a:solidFill>
                <a:effectLst/>
                <a:latin typeface="Söhne"/>
              </a:rPr>
              <a:t>This is the XQL algorithm proposed by them. As you can see, it is very concise, consisting of only 7 lines of code. Note that in the second line, D can be data from </a:t>
            </a:r>
            <a:r>
              <a:rPr lang="en-US" altLang="zh-TW" b="0" i="0" dirty="0" err="1">
                <a:solidFill>
                  <a:srgbClr val="D1D5DB"/>
                </a:solidFill>
                <a:effectLst/>
                <a:latin typeface="Söhne"/>
              </a:rPr>
              <a:t>pi_D</a:t>
            </a:r>
            <a:r>
              <a:rPr lang="en-US" altLang="zh-TW" b="0" i="0" dirty="0">
                <a:solidFill>
                  <a:srgbClr val="D1D5DB"/>
                </a:solidFill>
                <a:effectLst/>
                <a:latin typeface="Söhne"/>
              </a:rPr>
              <a:t> (offline) or a replay buffer (online).</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28</a:t>
            </a:fld>
            <a:endParaRPr lang="zh-TW" altLang="en-US"/>
          </a:p>
        </p:txBody>
      </p:sp>
    </p:spTree>
    <p:extLst>
      <p:ext uri="{BB962C8B-B14F-4D97-AF65-F5344CB8AC3E}">
        <p14:creationId xmlns:p14="http://schemas.microsoft.com/office/powerpoint/2010/main" val="2334375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NimbusRomNo9L-Regu"/>
              </a:rPr>
              <a:t>They separate the optimization of </a:t>
            </a:r>
            <a:r>
              <a:rPr lang="en-US" altLang="zh-TW" sz="1800" b="0" i="0" u="none" strike="noStrike" baseline="0" dirty="0">
                <a:latin typeface="CMMI10"/>
              </a:rPr>
              <a:t>V</a:t>
            </a:r>
            <a:r>
              <a:rPr lang="en-US" altLang="zh-TW" sz="1800" b="0" i="0" u="none" strike="noStrike" baseline="0" dirty="0">
                <a:latin typeface="CMMI7"/>
              </a:rPr>
              <a:t> </a:t>
            </a:r>
            <a:r>
              <a:rPr lang="en-US" altLang="zh-TW" sz="1800" b="0" i="0" u="none" strike="noStrike" baseline="0" dirty="0">
                <a:latin typeface="NimbusRomNo9L-Regu"/>
              </a:rPr>
              <a:t>and </a:t>
            </a:r>
            <a:r>
              <a:rPr lang="en-US" altLang="zh-TW" sz="1800" b="0" i="0" u="none" strike="noStrike" baseline="0" dirty="0">
                <a:latin typeface="CMMI10"/>
              </a:rPr>
              <a:t>Q, and first train Q value by the MSE loss.</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30</a:t>
            </a:fld>
            <a:endParaRPr lang="zh-TW" altLang="en-US"/>
          </a:p>
        </p:txBody>
      </p:sp>
    </p:spTree>
    <p:extLst>
      <p:ext uri="{BB962C8B-B14F-4D97-AF65-F5344CB8AC3E}">
        <p14:creationId xmlns:p14="http://schemas.microsoft.com/office/powerpoint/2010/main" val="3837406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Then train V by </a:t>
                </a:r>
                <a:r>
                  <a:rPr lang="en-US" altLang="zh-TW" sz="1200" dirty="0">
                    <a:solidFill>
                      <a:srgbClr val="FF0000"/>
                    </a:solidFill>
                  </a:rPr>
                  <a:t>directly fit the optimal soft-values </a:t>
                </a:r>
                <a14:m>
                  <m:oMath xmlns:m="http://schemas.openxmlformats.org/officeDocument/2006/math">
                    <m:sSup>
                      <m:sSupPr>
                        <m:ctrlPr>
                          <a:rPr lang="en-US" altLang="zh-TW" sz="1200" i="1" smtClean="0">
                            <a:solidFill>
                              <a:srgbClr val="FF0000"/>
                            </a:solidFill>
                            <a:latin typeface="Cambria Math" panose="02040503050406030204" pitchFamily="18" charset="0"/>
                          </a:rPr>
                        </m:ctrlPr>
                      </m:sSupPr>
                      <m:e>
                        <m:r>
                          <a:rPr lang="en-US" altLang="zh-TW" sz="1200" b="0" i="1" smtClean="0">
                            <a:solidFill>
                              <a:srgbClr val="FF0000"/>
                            </a:solidFill>
                            <a:latin typeface="Cambria Math" panose="02040503050406030204" pitchFamily="18" charset="0"/>
                          </a:rPr>
                          <m:t>𝑉</m:t>
                        </m:r>
                      </m:e>
                      <m:sup>
                        <m:r>
                          <a:rPr lang="en-US" altLang="zh-TW" sz="1200" b="0" i="1" smtClean="0">
                            <a:solidFill>
                              <a:srgbClr val="FF0000"/>
                            </a:solidFill>
                            <a:latin typeface="Cambria Math" panose="02040503050406030204" pitchFamily="18" charset="0"/>
                          </a:rPr>
                          <m:t>∗</m:t>
                        </m:r>
                      </m:sup>
                    </m:sSup>
                    <m:r>
                      <a:rPr lang="en-US" altLang="zh-TW" sz="1200" b="0" i="1" smtClean="0">
                        <a:solidFill>
                          <a:srgbClr val="FF0000"/>
                        </a:solidFill>
                        <a:latin typeface="Cambria Math" panose="02040503050406030204" pitchFamily="18" charset="0"/>
                      </a:rPr>
                      <m:t>(</m:t>
                    </m:r>
                    <m:r>
                      <a:rPr lang="en-US" altLang="zh-TW" sz="1200" b="0" i="1" smtClean="0">
                        <a:solidFill>
                          <a:srgbClr val="FF0000"/>
                        </a:solidFill>
                        <a:latin typeface="Cambria Math" panose="02040503050406030204" pitchFamily="18" charset="0"/>
                      </a:rPr>
                      <m:t>𝑠</m:t>
                    </m:r>
                    <m:r>
                      <a:rPr lang="en-US" altLang="zh-TW" sz="1200" b="0" i="1" smtClean="0">
                        <a:solidFill>
                          <a:srgbClr val="FF0000"/>
                        </a:solidFill>
                        <a:latin typeface="Cambria Math" panose="02040503050406030204" pitchFamily="18" charset="0"/>
                      </a:rPr>
                      <m:t>)</m:t>
                    </m:r>
                  </m:oMath>
                </a14:m>
                <a:r>
                  <a:rPr lang="en-US" altLang="zh-TW" sz="1200" dirty="0">
                    <a:solidFill>
                      <a:srgbClr val="FF0000"/>
                    </a:solidFill>
                  </a:rPr>
                  <a:t> based on Gumbel regression</a:t>
                </a:r>
                <a:r>
                  <a:rPr lang="en-US" altLang="zh-TW" sz="1200" baseline="0" dirty="0">
                    <a:solidFill>
                      <a:srgbClr val="FF0000"/>
                    </a:solidFill>
                  </a:rPr>
                  <a:t> that I mentioned previously.</a:t>
                </a:r>
                <a:endParaRPr lang="zh-TW" altLang="en-US" sz="1200" dirty="0">
                  <a:solidFill>
                    <a:srgbClr val="FF0000"/>
                  </a:solidFill>
                </a:endParaRPr>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Then train V by </a:t>
                </a:r>
                <a:r>
                  <a:rPr lang="en-US" altLang="zh-TW" sz="1200" dirty="0">
                    <a:solidFill>
                      <a:srgbClr val="FF0000"/>
                    </a:solidFill>
                  </a:rPr>
                  <a:t>directly fit the optimal soft-values </a:t>
                </a:r>
                <a:r>
                  <a:rPr lang="en-US" altLang="zh-TW" sz="1200" b="0" i="0">
                    <a:solidFill>
                      <a:srgbClr val="FF0000"/>
                    </a:solidFill>
                    <a:latin typeface="Cambria Math" panose="02040503050406030204" pitchFamily="18" charset="0"/>
                  </a:rPr>
                  <a:t>𝑉^∗ (𝑠)</a:t>
                </a:r>
                <a:r>
                  <a:rPr lang="en-US" altLang="zh-TW" sz="1200" dirty="0">
                    <a:solidFill>
                      <a:srgbClr val="FF0000"/>
                    </a:solidFill>
                  </a:rPr>
                  <a:t> based on Gumbel regression</a:t>
                </a:r>
                <a:r>
                  <a:rPr lang="en-US" altLang="zh-TW" sz="1200" baseline="0" dirty="0">
                    <a:solidFill>
                      <a:srgbClr val="FF0000"/>
                    </a:solidFill>
                  </a:rPr>
                  <a:t> that I mentioned previously.</a:t>
                </a:r>
                <a:endParaRPr lang="zh-TW" altLang="en-US" sz="1200" dirty="0">
                  <a:solidFill>
                    <a:srgbClr val="FF0000"/>
                  </a:solidFill>
                </a:endParaRPr>
              </a:p>
              <a:p>
                <a:endParaRPr lang="zh-TW" altLang="en-US" dirty="0"/>
              </a:p>
            </p:txBody>
          </p:sp>
        </mc:Fallback>
      </mc:AlternateContent>
      <p:sp>
        <p:nvSpPr>
          <p:cNvPr id="4" name="投影片編號版面配置區 3"/>
          <p:cNvSpPr>
            <a:spLocks noGrp="1"/>
          </p:cNvSpPr>
          <p:nvPr>
            <p:ph type="sldNum" sz="quarter" idx="5"/>
          </p:nvPr>
        </p:nvSpPr>
        <p:spPr/>
        <p:txBody>
          <a:bodyPr/>
          <a:lstStyle/>
          <a:p>
            <a:fld id="{9CC8B52F-322F-48E6-ACE1-E71ACDCE7501}" type="slidenum">
              <a:rPr lang="zh-TW" altLang="en-US" smtClean="0"/>
              <a:t>31</a:t>
            </a:fld>
            <a:endParaRPr lang="zh-TW" altLang="en-US"/>
          </a:p>
        </p:txBody>
      </p:sp>
    </p:spTree>
    <p:extLst>
      <p:ext uri="{BB962C8B-B14F-4D97-AF65-F5344CB8AC3E}">
        <p14:creationId xmlns:p14="http://schemas.microsoft.com/office/powerpoint/2010/main" val="2007404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NimbusRomNo9L-Regu"/>
              </a:rPr>
              <a:t>In the above section we derived a </a:t>
            </a:r>
            <a:r>
              <a:rPr lang="en-US" altLang="zh-TW" sz="1800" b="0" i="0" u="none" strike="noStrike" baseline="0" dirty="0">
                <a:latin typeface="CMMI10"/>
              </a:rPr>
              <a:t>Q</a:t>
            </a:r>
            <a:r>
              <a:rPr lang="en-US" altLang="zh-TW" sz="1800" b="0" i="0" u="none" strike="noStrike" baseline="0" dirty="0">
                <a:latin typeface="NimbusRomNo9L-Regu"/>
              </a:rPr>
              <a:t>-learning strategy that does not require explicit use of a policy. However, sometimes we still often want to recover a policy that can be run in the environment. In offline setting, we can recover pi by this equation.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32</a:t>
            </a:fld>
            <a:endParaRPr lang="zh-TW" altLang="en-US"/>
          </a:p>
        </p:txBody>
      </p:sp>
    </p:spTree>
    <p:extLst>
      <p:ext uri="{BB962C8B-B14F-4D97-AF65-F5344CB8AC3E}">
        <p14:creationId xmlns:p14="http://schemas.microsoft.com/office/powerpoint/2010/main" val="616808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And in Online setting,</a:t>
            </a:r>
            <a:r>
              <a:rPr lang="en-US" altLang="zh-TW" sz="1200" b="0" i="0" u="none" strike="noStrike" baseline="0" dirty="0">
                <a:latin typeface="NimbusRomNo9L-Regu"/>
              </a:rPr>
              <a:t> we can recover pi by this equation.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33</a:t>
            </a:fld>
            <a:endParaRPr lang="zh-TW" altLang="en-US"/>
          </a:p>
        </p:txBody>
      </p:sp>
    </p:spTree>
    <p:extLst>
      <p:ext uri="{BB962C8B-B14F-4D97-AF65-F5344CB8AC3E}">
        <p14:creationId xmlns:p14="http://schemas.microsoft.com/office/powerpoint/2010/main" val="908967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實驗包含兩大部分</a:t>
            </a:r>
            <a:r>
              <a:rPr lang="en-US" altLang="zh-TW" dirty="0"/>
              <a:t>:</a:t>
            </a:r>
            <a:r>
              <a:rPr lang="zh-TW" altLang="en-US" dirty="0"/>
              <a:t> 分為</a:t>
            </a:r>
            <a:r>
              <a:rPr lang="en-US" altLang="zh-TW" dirty="0"/>
              <a:t>Offline</a:t>
            </a:r>
            <a:r>
              <a:rPr lang="zh-TW" altLang="en-US" dirty="0"/>
              <a:t>的</a:t>
            </a:r>
            <a:r>
              <a:rPr lang="en-US" altLang="zh-TW" dirty="0"/>
              <a:t>task</a:t>
            </a:r>
            <a:r>
              <a:rPr lang="zh-TW" altLang="en-US" dirty="0"/>
              <a:t>和</a:t>
            </a:r>
            <a:r>
              <a:rPr lang="en-US" altLang="zh-TW" dirty="0"/>
              <a:t>Online</a:t>
            </a:r>
            <a:r>
              <a:rPr lang="zh-TW" altLang="en-US" dirty="0"/>
              <a:t>的</a:t>
            </a:r>
            <a:r>
              <a:rPr lang="en-US" altLang="zh-TW" dirty="0"/>
              <a:t>task</a:t>
            </a:r>
            <a:r>
              <a:rPr lang="zh-TW" altLang="en-US" dirty="0"/>
              <a:t>。首先是</a:t>
            </a:r>
            <a:r>
              <a:rPr lang="en-US" altLang="zh-TW" dirty="0"/>
              <a:t>offline</a:t>
            </a:r>
            <a:r>
              <a:rPr lang="zh-TW" altLang="en-US" dirty="0"/>
              <a:t>的部分。縱軸是套用在各種不同的</a:t>
            </a:r>
            <a:r>
              <a:rPr lang="en-US" altLang="zh-TW" dirty="0"/>
              <a:t>dataset</a:t>
            </a:r>
            <a:r>
              <a:rPr lang="zh-TW" altLang="en-US" dirty="0"/>
              <a:t>上，橫軸是和其他</a:t>
            </a:r>
            <a:r>
              <a:rPr lang="en-US" altLang="zh-TW" dirty="0"/>
              <a:t>offline RL</a:t>
            </a:r>
            <a:r>
              <a:rPr lang="zh-TW" altLang="en-US" dirty="0"/>
              <a:t>的方法做比較。而</a:t>
            </a:r>
            <a:r>
              <a:rPr lang="en-US" altLang="zh-TW" dirty="0"/>
              <a:t>XQL</a:t>
            </a:r>
            <a:r>
              <a:rPr lang="zh-TW" altLang="en-US" dirty="0"/>
              <a:t>的</a:t>
            </a:r>
            <a:r>
              <a:rPr lang="en-US" altLang="zh-TW" dirty="0"/>
              <a:t>C</a:t>
            </a:r>
            <a:r>
              <a:rPr lang="zh-TW" altLang="en-US" dirty="0"/>
              <a:t>表示用一樣的</a:t>
            </a:r>
            <a:r>
              <a:rPr lang="en-US" altLang="zh-TW" dirty="0"/>
              <a:t>hyperparameter</a:t>
            </a:r>
            <a:r>
              <a:rPr lang="zh-TW" altLang="en-US" dirty="0"/>
              <a:t>套用在不同的</a:t>
            </a:r>
            <a:r>
              <a:rPr lang="en-US" altLang="zh-TW" dirty="0"/>
              <a:t>task</a:t>
            </a:r>
            <a:r>
              <a:rPr lang="zh-TW" altLang="en-US" dirty="0"/>
              <a:t>上；而</a:t>
            </a:r>
            <a:r>
              <a:rPr lang="en-US" altLang="zh-TW" dirty="0"/>
              <a:t>T</a:t>
            </a:r>
            <a:r>
              <a:rPr lang="zh-TW" altLang="en-US" dirty="0"/>
              <a:t>表示有針對不同的</a:t>
            </a:r>
            <a:r>
              <a:rPr lang="en-US" altLang="zh-TW" dirty="0"/>
              <a:t>task</a:t>
            </a:r>
            <a:r>
              <a:rPr lang="zh-TW" altLang="en-US" dirty="0"/>
              <a:t>去做</a:t>
            </a:r>
            <a:r>
              <a:rPr lang="en-US" altLang="zh-TW" dirty="0"/>
              <a:t>hyperparameter tuning</a:t>
            </a:r>
            <a:r>
              <a:rPr lang="zh-TW" altLang="en-US" dirty="0"/>
              <a:t>。我們可以發現到，就算不做</a:t>
            </a:r>
            <a:r>
              <a:rPr lang="en-US" altLang="zh-TW" dirty="0"/>
              <a:t>hyperparameter tuning</a:t>
            </a:r>
            <a:r>
              <a:rPr lang="zh-TW" altLang="en-US" dirty="0"/>
              <a:t>，其效果還是大部分都很好；而做了</a:t>
            </a:r>
            <a:r>
              <a:rPr lang="en-US" altLang="zh-TW" dirty="0"/>
              <a:t>tuning</a:t>
            </a:r>
            <a:r>
              <a:rPr lang="zh-TW" altLang="en-US" dirty="0"/>
              <a:t>，不僅效果更好，也能在更短的時間達到收斂。</a:t>
            </a:r>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37</a:t>
            </a:fld>
            <a:endParaRPr lang="zh-TW" altLang="en-US"/>
          </a:p>
        </p:txBody>
      </p:sp>
    </p:spTree>
    <p:extLst>
      <p:ext uri="{BB962C8B-B14F-4D97-AF65-F5344CB8AC3E}">
        <p14:creationId xmlns:p14="http://schemas.microsoft.com/office/powerpoint/2010/main" val="244471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另外這是在</a:t>
            </a:r>
            <a:r>
              <a:rPr lang="en-US" altLang="zh-TW" dirty="0"/>
              <a:t>D4RL</a:t>
            </a:r>
            <a:r>
              <a:rPr lang="zh-TW" altLang="en-US" dirty="0"/>
              <a:t>的</a:t>
            </a:r>
            <a:r>
              <a:rPr lang="en-US" altLang="zh-TW" dirty="0" err="1"/>
              <a:t>Androit</a:t>
            </a:r>
            <a:r>
              <a:rPr lang="en-US" altLang="zh-TW" dirty="0"/>
              <a:t> benchmark</a:t>
            </a:r>
            <a:r>
              <a:rPr lang="zh-TW" altLang="en-US" dirty="0"/>
              <a:t>，也可以得到很好的效果。</a:t>
            </a:r>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38</a:t>
            </a:fld>
            <a:endParaRPr lang="zh-TW" altLang="en-US"/>
          </a:p>
        </p:txBody>
      </p:sp>
    </p:spTree>
    <p:extLst>
      <p:ext uri="{BB962C8B-B14F-4D97-AF65-F5344CB8AC3E}">
        <p14:creationId xmlns:p14="http://schemas.microsoft.com/office/powerpoint/2010/main" val="4071065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800" b="0" i="0" u="none" strike="noStrike" baseline="0" dirty="0">
                <a:latin typeface="NimbusRomNo9L-Regu"/>
              </a:rPr>
              <a:t>In online tasks, they combined this new update method with TD3 and SAC, resulting in “X-SAC” and</a:t>
            </a:r>
            <a:r>
              <a:rPr lang="zh-TW" altLang="en-US" sz="1800" b="0" i="0" u="none" strike="noStrike" baseline="0" dirty="0">
                <a:latin typeface="NimbusRomNo9L-Regu"/>
              </a:rPr>
              <a:t> </a:t>
            </a:r>
            <a:r>
              <a:rPr lang="en-US" altLang="zh-TW" sz="1800" b="0" i="0" u="none" strike="noStrike" baseline="0" dirty="0">
                <a:latin typeface="NimbusRomNo9L-Regu"/>
              </a:rPr>
              <a:t>"X-TD3," both of which achieved better performance than their original counterparts. </a:t>
            </a:r>
            <a:r>
              <a:rPr lang="en-US" altLang="zh-TW" b="0" i="0" dirty="0">
                <a:solidFill>
                  <a:srgbClr val="333333"/>
                </a:solidFill>
                <a:effectLst/>
                <a:latin typeface="Open Sans" panose="020B0604020202020204" pitchFamily="34" charset="0"/>
              </a:rPr>
              <a:t>With regard to </a:t>
            </a:r>
            <a:r>
              <a:rPr lang="en-US" altLang="zh-TW" b="0" i="0" dirty="0">
                <a:solidFill>
                  <a:srgbClr val="333333"/>
                </a:solidFill>
                <a:effectLst/>
                <a:latin typeface="Noto Sans" panose="020B0502040204020203" pitchFamily="34" charset="0"/>
              </a:rPr>
              <a:t>the –DQ here, they believe the Gumbel loss function helps with overestimation, </a:t>
            </a:r>
            <a:r>
              <a:rPr lang="en-US" altLang="zh-TW" b="0" i="0" dirty="0">
                <a:solidFill>
                  <a:srgbClr val="333333"/>
                </a:solidFill>
                <a:effectLst/>
                <a:latin typeface="Noto Sans" panose="020B0502040504020204" pitchFamily="34" charset="0"/>
              </a:rPr>
              <a:t>without double Q-learning</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39</a:t>
            </a:fld>
            <a:endParaRPr lang="zh-TW" altLang="en-US"/>
          </a:p>
        </p:txBody>
      </p:sp>
    </p:spTree>
    <p:extLst>
      <p:ext uri="{BB962C8B-B14F-4D97-AF65-F5344CB8AC3E}">
        <p14:creationId xmlns:p14="http://schemas.microsoft.com/office/powerpoint/2010/main" val="375638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今天的</a:t>
            </a:r>
            <a:r>
              <a:rPr lang="en-US" altLang="zh-TW" dirty="0"/>
              <a:t>outline</a:t>
            </a:r>
            <a:r>
              <a:rPr lang="zh-TW" altLang="en-US" dirty="0"/>
              <a:t>包含</a:t>
            </a:r>
            <a:r>
              <a:rPr lang="en-US" altLang="zh-TW" dirty="0"/>
              <a:t>introduction, preliminaries, </a:t>
            </a:r>
            <a:r>
              <a:rPr lang="zh-TW" altLang="en-US" dirty="0"/>
              <a:t>本篇主要算法</a:t>
            </a:r>
            <a:r>
              <a:rPr lang="en-US" altLang="zh-TW" dirty="0"/>
              <a:t>Extreme Q learning, experiments</a:t>
            </a:r>
            <a:r>
              <a:rPr lang="zh-TW" altLang="en-US" dirty="0"/>
              <a:t>和</a:t>
            </a:r>
            <a:r>
              <a:rPr lang="en-US" altLang="zh-TW" dirty="0"/>
              <a:t>conclusion</a:t>
            </a:r>
            <a:r>
              <a:rPr lang="zh-TW" altLang="en-US" dirty="0"/>
              <a:t>。</a:t>
            </a:r>
            <a:endParaRPr lang="en-US" altLang="zh-TW" dirty="0"/>
          </a:p>
          <a:p>
            <a:endParaRPr lang="en-US" altLang="zh-TW" dirty="0"/>
          </a:p>
          <a:p>
            <a:r>
              <a:rPr lang="en-US" altLang="zh-TW" b="0" i="0" dirty="0">
                <a:solidFill>
                  <a:srgbClr val="D1D5DB"/>
                </a:solidFill>
                <a:effectLst/>
                <a:latin typeface="Söhne"/>
              </a:rPr>
              <a:t>Today's outline includes an introduction, preliminaries, the main algorithm of this paper, Extreme Q learning, experiments, and conclusion.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3</a:t>
            </a:fld>
            <a:endParaRPr lang="zh-TW" altLang="en-US"/>
          </a:p>
        </p:txBody>
      </p:sp>
    </p:spTree>
    <p:extLst>
      <p:ext uri="{BB962C8B-B14F-4D97-AF65-F5344CB8AC3E}">
        <p14:creationId xmlns:p14="http://schemas.microsoft.com/office/powerpoint/2010/main" val="282796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在普通的</a:t>
            </a:r>
            <a:r>
              <a:rPr lang="en-US" altLang="zh-TW" dirty="0" err="1"/>
              <a:t>mdp</a:t>
            </a:r>
            <a:r>
              <a:rPr lang="zh-TW" altLang="en-US" dirty="0"/>
              <a:t>設定下，我們的目標是</a:t>
            </a:r>
            <a:r>
              <a:rPr lang="en-US" altLang="zh-TW" dirty="0"/>
              <a:t>maximize total expected return</a:t>
            </a:r>
            <a:r>
              <a:rPr lang="zh-TW" altLang="en-US" dirty="0"/>
              <a:t>。而在</a:t>
            </a:r>
            <a:r>
              <a:rPr lang="en-US" altLang="zh-TW" dirty="0"/>
              <a:t>regularized </a:t>
            </a:r>
            <a:r>
              <a:rPr lang="en-US" altLang="zh-TW" dirty="0" err="1"/>
              <a:t>mdp</a:t>
            </a:r>
            <a:r>
              <a:rPr lang="zh-TW" altLang="en-US" dirty="0"/>
              <a:t>底下，我們的</a:t>
            </a:r>
            <a:r>
              <a:rPr lang="en-US" altLang="zh-TW" dirty="0"/>
              <a:t>objective function</a:t>
            </a:r>
            <a:r>
              <a:rPr lang="zh-TW" altLang="en-US" dirty="0"/>
              <a:t>必須加上一個</a:t>
            </a:r>
            <a:r>
              <a:rPr lang="en-US" altLang="zh-TW" dirty="0"/>
              <a:t>entropy term</a:t>
            </a:r>
            <a:r>
              <a:rPr lang="zh-TW" altLang="en-US" dirty="0"/>
              <a:t>，這裡寫作</a:t>
            </a:r>
            <a:r>
              <a:rPr lang="en-US" altLang="zh-TW" dirty="0"/>
              <a:t>H</a:t>
            </a:r>
            <a:r>
              <a:rPr lang="zh-TW" altLang="en-US" dirty="0"/>
              <a:t>。</a:t>
            </a:r>
            <a:endParaRPr lang="en-US" altLang="zh-TW" dirty="0"/>
          </a:p>
          <a:p>
            <a:endParaRPr lang="en-US" altLang="zh-TW" dirty="0"/>
          </a:p>
          <a:p>
            <a:br>
              <a:rPr lang="en-US" altLang="zh-TW" dirty="0"/>
            </a:br>
            <a:r>
              <a:rPr lang="en-US" altLang="zh-TW" b="0" i="0" dirty="0">
                <a:solidFill>
                  <a:srgbClr val="D1D5DB"/>
                </a:solidFill>
                <a:effectLst/>
                <a:latin typeface="Söhne"/>
              </a:rPr>
              <a:t>In a standard MDP setting, our goal is to maximize the total expected return. However, in a regularized MDP, our objective function must include an entropy term, denoted as H here.</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5</a:t>
            </a:fld>
            <a:endParaRPr lang="zh-TW" altLang="en-US"/>
          </a:p>
        </p:txBody>
      </p:sp>
    </p:spTree>
    <p:extLst>
      <p:ext uri="{BB962C8B-B14F-4D97-AF65-F5344CB8AC3E}">
        <p14:creationId xmlns:p14="http://schemas.microsoft.com/office/powerpoint/2010/main" val="94976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而在</a:t>
            </a:r>
            <a:r>
              <a:rPr lang="en-US" altLang="zh-TW" dirty="0"/>
              <a:t>2017</a:t>
            </a:r>
            <a:r>
              <a:rPr lang="zh-TW" altLang="en-US" dirty="0"/>
              <a:t>年發表的</a:t>
            </a:r>
            <a:r>
              <a:rPr lang="en-US" altLang="zh-TW" dirty="0"/>
              <a:t>soft q learning</a:t>
            </a:r>
            <a:r>
              <a:rPr lang="zh-TW" altLang="en-US" dirty="0"/>
              <a:t>證明了</a:t>
            </a:r>
            <a:r>
              <a:rPr lang="en-US" altLang="zh-TW" dirty="0"/>
              <a:t>Q-soft</a:t>
            </a:r>
            <a:r>
              <a:rPr lang="zh-TW" altLang="en-US" dirty="0"/>
              <a:t>和</a:t>
            </a:r>
            <a:r>
              <a:rPr lang="en-US" altLang="zh-TW" dirty="0"/>
              <a:t>V-soft</a:t>
            </a:r>
            <a:r>
              <a:rPr lang="zh-TW" altLang="en-US" dirty="0"/>
              <a:t>用這兩條式子迭代更新，會收斂到最佳解。</a:t>
            </a:r>
            <a:endParaRPr lang="en-US" altLang="zh-TW" dirty="0"/>
          </a:p>
          <a:p>
            <a:endParaRPr lang="en-US" altLang="zh-TW" dirty="0"/>
          </a:p>
          <a:p>
            <a:br>
              <a:rPr lang="en-US" altLang="zh-TW" dirty="0"/>
            </a:br>
            <a:r>
              <a:rPr lang="en-US" altLang="zh-TW" b="0" i="0" dirty="0">
                <a:solidFill>
                  <a:srgbClr val="D1D5DB"/>
                </a:solidFill>
                <a:effectLst/>
                <a:latin typeface="Söhne"/>
              </a:rPr>
              <a:t>In 2017, Soft Q Learning was proposed, which proved that updating Q-soft and V-soft using these two equations iteratively would converge to the optimal solution.</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6</a:t>
            </a:fld>
            <a:endParaRPr lang="zh-TW" altLang="en-US"/>
          </a:p>
        </p:txBody>
      </p:sp>
    </p:spTree>
    <p:extLst>
      <p:ext uri="{BB962C8B-B14F-4D97-AF65-F5344CB8AC3E}">
        <p14:creationId xmlns:p14="http://schemas.microsoft.com/office/powerpoint/2010/main" val="46185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但是</a:t>
            </a:r>
            <a:r>
              <a:rPr lang="en-US" altLang="zh-TW" dirty="0"/>
              <a:t>V</a:t>
            </a:r>
            <a:r>
              <a:rPr lang="zh-TW" altLang="en-US" dirty="0"/>
              <a:t>這條更新式包含了對整個</a:t>
            </a:r>
            <a:r>
              <a:rPr lang="en-US" altLang="zh-TW" dirty="0"/>
              <a:t>action space</a:t>
            </a:r>
            <a:r>
              <a:rPr lang="zh-TW" altLang="en-US" dirty="0"/>
              <a:t>做積分，這在</a:t>
            </a:r>
            <a:r>
              <a:rPr lang="en-US" altLang="zh-TW" dirty="0"/>
              <a:t>high dimensional action space</a:t>
            </a:r>
            <a:r>
              <a:rPr lang="zh-TW" altLang="en-US" dirty="0"/>
              <a:t>，例如</a:t>
            </a:r>
            <a:r>
              <a:rPr lang="en-US" altLang="zh-TW" dirty="0"/>
              <a:t>continuous action</a:t>
            </a:r>
            <a:r>
              <a:rPr lang="zh-TW" altLang="en-US" dirty="0"/>
              <a:t>，是明顯不可行的。</a:t>
            </a:r>
            <a:endParaRPr lang="en-US" altLang="zh-TW" dirty="0"/>
          </a:p>
          <a:p>
            <a:endParaRPr lang="en-US" altLang="zh-TW" dirty="0"/>
          </a:p>
          <a:p>
            <a:r>
              <a:rPr lang="en-US" altLang="zh-TW" b="0" i="0" dirty="0">
                <a:solidFill>
                  <a:srgbClr val="D1D5DB"/>
                </a:solidFill>
                <a:effectLst/>
                <a:latin typeface="Söhne"/>
              </a:rPr>
              <a:t>However, the V update equation involves integration over the entire action space, which is clearly infeasible for high-dimensional action spaces such as continuous actions.</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7</a:t>
            </a:fld>
            <a:endParaRPr lang="zh-TW" altLang="en-US"/>
          </a:p>
        </p:txBody>
      </p:sp>
    </p:spTree>
    <p:extLst>
      <p:ext uri="{BB962C8B-B14F-4D97-AF65-F5344CB8AC3E}">
        <p14:creationId xmlns:p14="http://schemas.microsoft.com/office/powerpoint/2010/main" val="60666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而之前的算法像是</a:t>
            </a:r>
            <a:r>
              <a:rPr lang="en-US" altLang="zh-TW" dirty="0"/>
              <a:t>SQL</a:t>
            </a:r>
            <a:r>
              <a:rPr lang="zh-TW" altLang="en-US" dirty="0"/>
              <a:t>和</a:t>
            </a:r>
            <a:r>
              <a:rPr lang="en-US" altLang="zh-TW" dirty="0"/>
              <a:t>SAC</a:t>
            </a:r>
            <a:r>
              <a:rPr lang="zh-TW" altLang="en-US" dirty="0"/>
              <a:t>都是用了其他方法或技巧繞過了這個問題。這篇</a:t>
            </a:r>
            <a:r>
              <a:rPr lang="en-US" altLang="zh-TW" dirty="0"/>
              <a:t>paper</a:t>
            </a:r>
            <a:r>
              <a:rPr lang="zh-TW" altLang="en-US" dirty="0"/>
              <a:t> </a:t>
            </a:r>
            <a:r>
              <a:rPr lang="en-US" altLang="zh-TW" dirty="0"/>
              <a:t>present</a:t>
            </a:r>
            <a:r>
              <a:rPr lang="zh-TW" altLang="en-US" dirty="0"/>
              <a:t>了一條新的</a:t>
            </a:r>
            <a:r>
              <a:rPr lang="en-US" altLang="zh-TW" dirty="0"/>
              <a:t>loss objective</a:t>
            </a:r>
            <a:r>
              <a:rPr lang="zh-TW" altLang="en-US" dirty="0"/>
              <a:t>可以解決這個問題。</a:t>
            </a:r>
            <a:endParaRPr lang="en-US" altLang="zh-TW" dirty="0"/>
          </a:p>
          <a:p>
            <a:endParaRPr lang="en-US" altLang="zh-TW" dirty="0"/>
          </a:p>
          <a:p>
            <a:r>
              <a:rPr lang="en-US" altLang="zh-TW" b="0" i="0" dirty="0">
                <a:solidFill>
                  <a:srgbClr val="D1D5DB"/>
                </a:solidFill>
                <a:effectLst/>
                <a:latin typeface="Söhne"/>
              </a:rPr>
              <a:t>Previous algorithms such as SQL and SAC have used alternative methods or tricks to overcome this problem. This paper presents a new loss objective that can solve this problem directly.</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8</a:t>
            </a:fld>
            <a:endParaRPr lang="zh-TW" altLang="en-US"/>
          </a:p>
        </p:txBody>
      </p:sp>
    </p:spTree>
    <p:extLst>
      <p:ext uri="{BB962C8B-B14F-4D97-AF65-F5344CB8AC3E}">
        <p14:creationId xmlns:p14="http://schemas.microsoft.com/office/powerpoint/2010/main" val="1162627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a:t>
            </a:r>
            <a:r>
              <a:rPr lang="en-US" altLang="zh-TW" dirty="0"/>
              <a:t>loss function</a:t>
            </a:r>
            <a:r>
              <a:rPr lang="zh-TW" altLang="en-US" dirty="0"/>
              <a:t>有幾個優點</a:t>
            </a:r>
            <a:r>
              <a:rPr lang="en-US" altLang="zh-TW" dirty="0"/>
              <a:t>:</a:t>
            </a:r>
          </a:p>
          <a:p>
            <a:pPr marL="228600" indent="-228600">
              <a:buAutoNum type="arabicPeriod"/>
            </a:pPr>
            <a:r>
              <a:rPr lang="zh-TW" altLang="en-US" dirty="0"/>
              <a:t>他不需要</a:t>
            </a:r>
            <a:r>
              <a:rPr lang="en-US" altLang="zh-TW" dirty="0"/>
              <a:t>current policy</a:t>
            </a:r>
            <a:r>
              <a:rPr lang="zh-TW" altLang="en-US" dirty="0"/>
              <a:t>的參與，就可以</a:t>
            </a:r>
            <a:r>
              <a:rPr lang="en-US" altLang="zh-TW" dirty="0"/>
              <a:t>update soft value function</a:t>
            </a:r>
            <a:r>
              <a:rPr lang="zh-TW" altLang="en-US" dirty="0"/>
              <a:t>。這代表他不需要</a:t>
            </a:r>
            <a:r>
              <a:rPr lang="en-US" altLang="zh-TW" dirty="0"/>
              <a:t>sampling action</a:t>
            </a:r>
            <a:r>
              <a:rPr lang="zh-TW" altLang="en-US" dirty="0"/>
              <a:t>或迭代整個</a:t>
            </a:r>
            <a:r>
              <a:rPr lang="en-US" altLang="zh-TW" dirty="0"/>
              <a:t>action space</a:t>
            </a:r>
            <a:r>
              <a:rPr lang="zh-TW" altLang="en-US" dirty="0"/>
              <a:t>，也就不會遇到剛剛提到的那個問題。</a:t>
            </a:r>
            <a:endParaRPr lang="en-US" altLang="zh-TW" dirty="0"/>
          </a:p>
          <a:p>
            <a:pPr marL="228600" indent="-228600">
              <a:buAutoNum type="arabicPeriod"/>
            </a:pPr>
            <a:r>
              <a:rPr lang="zh-TW" altLang="en-US" dirty="0"/>
              <a:t>他很容易實作</a:t>
            </a:r>
            <a:endParaRPr lang="en-US" altLang="zh-TW" dirty="0"/>
          </a:p>
          <a:p>
            <a:pPr marL="228600" indent="-228600">
              <a:buAutoNum type="arabicPeriod"/>
            </a:pPr>
            <a:r>
              <a:rPr lang="zh-TW" altLang="en-US" dirty="0"/>
              <a:t>他可以</a:t>
            </a:r>
            <a:r>
              <a:rPr lang="en-US" altLang="zh-TW" dirty="0"/>
              <a:t>work</a:t>
            </a:r>
            <a:r>
              <a:rPr lang="zh-TW" altLang="en-US" dirty="0"/>
              <a:t>在</a:t>
            </a:r>
            <a:r>
              <a:rPr lang="en-US" altLang="zh-TW" dirty="0"/>
              <a:t>online RL</a:t>
            </a:r>
            <a:r>
              <a:rPr lang="zh-TW" altLang="en-US" dirty="0"/>
              <a:t>和</a:t>
            </a:r>
            <a:r>
              <a:rPr lang="en-US" altLang="zh-TW" dirty="0"/>
              <a:t>offline RL</a:t>
            </a:r>
            <a:r>
              <a:rPr lang="zh-TW" altLang="en-US" dirty="0"/>
              <a:t>這兩種</a:t>
            </a:r>
            <a:r>
              <a:rPr lang="en-US" altLang="zh-TW" dirty="0"/>
              <a:t>setting</a:t>
            </a:r>
            <a:r>
              <a:rPr lang="zh-TW" altLang="en-US" dirty="0"/>
              <a:t>中。</a:t>
            </a:r>
            <a:endParaRPr lang="en-US" altLang="zh-TW" dirty="0"/>
          </a:p>
          <a:p>
            <a:pPr marL="228600" indent="-228600">
              <a:buAutoNum type="arabicPeriod"/>
            </a:pPr>
            <a:endParaRPr lang="en-US" altLang="zh-TW" dirty="0"/>
          </a:p>
          <a:p>
            <a:pPr algn="l"/>
            <a:br>
              <a:rPr lang="en-US" altLang="zh-TW" b="0" i="0" dirty="0">
                <a:solidFill>
                  <a:srgbClr val="D1D5DB"/>
                </a:solidFill>
                <a:effectLst/>
                <a:latin typeface="Söhne"/>
              </a:rPr>
            </a:br>
            <a:r>
              <a:rPr lang="en-US" altLang="zh-TW" b="0" i="0" dirty="0">
                <a:solidFill>
                  <a:srgbClr val="D1D5DB"/>
                </a:solidFill>
                <a:effectLst/>
                <a:latin typeface="Söhne"/>
              </a:rPr>
              <a:t>This loss function has several advantages:</a:t>
            </a:r>
          </a:p>
          <a:p>
            <a:pPr algn="l">
              <a:buFont typeface="Arial" panose="020B0604020202020204" pitchFamily="34" charset="0"/>
              <a:buChar char="•"/>
            </a:pPr>
            <a:r>
              <a:rPr lang="en-US" altLang="zh-TW" b="0" i="0" dirty="0">
                <a:solidFill>
                  <a:srgbClr val="D1D5DB"/>
                </a:solidFill>
                <a:effectLst/>
                <a:latin typeface="Söhne"/>
              </a:rPr>
              <a:t>It does not require the involvement of the current policy to update the soft value function. This means that it does not require sampling actions or iterating over the entire action space, thus avoiding the problem mentioned earlier.</a:t>
            </a:r>
          </a:p>
          <a:p>
            <a:pPr algn="l">
              <a:buFont typeface="Arial" panose="020B0604020202020204" pitchFamily="34" charset="0"/>
              <a:buChar char="•"/>
            </a:pPr>
            <a:r>
              <a:rPr lang="en-US" altLang="zh-TW" b="0" i="0" dirty="0">
                <a:solidFill>
                  <a:srgbClr val="D1D5DB"/>
                </a:solidFill>
                <a:effectLst/>
                <a:latin typeface="Söhne"/>
              </a:rPr>
              <a:t>It is easy to implement.</a:t>
            </a:r>
          </a:p>
          <a:p>
            <a:pPr algn="l">
              <a:buFont typeface="Arial" panose="020B0604020202020204" pitchFamily="34" charset="0"/>
              <a:buChar char="•"/>
            </a:pPr>
            <a:r>
              <a:rPr lang="en-US" altLang="zh-TW" b="0" i="0" dirty="0">
                <a:solidFill>
                  <a:srgbClr val="D1D5DB"/>
                </a:solidFill>
                <a:effectLst/>
                <a:latin typeface="Söhne"/>
              </a:rPr>
              <a:t>It can work in both online RL and offline RL settings.</a:t>
            </a:r>
          </a:p>
          <a:p>
            <a:pPr marL="0" indent="0">
              <a:buNone/>
            </a:pP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9</a:t>
            </a:fld>
            <a:endParaRPr lang="zh-TW" altLang="en-US"/>
          </a:p>
        </p:txBody>
      </p:sp>
    </p:spTree>
    <p:extLst>
      <p:ext uri="{BB962C8B-B14F-4D97-AF65-F5344CB8AC3E}">
        <p14:creationId xmlns:p14="http://schemas.microsoft.com/office/powerpoint/2010/main" val="402929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首先，介紹一個</a:t>
            </a:r>
            <a:r>
              <a:rPr lang="en-US" altLang="zh-TW" dirty="0"/>
              <a:t>Maximum entropy RL</a:t>
            </a:r>
            <a:r>
              <a:rPr lang="zh-TW" altLang="en-US" dirty="0"/>
              <a:t>的</a:t>
            </a:r>
            <a:r>
              <a:rPr lang="en-US" altLang="zh-TW" dirty="0"/>
              <a:t>general version</a:t>
            </a:r>
            <a:r>
              <a:rPr lang="zh-TW" altLang="en-US" dirty="0"/>
              <a:t>。也就是下面這條式子。注意這邊除以一個</a:t>
            </a:r>
            <a:r>
              <a:rPr lang="en-US" altLang="zh-TW" dirty="0"/>
              <a:t>mu</a:t>
            </a:r>
            <a:r>
              <a:rPr lang="zh-TW" altLang="en-US" dirty="0"/>
              <a:t>。在</a:t>
            </a:r>
            <a:r>
              <a:rPr lang="en-US" altLang="zh-TW" dirty="0"/>
              <a:t>online setting</a:t>
            </a:r>
            <a:r>
              <a:rPr lang="zh-TW" altLang="en-US" dirty="0"/>
              <a:t>中，</a:t>
            </a:r>
            <a:r>
              <a:rPr lang="en-US" altLang="zh-TW" dirty="0"/>
              <a:t>mu</a:t>
            </a:r>
            <a:r>
              <a:rPr lang="zh-TW" altLang="en-US" dirty="0"/>
              <a:t>是一個</a:t>
            </a:r>
            <a:r>
              <a:rPr lang="en-US" altLang="zh-TW" dirty="0"/>
              <a:t>uniform</a:t>
            </a:r>
            <a:r>
              <a:rPr lang="zh-TW" altLang="en-US" dirty="0"/>
              <a:t> </a:t>
            </a:r>
            <a:r>
              <a:rPr lang="en-US" altLang="zh-TW" dirty="0"/>
              <a:t>distribution</a:t>
            </a:r>
            <a:r>
              <a:rPr lang="zh-TW" altLang="en-US" dirty="0"/>
              <a:t>；在</a:t>
            </a:r>
            <a:r>
              <a:rPr lang="en-US" altLang="zh-TW" dirty="0"/>
              <a:t>offline setting</a:t>
            </a:r>
            <a:r>
              <a:rPr lang="zh-TW" altLang="en-US" dirty="0"/>
              <a:t>中，</a:t>
            </a:r>
            <a:r>
              <a:rPr lang="en-US" altLang="zh-TW" dirty="0"/>
              <a:t>mu</a:t>
            </a:r>
            <a:r>
              <a:rPr lang="zh-TW" altLang="en-US" dirty="0"/>
              <a:t>是</a:t>
            </a:r>
            <a:r>
              <a:rPr lang="en-US" altLang="zh-TW" dirty="0"/>
              <a:t>generate</a:t>
            </a:r>
            <a:r>
              <a:rPr lang="zh-TW" altLang="en-US" dirty="0"/>
              <a:t>一個</a:t>
            </a:r>
            <a:r>
              <a:rPr lang="en-US" altLang="zh-TW" dirty="0"/>
              <a:t>fixed dataset</a:t>
            </a:r>
            <a:r>
              <a:rPr lang="zh-TW" altLang="en-US" dirty="0"/>
              <a:t>的</a:t>
            </a:r>
            <a:r>
              <a:rPr lang="en-US" altLang="zh-TW" dirty="0"/>
              <a:t>behavior policy</a:t>
            </a:r>
            <a:r>
              <a:rPr lang="zh-TW" altLang="en-US" dirty="0"/>
              <a:t>。</a:t>
            </a:r>
            <a:endParaRPr lang="en-US" altLang="zh-TW" dirty="0"/>
          </a:p>
          <a:p>
            <a:r>
              <a:rPr lang="zh-TW" altLang="en-US" dirty="0"/>
              <a:t>通常</a:t>
            </a:r>
            <a:r>
              <a:rPr lang="en-US" altLang="zh-TW" dirty="0"/>
              <a:t>offline RL</a:t>
            </a:r>
            <a:r>
              <a:rPr lang="zh-TW" altLang="en-US" dirty="0"/>
              <a:t>指的是不用</a:t>
            </a:r>
            <a:r>
              <a:rPr lang="en-US" altLang="zh-TW" dirty="0"/>
              <a:t>policy</a:t>
            </a:r>
            <a:r>
              <a:rPr lang="zh-TW" altLang="en-US" dirty="0"/>
              <a:t>與環境互動產生</a:t>
            </a:r>
            <a:r>
              <a:rPr lang="en-US" altLang="zh-TW" dirty="0"/>
              <a:t>trajectories</a:t>
            </a:r>
            <a:r>
              <a:rPr lang="zh-TW" altLang="en-US" dirty="0"/>
              <a:t>，而是用其他方式蒐集一個固定的</a:t>
            </a:r>
            <a:r>
              <a:rPr lang="en-US" altLang="zh-TW" dirty="0"/>
              <a:t>buffer</a:t>
            </a:r>
            <a:r>
              <a:rPr lang="zh-TW" altLang="en-US" dirty="0"/>
              <a:t>，可能是</a:t>
            </a:r>
            <a:r>
              <a:rPr lang="en-US" altLang="zh-TW" dirty="0"/>
              <a:t>expert</a:t>
            </a:r>
            <a:r>
              <a:rPr lang="zh-TW" altLang="en-US" dirty="0"/>
              <a:t>產生的</a:t>
            </a:r>
            <a:r>
              <a:rPr lang="en-US" altLang="zh-TW" dirty="0"/>
              <a:t>trajectories</a:t>
            </a:r>
            <a:r>
              <a:rPr lang="zh-TW" altLang="en-US" dirty="0"/>
              <a:t>。因此這個</a:t>
            </a:r>
            <a:r>
              <a:rPr lang="en-US" altLang="zh-TW" dirty="0"/>
              <a:t>mu</a:t>
            </a:r>
            <a:r>
              <a:rPr lang="zh-TW" altLang="en-US" dirty="0"/>
              <a:t>，實作上通常是未知的。</a:t>
            </a:r>
            <a:endParaRPr lang="en-US" altLang="zh-TW" dirty="0"/>
          </a:p>
          <a:p>
            <a:r>
              <a:rPr lang="zh-TW" altLang="en-US" dirty="0"/>
              <a:t>而後面這一項</a:t>
            </a:r>
            <a:r>
              <a:rPr lang="en-US" altLang="zh-TW" dirty="0"/>
              <a:t>entropy term</a:t>
            </a:r>
            <a:r>
              <a:rPr lang="zh-TW" altLang="en-US" dirty="0"/>
              <a:t>又可以被視為一個</a:t>
            </a:r>
            <a:r>
              <a:rPr lang="en-US" altLang="zh-TW" dirty="0"/>
              <a:t>KL constraint</a:t>
            </a:r>
            <a:r>
              <a:rPr lang="zh-TW" altLang="en-US" dirty="0"/>
              <a:t>，讓</a:t>
            </a:r>
            <a:r>
              <a:rPr lang="en-US" altLang="zh-TW" dirty="0"/>
              <a:t>learned policy</a:t>
            </a:r>
            <a:r>
              <a:rPr lang="zh-TW" altLang="en-US" dirty="0"/>
              <a:t>和</a:t>
            </a:r>
            <a:r>
              <a:rPr lang="en-US" altLang="zh-TW" dirty="0"/>
              <a:t>behavior policy</a:t>
            </a:r>
            <a:r>
              <a:rPr lang="zh-TW" altLang="en-US" dirty="0"/>
              <a:t>不要離得太遠。</a:t>
            </a:r>
            <a:endParaRPr lang="en-US" altLang="zh-TW" dirty="0"/>
          </a:p>
          <a:p>
            <a:endParaRPr lang="en-US" altLang="zh-TW" dirty="0"/>
          </a:p>
          <a:p>
            <a:r>
              <a:rPr lang="en-US" altLang="zh-TW" b="0" i="0" dirty="0">
                <a:solidFill>
                  <a:srgbClr val="D1D5DB"/>
                </a:solidFill>
                <a:effectLst/>
                <a:latin typeface="Söhne"/>
              </a:rPr>
              <a:t>First, let me introduce the general version of Maximum Entropy RL, which is represented by the following equation. Note that there is a division by mu. In the online setting, mu is a uniform distribution, while in the offline setting, mu is the behavior policy that generates a fixed dataset. Usually, offline RL refers to a setting where trajectories are not generated by interacting with the environment using a policy, but instead, a fixed buffer is collected in some other way, such as by expert demonstrations. Therefore, this mu is typically unknown in practice. The entropy term in the equation can be viewed as a KL constraint that ensures that the learned policy does not deviate too far from the behavior policy.</a:t>
            </a:r>
            <a:endParaRPr lang="zh-TW" altLang="en-US" dirty="0"/>
          </a:p>
        </p:txBody>
      </p:sp>
      <p:sp>
        <p:nvSpPr>
          <p:cNvPr id="4" name="投影片編號版面配置區 3"/>
          <p:cNvSpPr>
            <a:spLocks noGrp="1"/>
          </p:cNvSpPr>
          <p:nvPr>
            <p:ph type="sldNum" sz="quarter" idx="5"/>
          </p:nvPr>
        </p:nvSpPr>
        <p:spPr/>
        <p:txBody>
          <a:bodyPr/>
          <a:lstStyle/>
          <a:p>
            <a:fld id="{9CC8B52F-322F-48E6-ACE1-E71ACDCE7501}" type="slidenum">
              <a:rPr lang="zh-TW" altLang="en-US" smtClean="0"/>
              <a:t>11</a:t>
            </a:fld>
            <a:endParaRPr lang="zh-TW" altLang="en-US"/>
          </a:p>
        </p:txBody>
      </p:sp>
    </p:spTree>
    <p:extLst>
      <p:ext uri="{BB962C8B-B14F-4D97-AF65-F5344CB8AC3E}">
        <p14:creationId xmlns:p14="http://schemas.microsoft.com/office/powerpoint/2010/main" val="356281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2DBB1A-64F2-47CC-830E-C86C03788C2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4C4D71D-60DB-4785-85E1-F56F86907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2D7CB50-CF60-4CD7-9D46-7ECE45A730CD}"/>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CE9512F7-E8C0-46FA-AF64-20699534453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0760BE8-1D10-49C5-8ABD-2E4ECDA38710}"/>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411889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20DF5-7204-41F0-AFFC-A36CE2131EE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CF0DF89-3F8C-48F6-81D3-53472EEECE2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89BCE6-756B-47B1-A673-02B6FD023CC4}"/>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6C4B0CC2-1C5E-449B-AF98-3FABFBB51E3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FD2CB78-0F30-41DF-8F60-B3BAF4B0BC24}"/>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03554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0C0037-C47C-4034-B615-5C5A39CEC07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77D4B8A-5540-4D73-B946-1F2F9889168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186EA58-EE57-478B-A1F8-C4419B4C8EBE}"/>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B26992B2-BB60-45A8-8B61-BBFF174922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34BD1E-704E-4AB6-8DC6-E97487F39B5C}"/>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29452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155F8-0749-4CDC-8E01-81F888E104E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C78CC85-22E5-40FA-8921-EF5FED19E44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DF69E5-BC00-48CF-8290-E59189F32E1B}"/>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D1F8453C-5780-42A6-A011-11D234F583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7674AE-EEBF-44B7-A37A-34FE7211BFB9}"/>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80289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EAC7E-3A23-4120-8671-89173FF3EBA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871D869-E10E-4622-A802-459928273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8F8461B-9EF7-4DC6-B3C4-705724F62E5B}"/>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2B64E360-60F1-4BF1-A498-EF103FC9E5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3250D7-ECFF-4F5A-986D-294132898273}"/>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403515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8234E7-9912-4777-8E86-5E77DD93E86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94DEE95-184A-473A-BF1D-0FE95457AD4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9965740-E844-41B9-B44C-B676FD6113F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F86D171-4086-4AE0-A4A2-18A5F9C90218}"/>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6" name="頁尾版面配置區 5">
            <a:extLst>
              <a:ext uri="{FF2B5EF4-FFF2-40B4-BE49-F238E27FC236}">
                <a16:creationId xmlns:a16="http://schemas.microsoft.com/office/drawing/2014/main" id="{1F9B7752-E517-4C8E-8EA3-EE1C0F2CDE6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FACD443-2AF2-4CF1-9B19-D9E023E61336}"/>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17455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025DD7-1E7B-4E4C-8124-96DE27E3CA5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1EBEB0A-19D9-4A26-A42D-54D302028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7A8D975-65A8-45C4-9742-116BD44C01B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EC82F2C-5014-4F8C-95B8-03C7E6B8E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EDED091-99F7-42B8-948F-5044537D961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B8D939-499B-4C25-8166-3783B18FDB68}"/>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8" name="頁尾版面配置區 7">
            <a:extLst>
              <a:ext uri="{FF2B5EF4-FFF2-40B4-BE49-F238E27FC236}">
                <a16:creationId xmlns:a16="http://schemas.microsoft.com/office/drawing/2014/main" id="{DE88CAB4-A546-4B55-936F-AAD7B301E0F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6CBD586-176C-4CF5-A97E-EDB4E8EBD054}"/>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94236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33BAFF-4923-40DB-9C27-DB160554FB5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9063807-3612-4D61-9FF0-D4D293EC41D3}"/>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4" name="頁尾版面配置區 3">
            <a:extLst>
              <a:ext uri="{FF2B5EF4-FFF2-40B4-BE49-F238E27FC236}">
                <a16:creationId xmlns:a16="http://schemas.microsoft.com/office/drawing/2014/main" id="{188A0488-E41E-4694-A736-F223272DB4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65137EF-85B4-41DE-8916-8C7F342998D5}"/>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225515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0F30867-D87A-4795-873B-3287D66D5D77}"/>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3" name="頁尾版面配置區 2">
            <a:extLst>
              <a:ext uri="{FF2B5EF4-FFF2-40B4-BE49-F238E27FC236}">
                <a16:creationId xmlns:a16="http://schemas.microsoft.com/office/drawing/2014/main" id="{F0C75814-722A-4730-8D71-D88869A205A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9E9A78E-2067-472A-8A49-40D304CB5596}"/>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91678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FD68A-7137-49E2-96DD-A5D5FB84B37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31548AD-CF1A-41A2-B68A-F2D2FCD6B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AFE2646-E9FA-4CC6-8068-3BCE7D3D4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48493C2-F2FA-4BFA-ACDE-1F00BFEC9655}"/>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6" name="頁尾版面配置區 5">
            <a:extLst>
              <a:ext uri="{FF2B5EF4-FFF2-40B4-BE49-F238E27FC236}">
                <a16:creationId xmlns:a16="http://schemas.microsoft.com/office/drawing/2014/main" id="{6B340EFF-477F-421D-B39B-6073BAF45F0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E7DDE41-A726-4792-858C-A4C53B8FF3DC}"/>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52262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0BF142-2D26-44ED-8CDE-334536FC204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C41F5D4-2043-4BE7-BB47-4A1F16C28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CE5C040-D476-4614-B9EB-760B80D2A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5310A8F-633B-45EA-B655-EE47FCA99983}"/>
              </a:ext>
            </a:extLst>
          </p:cNvPr>
          <p:cNvSpPr>
            <a:spLocks noGrp="1"/>
          </p:cNvSpPr>
          <p:nvPr>
            <p:ph type="dt" sz="half" idx="10"/>
          </p:nvPr>
        </p:nvSpPr>
        <p:spPr/>
        <p:txBody>
          <a:bodyPr/>
          <a:lstStyle/>
          <a:p>
            <a:fld id="{3708F611-FBDD-48E0-8D2C-9C71D6EEDE15}" type="datetimeFigureOut">
              <a:rPr lang="zh-TW" altLang="en-US" smtClean="0"/>
              <a:t>2023/5/7</a:t>
            </a:fld>
            <a:endParaRPr lang="zh-TW" altLang="en-US"/>
          </a:p>
        </p:txBody>
      </p:sp>
      <p:sp>
        <p:nvSpPr>
          <p:cNvPr id="6" name="頁尾版面配置區 5">
            <a:extLst>
              <a:ext uri="{FF2B5EF4-FFF2-40B4-BE49-F238E27FC236}">
                <a16:creationId xmlns:a16="http://schemas.microsoft.com/office/drawing/2014/main" id="{DB11E21E-A414-41BA-B06F-7DB762CFC6A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6ABC7F0-301E-4505-82BA-BC16ABC0A1BB}"/>
              </a:ext>
            </a:extLst>
          </p:cNvPr>
          <p:cNvSpPr>
            <a:spLocks noGrp="1"/>
          </p:cNvSpPr>
          <p:nvPr>
            <p:ph type="sldNum" sz="quarter" idx="12"/>
          </p:nvPr>
        </p:nvSpPr>
        <p:spPr/>
        <p:txBody>
          <a:body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243971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FFC8354-A0CA-4E05-8F8B-370221AD6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5B0A572-B506-4F56-A927-092F3A411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07B1CAE-0187-4005-A9E4-9556E3470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8F611-FBDD-48E0-8D2C-9C71D6EEDE15}" type="datetimeFigureOut">
              <a:rPr lang="zh-TW" altLang="en-US" smtClean="0"/>
              <a:t>2023/5/7</a:t>
            </a:fld>
            <a:endParaRPr lang="zh-TW" altLang="en-US"/>
          </a:p>
        </p:txBody>
      </p:sp>
      <p:sp>
        <p:nvSpPr>
          <p:cNvPr id="5" name="頁尾版面配置區 4">
            <a:extLst>
              <a:ext uri="{FF2B5EF4-FFF2-40B4-BE49-F238E27FC236}">
                <a16:creationId xmlns:a16="http://schemas.microsoft.com/office/drawing/2014/main" id="{D19ECC86-1311-45C5-8115-38ADF911F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9FB8C63-398B-426D-AC00-5A73DA2EA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DF855-7C6B-440A-A337-0DC82ADD5B09}" type="slidenum">
              <a:rPr lang="zh-TW" altLang="en-US" smtClean="0"/>
              <a:t>‹#›</a:t>
            </a:fld>
            <a:endParaRPr lang="zh-TW" altLang="en-US"/>
          </a:p>
        </p:txBody>
      </p:sp>
    </p:spTree>
    <p:extLst>
      <p:ext uri="{BB962C8B-B14F-4D97-AF65-F5344CB8AC3E}">
        <p14:creationId xmlns:p14="http://schemas.microsoft.com/office/powerpoint/2010/main" val="191157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90.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33ABA-6A0D-4D63-86BD-A22B131AA202}"/>
              </a:ext>
            </a:extLst>
          </p:cNvPr>
          <p:cNvSpPr>
            <a:spLocks noGrp="1"/>
          </p:cNvSpPr>
          <p:nvPr>
            <p:ph type="ctrTitle"/>
          </p:nvPr>
        </p:nvSpPr>
        <p:spPr/>
        <p:txBody>
          <a:bodyPr>
            <a:normAutofit fontScale="90000"/>
          </a:bodyPr>
          <a:lstStyle/>
          <a:p>
            <a:r>
              <a:rPr lang="en-US" altLang="zh-TW" dirty="0"/>
              <a:t>EXTREME Q-LEARNING: MAXENT RL WITHOUT ENTROPY</a:t>
            </a:r>
            <a:endParaRPr lang="zh-TW" altLang="en-US" dirty="0"/>
          </a:p>
        </p:txBody>
      </p:sp>
      <p:sp>
        <p:nvSpPr>
          <p:cNvPr id="3" name="副標題 2">
            <a:extLst>
              <a:ext uri="{FF2B5EF4-FFF2-40B4-BE49-F238E27FC236}">
                <a16:creationId xmlns:a16="http://schemas.microsoft.com/office/drawing/2014/main" id="{7ADE26B5-B8D3-48A9-A9A8-625C7F002E33}"/>
              </a:ext>
            </a:extLst>
          </p:cNvPr>
          <p:cNvSpPr>
            <a:spLocks noGrp="1"/>
          </p:cNvSpPr>
          <p:nvPr>
            <p:ph type="subTitle" idx="1"/>
          </p:nvPr>
        </p:nvSpPr>
        <p:spPr>
          <a:xfrm>
            <a:off x="1524000" y="4638991"/>
            <a:ext cx="9144000" cy="1655762"/>
          </a:xfrm>
        </p:spPr>
        <p:txBody>
          <a:bodyPr/>
          <a:lstStyle/>
          <a:p>
            <a:pPr algn="l"/>
            <a:r>
              <a:rPr lang="en-US" altLang="zh-TW" dirty="0"/>
              <a:t>PRESENTER: YU-CHENG CHEN</a:t>
            </a:r>
          </a:p>
          <a:p>
            <a:pPr algn="l"/>
            <a:r>
              <a:rPr lang="en-US" altLang="zh-TW" dirty="0"/>
              <a:t>ID: 311551059</a:t>
            </a:r>
          </a:p>
          <a:p>
            <a:endParaRPr lang="zh-TW" altLang="en-US" dirty="0"/>
          </a:p>
        </p:txBody>
      </p:sp>
    </p:spTree>
    <p:extLst>
      <p:ext uri="{BB962C8B-B14F-4D97-AF65-F5344CB8AC3E}">
        <p14:creationId xmlns:p14="http://schemas.microsoft.com/office/powerpoint/2010/main" val="285315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FED358-33B7-4CA1-B986-C7BF9036E9E2}"/>
              </a:ext>
            </a:extLst>
          </p:cNvPr>
          <p:cNvSpPr>
            <a:spLocks noGrp="1"/>
          </p:cNvSpPr>
          <p:nvPr>
            <p:ph type="title"/>
          </p:nvPr>
        </p:nvSpPr>
        <p:spPr/>
        <p:txBody>
          <a:bodyPr/>
          <a:lstStyle/>
          <a:p>
            <a:pPr algn="ctr"/>
            <a:r>
              <a:rPr lang="en-US" altLang="zh-TW" dirty="0"/>
              <a:t>Preliminaries</a:t>
            </a:r>
            <a:endParaRPr lang="zh-TW" altLang="en-US" dirty="0"/>
          </a:p>
        </p:txBody>
      </p:sp>
      <p:sp>
        <p:nvSpPr>
          <p:cNvPr id="3" name="文字版面配置區 2">
            <a:extLst>
              <a:ext uri="{FF2B5EF4-FFF2-40B4-BE49-F238E27FC236}">
                <a16:creationId xmlns:a16="http://schemas.microsoft.com/office/drawing/2014/main" id="{488BBB2D-A4B1-4A2F-BDB8-3C19B2EEABA8}"/>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422206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3F268-8CF5-40BA-BFAC-36A9881008E5}"/>
              </a:ext>
            </a:extLst>
          </p:cNvPr>
          <p:cNvSpPr>
            <a:spLocks noGrp="1"/>
          </p:cNvSpPr>
          <p:nvPr>
            <p:ph type="title"/>
          </p:nvPr>
        </p:nvSpPr>
        <p:spPr/>
        <p:txBody>
          <a:bodyPr/>
          <a:lstStyle/>
          <a:p>
            <a:r>
              <a:rPr lang="en-US" altLang="zh-TW" dirty="0"/>
              <a:t>Preliminaries</a:t>
            </a:r>
          </a:p>
        </p:txBody>
      </p:sp>
      <p:sp>
        <p:nvSpPr>
          <p:cNvPr id="3" name="內容版面配置區 2">
            <a:extLst>
              <a:ext uri="{FF2B5EF4-FFF2-40B4-BE49-F238E27FC236}">
                <a16:creationId xmlns:a16="http://schemas.microsoft.com/office/drawing/2014/main" id="{069B1920-E1B7-4256-A501-08ACC71F36CB}"/>
              </a:ext>
            </a:extLst>
          </p:cNvPr>
          <p:cNvSpPr>
            <a:spLocks noGrp="1"/>
          </p:cNvSpPr>
          <p:nvPr>
            <p:ph idx="1"/>
          </p:nvPr>
        </p:nvSpPr>
        <p:spPr/>
        <p:txBody>
          <a:bodyPr/>
          <a:lstStyle/>
          <a:p>
            <a:r>
              <a:rPr lang="en-US" altLang="zh-TW" dirty="0"/>
              <a:t>A general version of Maximum Entropy RL,</a:t>
            </a:r>
          </a:p>
          <a:p>
            <a:pPr lvl="1"/>
            <a:r>
              <a:rPr lang="en-US" altLang="zh-TW" dirty="0"/>
              <a:t>Objective:</a:t>
            </a:r>
          </a:p>
          <a:p>
            <a:pPr lvl="1"/>
            <a:endParaRPr lang="zh-TW" altLang="en-US" dirty="0"/>
          </a:p>
        </p:txBody>
      </p:sp>
      <p:pic>
        <p:nvPicPr>
          <p:cNvPr id="5" name="圖片 4">
            <a:extLst>
              <a:ext uri="{FF2B5EF4-FFF2-40B4-BE49-F238E27FC236}">
                <a16:creationId xmlns:a16="http://schemas.microsoft.com/office/drawing/2014/main" id="{9E89B00D-8EB4-4266-9228-8D8DAD10FC14}"/>
              </a:ext>
            </a:extLst>
          </p:cNvPr>
          <p:cNvPicPr>
            <a:picLocks noChangeAspect="1"/>
          </p:cNvPicPr>
          <p:nvPr/>
        </p:nvPicPr>
        <p:blipFill>
          <a:blip r:embed="rId3"/>
          <a:stretch>
            <a:fillRect/>
          </a:stretch>
        </p:blipFill>
        <p:spPr>
          <a:xfrm>
            <a:off x="2097663" y="3035661"/>
            <a:ext cx="7503699" cy="786678"/>
          </a:xfrm>
          <a:prstGeom prst="rect">
            <a:avLst/>
          </a:prstGeom>
        </p:spPr>
      </p:pic>
      <p:sp>
        <p:nvSpPr>
          <p:cNvPr id="6" name="矩形 5">
            <a:extLst>
              <a:ext uri="{FF2B5EF4-FFF2-40B4-BE49-F238E27FC236}">
                <a16:creationId xmlns:a16="http://schemas.microsoft.com/office/drawing/2014/main" id="{B9379C80-A6B3-4F3E-A6DE-A703997F5696}"/>
              </a:ext>
            </a:extLst>
          </p:cNvPr>
          <p:cNvSpPr/>
          <p:nvPr/>
        </p:nvSpPr>
        <p:spPr>
          <a:xfrm>
            <a:off x="7894991" y="3497344"/>
            <a:ext cx="1380984" cy="3249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BB970030-3598-4EBD-97A6-0352405D5388}"/>
                  </a:ext>
                </a:extLst>
              </p:cNvPr>
              <p:cNvSpPr txBox="1"/>
              <p:nvPr/>
            </p:nvSpPr>
            <p:spPr>
              <a:xfrm>
                <a:off x="2225275" y="3957276"/>
                <a:ext cx="9128525" cy="954107"/>
              </a:xfrm>
              <a:prstGeom prst="rect">
                <a:avLst/>
              </a:prstGeom>
              <a:noFill/>
            </p:spPr>
            <p:txBody>
              <a:bodyPr wrap="none" rtlCol="0">
                <a:spAutoFit/>
              </a:bodyPr>
              <a:lstStyle/>
              <a:p>
                <a:r>
                  <a:rPr lang="en-US" altLang="zh-TW" sz="2800" dirty="0">
                    <a:solidFill>
                      <a:srgbClr val="FF0000"/>
                    </a:solidFill>
                  </a:rPr>
                  <a:t>Online: uniform</a:t>
                </a:r>
              </a:p>
              <a:p>
                <a:r>
                  <a:rPr lang="en-US" altLang="zh-TW" sz="2800" dirty="0">
                    <a:solidFill>
                      <a:srgbClr val="FF0000"/>
                    </a:solidFill>
                  </a:rPr>
                  <a:t>Offline: behavior policy </a:t>
                </a:r>
                <a14:m>
                  <m:oMath xmlns:m="http://schemas.openxmlformats.org/officeDocument/2006/math">
                    <m:sSub>
                      <m:sSubPr>
                        <m:ctrlPr>
                          <a:rPr lang="en-US" altLang="zh-TW" sz="2800" i="1" smtClean="0">
                            <a:solidFill>
                              <a:srgbClr val="FF0000"/>
                            </a:solidFill>
                            <a:latin typeface="Cambria Math" panose="02040503050406030204" pitchFamily="18" charset="0"/>
                          </a:rPr>
                        </m:ctrlPr>
                      </m:sSubPr>
                      <m:e>
                        <m:r>
                          <a:rPr lang="en-US" altLang="zh-TW" sz="2800" b="0" i="1" smtClean="0">
                            <a:solidFill>
                              <a:srgbClr val="FF0000"/>
                            </a:solidFill>
                            <a:latin typeface="Cambria Math" panose="02040503050406030204" pitchFamily="18" charset="0"/>
                          </a:rPr>
                          <m:t>𝜋</m:t>
                        </m:r>
                      </m:e>
                      <m:sub>
                        <m:r>
                          <a:rPr lang="en-US" altLang="zh-TW" sz="2800" b="0" i="1" smtClean="0">
                            <a:solidFill>
                              <a:srgbClr val="FF0000"/>
                            </a:solidFill>
                            <a:latin typeface="Cambria Math" panose="02040503050406030204" pitchFamily="18" charset="0"/>
                          </a:rPr>
                          <m:t>𝐷</m:t>
                        </m:r>
                      </m:sub>
                    </m:sSub>
                  </m:oMath>
                </a14:m>
                <a:r>
                  <a:rPr lang="en-US" altLang="zh-TW" sz="2800" dirty="0">
                    <a:solidFill>
                      <a:srgbClr val="FF0000"/>
                    </a:solidFill>
                  </a:rPr>
                  <a:t> that generated the fixed dataset D</a:t>
                </a:r>
                <a:endParaRPr lang="zh-TW" altLang="en-US" sz="2800" dirty="0">
                  <a:solidFill>
                    <a:srgbClr val="FF0000"/>
                  </a:solidFill>
                </a:endParaRPr>
              </a:p>
            </p:txBody>
          </p:sp>
        </mc:Choice>
        <mc:Fallback xmlns="">
          <p:sp>
            <p:nvSpPr>
              <p:cNvPr id="7" name="文字方塊 6">
                <a:extLst>
                  <a:ext uri="{FF2B5EF4-FFF2-40B4-BE49-F238E27FC236}">
                    <a16:creationId xmlns:a16="http://schemas.microsoft.com/office/drawing/2014/main" id="{BB970030-3598-4EBD-97A6-0352405D5388}"/>
                  </a:ext>
                </a:extLst>
              </p:cNvPr>
              <p:cNvSpPr txBox="1">
                <a:spLocks noRot="1" noChangeAspect="1" noMove="1" noResize="1" noEditPoints="1" noAdjustHandles="1" noChangeArrowheads="1" noChangeShapeType="1" noTextEdit="1"/>
              </p:cNvSpPr>
              <p:nvPr/>
            </p:nvSpPr>
            <p:spPr>
              <a:xfrm>
                <a:off x="2225275" y="3957276"/>
                <a:ext cx="9128525" cy="954107"/>
              </a:xfrm>
              <a:prstGeom prst="rect">
                <a:avLst/>
              </a:prstGeom>
              <a:blipFill>
                <a:blip r:embed="rId4"/>
                <a:stretch>
                  <a:fillRect l="-1335" t="-5732" r="-401" b="-17197"/>
                </a:stretch>
              </a:blipFill>
            </p:spPr>
            <p:txBody>
              <a:bodyPr/>
              <a:lstStyle/>
              <a:p>
                <a:r>
                  <a:rPr lang="zh-TW" altLang="en-US">
                    <a:noFill/>
                  </a:rPr>
                  <a:t> </a:t>
                </a:r>
              </a:p>
            </p:txBody>
          </p:sp>
        </mc:Fallback>
      </mc:AlternateContent>
      <p:sp>
        <p:nvSpPr>
          <p:cNvPr id="8" name="箭號: 向右 7">
            <a:extLst>
              <a:ext uri="{FF2B5EF4-FFF2-40B4-BE49-F238E27FC236}">
                <a16:creationId xmlns:a16="http://schemas.microsoft.com/office/drawing/2014/main" id="{0900045A-338F-4045-B89E-135C8687A5C2}"/>
              </a:ext>
            </a:extLst>
          </p:cNvPr>
          <p:cNvSpPr/>
          <p:nvPr/>
        </p:nvSpPr>
        <p:spPr>
          <a:xfrm>
            <a:off x="1516693" y="5222038"/>
            <a:ext cx="531962" cy="250166"/>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DD47C244-934C-4689-A8DA-083075A651A7}"/>
              </a:ext>
            </a:extLst>
          </p:cNvPr>
          <p:cNvSpPr txBox="1"/>
          <p:nvPr/>
        </p:nvSpPr>
        <p:spPr>
          <a:xfrm>
            <a:off x="2225275" y="5116288"/>
            <a:ext cx="8481168" cy="461665"/>
          </a:xfrm>
          <a:prstGeom prst="rect">
            <a:avLst/>
          </a:prstGeom>
          <a:noFill/>
        </p:spPr>
        <p:txBody>
          <a:bodyPr wrap="none" rtlCol="0">
            <a:spAutoFit/>
          </a:bodyPr>
          <a:lstStyle/>
          <a:p>
            <a:r>
              <a:rPr lang="en-US" altLang="zh-TW" sz="2400" dirty="0">
                <a:solidFill>
                  <a:schemeClr val="accent6">
                    <a:lumMod val="50000"/>
                  </a:schemeClr>
                </a:solidFill>
              </a:rPr>
              <a:t>The KL-constraint, keep learned policy close to the behavior policy.</a:t>
            </a:r>
            <a:endParaRPr lang="zh-TW" altLang="en-US" sz="2400" dirty="0">
              <a:solidFill>
                <a:schemeClr val="accent6">
                  <a:lumMod val="50000"/>
                </a:schemeClr>
              </a:solidFill>
            </a:endParaRPr>
          </a:p>
        </p:txBody>
      </p:sp>
    </p:spTree>
    <p:extLst>
      <p:ext uri="{BB962C8B-B14F-4D97-AF65-F5344CB8AC3E}">
        <p14:creationId xmlns:p14="http://schemas.microsoft.com/office/powerpoint/2010/main" val="275089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E61FCC-A18A-4F93-831B-54DC6B14EAA9}"/>
              </a:ext>
            </a:extLst>
          </p:cNvPr>
          <p:cNvSpPr>
            <a:spLocks noGrp="1"/>
          </p:cNvSpPr>
          <p:nvPr>
            <p:ph type="title"/>
          </p:nvPr>
        </p:nvSpPr>
        <p:spPr/>
        <p:txBody>
          <a:bodyPr/>
          <a:lstStyle/>
          <a:p>
            <a:r>
              <a:rPr lang="en-US" altLang="zh-TW" dirty="0"/>
              <a:t>Preliminaries</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11E4E7B-C672-401D-BF66-B4DC855CFC49}"/>
                  </a:ext>
                </a:extLst>
              </p:cNvPr>
              <p:cNvSpPr>
                <a:spLocks noGrp="1"/>
              </p:cNvSpPr>
              <p:nvPr>
                <p:ph idx="1"/>
              </p:nvPr>
            </p:nvSpPr>
            <p:spPr>
              <a:xfrm>
                <a:off x="838200" y="1825625"/>
                <a:ext cx="10515600" cy="4943566"/>
              </a:xfrm>
            </p:spPr>
            <p:txBody>
              <a:bodyPr/>
              <a:lstStyle/>
              <a:p>
                <a:r>
                  <a:rPr lang="en-US" altLang="zh-TW" dirty="0"/>
                  <a:t>Then the soft optimal V* satisfying:</a:t>
                </a:r>
              </a:p>
              <a:p>
                <a:endParaRPr lang="en-US" altLang="zh-TW" dirty="0"/>
              </a:p>
              <a:p>
                <a:endParaRPr lang="en-US" altLang="zh-TW" dirty="0"/>
              </a:p>
              <a:p>
                <a:endParaRPr lang="en-US" altLang="zh-TW" dirty="0"/>
              </a:p>
              <a:p>
                <a:endParaRPr lang="en-US" altLang="zh-TW" dirty="0"/>
              </a:p>
              <a:p>
                <a:r>
                  <a:rPr lang="en-US" altLang="zh-TW" dirty="0"/>
                  <a:t>While the optimal policy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𝜋</m:t>
                        </m:r>
                      </m:e>
                      <m:sup>
                        <m:r>
                          <a:rPr lang="en-US" altLang="zh-TW" b="0" i="1" smtClean="0">
                            <a:latin typeface="Cambria Math" panose="02040503050406030204" pitchFamily="18" charset="0"/>
                          </a:rPr>
                          <m:t>∗</m:t>
                        </m:r>
                      </m:sup>
                    </m:sSup>
                  </m:oMath>
                </a14:m>
                <a:r>
                  <a:rPr lang="zh-TW" altLang="en-US" dirty="0"/>
                  <a:t> </a:t>
                </a:r>
                <a:r>
                  <a:rPr lang="en-US" altLang="zh-TW" dirty="0"/>
                  <a:t>satisfying:</a:t>
                </a:r>
              </a:p>
              <a:p>
                <a:endParaRPr lang="en-US" altLang="zh-TW" dirty="0"/>
              </a:p>
              <a:p>
                <a:endParaRPr lang="en-US" altLang="zh-TW" dirty="0"/>
              </a:p>
              <a:p>
                <a:r>
                  <a:rPr lang="en-US" altLang="zh-TW" dirty="0"/>
                  <a:t>Proof provided in Handout section 5.</a:t>
                </a:r>
                <a:endParaRPr lang="zh-TW" altLang="en-US" dirty="0"/>
              </a:p>
            </p:txBody>
          </p:sp>
        </mc:Choice>
        <mc:Fallback xmlns="">
          <p:sp>
            <p:nvSpPr>
              <p:cNvPr id="3" name="內容版面配置區 2">
                <a:extLst>
                  <a:ext uri="{FF2B5EF4-FFF2-40B4-BE49-F238E27FC236}">
                    <a16:creationId xmlns:a16="http://schemas.microsoft.com/office/drawing/2014/main" id="{B11E4E7B-C672-401D-BF66-B4DC855CFC49}"/>
                  </a:ext>
                </a:extLst>
              </p:cNvPr>
              <p:cNvSpPr>
                <a:spLocks noGrp="1" noRot="1" noChangeAspect="1" noMove="1" noResize="1" noEditPoints="1" noAdjustHandles="1" noChangeArrowheads="1" noChangeShapeType="1" noTextEdit="1"/>
              </p:cNvSpPr>
              <p:nvPr>
                <p:ph idx="1"/>
              </p:nvPr>
            </p:nvSpPr>
            <p:spPr>
              <a:xfrm>
                <a:off x="838200" y="1825625"/>
                <a:ext cx="10515600" cy="4943566"/>
              </a:xfrm>
              <a:blipFill>
                <a:blip r:embed="rId3"/>
                <a:stretch>
                  <a:fillRect l="-1043" t="-1973"/>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34015870-63A9-4D8A-8E49-2520FB255317}"/>
              </a:ext>
            </a:extLst>
          </p:cNvPr>
          <p:cNvPicPr>
            <a:picLocks noChangeAspect="1"/>
          </p:cNvPicPr>
          <p:nvPr/>
        </p:nvPicPr>
        <p:blipFill>
          <a:blip r:embed="rId4"/>
          <a:stretch>
            <a:fillRect/>
          </a:stretch>
        </p:blipFill>
        <p:spPr>
          <a:xfrm>
            <a:off x="2896340" y="2781132"/>
            <a:ext cx="5781527" cy="800967"/>
          </a:xfrm>
          <a:prstGeom prst="rect">
            <a:avLst/>
          </a:prstGeom>
        </p:spPr>
      </p:pic>
      <p:sp>
        <p:nvSpPr>
          <p:cNvPr id="6" name="文字方塊 5">
            <a:extLst>
              <a:ext uri="{FF2B5EF4-FFF2-40B4-BE49-F238E27FC236}">
                <a16:creationId xmlns:a16="http://schemas.microsoft.com/office/drawing/2014/main" id="{34A16F54-DCB0-4532-8236-1DD5E92CEC88}"/>
              </a:ext>
            </a:extLst>
          </p:cNvPr>
          <p:cNvSpPr txBox="1"/>
          <p:nvPr/>
        </p:nvSpPr>
        <p:spPr>
          <a:xfrm>
            <a:off x="4177777" y="3629855"/>
            <a:ext cx="4897944" cy="461665"/>
          </a:xfrm>
          <a:prstGeom prst="rect">
            <a:avLst/>
          </a:prstGeom>
          <a:noFill/>
        </p:spPr>
        <p:txBody>
          <a:bodyPr wrap="none" rtlCol="0">
            <a:spAutoFit/>
          </a:bodyPr>
          <a:lstStyle/>
          <a:p>
            <a:r>
              <a:rPr lang="en-US" altLang="zh-TW" sz="2400" dirty="0">
                <a:solidFill>
                  <a:srgbClr val="FF0000"/>
                </a:solidFill>
              </a:rPr>
              <a:t>We call this Log-Sum-Exp (LSE) term.</a:t>
            </a:r>
            <a:endParaRPr lang="zh-TW" altLang="en-US" sz="2400" dirty="0">
              <a:solidFill>
                <a:srgbClr val="FF0000"/>
              </a:solidFill>
            </a:endParaRPr>
          </a:p>
        </p:txBody>
      </p:sp>
      <p:pic>
        <p:nvPicPr>
          <p:cNvPr id="8" name="圖片 7">
            <a:extLst>
              <a:ext uri="{FF2B5EF4-FFF2-40B4-BE49-F238E27FC236}">
                <a16:creationId xmlns:a16="http://schemas.microsoft.com/office/drawing/2014/main" id="{B3D6F0FC-F33C-4599-9248-AA11A0BD0B34}"/>
              </a:ext>
            </a:extLst>
          </p:cNvPr>
          <p:cNvPicPr>
            <a:picLocks noChangeAspect="1"/>
          </p:cNvPicPr>
          <p:nvPr/>
        </p:nvPicPr>
        <p:blipFill>
          <a:blip r:embed="rId5"/>
          <a:stretch>
            <a:fillRect/>
          </a:stretch>
        </p:blipFill>
        <p:spPr>
          <a:xfrm>
            <a:off x="2896340" y="5207398"/>
            <a:ext cx="6603437" cy="542949"/>
          </a:xfrm>
          <a:prstGeom prst="rect">
            <a:avLst/>
          </a:prstGeom>
        </p:spPr>
      </p:pic>
    </p:spTree>
    <p:extLst>
      <p:ext uri="{BB962C8B-B14F-4D97-AF65-F5344CB8AC3E}">
        <p14:creationId xmlns:p14="http://schemas.microsoft.com/office/powerpoint/2010/main" val="417055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F0426-0201-493D-A37C-ADC036E88461}"/>
              </a:ext>
            </a:extLst>
          </p:cNvPr>
          <p:cNvSpPr>
            <a:spLocks noGrp="1"/>
          </p:cNvSpPr>
          <p:nvPr>
            <p:ph type="title"/>
          </p:nvPr>
        </p:nvSpPr>
        <p:spPr/>
        <p:txBody>
          <a:bodyPr/>
          <a:lstStyle/>
          <a:p>
            <a:r>
              <a:rPr lang="en-US" altLang="zh-TW" dirty="0"/>
              <a:t>Preliminaries</a:t>
            </a:r>
            <a:endParaRPr lang="zh-TW" altLang="en-US" dirty="0"/>
          </a:p>
        </p:txBody>
      </p:sp>
      <p:sp>
        <p:nvSpPr>
          <p:cNvPr id="3" name="內容版面配置區 2">
            <a:extLst>
              <a:ext uri="{FF2B5EF4-FFF2-40B4-BE49-F238E27FC236}">
                <a16:creationId xmlns:a16="http://schemas.microsoft.com/office/drawing/2014/main" id="{422DC0AA-85DC-435F-8AB3-6DA7103F4D3F}"/>
              </a:ext>
            </a:extLst>
          </p:cNvPr>
          <p:cNvSpPr>
            <a:spLocks noGrp="1"/>
          </p:cNvSpPr>
          <p:nvPr>
            <p:ph idx="1"/>
          </p:nvPr>
        </p:nvSpPr>
        <p:spPr/>
        <p:txBody>
          <a:bodyPr/>
          <a:lstStyle/>
          <a:p>
            <a:r>
              <a:rPr lang="en-US" altLang="zh-TW" dirty="0"/>
              <a:t>Central Limit Theorem</a:t>
            </a:r>
          </a:p>
          <a:p>
            <a:pPr lvl="1"/>
            <a:r>
              <a:rPr lang="en-US" altLang="zh-TW" dirty="0"/>
              <a:t>For identically distributed independent samples (</a:t>
            </a:r>
            <a:r>
              <a:rPr lang="en-US" altLang="zh-TW" dirty="0" err="1"/>
              <a:t>i.i.d</a:t>
            </a:r>
            <a:r>
              <a:rPr lang="en-US" altLang="zh-TW" dirty="0"/>
              <a:t>.), the standardized sample mean tends towards the standard normal distribution regardless of the distribution of the original variables.</a:t>
            </a:r>
          </a:p>
          <a:p>
            <a:r>
              <a:rPr lang="en-US" altLang="zh-TW" dirty="0"/>
              <a:t>For example, rolling 100 dices n times, n is sufficiently large:</a:t>
            </a:r>
            <a:endParaRPr lang="zh-TW" altLang="en-US" dirty="0"/>
          </a:p>
        </p:txBody>
      </p:sp>
      <p:pic>
        <p:nvPicPr>
          <p:cNvPr id="6" name="圖片 5">
            <a:extLst>
              <a:ext uri="{FF2B5EF4-FFF2-40B4-BE49-F238E27FC236}">
                <a16:creationId xmlns:a16="http://schemas.microsoft.com/office/drawing/2014/main" id="{626D530F-C771-4D56-99D6-3C811C0AB90B}"/>
              </a:ext>
            </a:extLst>
          </p:cNvPr>
          <p:cNvPicPr>
            <a:picLocks noChangeAspect="1"/>
          </p:cNvPicPr>
          <p:nvPr/>
        </p:nvPicPr>
        <p:blipFill>
          <a:blip r:embed="rId3"/>
          <a:stretch>
            <a:fillRect/>
          </a:stretch>
        </p:blipFill>
        <p:spPr>
          <a:xfrm>
            <a:off x="3300060" y="4152552"/>
            <a:ext cx="5591880" cy="2251628"/>
          </a:xfrm>
          <a:prstGeom prst="rect">
            <a:avLst/>
          </a:prstGeom>
        </p:spPr>
      </p:pic>
    </p:spTree>
    <p:extLst>
      <p:ext uri="{BB962C8B-B14F-4D97-AF65-F5344CB8AC3E}">
        <p14:creationId xmlns:p14="http://schemas.microsoft.com/office/powerpoint/2010/main" val="113840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1192BCF-F03D-4FF5-97AF-2F5F0EBCC221}"/>
              </a:ext>
            </a:extLst>
          </p:cNvPr>
          <p:cNvPicPr>
            <a:picLocks noChangeAspect="1"/>
          </p:cNvPicPr>
          <p:nvPr/>
        </p:nvPicPr>
        <p:blipFill>
          <a:blip r:embed="rId3"/>
          <a:stretch>
            <a:fillRect/>
          </a:stretch>
        </p:blipFill>
        <p:spPr>
          <a:xfrm>
            <a:off x="604008" y="528351"/>
            <a:ext cx="3209230" cy="1292178"/>
          </a:xfrm>
          <a:prstGeom prst="rect">
            <a:avLst/>
          </a:prstGeom>
        </p:spPr>
      </p:pic>
      <p:pic>
        <p:nvPicPr>
          <p:cNvPr id="8" name="圖片 7">
            <a:extLst>
              <a:ext uri="{FF2B5EF4-FFF2-40B4-BE49-F238E27FC236}">
                <a16:creationId xmlns:a16="http://schemas.microsoft.com/office/drawing/2014/main" id="{8657090E-AAFB-48EA-9008-313348C7423D}"/>
              </a:ext>
            </a:extLst>
          </p:cNvPr>
          <p:cNvPicPr>
            <a:picLocks noChangeAspect="1"/>
          </p:cNvPicPr>
          <p:nvPr/>
        </p:nvPicPr>
        <p:blipFill>
          <a:blip r:embed="rId4"/>
          <a:stretch>
            <a:fillRect/>
          </a:stretch>
        </p:blipFill>
        <p:spPr>
          <a:xfrm>
            <a:off x="8378762" y="528351"/>
            <a:ext cx="3209230" cy="1300828"/>
          </a:xfrm>
          <a:prstGeom prst="rect">
            <a:avLst/>
          </a:prstGeom>
        </p:spPr>
      </p:pic>
      <p:pic>
        <p:nvPicPr>
          <p:cNvPr id="10" name="圖片 9">
            <a:extLst>
              <a:ext uri="{FF2B5EF4-FFF2-40B4-BE49-F238E27FC236}">
                <a16:creationId xmlns:a16="http://schemas.microsoft.com/office/drawing/2014/main" id="{66A0B204-6B17-4E3F-9FE2-B7C5843CC031}"/>
              </a:ext>
            </a:extLst>
          </p:cNvPr>
          <p:cNvPicPr>
            <a:picLocks noChangeAspect="1"/>
          </p:cNvPicPr>
          <p:nvPr/>
        </p:nvPicPr>
        <p:blipFill>
          <a:blip r:embed="rId5"/>
          <a:stretch>
            <a:fillRect/>
          </a:stretch>
        </p:blipFill>
        <p:spPr>
          <a:xfrm>
            <a:off x="604010" y="2618732"/>
            <a:ext cx="3209228" cy="1321905"/>
          </a:xfrm>
          <a:prstGeom prst="rect">
            <a:avLst/>
          </a:prstGeom>
        </p:spPr>
      </p:pic>
      <p:pic>
        <p:nvPicPr>
          <p:cNvPr id="12" name="圖片 11">
            <a:extLst>
              <a:ext uri="{FF2B5EF4-FFF2-40B4-BE49-F238E27FC236}">
                <a16:creationId xmlns:a16="http://schemas.microsoft.com/office/drawing/2014/main" id="{FA911400-21FC-4E00-86AF-E34E2956ACEE}"/>
              </a:ext>
            </a:extLst>
          </p:cNvPr>
          <p:cNvPicPr>
            <a:picLocks noChangeAspect="1"/>
          </p:cNvPicPr>
          <p:nvPr/>
        </p:nvPicPr>
        <p:blipFill>
          <a:blip r:embed="rId6"/>
          <a:stretch>
            <a:fillRect/>
          </a:stretch>
        </p:blipFill>
        <p:spPr>
          <a:xfrm>
            <a:off x="4362276" y="528351"/>
            <a:ext cx="3209230" cy="1296854"/>
          </a:xfrm>
          <a:prstGeom prst="rect">
            <a:avLst/>
          </a:prstGeom>
        </p:spPr>
      </p:pic>
      <p:pic>
        <p:nvPicPr>
          <p:cNvPr id="14" name="圖片 13">
            <a:extLst>
              <a:ext uri="{FF2B5EF4-FFF2-40B4-BE49-F238E27FC236}">
                <a16:creationId xmlns:a16="http://schemas.microsoft.com/office/drawing/2014/main" id="{B17ED701-5F68-4CC6-A413-59D8EC7859EB}"/>
              </a:ext>
            </a:extLst>
          </p:cNvPr>
          <p:cNvPicPr>
            <a:picLocks noChangeAspect="1"/>
          </p:cNvPicPr>
          <p:nvPr/>
        </p:nvPicPr>
        <p:blipFill>
          <a:blip r:embed="rId7"/>
          <a:stretch>
            <a:fillRect/>
          </a:stretch>
        </p:blipFill>
        <p:spPr>
          <a:xfrm>
            <a:off x="4362276" y="2618733"/>
            <a:ext cx="3286897" cy="1321904"/>
          </a:xfrm>
          <a:prstGeom prst="rect">
            <a:avLst/>
          </a:prstGeom>
        </p:spPr>
      </p:pic>
      <p:pic>
        <p:nvPicPr>
          <p:cNvPr id="17" name="圖片 16">
            <a:extLst>
              <a:ext uri="{FF2B5EF4-FFF2-40B4-BE49-F238E27FC236}">
                <a16:creationId xmlns:a16="http://schemas.microsoft.com/office/drawing/2014/main" id="{F5DA9F0F-2A60-4FB8-BD20-B88F443CDB72}"/>
              </a:ext>
            </a:extLst>
          </p:cNvPr>
          <p:cNvPicPr>
            <a:picLocks noChangeAspect="1"/>
          </p:cNvPicPr>
          <p:nvPr/>
        </p:nvPicPr>
        <p:blipFill>
          <a:blip r:embed="rId8"/>
          <a:stretch>
            <a:fillRect/>
          </a:stretch>
        </p:blipFill>
        <p:spPr>
          <a:xfrm>
            <a:off x="4362276" y="4171981"/>
            <a:ext cx="5370755" cy="2573368"/>
          </a:xfrm>
          <a:prstGeom prst="rect">
            <a:avLst/>
          </a:prstGeom>
        </p:spPr>
      </p:pic>
      <p:sp>
        <p:nvSpPr>
          <p:cNvPr id="18" name="橢圓 17">
            <a:extLst>
              <a:ext uri="{FF2B5EF4-FFF2-40B4-BE49-F238E27FC236}">
                <a16:creationId xmlns:a16="http://schemas.microsoft.com/office/drawing/2014/main" id="{853301DF-60B6-45F3-888B-37CC93187810}"/>
              </a:ext>
            </a:extLst>
          </p:cNvPr>
          <p:cNvSpPr/>
          <p:nvPr/>
        </p:nvSpPr>
        <p:spPr>
          <a:xfrm>
            <a:off x="8319982"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CD518F96-A118-4279-B5FD-4605FD4BAC04}"/>
              </a:ext>
            </a:extLst>
          </p:cNvPr>
          <p:cNvSpPr/>
          <p:nvPr/>
        </p:nvSpPr>
        <p:spPr>
          <a:xfrm>
            <a:off x="8598217"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21F060F8-F276-46E6-8DD9-EA0B6D8BEAC1}"/>
              </a:ext>
            </a:extLst>
          </p:cNvPr>
          <p:cNvSpPr/>
          <p:nvPr/>
        </p:nvSpPr>
        <p:spPr>
          <a:xfrm>
            <a:off x="8876452"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3C679794-A58A-4B8C-B945-C3FB4F6E4DD7}"/>
              </a:ext>
            </a:extLst>
          </p:cNvPr>
          <p:cNvSpPr/>
          <p:nvPr/>
        </p:nvSpPr>
        <p:spPr>
          <a:xfrm>
            <a:off x="9161180"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E09D066C-7AB1-4DCD-AB79-3DF31C6B2C6F}"/>
              </a:ext>
            </a:extLst>
          </p:cNvPr>
          <p:cNvSpPr/>
          <p:nvPr/>
        </p:nvSpPr>
        <p:spPr>
          <a:xfrm>
            <a:off x="9439415"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C3C7A7ED-4963-4C70-8FA9-F2E7C9E98224}"/>
              </a:ext>
            </a:extLst>
          </p:cNvPr>
          <p:cNvSpPr/>
          <p:nvPr/>
        </p:nvSpPr>
        <p:spPr>
          <a:xfrm>
            <a:off x="9717650" y="3347207"/>
            <a:ext cx="73661" cy="75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379F1B27-CE12-4644-AB9B-2D3101C83FEB}"/>
              </a:ext>
            </a:extLst>
          </p:cNvPr>
          <p:cNvSpPr txBox="1"/>
          <p:nvPr/>
        </p:nvSpPr>
        <p:spPr>
          <a:xfrm>
            <a:off x="10217791" y="3116374"/>
            <a:ext cx="1107996" cy="461665"/>
          </a:xfrm>
          <a:prstGeom prst="rect">
            <a:avLst/>
          </a:prstGeom>
          <a:noFill/>
        </p:spPr>
        <p:txBody>
          <a:bodyPr wrap="none" rtlCol="0">
            <a:spAutoFit/>
          </a:bodyPr>
          <a:lstStyle/>
          <a:p>
            <a:r>
              <a:rPr lang="en-US" altLang="zh-TW" sz="2400" dirty="0"/>
              <a:t>n times</a:t>
            </a:r>
            <a:endParaRPr lang="zh-TW" altLang="en-US" sz="2400" dirty="0"/>
          </a:p>
        </p:txBody>
      </p:sp>
      <p:sp>
        <p:nvSpPr>
          <p:cNvPr id="25" name="文字方塊 24">
            <a:extLst>
              <a:ext uri="{FF2B5EF4-FFF2-40B4-BE49-F238E27FC236}">
                <a16:creationId xmlns:a16="http://schemas.microsoft.com/office/drawing/2014/main" id="{8E994D73-520F-472F-94AD-1B39CF142F09}"/>
              </a:ext>
            </a:extLst>
          </p:cNvPr>
          <p:cNvSpPr txBox="1"/>
          <p:nvPr/>
        </p:nvSpPr>
        <p:spPr>
          <a:xfrm>
            <a:off x="0" y="5159229"/>
            <a:ext cx="4272708" cy="461665"/>
          </a:xfrm>
          <a:prstGeom prst="rect">
            <a:avLst/>
          </a:prstGeom>
          <a:noFill/>
        </p:spPr>
        <p:txBody>
          <a:bodyPr wrap="none" rtlCol="0">
            <a:spAutoFit/>
          </a:bodyPr>
          <a:lstStyle/>
          <a:p>
            <a:r>
              <a:rPr lang="en-US" altLang="zh-TW" sz="2400" dirty="0"/>
              <a:t>Then the distribution of average:</a:t>
            </a:r>
            <a:endParaRPr lang="zh-TW" altLang="en-US" sz="2400" dirty="0"/>
          </a:p>
        </p:txBody>
      </p:sp>
    </p:spTree>
    <p:extLst>
      <p:ext uri="{BB962C8B-B14F-4D97-AF65-F5344CB8AC3E}">
        <p14:creationId xmlns:p14="http://schemas.microsoft.com/office/powerpoint/2010/main" val="27476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5409F7-166A-4579-B156-B67CF5CDA358}"/>
              </a:ext>
            </a:extLst>
          </p:cNvPr>
          <p:cNvSpPr>
            <a:spLocks noGrp="1"/>
          </p:cNvSpPr>
          <p:nvPr>
            <p:ph type="title"/>
          </p:nvPr>
        </p:nvSpPr>
        <p:spPr/>
        <p:txBody>
          <a:bodyPr/>
          <a:lstStyle/>
          <a:p>
            <a:r>
              <a:rPr lang="en-US" altLang="zh-TW" dirty="0"/>
              <a:t>Preliminaries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5FC69BB-552B-40DE-939B-C53E41426C3A}"/>
                  </a:ext>
                </a:extLst>
              </p:cNvPr>
              <p:cNvSpPr>
                <a:spLocks noGrp="1"/>
              </p:cNvSpPr>
              <p:nvPr>
                <p:ph idx="1"/>
              </p:nvPr>
            </p:nvSpPr>
            <p:spPr/>
            <p:txBody>
              <a:bodyPr/>
              <a:lstStyle/>
              <a:p>
                <a:r>
                  <a:rPr lang="en-US" altLang="zh-TW" dirty="0"/>
                  <a:t>Extreme Value Theorem (Fisher-</a:t>
                </a:r>
                <a:r>
                  <a:rPr lang="en-US" altLang="zh-TW" dirty="0" err="1"/>
                  <a:t>Tippett</a:t>
                </a:r>
                <a:r>
                  <a:rPr lang="en-US" altLang="zh-TW" dirty="0"/>
                  <a:t> Theorem)</a:t>
                </a:r>
              </a:p>
              <a:p>
                <a:pPr lvl="1"/>
                <a:r>
                  <a:rPr lang="en-US" altLang="zh-TW" dirty="0"/>
                  <a:t>Maximum of </a:t>
                </a:r>
                <a:r>
                  <a:rPr lang="en-US" altLang="zh-TW" dirty="0" err="1"/>
                  <a:t>i.i.d</a:t>
                </a:r>
                <a:r>
                  <a:rPr lang="en-US" altLang="zh-TW" dirty="0"/>
                  <a:t>. samples from exponentially tailed distributions will asymptotically converge to the </a:t>
                </a:r>
                <a:r>
                  <a:rPr lang="en-US" altLang="zh-TW" dirty="0">
                    <a:solidFill>
                      <a:srgbClr val="FF0000"/>
                    </a:solidFill>
                  </a:rPr>
                  <a:t>Gumbel distribution </a:t>
                </a:r>
                <a14:m>
                  <m:oMath xmlns:m="http://schemas.openxmlformats.org/officeDocument/2006/math">
                    <m:r>
                      <a:rPr lang="zh-TW" altLang="en-US" i="1" smtClean="0">
                        <a:solidFill>
                          <a:srgbClr val="FF0000"/>
                        </a:solidFill>
                        <a:latin typeface="Cambria Math" panose="02040503050406030204" pitchFamily="18" charset="0"/>
                      </a:rPr>
                      <m:t>𝒢</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𝜇</m:t>
                    </m:r>
                    <m:r>
                      <a:rPr lang="en-US" altLang="zh-TW" b="0" i="1" smtClean="0">
                        <a:solidFill>
                          <a:srgbClr val="FF0000"/>
                        </a:solidFill>
                        <a:latin typeface="Cambria Math" panose="02040503050406030204" pitchFamily="18" charset="0"/>
                      </a:rPr>
                      <m:t>,</m:t>
                    </m:r>
                    <m:r>
                      <a:rPr lang="zh-TW" altLang="en-US" b="0" i="1" smtClean="0">
                        <a:solidFill>
                          <a:srgbClr val="FF0000"/>
                        </a:solidFill>
                        <a:latin typeface="Cambria Math" panose="02040503050406030204" pitchFamily="18" charset="0"/>
                      </a:rPr>
                      <m:t>𝛽</m:t>
                    </m:r>
                    <m:r>
                      <a:rPr lang="en-US" altLang="zh-TW" b="0" i="1" smtClean="0">
                        <a:solidFill>
                          <a:srgbClr val="FF0000"/>
                        </a:solidFill>
                        <a:latin typeface="Cambria Math" panose="02040503050406030204" pitchFamily="18" charset="0"/>
                      </a:rPr>
                      <m:t>)</m:t>
                    </m:r>
                  </m:oMath>
                </a14:m>
                <a:r>
                  <a:rPr lang="en-US" altLang="zh-TW" dirty="0"/>
                  <a:t>, which has PDF </a:t>
                </a:r>
                <a14:m>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𝑧</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𝑧</m:t>
                            </m:r>
                          </m:sup>
                        </m:sSup>
                        <m:r>
                          <a:rPr lang="en-US" altLang="zh-TW" b="0" i="1" smtClean="0">
                            <a:latin typeface="Cambria Math" panose="02040503050406030204" pitchFamily="18" charset="0"/>
                          </a:rPr>
                          <m:t>)</m:t>
                        </m:r>
                      </m:sup>
                    </m:sSup>
                  </m:oMath>
                </a14:m>
                <a:r>
                  <a:rPr lang="en-US" altLang="zh-TW" dirty="0"/>
                  <a:t> where </a:t>
                </a:r>
                <a14:m>
                  <m:oMath xmlns:m="http://schemas.openxmlformats.org/officeDocument/2006/math">
                    <m:r>
                      <a:rPr lang="en-US" altLang="zh-TW" b="0" i="1" smtClean="0">
                        <a:latin typeface="Cambria Math" panose="02040503050406030204" pitchFamily="18" charset="0"/>
                      </a:rPr>
                      <m:t>𝑧</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𝜇</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𝛽</m:t>
                        </m:r>
                      </m:den>
                    </m:f>
                  </m:oMath>
                </a14:m>
                <a:r>
                  <a:rPr lang="en-US" altLang="zh-TW" dirty="0"/>
                  <a:t> with location parameter </a:t>
                </a:r>
                <a14:m>
                  <m:oMath xmlns:m="http://schemas.openxmlformats.org/officeDocument/2006/math">
                    <m:r>
                      <a:rPr lang="en-US" altLang="zh-TW" b="0" i="1" smtClean="0">
                        <a:latin typeface="Cambria Math" panose="02040503050406030204" pitchFamily="18" charset="0"/>
                      </a:rPr>
                      <m:t>𝜇</m:t>
                    </m:r>
                  </m:oMath>
                </a14:m>
                <a:r>
                  <a:rPr lang="en-US" altLang="zh-TW" dirty="0"/>
                  <a:t> and scale parameter </a:t>
                </a:r>
                <a14:m>
                  <m:oMath xmlns:m="http://schemas.openxmlformats.org/officeDocument/2006/math">
                    <m:r>
                      <a:rPr lang="en-US" altLang="zh-TW" b="0" i="1" smtClean="0">
                        <a:latin typeface="Cambria Math" panose="02040503050406030204" pitchFamily="18" charset="0"/>
                      </a:rPr>
                      <m:t>𝛽</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A5FC69BB-552B-40DE-939B-C53E41426C3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p:pic>
        <p:nvPicPr>
          <p:cNvPr id="5" name="圖形 4">
            <a:extLst>
              <a:ext uri="{FF2B5EF4-FFF2-40B4-BE49-F238E27FC236}">
                <a16:creationId xmlns:a16="http://schemas.microsoft.com/office/drawing/2014/main" id="{AB8A04DB-E1CD-440E-ACF8-3993FD159A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7160" y="3897525"/>
            <a:ext cx="3657250" cy="2925800"/>
          </a:xfrm>
          <a:prstGeom prst="rect">
            <a:avLst/>
          </a:prstGeom>
        </p:spPr>
      </p:pic>
      <p:pic>
        <p:nvPicPr>
          <p:cNvPr id="7" name="圖形 6">
            <a:extLst>
              <a:ext uri="{FF2B5EF4-FFF2-40B4-BE49-F238E27FC236}">
                <a16:creationId xmlns:a16="http://schemas.microsoft.com/office/drawing/2014/main" id="{8B05ABA2-B65C-43BB-8A1A-3EB0D0D114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81994" y="3897525"/>
            <a:ext cx="3657250" cy="2925800"/>
          </a:xfrm>
          <a:prstGeom prst="rect">
            <a:avLst/>
          </a:prstGeom>
        </p:spPr>
      </p:pic>
      <p:sp>
        <p:nvSpPr>
          <p:cNvPr id="8" name="文字方塊 7">
            <a:extLst>
              <a:ext uri="{FF2B5EF4-FFF2-40B4-BE49-F238E27FC236}">
                <a16:creationId xmlns:a16="http://schemas.microsoft.com/office/drawing/2014/main" id="{0D99FDB2-DFDB-48A3-B3C9-2A0FA58B4E34}"/>
              </a:ext>
            </a:extLst>
          </p:cNvPr>
          <p:cNvSpPr txBox="1"/>
          <p:nvPr/>
        </p:nvSpPr>
        <p:spPr>
          <a:xfrm>
            <a:off x="1252756" y="4065587"/>
            <a:ext cx="755335" cy="461665"/>
          </a:xfrm>
          <a:prstGeom prst="rect">
            <a:avLst/>
          </a:prstGeom>
          <a:noFill/>
        </p:spPr>
        <p:txBody>
          <a:bodyPr wrap="none" rtlCol="0">
            <a:spAutoFit/>
          </a:bodyPr>
          <a:lstStyle/>
          <a:p>
            <a:r>
              <a:rPr lang="en-US" altLang="zh-TW" sz="2400" dirty="0"/>
              <a:t>PDF:</a:t>
            </a:r>
            <a:endParaRPr lang="zh-TW" altLang="en-US" sz="2400" dirty="0"/>
          </a:p>
        </p:txBody>
      </p:sp>
      <p:sp>
        <p:nvSpPr>
          <p:cNvPr id="9" name="文字方塊 8">
            <a:extLst>
              <a:ext uri="{FF2B5EF4-FFF2-40B4-BE49-F238E27FC236}">
                <a16:creationId xmlns:a16="http://schemas.microsoft.com/office/drawing/2014/main" id="{7251406B-5EB0-457D-A3B0-32EE42C04F74}"/>
              </a:ext>
            </a:extLst>
          </p:cNvPr>
          <p:cNvSpPr txBox="1"/>
          <p:nvPr/>
        </p:nvSpPr>
        <p:spPr>
          <a:xfrm>
            <a:off x="6632569" y="4065588"/>
            <a:ext cx="760144" cy="461665"/>
          </a:xfrm>
          <a:prstGeom prst="rect">
            <a:avLst/>
          </a:prstGeom>
          <a:noFill/>
        </p:spPr>
        <p:txBody>
          <a:bodyPr wrap="none" rtlCol="0">
            <a:spAutoFit/>
          </a:bodyPr>
          <a:lstStyle/>
          <a:p>
            <a:r>
              <a:rPr lang="en-US" altLang="zh-TW" sz="2400" dirty="0"/>
              <a:t>CDF:</a:t>
            </a:r>
            <a:endParaRPr lang="zh-TW" altLang="en-US" sz="2400" dirty="0"/>
          </a:p>
        </p:txBody>
      </p:sp>
    </p:spTree>
    <p:extLst>
      <p:ext uri="{BB962C8B-B14F-4D97-AF65-F5344CB8AC3E}">
        <p14:creationId xmlns:p14="http://schemas.microsoft.com/office/powerpoint/2010/main" val="303818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5409F7-166A-4579-B156-B67CF5CDA358}"/>
              </a:ext>
            </a:extLst>
          </p:cNvPr>
          <p:cNvSpPr>
            <a:spLocks noGrp="1"/>
          </p:cNvSpPr>
          <p:nvPr>
            <p:ph type="title"/>
          </p:nvPr>
        </p:nvSpPr>
        <p:spPr/>
        <p:txBody>
          <a:bodyPr/>
          <a:lstStyle/>
          <a:p>
            <a:r>
              <a:rPr lang="en-US" altLang="zh-TW" dirty="0"/>
              <a:t>Preliminaries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5FC69BB-552B-40DE-939B-C53E41426C3A}"/>
                  </a:ext>
                </a:extLst>
              </p:cNvPr>
              <p:cNvSpPr>
                <a:spLocks noGrp="1"/>
              </p:cNvSpPr>
              <p:nvPr>
                <p:ph idx="1"/>
              </p:nvPr>
            </p:nvSpPr>
            <p:spPr/>
            <p:txBody>
              <a:bodyPr/>
              <a:lstStyle/>
              <a:p>
                <a:r>
                  <a:rPr lang="en-US" altLang="zh-TW" dirty="0"/>
                  <a:t>Extreme Value Theorem (Fisher-</a:t>
                </a:r>
                <a:r>
                  <a:rPr lang="en-US" altLang="zh-TW" dirty="0" err="1"/>
                  <a:t>Tippett</a:t>
                </a:r>
                <a:r>
                  <a:rPr lang="en-US" altLang="zh-TW" dirty="0"/>
                  <a:t> Theorem)</a:t>
                </a:r>
              </a:p>
              <a:p>
                <a:pPr lvl="1"/>
                <a:r>
                  <a:rPr lang="en-US" altLang="zh-TW" dirty="0"/>
                  <a:t>Maximum of </a:t>
                </a:r>
                <a:r>
                  <a:rPr lang="en-US" altLang="zh-TW" dirty="0" err="1"/>
                  <a:t>i.i.d</a:t>
                </a:r>
                <a:r>
                  <a:rPr lang="en-US" altLang="zh-TW" dirty="0"/>
                  <a:t>. samples from exponentially tailed distributions will asymptotically converge to the </a:t>
                </a:r>
                <a:r>
                  <a:rPr lang="en-US" altLang="zh-TW" dirty="0">
                    <a:solidFill>
                      <a:srgbClr val="FF0000"/>
                    </a:solidFill>
                  </a:rPr>
                  <a:t>Gumbel distribution </a:t>
                </a:r>
                <a14:m>
                  <m:oMath xmlns:m="http://schemas.openxmlformats.org/officeDocument/2006/math">
                    <m:r>
                      <a:rPr lang="zh-TW" altLang="en-US" i="1" smtClean="0">
                        <a:solidFill>
                          <a:srgbClr val="FF0000"/>
                        </a:solidFill>
                        <a:latin typeface="Cambria Math" panose="02040503050406030204" pitchFamily="18" charset="0"/>
                      </a:rPr>
                      <m:t>𝒢</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𝜇</m:t>
                    </m:r>
                    <m:r>
                      <a:rPr lang="en-US" altLang="zh-TW" b="0" i="1" smtClean="0">
                        <a:solidFill>
                          <a:srgbClr val="FF0000"/>
                        </a:solidFill>
                        <a:latin typeface="Cambria Math" panose="02040503050406030204" pitchFamily="18" charset="0"/>
                      </a:rPr>
                      <m:t>,</m:t>
                    </m:r>
                    <m:r>
                      <a:rPr lang="zh-TW" altLang="en-US" b="0" i="1" smtClean="0">
                        <a:solidFill>
                          <a:srgbClr val="FF0000"/>
                        </a:solidFill>
                        <a:latin typeface="Cambria Math" panose="02040503050406030204" pitchFamily="18" charset="0"/>
                      </a:rPr>
                      <m:t>𝛽</m:t>
                    </m:r>
                    <m:r>
                      <a:rPr lang="en-US" altLang="zh-TW" b="0" i="1" smtClean="0">
                        <a:solidFill>
                          <a:srgbClr val="FF0000"/>
                        </a:solidFill>
                        <a:latin typeface="Cambria Math" panose="02040503050406030204" pitchFamily="18" charset="0"/>
                      </a:rPr>
                      <m:t>)</m:t>
                    </m:r>
                  </m:oMath>
                </a14:m>
                <a:r>
                  <a:rPr lang="en-US" altLang="zh-TW" dirty="0"/>
                  <a:t>, which has PDF </a:t>
                </a:r>
                <a14:m>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𝑧</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𝑧</m:t>
                            </m:r>
                          </m:sup>
                        </m:sSup>
                        <m:r>
                          <a:rPr lang="en-US" altLang="zh-TW" b="0" i="1" smtClean="0">
                            <a:latin typeface="Cambria Math" panose="02040503050406030204" pitchFamily="18" charset="0"/>
                          </a:rPr>
                          <m:t>)</m:t>
                        </m:r>
                      </m:sup>
                    </m:sSup>
                  </m:oMath>
                </a14:m>
                <a:r>
                  <a:rPr lang="en-US" altLang="zh-TW" dirty="0"/>
                  <a:t> where </a:t>
                </a:r>
                <a14:m>
                  <m:oMath xmlns:m="http://schemas.openxmlformats.org/officeDocument/2006/math">
                    <m:r>
                      <a:rPr lang="en-US" altLang="zh-TW" b="0" i="1" smtClean="0">
                        <a:latin typeface="Cambria Math" panose="02040503050406030204" pitchFamily="18" charset="0"/>
                      </a:rPr>
                      <m:t>𝑧</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𝜇</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𝛽</m:t>
                        </m:r>
                      </m:den>
                    </m:f>
                  </m:oMath>
                </a14:m>
                <a:r>
                  <a:rPr lang="en-US" altLang="zh-TW" dirty="0"/>
                  <a:t> with location parameter </a:t>
                </a:r>
                <a14:m>
                  <m:oMath xmlns:m="http://schemas.openxmlformats.org/officeDocument/2006/math">
                    <m:r>
                      <a:rPr lang="en-US" altLang="zh-TW" b="0" i="1" smtClean="0">
                        <a:latin typeface="Cambria Math" panose="02040503050406030204" pitchFamily="18" charset="0"/>
                      </a:rPr>
                      <m:t>𝜇</m:t>
                    </m:r>
                  </m:oMath>
                </a14:m>
                <a:r>
                  <a:rPr lang="en-US" altLang="zh-TW" dirty="0"/>
                  <a:t> and scale parameter </a:t>
                </a:r>
                <a14:m>
                  <m:oMath xmlns:m="http://schemas.openxmlformats.org/officeDocument/2006/math">
                    <m:r>
                      <a:rPr lang="en-US" altLang="zh-TW" b="0" i="1" smtClean="0">
                        <a:latin typeface="Cambria Math" panose="02040503050406030204" pitchFamily="18" charset="0"/>
                      </a:rPr>
                      <m:t>𝛽</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A5FC69BB-552B-40DE-939B-C53E41426C3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C36C533C-F6B1-4360-9550-056EA86B642B}"/>
              </a:ext>
            </a:extLst>
          </p:cNvPr>
          <p:cNvSpPr txBox="1"/>
          <p:nvPr/>
        </p:nvSpPr>
        <p:spPr>
          <a:xfrm>
            <a:off x="838200" y="4400961"/>
            <a:ext cx="8170394" cy="1384995"/>
          </a:xfrm>
          <a:prstGeom prst="rect">
            <a:avLst/>
          </a:prstGeom>
          <a:noFill/>
        </p:spPr>
        <p:txBody>
          <a:bodyPr wrap="square" rtlCol="0">
            <a:spAutoFit/>
          </a:bodyPr>
          <a:lstStyle/>
          <a:p>
            <a:r>
              <a:rPr lang="en-US" altLang="zh-TW" sz="2800" dirty="0">
                <a:solidFill>
                  <a:srgbClr val="0070C0"/>
                </a:solidFill>
              </a:rPr>
              <a:t>Objective of RL</a:t>
            </a:r>
            <a:r>
              <a:rPr lang="zh-TW" altLang="en-US" sz="2800" dirty="0">
                <a:solidFill>
                  <a:srgbClr val="0070C0"/>
                </a:solidFill>
              </a:rPr>
              <a:t> → </a:t>
            </a:r>
            <a:r>
              <a:rPr lang="en-US" altLang="zh-TW" sz="2800" dirty="0">
                <a:solidFill>
                  <a:srgbClr val="0070C0"/>
                </a:solidFill>
              </a:rPr>
              <a:t>Maximum of total expected return.</a:t>
            </a:r>
          </a:p>
          <a:p>
            <a:endParaRPr lang="en-US" altLang="zh-TW" sz="2800" dirty="0">
              <a:solidFill>
                <a:srgbClr val="0070C0"/>
              </a:solidFill>
            </a:endParaRPr>
          </a:p>
          <a:p>
            <a:r>
              <a:rPr lang="en-US" altLang="zh-TW" sz="2800" dirty="0">
                <a:solidFill>
                  <a:srgbClr val="0070C0"/>
                </a:solidFill>
              </a:rPr>
              <a:t>May have some association.</a:t>
            </a:r>
            <a:r>
              <a:rPr lang="zh-TW" altLang="en-US" sz="2800" dirty="0">
                <a:solidFill>
                  <a:srgbClr val="0070C0"/>
                </a:solidFill>
              </a:rPr>
              <a:t> </a:t>
            </a:r>
          </a:p>
        </p:txBody>
      </p:sp>
    </p:spTree>
    <p:extLst>
      <p:ext uri="{BB962C8B-B14F-4D97-AF65-F5344CB8AC3E}">
        <p14:creationId xmlns:p14="http://schemas.microsoft.com/office/powerpoint/2010/main" val="338050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B38891-0A1A-4CD3-9410-F529CE85D2BA}"/>
              </a:ext>
            </a:extLst>
          </p:cNvPr>
          <p:cNvSpPr>
            <a:spLocks noGrp="1"/>
          </p:cNvSpPr>
          <p:nvPr>
            <p:ph type="title"/>
          </p:nvPr>
        </p:nvSpPr>
        <p:spPr/>
        <p:txBody>
          <a:bodyPr/>
          <a:lstStyle/>
          <a:p>
            <a:r>
              <a:rPr lang="en-US" altLang="zh-TW" dirty="0"/>
              <a:t>Preliminaries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312F22E-3548-46BE-AFA3-733A0A001ACD}"/>
                  </a:ext>
                </a:extLst>
              </p:cNvPr>
              <p:cNvSpPr>
                <a:spLocks noGrp="1"/>
              </p:cNvSpPr>
              <p:nvPr>
                <p:ph idx="1"/>
              </p:nvPr>
            </p:nvSpPr>
            <p:spPr/>
            <p:txBody>
              <a:bodyPr>
                <a:normAutofit/>
              </a:bodyPr>
              <a:lstStyle/>
              <a:p>
                <a:r>
                  <a:rPr lang="en-US" altLang="zh-TW" dirty="0"/>
                  <a:t>Gumbel-Max Trick</a:t>
                </a:r>
              </a:p>
              <a:p>
                <a:pPr lvl="1"/>
                <a:r>
                  <a:rPr lang="en-US" altLang="zh-TW" dirty="0"/>
                  <a:t>In machine learning, we often parameterize a discrete distribution in terms of an unconstrained vector of numbers. For some vector </a:t>
                </a:r>
                <a14:m>
                  <m:oMath xmlns:m="http://schemas.openxmlformats.org/officeDocument/2006/math">
                    <m:r>
                      <a:rPr lang="en-US" altLang="zh-TW" b="0" i="1" smtClean="0">
                        <a:latin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ℝ</m:t>
                        </m:r>
                      </m:e>
                      <m:sup>
                        <m:r>
                          <a:rPr lang="en-US" altLang="zh-TW" b="0" i="1" smtClean="0">
                            <a:latin typeface="Cambria Math" panose="02040503050406030204" pitchFamily="18" charset="0"/>
                            <a:ea typeface="Cambria Math" panose="02040503050406030204" pitchFamily="18" charset="0"/>
                          </a:rPr>
                          <m:t>𝑘</m:t>
                        </m:r>
                      </m:sup>
                    </m:sSup>
                  </m:oMath>
                </a14:m>
                <a:r>
                  <a:rPr lang="en-US" altLang="zh-TW" dirty="0"/>
                  <a:t>, we do </a:t>
                </a:r>
                <a:r>
                  <a:rPr lang="en-US" altLang="zh-TW" dirty="0" err="1">
                    <a:solidFill>
                      <a:srgbClr val="FF0000"/>
                    </a:solidFill>
                  </a:rPr>
                  <a:t>softmax</a:t>
                </a:r>
                <a:r>
                  <a:rPr lang="en-US" altLang="zh-TW" dirty="0"/>
                  <a:t> transformation:</a:t>
                </a:r>
              </a:p>
              <a:p>
                <a:pPr lvl="1"/>
                <a:endParaRPr lang="en-US" altLang="zh-TW" dirty="0"/>
              </a:p>
              <a:p>
                <a:pPr lvl="1"/>
                <a:endParaRPr lang="en-US" altLang="zh-TW" dirty="0"/>
              </a:p>
              <a:p>
                <a:pPr lvl="1"/>
                <a:endParaRPr lang="en-US" altLang="zh-TW" dirty="0"/>
              </a:p>
              <a:p>
                <a:pPr lvl="1"/>
                <a:r>
                  <a:rPr lang="en-US" altLang="zh-TW" dirty="0"/>
                  <a:t>If we don’t want to explicitly construct our distribution using the </a:t>
                </a:r>
                <a:r>
                  <a:rPr lang="en-US" altLang="zh-TW" dirty="0" err="1"/>
                  <a:t>softmax</a:t>
                </a:r>
                <a:r>
                  <a:rPr lang="en-US" altLang="zh-TW" dirty="0"/>
                  <a:t> transform, it turns out that there exists another method that achieve the same effect: the </a:t>
                </a:r>
                <a:r>
                  <a:rPr lang="en-US" altLang="zh-TW" dirty="0">
                    <a:solidFill>
                      <a:srgbClr val="FF0000"/>
                    </a:solidFill>
                  </a:rPr>
                  <a:t>Gumbel-max trick</a:t>
                </a:r>
                <a:r>
                  <a:rPr lang="en-US" altLang="zh-TW" dirty="0"/>
                  <a:t>.</a:t>
                </a:r>
              </a:p>
              <a:p>
                <a:pPr lvl="1"/>
                <a:endParaRPr lang="en-US" altLang="zh-TW" dirty="0"/>
              </a:p>
              <a:p>
                <a:pPr lvl="1"/>
                <a:endParaRPr lang="en-US" altLang="zh-TW" dirty="0"/>
              </a:p>
            </p:txBody>
          </p:sp>
        </mc:Choice>
        <mc:Fallback xmlns="">
          <p:sp>
            <p:nvSpPr>
              <p:cNvPr id="3" name="內容版面配置區 2">
                <a:extLst>
                  <a:ext uri="{FF2B5EF4-FFF2-40B4-BE49-F238E27FC236}">
                    <a16:creationId xmlns:a16="http://schemas.microsoft.com/office/drawing/2014/main" id="{1312F22E-3548-46BE-AFA3-733A0A001ACD}"/>
                  </a:ext>
                </a:extLst>
              </p:cNvPr>
              <p:cNvSpPr>
                <a:spLocks noGrp="1" noRot="1" noChangeAspect="1" noMove="1" noResize="1" noEditPoints="1" noAdjustHandles="1" noChangeArrowheads="1" noChangeShapeType="1" noTextEdit="1"/>
              </p:cNvSpPr>
              <p:nvPr>
                <p:ph idx="1"/>
              </p:nvPr>
            </p:nvSpPr>
            <p:spPr>
              <a:blipFill>
                <a:blip r:embed="rId3"/>
                <a:stretch>
                  <a:fillRect l="-1043" t="-2241" r="-87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01EBD18F-74FE-42CE-B11D-E0FCA79A5333}"/>
                  </a:ext>
                </a:extLst>
              </p:cNvPr>
              <p:cNvSpPr txBox="1"/>
              <p:nvPr/>
            </p:nvSpPr>
            <p:spPr>
              <a:xfrm>
                <a:off x="3959646" y="3257743"/>
                <a:ext cx="2136354" cy="879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𝜋</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𝜃</m:t>
                                  </m:r>
                                </m:e>
                                <m:sub>
                                  <m:r>
                                    <a:rPr lang="en-US" altLang="zh-TW" sz="2400" b="0" i="1" smtClean="0">
                                      <a:latin typeface="Cambria Math" panose="02040503050406030204" pitchFamily="18" charset="0"/>
                                    </a:rPr>
                                    <m:t>𝑘</m:t>
                                  </m:r>
                                </m:sub>
                              </m:sSub>
                            </m:sup>
                          </m:sSup>
                        </m:num>
                        <m:den>
                          <m:nary>
                            <m:naryPr>
                              <m:chr m:val="∑"/>
                              <m:ctrlPr>
                                <a:rPr lang="en-US" altLang="zh-TW" sz="2400" b="0" i="1" smtClean="0">
                                  <a:latin typeface="Cambria Math" panose="02040503050406030204" pitchFamily="18" charset="0"/>
                                </a:rPr>
                              </m:ctrlPr>
                            </m:naryPr>
                            <m:sub>
                              <m:sSup>
                                <m:sSupPr>
                                  <m:ctrlPr>
                                    <a:rPr lang="en-US" altLang="zh-TW" sz="2400" b="0" i="1" smtClean="0">
                                      <a:latin typeface="Cambria Math" panose="02040503050406030204" pitchFamily="18" charset="0"/>
                                    </a:rPr>
                                  </m:ctrlPr>
                                </m:sSupPr>
                                <m:e>
                                  <m:r>
                                    <m:rPr>
                                      <m:brk m:alnAt="23"/>
                                    </m:rP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m:t>
                                  </m:r>
                                </m:sup>
                              </m:sSup>
                              <m:r>
                                <m:rPr>
                                  <m:brk m:alnAt="23"/>
                                </m:rPr>
                                <a:rPr lang="en-US" altLang="zh-TW" sz="2400" b="0" i="1" smtClean="0">
                                  <a:latin typeface="Cambria Math" panose="02040503050406030204" pitchFamily="18" charset="0"/>
                                </a:rPr>
                                <m:t>=</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𝐾</m:t>
                              </m:r>
                            </m:sup>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𝑒</m:t>
                                  </m:r>
                                </m:e>
                                <m:sup>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𝜃</m:t>
                                      </m:r>
                                    </m:e>
                                    <m:sub>
                                      <m: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m:t>
                                      </m:r>
                                    </m:sub>
                                  </m:sSub>
                                </m:sup>
                              </m:sSup>
                            </m:e>
                          </m:nary>
                        </m:den>
                      </m:f>
                    </m:oMath>
                  </m:oMathPara>
                </a14:m>
                <a:endParaRPr lang="zh-TW" altLang="en-US" dirty="0"/>
              </a:p>
            </p:txBody>
          </p:sp>
        </mc:Choice>
        <mc:Fallback xmlns="">
          <p:sp>
            <p:nvSpPr>
              <p:cNvPr id="5" name="文字方塊 4">
                <a:extLst>
                  <a:ext uri="{FF2B5EF4-FFF2-40B4-BE49-F238E27FC236}">
                    <a16:creationId xmlns:a16="http://schemas.microsoft.com/office/drawing/2014/main" id="{01EBD18F-74FE-42CE-B11D-E0FCA79A5333}"/>
                  </a:ext>
                </a:extLst>
              </p:cNvPr>
              <p:cNvSpPr txBox="1">
                <a:spLocks noRot="1" noChangeAspect="1" noMove="1" noResize="1" noEditPoints="1" noAdjustHandles="1" noChangeArrowheads="1" noChangeShapeType="1" noTextEdit="1"/>
              </p:cNvSpPr>
              <p:nvPr/>
            </p:nvSpPr>
            <p:spPr>
              <a:xfrm>
                <a:off x="3959646" y="3257743"/>
                <a:ext cx="2136354" cy="879408"/>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4979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B38891-0A1A-4CD3-9410-F529CE85D2BA}"/>
              </a:ext>
            </a:extLst>
          </p:cNvPr>
          <p:cNvSpPr>
            <a:spLocks noGrp="1"/>
          </p:cNvSpPr>
          <p:nvPr>
            <p:ph type="title"/>
          </p:nvPr>
        </p:nvSpPr>
        <p:spPr/>
        <p:txBody>
          <a:bodyPr/>
          <a:lstStyle/>
          <a:p>
            <a:r>
              <a:rPr lang="en-US" altLang="zh-TW" dirty="0"/>
              <a:t>Preliminaries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312F22E-3548-46BE-AFA3-733A0A001ACD}"/>
                  </a:ext>
                </a:extLst>
              </p:cNvPr>
              <p:cNvSpPr>
                <a:spLocks noGrp="1"/>
              </p:cNvSpPr>
              <p:nvPr>
                <p:ph idx="1"/>
              </p:nvPr>
            </p:nvSpPr>
            <p:spPr/>
            <p:txBody>
              <a:bodyPr>
                <a:normAutofit/>
              </a:bodyPr>
              <a:lstStyle/>
              <a:p>
                <a:r>
                  <a:rPr lang="en-US" altLang="zh-TW" dirty="0"/>
                  <a:t>Gumbel-Max Trick</a:t>
                </a:r>
              </a:p>
              <a:p>
                <a:pPr lvl="1"/>
                <a:r>
                  <a:rPr lang="en-US" altLang="zh-TW" dirty="0"/>
                  <a:t>For a set of unnormalized probabilities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𝜃</m:t>
                        </m:r>
                      </m:e>
                      <m:sub>
                        <m:r>
                          <a:rPr lang="en-US" altLang="zh-TW" b="0" i="1" smtClean="0">
                            <a:latin typeface="Cambria Math" panose="02040503050406030204" pitchFamily="18" charset="0"/>
                          </a:rPr>
                          <m:t>𝑘</m:t>
                        </m:r>
                      </m:sub>
                    </m:sSub>
                  </m:oMath>
                </a14:m>
                <a:r>
                  <a:rPr lang="en-US" altLang="zh-TW" dirty="0"/>
                  <a:t>, we can draw a sample from the corresponding categorical distribution as follows: for each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𝜃</m:t>
                        </m:r>
                      </m:e>
                      <m:sub>
                        <m:r>
                          <a:rPr lang="en-US" altLang="zh-TW" b="0" i="1" smtClean="0">
                            <a:latin typeface="Cambria Math" panose="02040503050406030204" pitchFamily="18" charset="0"/>
                          </a:rPr>
                          <m:t>𝑘</m:t>
                        </m:r>
                      </m:sub>
                    </m:sSub>
                    <m:r>
                      <a:rPr lang="en-US" altLang="zh-TW" b="0" i="1" smtClean="0">
                        <a:latin typeface="Cambria Math" panose="02040503050406030204" pitchFamily="18" charset="0"/>
                      </a:rPr>
                      <m:t> </m:t>
                    </m:r>
                  </m:oMath>
                </a14:m>
                <a:r>
                  <a:rPr lang="en-US" altLang="zh-TW" dirty="0"/>
                  <a:t>we add a sample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𝐺</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𝑘</m:t>
                        </m:r>
                        <m:r>
                          <a:rPr lang="en-US" altLang="zh-TW" b="0" i="1" smtClean="0">
                            <a:latin typeface="Cambria Math" panose="02040503050406030204" pitchFamily="18" charset="0"/>
                          </a:rPr>
                          <m:t>)</m:t>
                        </m:r>
                      </m:sup>
                    </m:sSup>
                  </m:oMath>
                </a14:m>
                <a:r>
                  <a:rPr lang="en-US" altLang="zh-TW" dirty="0"/>
                  <a:t> from the standard Gumbel distribution, and then select the index with the maximum sum. That is:</a:t>
                </a:r>
                <a:endParaRPr lang="zh-TW" altLang="en-US" dirty="0"/>
              </a:p>
            </p:txBody>
          </p:sp>
        </mc:Choice>
        <mc:Fallback xmlns="">
          <p:sp>
            <p:nvSpPr>
              <p:cNvPr id="3" name="內容版面配置區 2">
                <a:extLst>
                  <a:ext uri="{FF2B5EF4-FFF2-40B4-BE49-F238E27FC236}">
                    <a16:creationId xmlns:a16="http://schemas.microsoft.com/office/drawing/2014/main" id="{1312F22E-3548-46BE-AFA3-733A0A001ACD}"/>
                  </a:ext>
                </a:extLst>
              </p:cNvPr>
              <p:cNvSpPr>
                <a:spLocks noGrp="1" noRot="1" noChangeAspect="1" noMove="1" noResize="1" noEditPoints="1" noAdjustHandles="1" noChangeArrowheads="1" noChangeShapeType="1" noTextEdit="1"/>
              </p:cNvSpPr>
              <p:nvPr>
                <p:ph idx="1"/>
              </p:nvPr>
            </p:nvSpPr>
            <p:spPr>
              <a:blipFill>
                <a:blip r:embed="rId3"/>
                <a:stretch>
                  <a:fillRect l="-1043" t="-2241" r="-139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9BD0CB83-09E5-431F-ABA7-3C8EE00393DB}"/>
                  </a:ext>
                </a:extLst>
              </p:cNvPr>
              <p:cNvSpPr txBox="1"/>
              <p:nvPr/>
            </p:nvSpPr>
            <p:spPr>
              <a:xfrm>
                <a:off x="3886228" y="4088379"/>
                <a:ext cx="4419543" cy="581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𝐼</m:t>
                      </m:r>
                      <m:r>
                        <a:rPr lang="en-US" altLang="zh-TW" sz="2400" b="0" i="1" smtClean="0">
                          <a:latin typeface="Cambria Math" panose="02040503050406030204" pitchFamily="18" charset="0"/>
                        </a:rPr>
                        <m:t>=</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a:rPr lang="en-US" altLang="zh-TW" sz="2400" b="0" i="1" smtClean="0">
                                  <a:latin typeface="Cambria Math" panose="02040503050406030204" pitchFamily="18" charset="0"/>
                                </a:rPr>
                                <m:t>𝑎𝑟𝑔</m:t>
                              </m:r>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𝑘</m:t>
                              </m:r>
                            </m:lim>
                          </m:limLow>
                        </m:fName>
                        <m:e>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𝜃</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𝐺</m:t>
                                  </m:r>
                                </m:e>
                                <m:sup>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𝑘</m:t>
                                      </m:r>
                                    </m:e>
                                  </m:d>
                                </m:sup>
                              </m:sSup>
                            </m:e>
                          </m:d>
                          <m:r>
                            <a:rPr lang="en-US" altLang="zh-TW" sz="2400" b="0" i="1" smtClean="0">
                              <a:latin typeface="Cambria Math" panose="02040503050406030204" pitchFamily="18" charset="0"/>
                            </a:rPr>
                            <m:t> ~ </m:t>
                          </m:r>
                          <m:r>
                            <a:rPr lang="en-US" altLang="zh-TW" sz="2400" b="0" i="1" smtClean="0">
                              <a:latin typeface="Cambria Math" panose="02040503050406030204" pitchFamily="18" charset="0"/>
                            </a:rPr>
                            <m:t>𝐶𝑎𝑡</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𝜋</m:t>
                          </m:r>
                          <m:r>
                            <a:rPr lang="en-US" altLang="zh-TW" sz="2400" b="0" i="1" smtClean="0">
                              <a:latin typeface="Cambria Math" panose="02040503050406030204" pitchFamily="18" charset="0"/>
                            </a:rPr>
                            <m:t>)</m:t>
                          </m:r>
                        </m:e>
                      </m:func>
                    </m:oMath>
                  </m:oMathPara>
                </a14:m>
                <a:endParaRPr lang="zh-TW" altLang="en-US" dirty="0"/>
              </a:p>
            </p:txBody>
          </p:sp>
        </mc:Choice>
        <mc:Fallback xmlns="">
          <p:sp>
            <p:nvSpPr>
              <p:cNvPr id="4" name="文字方塊 3">
                <a:extLst>
                  <a:ext uri="{FF2B5EF4-FFF2-40B4-BE49-F238E27FC236}">
                    <a16:creationId xmlns:a16="http://schemas.microsoft.com/office/drawing/2014/main" id="{9BD0CB83-09E5-431F-ABA7-3C8EE00393DB}"/>
                  </a:ext>
                </a:extLst>
              </p:cNvPr>
              <p:cNvSpPr txBox="1">
                <a:spLocks noRot="1" noChangeAspect="1" noMove="1" noResize="1" noEditPoints="1" noAdjustHandles="1" noChangeArrowheads="1" noChangeShapeType="1" noTextEdit="1"/>
              </p:cNvSpPr>
              <p:nvPr/>
            </p:nvSpPr>
            <p:spPr>
              <a:xfrm>
                <a:off x="3886228" y="4088379"/>
                <a:ext cx="4419543" cy="581506"/>
              </a:xfrm>
              <a:prstGeom prst="rect">
                <a:avLst/>
              </a:prstGeom>
              <a:blipFill>
                <a:blip r:embed="rId4"/>
                <a:stretch>
                  <a:fillRect/>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261387D2-C670-42FC-B952-C9FAF48E9941}"/>
              </a:ext>
            </a:extLst>
          </p:cNvPr>
          <p:cNvSpPr txBox="1"/>
          <p:nvPr/>
        </p:nvSpPr>
        <p:spPr>
          <a:xfrm>
            <a:off x="2505881" y="4791968"/>
            <a:ext cx="7180235" cy="461665"/>
          </a:xfrm>
          <a:prstGeom prst="rect">
            <a:avLst/>
          </a:prstGeom>
          <a:noFill/>
        </p:spPr>
        <p:txBody>
          <a:bodyPr wrap="none" rtlCol="0">
            <a:spAutoFit/>
          </a:bodyPr>
          <a:lstStyle/>
          <a:p>
            <a:r>
              <a:rPr lang="en-US" altLang="zh-TW" sz="2400" dirty="0">
                <a:solidFill>
                  <a:srgbClr val="FF0000"/>
                </a:solidFill>
              </a:rPr>
              <a:t>Same effect as applying </a:t>
            </a:r>
            <a:r>
              <a:rPr lang="en-US" altLang="zh-TW" sz="2400" dirty="0" err="1">
                <a:solidFill>
                  <a:srgbClr val="FF0000"/>
                </a:solidFill>
              </a:rPr>
              <a:t>softmax</a:t>
            </a:r>
            <a:r>
              <a:rPr lang="en-US" altLang="zh-TW" sz="2400" dirty="0">
                <a:solidFill>
                  <a:srgbClr val="FF0000"/>
                </a:solidFill>
              </a:rPr>
              <a:t> transformation &amp; draw </a:t>
            </a:r>
            <a:endParaRPr lang="zh-TW" altLang="en-US" sz="2400" dirty="0">
              <a:solidFill>
                <a:srgbClr val="FF0000"/>
              </a:solidFill>
            </a:endParaRPr>
          </a:p>
        </p:txBody>
      </p:sp>
      <p:sp>
        <p:nvSpPr>
          <p:cNvPr id="7" name="文字方塊 6">
            <a:extLst>
              <a:ext uri="{FF2B5EF4-FFF2-40B4-BE49-F238E27FC236}">
                <a16:creationId xmlns:a16="http://schemas.microsoft.com/office/drawing/2014/main" id="{F071DFD0-28E2-48BB-B15C-0C96273B81A2}"/>
              </a:ext>
            </a:extLst>
          </p:cNvPr>
          <p:cNvSpPr txBox="1"/>
          <p:nvPr/>
        </p:nvSpPr>
        <p:spPr>
          <a:xfrm>
            <a:off x="838200" y="5375716"/>
            <a:ext cx="9634640" cy="1384995"/>
          </a:xfrm>
          <a:prstGeom prst="rect">
            <a:avLst/>
          </a:prstGeom>
          <a:noFill/>
        </p:spPr>
        <p:txBody>
          <a:bodyPr wrap="square" rtlCol="0">
            <a:spAutoFit/>
          </a:bodyPr>
          <a:lstStyle/>
          <a:p>
            <a:r>
              <a:rPr lang="en-US" altLang="zh-TW" sz="2800" dirty="0">
                <a:solidFill>
                  <a:srgbClr val="0070C0"/>
                </a:solidFill>
              </a:rPr>
              <a:t>Many RL</a:t>
            </a:r>
            <a:r>
              <a:rPr lang="zh-TW" altLang="en-US" sz="2800" dirty="0">
                <a:solidFill>
                  <a:srgbClr val="0070C0"/>
                </a:solidFill>
              </a:rPr>
              <a:t> </a:t>
            </a:r>
            <a:r>
              <a:rPr lang="en-US" altLang="zh-TW" sz="2800" dirty="0">
                <a:solidFill>
                  <a:srgbClr val="0070C0"/>
                </a:solidFill>
              </a:rPr>
              <a:t>Algorithms include sample from a </a:t>
            </a:r>
            <a:r>
              <a:rPr lang="en-US" altLang="zh-TW" sz="2800" dirty="0" err="1">
                <a:solidFill>
                  <a:srgbClr val="0070C0"/>
                </a:solidFill>
              </a:rPr>
              <a:t>softmax</a:t>
            </a:r>
            <a:r>
              <a:rPr lang="en-US" altLang="zh-TW" sz="2800" dirty="0">
                <a:solidFill>
                  <a:srgbClr val="0070C0"/>
                </a:solidFill>
              </a:rPr>
              <a:t> policy.</a:t>
            </a:r>
          </a:p>
          <a:p>
            <a:endParaRPr lang="en-US" altLang="zh-TW" sz="2800" dirty="0">
              <a:solidFill>
                <a:srgbClr val="0070C0"/>
              </a:solidFill>
            </a:endParaRPr>
          </a:p>
          <a:p>
            <a:r>
              <a:rPr lang="en-US" altLang="zh-TW" sz="2800" dirty="0">
                <a:solidFill>
                  <a:srgbClr val="0070C0"/>
                </a:solidFill>
              </a:rPr>
              <a:t>May have some association.</a:t>
            </a:r>
            <a:r>
              <a:rPr lang="zh-TW" altLang="en-US" sz="2800" dirty="0">
                <a:solidFill>
                  <a:srgbClr val="0070C0"/>
                </a:solidFill>
              </a:rPr>
              <a:t> </a:t>
            </a:r>
          </a:p>
        </p:txBody>
      </p:sp>
    </p:spTree>
    <p:extLst>
      <p:ext uri="{BB962C8B-B14F-4D97-AF65-F5344CB8AC3E}">
        <p14:creationId xmlns:p14="http://schemas.microsoft.com/office/powerpoint/2010/main" val="105630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8DAD59-BABC-453C-883D-76D93B3A01F0}"/>
              </a:ext>
            </a:extLst>
          </p:cNvPr>
          <p:cNvSpPr>
            <a:spLocks noGrp="1"/>
          </p:cNvSpPr>
          <p:nvPr>
            <p:ph type="title"/>
          </p:nvPr>
        </p:nvSpPr>
        <p:spPr/>
        <p:txBody>
          <a:bodyPr/>
          <a:lstStyle/>
          <a:p>
            <a:r>
              <a:rPr lang="en-US" altLang="zh-TW" dirty="0"/>
              <a:t>Preliminaries - McFadden-Rust Model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47BE850-FFBF-4BD5-9355-FA4E85279D4E}"/>
                  </a:ext>
                </a:extLst>
              </p:cNvPr>
              <p:cNvSpPr>
                <a:spLocks noGrp="1"/>
              </p:cNvSpPr>
              <p:nvPr>
                <p:ph idx="1"/>
              </p:nvPr>
            </p:nvSpPr>
            <p:spPr>
              <a:xfrm>
                <a:off x="838200" y="1825625"/>
                <a:ext cx="10515600" cy="4942820"/>
              </a:xfrm>
            </p:spPr>
            <p:txBody>
              <a:bodyPr>
                <a:normAutofit/>
              </a:bodyPr>
              <a:lstStyle/>
              <a:p>
                <a:r>
                  <a:rPr lang="en-US" altLang="zh-TW" dirty="0"/>
                  <a:t>An MDP following the standard Bellman equations with </a:t>
                </a:r>
                <a:r>
                  <a:rPr lang="en-US" altLang="zh-TW" dirty="0">
                    <a:solidFill>
                      <a:srgbClr val="FF0000"/>
                    </a:solidFill>
                  </a:rPr>
                  <a:t>stochasticity in the rewards </a:t>
                </a:r>
                <a:r>
                  <a:rPr lang="en-US" altLang="zh-TW" dirty="0"/>
                  <a:t>due to unobserved state variables will satisfy the soft-Bellman equations over the observed state with actual rewards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𝑟</m:t>
                        </m:r>
                      </m:e>
                    </m:acc>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r>
                      <a:rPr lang="en-US" altLang="zh-TW" b="0" i="1" smtClean="0">
                        <a:latin typeface="Cambria Math" panose="02040503050406030204" pitchFamily="18" charset="0"/>
                      </a:rPr>
                      <m:t>)</m:t>
                    </m:r>
                  </m:oMath>
                </a14:m>
                <a:r>
                  <a:rPr lang="en-US" altLang="zh-TW" dirty="0"/>
                  <a:t>, given two conditions:</a:t>
                </a:r>
              </a:p>
              <a:p>
                <a:pPr marL="914400" lvl="1" indent="-457200">
                  <a:buFont typeface="+mj-lt"/>
                  <a:buAutoNum type="arabicPeriod"/>
                </a:pPr>
                <a:r>
                  <a:rPr lang="en-US" altLang="zh-TW" dirty="0"/>
                  <a:t>Additive separability (</a:t>
                </a:r>
                <a:r>
                  <a:rPr lang="en-US" altLang="zh-TW" dirty="0">
                    <a:solidFill>
                      <a:srgbClr val="FF0000"/>
                    </a:solidFill>
                  </a:rPr>
                  <a:t>AS</a:t>
                </a:r>
                <a:r>
                  <a:rPr lang="en-US" altLang="zh-TW" dirty="0"/>
                  <a:t>): observed rewards have additive </a:t>
                </a:r>
                <a:r>
                  <a:rPr lang="en-US" altLang="zh-TW" dirty="0" err="1"/>
                  <a:t>i.i.d</a:t>
                </a:r>
                <a:r>
                  <a:rPr lang="en-US" altLang="zh-TW" dirty="0"/>
                  <a:t>. Gumbel noise, i.e. </a:t>
                </a:r>
                <a14:m>
                  <m:oMath xmlns:m="http://schemas.openxmlformats.org/officeDocument/2006/math">
                    <m:r>
                      <a:rPr lang="en-US" altLang="zh-TW" b="0" i="1" smtClean="0">
                        <a:solidFill>
                          <a:srgbClr val="0070C0"/>
                        </a:solidFill>
                        <a:latin typeface="Cambria Math" panose="02040503050406030204" pitchFamily="18" charset="0"/>
                      </a:rPr>
                      <m:t>𝑟</m:t>
                    </m:r>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e>
                    </m:d>
                    <m:r>
                      <a:rPr lang="en-US" altLang="zh-TW" b="0" i="1" smtClean="0">
                        <a:solidFill>
                          <a:srgbClr val="0070C0"/>
                        </a:solidFill>
                        <a:latin typeface="Cambria Math" panose="02040503050406030204" pitchFamily="18" charset="0"/>
                      </a:rPr>
                      <m:t>=</m:t>
                    </m:r>
                    <m:acc>
                      <m:accPr>
                        <m:chr m:val="̅"/>
                        <m:ctrlPr>
                          <a:rPr lang="en-US" altLang="zh-TW" b="0" i="1" smtClean="0">
                            <a:solidFill>
                              <a:srgbClr val="0070C0"/>
                            </a:solidFill>
                            <a:latin typeface="Cambria Math" panose="02040503050406030204" pitchFamily="18" charset="0"/>
                          </a:rPr>
                        </m:ctrlPr>
                      </m:accPr>
                      <m:e>
                        <m:r>
                          <a:rPr lang="en-US" altLang="zh-TW" b="0" i="1" smtClean="0">
                            <a:solidFill>
                              <a:srgbClr val="0070C0"/>
                            </a:solidFill>
                            <a:latin typeface="Cambria Math" panose="02040503050406030204" pitchFamily="18" charset="0"/>
                          </a:rPr>
                          <m:t>𝑟</m:t>
                        </m:r>
                      </m:e>
                    </m:acc>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e>
                    </m:d>
                    <m:r>
                      <a:rPr lang="en-US" altLang="zh-TW" b="0" i="1" smtClean="0">
                        <a:solidFill>
                          <a:srgbClr val="0070C0"/>
                        </a:solidFill>
                        <a:latin typeface="Cambria Math" panose="02040503050406030204" pitchFamily="18" charset="0"/>
                      </a:rPr>
                      <m:t>+</m:t>
                    </m:r>
                    <m:r>
                      <a:rPr lang="zh-TW" altLang="en-US" i="1" smtClean="0">
                        <a:solidFill>
                          <a:srgbClr val="0070C0"/>
                        </a:solidFill>
                        <a:latin typeface="Cambria Math" panose="02040503050406030204" pitchFamily="18" charset="0"/>
                      </a:rPr>
                      <m:t>𝜖</m:t>
                    </m:r>
                    <m:d>
                      <m:dPr>
                        <m:ctrlPr>
                          <a:rPr lang="en-US" altLang="zh-TW" b="0"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𝑠</m:t>
                        </m:r>
                        <m:r>
                          <a:rPr lang="en-US" altLang="zh-TW" b="0" i="1" smtClean="0">
                            <a:solidFill>
                              <a:srgbClr val="0070C0"/>
                            </a:solidFill>
                            <a:latin typeface="Cambria Math" panose="02040503050406030204" pitchFamily="18" charset="0"/>
                          </a:rPr>
                          <m:t>,</m:t>
                        </m:r>
                        <m:r>
                          <a:rPr lang="en-US" altLang="zh-TW" b="0" i="1" smtClean="0">
                            <a:solidFill>
                              <a:srgbClr val="0070C0"/>
                            </a:solidFill>
                            <a:latin typeface="Cambria Math" panose="02040503050406030204" pitchFamily="18" charset="0"/>
                          </a:rPr>
                          <m:t>𝑎</m:t>
                        </m:r>
                      </m:e>
                    </m:d>
                  </m:oMath>
                </a14:m>
                <a:r>
                  <a:rPr lang="en-US" altLang="zh-TW" dirty="0">
                    <a:solidFill>
                      <a:srgbClr val="0070C0"/>
                    </a:solidFill>
                  </a:rPr>
                  <a:t> </a:t>
                </a:r>
                <a:r>
                  <a:rPr lang="en-US" altLang="zh-TW" dirty="0"/>
                  <a:t>with actual rewards </a:t>
                </a:r>
                <a14:m>
                  <m:oMath xmlns:m="http://schemas.openxmlformats.org/officeDocument/2006/math">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𝑟</m:t>
                        </m:r>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𝑠</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e>
                    </m:d>
                    <m:r>
                      <a:rPr lang="en-US" altLang="zh-TW" b="0" i="1" smtClean="0">
                        <a:latin typeface="Cambria Math" panose="02040503050406030204" pitchFamily="18" charset="0"/>
                      </a:rPr>
                      <m:t> </m:t>
                    </m:r>
                  </m:oMath>
                </a14:m>
                <a:r>
                  <a:rPr lang="en-US" altLang="zh-TW" dirty="0"/>
                  <a:t>and </a:t>
                </a:r>
                <a:r>
                  <a:rPr lang="en-US" altLang="zh-TW" dirty="0" err="1"/>
                  <a:t>i.i.d</a:t>
                </a:r>
                <a:r>
                  <a:rPr lang="en-US" altLang="zh-TW" dirty="0"/>
                  <a:t>. noise </a:t>
                </a:r>
                <a14:m>
                  <m:oMath xmlns:m="http://schemas.openxmlformats.org/officeDocument/2006/math">
                    <m:r>
                      <a:rPr lang="zh-TW" altLang="en-US" i="1">
                        <a:solidFill>
                          <a:srgbClr val="0070C0"/>
                        </a:solidFill>
                        <a:latin typeface="Cambria Math" panose="02040503050406030204" pitchFamily="18" charset="0"/>
                      </a:rPr>
                      <m:t>𝜖</m:t>
                    </m:r>
                    <m:r>
                      <a:rPr lang="en-US" altLang="zh-TW" i="1" dirty="0" smtClean="0">
                        <a:solidFill>
                          <a:srgbClr val="0070C0"/>
                        </a:solidFill>
                        <a:latin typeface="Cambria Math" panose="02040503050406030204" pitchFamily="18" charset="0"/>
                      </a:rPr>
                      <m:t>(</m:t>
                    </m:r>
                    <m:r>
                      <a:rPr lang="en-US" altLang="zh-TW" i="1" dirty="0" smtClean="0">
                        <a:solidFill>
                          <a:srgbClr val="0070C0"/>
                        </a:solidFill>
                        <a:latin typeface="Cambria Math" panose="02040503050406030204" pitchFamily="18" charset="0"/>
                      </a:rPr>
                      <m:t>𝑠</m:t>
                    </m:r>
                    <m:r>
                      <a:rPr lang="en-US" altLang="zh-TW" i="1" dirty="0" smtClean="0">
                        <a:solidFill>
                          <a:srgbClr val="0070C0"/>
                        </a:solidFill>
                        <a:latin typeface="Cambria Math" panose="02040503050406030204" pitchFamily="18" charset="0"/>
                      </a:rPr>
                      <m:t>, </m:t>
                    </m:r>
                    <m:r>
                      <a:rPr lang="en-US" altLang="zh-TW" i="1" dirty="0" smtClean="0">
                        <a:solidFill>
                          <a:srgbClr val="0070C0"/>
                        </a:solidFill>
                        <a:latin typeface="Cambria Math" panose="02040503050406030204" pitchFamily="18" charset="0"/>
                      </a:rPr>
                      <m:t>𝑎</m:t>
                    </m:r>
                    <m:r>
                      <a:rPr lang="en-US" altLang="zh-TW" i="1" dirty="0" smtClean="0">
                        <a:solidFill>
                          <a:srgbClr val="0070C0"/>
                        </a:solidFill>
                        <a:latin typeface="Cambria Math" panose="02040503050406030204" pitchFamily="18" charset="0"/>
                      </a:rPr>
                      <m:t>)∼</m:t>
                    </m:r>
                    <m:r>
                      <a:rPr lang="zh-TW" altLang="en-US" i="1" dirty="0" smtClean="0">
                        <a:solidFill>
                          <a:srgbClr val="0070C0"/>
                        </a:solidFill>
                        <a:latin typeface="Cambria Math" panose="02040503050406030204" pitchFamily="18" charset="0"/>
                      </a:rPr>
                      <m:t>𝒢</m:t>
                    </m:r>
                    <m:r>
                      <a:rPr lang="en-US" altLang="zh-TW" i="1" dirty="0" smtClean="0">
                        <a:solidFill>
                          <a:srgbClr val="0070C0"/>
                        </a:solidFill>
                        <a:latin typeface="Cambria Math" panose="02040503050406030204" pitchFamily="18" charset="0"/>
                      </a:rPr>
                      <m:t>(0, </m:t>
                    </m:r>
                    <m:r>
                      <a:rPr lang="en-US" altLang="zh-TW" i="1" dirty="0" smtClean="0">
                        <a:solidFill>
                          <a:srgbClr val="0070C0"/>
                        </a:solidFill>
                        <a:latin typeface="Cambria Math" panose="02040503050406030204" pitchFamily="18" charset="0"/>
                      </a:rPr>
                      <m:t>𝛽</m:t>
                    </m:r>
                    <m:r>
                      <a:rPr lang="en-US" altLang="zh-TW" i="1" dirty="0" smtClean="0">
                        <a:solidFill>
                          <a:srgbClr val="0070C0"/>
                        </a:solidFill>
                        <a:latin typeface="Cambria Math" panose="02040503050406030204" pitchFamily="18" charset="0"/>
                      </a:rPr>
                      <m:t>).</m:t>
                    </m:r>
                  </m:oMath>
                </a14:m>
                <a:endParaRPr lang="en-US" altLang="zh-TW" dirty="0"/>
              </a:p>
              <a:p>
                <a:pPr marL="914400" lvl="1" indent="-457200">
                  <a:buFont typeface="+mj-lt"/>
                  <a:buAutoNum type="arabicPeriod"/>
                </a:pPr>
                <a:r>
                  <a:rPr lang="en-US" altLang="zh-TW" dirty="0"/>
                  <a:t>Conditional Independence (</a:t>
                </a:r>
                <a:r>
                  <a:rPr lang="en-US" altLang="zh-TW" dirty="0">
                    <a:solidFill>
                      <a:srgbClr val="FF0000"/>
                    </a:solidFill>
                  </a:rPr>
                  <a:t>CI</a:t>
                </a:r>
                <a:r>
                  <a:rPr lang="en-US" altLang="zh-TW" dirty="0"/>
                  <a:t>): the noise </a:t>
                </a:r>
                <a14:m>
                  <m:oMath xmlns:m="http://schemas.openxmlformats.org/officeDocument/2006/math">
                    <m:r>
                      <a:rPr lang="zh-TW" altLang="en-US" i="1" smtClean="0">
                        <a:latin typeface="Cambria Math" panose="02040503050406030204" pitchFamily="18" charset="0"/>
                      </a:rPr>
                      <m:t>𝜖</m:t>
                    </m:r>
                    <m:r>
                      <a:rPr lang="en-US" altLang="zh-TW" b="0" i="1" smtClean="0">
                        <a:latin typeface="Cambria Math" panose="02040503050406030204" pitchFamily="18" charset="0"/>
                      </a:rPr>
                      <m:t>(</m:t>
                    </m:r>
                    <m:r>
                      <a:rPr lang="en-US" altLang="zh-TW" b="0" i="1" smtClean="0">
                        <a:latin typeface="Cambria Math" panose="02040503050406030204" pitchFamily="18" charset="0"/>
                      </a:rPr>
                      <m:t>𝑠</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r>
                      <a:rPr lang="en-US" altLang="zh-TW" b="0" i="1" smtClean="0">
                        <a:latin typeface="Cambria Math" panose="02040503050406030204" pitchFamily="18" charset="0"/>
                      </a:rPr>
                      <m:t>)</m:t>
                    </m:r>
                  </m:oMath>
                </a14:m>
                <a:r>
                  <a:rPr lang="en-US" altLang="zh-TW" dirty="0"/>
                  <a:t> in a given state-action pair is conditionally independent of that in any other state-action pair.</a:t>
                </a:r>
              </a:p>
              <a:p>
                <a:r>
                  <a:rPr lang="en-US" altLang="zh-TW" dirty="0"/>
                  <a:t>The converse also holds: Any MDP satisfying the Bellman equations and following a </a:t>
                </a:r>
                <a:r>
                  <a:rPr lang="en-US" altLang="zh-TW" dirty="0" err="1"/>
                  <a:t>softmax</a:t>
                </a:r>
                <a:r>
                  <a:rPr lang="en-US" altLang="zh-TW" dirty="0"/>
                  <a:t> policy, necessarily has any </a:t>
                </a:r>
                <a:r>
                  <a:rPr lang="en-US" altLang="zh-TW" dirty="0" err="1"/>
                  <a:t>i.i.d</a:t>
                </a:r>
                <a:r>
                  <a:rPr lang="en-US" altLang="zh-TW" dirty="0"/>
                  <a:t>. noise in the rewards with AS + CI conditions be Gumbel distributed.</a:t>
                </a:r>
                <a:endParaRPr lang="zh-TW" altLang="en-US" dirty="0"/>
              </a:p>
            </p:txBody>
          </p:sp>
        </mc:Choice>
        <mc:Fallback xmlns="">
          <p:sp>
            <p:nvSpPr>
              <p:cNvPr id="3" name="內容版面配置區 2">
                <a:extLst>
                  <a:ext uri="{FF2B5EF4-FFF2-40B4-BE49-F238E27FC236}">
                    <a16:creationId xmlns:a16="http://schemas.microsoft.com/office/drawing/2014/main" id="{D47BE850-FFBF-4BD5-9355-FA4E85279D4E}"/>
                  </a:ext>
                </a:extLst>
              </p:cNvPr>
              <p:cNvSpPr>
                <a:spLocks noGrp="1" noRot="1" noChangeAspect="1" noMove="1" noResize="1" noEditPoints="1" noAdjustHandles="1" noChangeArrowheads="1" noChangeShapeType="1" noTextEdit="1"/>
              </p:cNvSpPr>
              <p:nvPr>
                <p:ph idx="1"/>
              </p:nvPr>
            </p:nvSpPr>
            <p:spPr>
              <a:xfrm>
                <a:off x="838200" y="1825625"/>
                <a:ext cx="10515600" cy="4942820"/>
              </a:xfrm>
              <a:blipFill>
                <a:blip r:embed="rId3"/>
                <a:stretch>
                  <a:fillRect l="-1043" t="-1973" r="-2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5881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50C282-D092-49F4-912C-2C6A94BA6083}"/>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BC8B4A3E-069D-4AE1-9AA0-744F674DC0F4}"/>
              </a:ext>
            </a:extLst>
          </p:cNvPr>
          <p:cNvSpPr>
            <a:spLocks noGrp="1"/>
          </p:cNvSpPr>
          <p:nvPr>
            <p:ph idx="1"/>
          </p:nvPr>
        </p:nvSpPr>
        <p:spPr>
          <a:xfrm>
            <a:off x="838200" y="1825624"/>
            <a:ext cx="10515600" cy="5032375"/>
          </a:xfrm>
        </p:spPr>
        <p:txBody>
          <a:bodyPr>
            <a:normAutofit/>
          </a:bodyPr>
          <a:lstStyle/>
          <a:p>
            <a:pPr>
              <a:lnSpc>
                <a:spcPct val="150000"/>
              </a:lnSpc>
            </a:pPr>
            <a:r>
              <a:rPr lang="en-US" altLang="zh-TW" dirty="0"/>
              <a:t>Title:</a:t>
            </a:r>
          </a:p>
          <a:p>
            <a:pPr lvl="1">
              <a:lnSpc>
                <a:spcPct val="150000"/>
              </a:lnSpc>
            </a:pPr>
            <a:r>
              <a:rPr lang="en-US" altLang="zh-TW" dirty="0"/>
              <a:t>Extreme Q-Learning: </a:t>
            </a:r>
            <a:r>
              <a:rPr lang="en-US" altLang="zh-TW" dirty="0" err="1"/>
              <a:t>MaxEnt</a:t>
            </a:r>
            <a:r>
              <a:rPr lang="en-US" altLang="zh-TW" dirty="0"/>
              <a:t> RL without Entropy</a:t>
            </a:r>
          </a:p>
          <a:p>
            <a:pPr>
              <a:lnSpc>
                <a:spcPct val="150000"/>
              </a:lnSpc>
            </a:pPr>
            <a:r>
              <a:rPr lang="en-US" altLang="zh-TW" dirty="0"/>
              <a:t>Conference:</a:t>
            </a:r>
          </a:p>
          <a:p>
            <a:pPr lvl="1">
              <a:lnSpc>
                <a:spcPct val="150000"/>
              </a:lnSpc>
            </a:pPr>
            <a:r>
              <a:rPr lang="en-US" altLang="zh-TW" dirty="0"/>
              <a:t>ICLR 2023</a:t>
            </a:r>
          </a:p>
          <a:p>
            <a:pPr>
              <a:lnSpc>
                <a:spcPct val="150000"/>
              </a:lnSpc>
            </a:pPr>
            <a:r>
              <a:rPr lang="en-US" altLang="zh-TW" dirty="0"/>
              <a:t>Author:</a:t>
            </a:r>
          </a:p>
          <a:p>
            <a:pPr lvl="1">
              <a:lnSpc>
                <a:spcPct val="150000"/>
              </a:lnSpc>
            </a:pPr>
            <a:r>
              <a:rPr lang="en-US" altLang="zh-TW" dirty="0" err="1"/>
              <a:t>Divyansh</a:t>
            </a:r>
            <a:r>
              <a:rPr lang="en-US" altLang="zh-TW" dirty="0"/>
              <a:t> Garg, Joey </a:t>
            </a:r>
            <a:r>
              <a:rPr lang="en-US" altLang="zh-TW" dirty="0" err="1"/>
              <a:t>Hejna</a:t>
            </a:r>
            <a:r>
              <a:rPr lang="en-US" altLang="zh-TW" dirty="0"/>
              <a:t>, Stefano </a:t>
            </a:r>
            <a:r>
              <a:rPr lang="en-US" altLang="zh-TW" dirty="0" err="1"/>
              <a:t>Ermon</a:t>
            </a:r>
            <a:r>
              <a:rPr lang="en-US" altLang="zh-TW" dirty="0"/>
              <a:t> (Stanford University)</a:t>
            </a:r>
          </a:p>
          <a:p>
            <a:pPr lvl="1">
              <a:lnSpc>
                <a:spcPct val="150000"/>
              </a:lnSpc>
            </a:pPr>
            <a:r>
              <a:rPr lang="en-US" altLang="zh-TW" dirty="0"/>
              <a:t>Matthieu Geist</a:t>
            </a:r>
            <a:r>
              <a:rPr lang="zh-TW" altLang="en-US" dirty="0"/>
              <a:t> </a:t>
            </a:r>
            <a:r>
              <a:rPr lang="en-US" altLang="zh-TW" dirty="0"/>
              <a:t>(Google Brain)</a:t>
            </a:r>
          </a:p>
          <a:p>
            <a:pPr lvl="1"/>
            <a:endParaRPr lang="en-US" altLang="zh-TW" dirty="0"/>
          </a:p>
          <a:p>
            <a:endParaRPr lang="zh-TW" altLang="en-US" dirty="0"/>
          </a:p>
        </p:txBody>
      </p:sp>
    </p:spTree>
    <p:extLst>
      <p:ext uri="{BB962C8B-B14F-4D97-AF65-F5344CB8AC3E}">
        <p14:creationId xmlns:p14="http://schemas.microsoft.com/office/powerpoint/2010/main" val="338291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3099EF-540E-4462-825A-33F86E5D6CA0}"/>
              </a:ext>
            </a:extLst>
          </p:cNvPr>
          <p:cNvSpPr>
            <a:spLocks noGrp="1"/>
          </p:cNvSpPr>
          <p:nvPr>
            <p:ph type="title"/>
          </p:nvPr>
        </p:nvSpPr>
        <p:spPr/>
        <p:txBody>
          <a:bodyPr/>
          <a:lstStyle/>
          <a:p>
            <a:pPr algn="ctr"/>
            <a:r>
              <a:rPr lang="en-US" altLang="zh-TW" dirty="0"/>
              <a:t>Extreme Q-Learning</a:t>
            </a:r>
            <a:endParaRPr lang="zh-TW" altLang="en-US" dirty="0"/>
          </a:p>
        </p:txBody>
      </p:sp>
      <p:sp>
        <p:nvSpPr>
          <p:cNvPr id="3" name="文字版面配置區 2">
            <a:extLst>
              <a:ext uri="{FF2B5EF4-FFF2-40B4-BE49-F238E27FC236}">
                <a16:creationId xmlns:a16="http://schemas.microsoft.com/office/drawing/2014/main" id="{739312D5-7AAB-4ECE-92C3-A334A3AB09CE}"/>
              </a:ext>
            </a:extLst>
          </p:cNvPr>
          <p:cNvSpPr>
            <a:spLocks noGrp="1"/>
          </p:cNvSpPr>
          <p:nvPr>
            <p:ph type="body" idx="1"/>
          </p:nvPr>
        </p:nvSpPr>
        <p:spPr>
          <a:xfrm>
            <a:off x="831850" y="5145646"/>
            <a:ext cx="10515600" cy="1500187"/>
          </a:xfrm>
        </p:spPr>
        <p:txBody>
          <a:bodyPr>
            <a:normAutofit/>
          </a:bodyPr>
          <a:lstStyle/>
          <a:p>
            <a:pPr algn="ctr"/>
            <a:r>
              <a:rPr lang="en-US" altLang="zh-TW" sz="3200" dirty="0">
                <a:solidFill>
                  <a:schemeClr val="tx1"/>
                </a:solidFill>
              </a:rPr>
              <a:t>XQL</a:t>
            </a:r>
            <a:endParaRPr lang="zh-TW" altLang="en-US" sz="3200" dirty="0">
              <a:solidFill>
                <a:schemeClr val="tx1"/>
              </a:solidFill>
            </a:endParaRPr>
          </a:p>
        </p:txBody>
      </p:sp>
    </p:spTree>
    <p:extLst>
      <p:ext uri="{BB962C8B-B14F-4D97-AF65-F5344CB8AC3E}">
        <p14:creationId xmlns:p14="http://schemas.microsoft.com/office/powerpoint/2010/main" val="73801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FB3DDB-ECC9-4F1E-B993-F89358A440DA}"/>
              </a:ext>
            </a:extLst>
          </p:cNvPr>
          <p:cNvSpPr>
            <a:spLocks noGrp="1"/>
          </p:cNvSpPr>
          <p:nvPr>
            <p:ph type="title"/>
          </p:nvPr>
        </p:nvSpPr>
        <p:spPr/>
        <p:txBody>
          <a:bodyPr/>
          <a:lstStyle/>
          <a:p>
            <a:r>
              <a:rPr lang="en-US" altLang="zh-TW" dirty="0"/>
              <a:t>Gumbel Regression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267ABB-D02D-4C60-9CFB-E7495412D2E0}"/>
                  </a:ext>
                </a:extLst>
              </p:cNvPr>
              <p:cNvSpPr>
                <a:spLocks noGrp="1"/>
              </p:cNvSpPr>
              <p:nvPr>
                <p:ph idx="1"/>
              </p:nvPr>
            </p:nvSpPr>
            <p:spPr/>
            <p:txBody>
              <a:bodyPr/>
              <a:lstStyle/>
              <a:p>
                <a:r>
                  <a:rPr lang="en-US" altLang="zh-TW" dirty="0"/>
                  <a:t>Consider estimating a parameter </a:t>
                </a:r>
                <a14:m>
                  <m:oMath xmlns:m="http://schemas.openxmlformats.org/officeDocument/2006/math">
                    <m:r>
                      <a:rPr lang="en-US" altLang="zh-TW" i="1" dirty="0" smtClean="0">
                        <a:latin typeface="Cambria Math" panose="02040503050406030204" pitchFamily="18" charset="0"/>
                      </a:rPr>
                      <m:t>h</m:t>
                    </m:r>
                  </m:oMath>
                </a14:m>
                <a:r>
                  <a:rPr lang="en-US" altLang="zh-TW" dirty="0"/>
                  <a:t> for a random variable </a:t>
                </a:r>
                <a14:m>
                  <m:oMath xmlns:m="http://schemas.openxmlformats.org/officeDocument/2006/math">
                    <m:r>
                      <a:rPr lang="en-US" altLang="zh-TW" i="1" dirty="0" smtClean="0">
                        <a:latin typeface="Cambria Math" panose="02040503050406030204" pitchFamily="18" charset="0"/>
                      </a:rPr>
                      <m:t>𝑋</m:t>
                    </m:r>
                  </m:oMath>
                </a14:m>
                <a:r>
                  <a:rPr lang="en-US" altLang="zh-TW" dirty="0"/>
                  <a:t> using samples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oMath>
                </a14:m>
                <a:r>
                  <a:rPr lang="en-US" altLang="zh-TW" dirty="0"/>
                  <a:t> from a dataset </a:t>
                </a:r>
                <a14:m>
                  <m:oMath xmlns:m="http://schemas.openxmlformats.org/officeDocument/2006/math">
                    <m:r>
                      <a:rPr lang="zh-TW" altLang="en-US" i="1" smtClean="0">
                        <a:latin typeface="Cambria Math" panose="02040503050406030204" pitchFamily="18" charset="0"/>
                      </a:rPr>
                      <m:t>𝒟</m:t>
                    </m:r>
                  </m:oMath>
                </a14:m>
                <a:r>
                  <a:rPr lang="en-US" altLang="zh-TW" dirty="0"/>
                  <a:t>, which have Gumbel distributed noise, i.e.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𝑥</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m:t>
                    </m:r>
                    <m:r>
                      <a:rPr lang="en-US" altLang="zh-TW" i="1" dirty="0" smtClean="0">
                        <a:latin typeface="Cambria Math" panose="02040503050406030204" pitchFamily="18" charset="0"/>
                      </a:rPr>
                      <m:t>h</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𝜖</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 </m:t>
                    </m:r>
                  </m:oMath>
                </a14:m>
                <a:r>
                  <a:rPr lang="en-US" altLang="zh-TW" dirty="0"/>
                  <a:t> where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𝜖</m:t>
                        </m:r>
                      </m:e>
                      <m:sub>
                        <m:r>
                          <a:rPr lang="en-US" altLang="zh-TW" b="0" i="1" dirty="0" smtClean="0">
                            <a:latin typeface="Cambria Math" panose="02040503050406030204" pitchFamily="18" charset="0"/>
                          </a:rPr>
                          <m:t>𝑖</m:t>
                        </m:r>
                      </m:sub>
                    </m:sSub>
                    <m:r>
                      <a:rPr lang="en-US" altLang="zh-TW" i="1" dirty="0" smtClean="0">
                        <a:latin typeface="Cambria Math" panose="02040503050406030204" pitchFamily="18" charset="0"/>
                      </a:rPr>
                      <m:t>∼−</m:t>
                    </m:r>
                    <m:r>
                      <a:rPr lang="zh-TW" altLang="en-US" i="1" dirty="0" smtClean="0">
                        <a:latin typeface="Cambria Math" panose="02040503050406030204" pitchFamily="18" charset="0"/>
                      </a:rPr>
                      <m:t>𝒢</m:t>
                    </m:r>
                    <m:r>
                      <a:rPr lang="en-US" altLang="zh-TW" i="1" dirty="0" smtClean="0">
                        <a:latin typeface="Cambria Math" panose="02040503050406030204" pitchFamily="18" charset="0"/>
                      </a:rPr>
                      <m:t>(0, </m:t>
                    </m:r>
                    <m:r>
                      <a:rPr lang="en-US" altLang="zh-TW" i="1" dirty="0" smtClean="0">
                        <a:latin typeface="Cambria Math" panose="02040503050406030204" pitchFamily="18" charset="0"/>
                      </a:rPr>
                      <m:t>𝛽</m:t>
                    </m:r>
                    <m:r>
                      <a:rPr lang="en-US" altLang="zh-TW" i="1" dirty="0" smtClean="0">
                        <a:latin typeface="Cambria Math" panose="02040503050406030204" pitchFamily="18" charset="0"/>
                      </a:rPr>
                      <m:t>)</m:t>
                    </m:r>
                  </m:oMath>
                </a14:m>
                <a:r>
                  <a:rPr lang="en-US" altLang="zh-TW" dirty="0"/>
                  <a:t>. Then, the average log-likelihood of the dataset </a:t>
                </a:r>
                <a14:m>
                  <m:oMath xmlns:m="http://schemas.openxmlformats.org/officeDocument/2006/math">
                    <m:r>
                      <a:rPr lang="en-US" altLang="zh-TW" i="1" dirty="0" smtClean="0">
                        <a:latin typeface="Cambria Math" panose="02040503050406030204" pitchFamily="18" charset="0"/>
                      </a:rPr>
                      <m:t>𝐷</m:t>
                    </m:r>
                  </m:oMath>
                </a14:m>
                <a:r>
                  <a:rPr lang="en-US" altLang="zh-TW" dirty="0"/>
                  <a:t> as a function of </a:t>
                </a:r>
                <a14:m>
                  <m:oMath xmlns:m="http://schemas.openxmlformats.org/officeDocument/2006/math">
                    <m:r>
                      <a:rPr lang="en-US" altLang="zh-TW" i="1" dirty="0" smtClean="0">
                        <a:latin typeface="Cambria Math" panose="02040503050406030204" pitchFamily="18" charset="0"/>
                      </a:rPr>
                      <m:t>h</m:t>
                    </m:r>
                  </m:oMath>
                </a14:m>
                <a:r>
                  <a:rPr lang="en-US" altLang="zh-TW" dirty="0"/>
                  <a:t> is given as: </a:t>
                </a:r>
                <a:endParaRPr lang="zh-TW" altLang="en-US" dirty="0"/>
              </a:p>
            </p:txBody>
          </p:sp>
        </mc:Choice>
        <mc:Fallback xmlns="">
          <p:sp>
            <p:nvSpPr>
              <p:cNvPr id="3" name="內容版面配置區 2">
                <a:extLst>
                  <a:ext uri="{FF2B5EF4-FFF2-40B4-BE49-F238E27FC236}">
                    <a16:creationId xmlns:a16="http://schemas.microsoft.com/office/drawing/2014/main" id="{44267ABB-D02D-4C60-9CFB-E7495412D2E0}"/>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8F1F5065-0430-4E5D-AB27-0D2D2AEC72C6}"/>
              </a:ext>
            </a:extLst>
          </p:cNvPr>
          <p:cNvPicPr>
            <a:picLocks noChangeAspect="1"/>
          </p:cNvPicPr>
          <p:nvPr/>
        </p:nvPicPr>
        <p:blipFill>
          <a:blip r:embed="rId4"/>
          <a:stretch>
            <a:fillRect/>
          </a:stretch>
        </p:blipFill>
        <p:spPr>
          <a:xfrm>
            <a:off x="1417112" y="3859889"/>
            <a:ext cx="9357775" cy="891217"/>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886BDD9-FC84-4C66-BEA6-ECFB42E88B88}"/>
                  </a:ext>
                </a:extLst>
              </p:cNvPr>
              <p:cNvSpPr txBox="1"/>
              <p:nvPr/>
            </p:nvSpPr>
            <p:spPr>
              <a:xfrm>
                <a:off x="2499341" y="5444802"/>
                <a:ext cx="7193316" cy="678006"/>
              </a:xfrm>
              <a:prstGeom prst="rect">
                <a:avLst/>
              </a:prstGeom>
              <a:noFill/>
            </p:spPr>
            <p:txBody>
              <a:bodyPr wrap="none" rtlCol="0">
                <a:spAutoFit/>
              </a:bodyPr>
              <a:lstStyle/>
              <a:p>
                <a:r>
                  <a:rPr lang="en-US" altLang="zh-TW" sz="2400" dirty="0">
                    <a:solidFill>
                      <a:srgbClr val="FF0000"/>
                    </a:solidFill>
                  </a:rPr>
                  <a:t>Recall: Gumbel’s PDF </a:t>
                </a:r>
                <a14:m>
                  <m:oMath xmlns:m="http://schemas.openxmlformats.org/officeDocument/2006/math">
                    <m:r>
                      <a:rPr lang="en-US" altLang="zh-TW" sz="2400" b="0" i="1" smtClean="0">
                        <a:solidFill>
                          <a:srgbClr val="FF0000"/>
                        </a:solidFill>
                        <a:latin typeface="Cambria Math" panose="02040503050406030204" pitchFamily="18" charset="0"/>
                      </a:rPr>
                      <m:t>𝑝</m:t>
                    </m:r>
                    <m:d>
                      <m:dPr>
                        <m:ctrlPr>
                          <a:rPr lang="en-US" altLang="zh-TW" sz="2400" b="0" i="1" smtClean="0">
                            <a:solidFill>
                              <a:srgbClr val="FF0000"/>
                            </a:solidFill>
                            <a:latin typeface="Cambria Math" panose="02040503050406030204" pitchFamily="18" charset="0"/>
                          </a:rPr>
                        </m:ctrlPr>
                      </m:dPr>
                      <m:e>
                        <m:r>
                          <a:rPr lang="en-US" altLang="zh-TW" sz="2400" b="0" i="1" smtClean="0">
                            <a:solidFill>
                              <a:srgbClr val="FF0000"/>
                            </a:solidFill>
                            <a:latin typeface="Cambria Math" panose="02040503050406030204" pitchFamily="18" charset="0"/>
                          </a:rPr>
                          <m:t>𝑥</m:t>
                        </m:r>
                      </m:e>
                    </m:d>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𝑒</m:t>
                        </m:r>
                      </m:e>
                      <m:sup>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𝑒</m:t>
                            </m:r>
                          </m:e>
                          <m:sup>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𝑧</m:t>
                            </m:r>
                          </m:sup>
                        </m:sSup>
                        <m:r>
                          <a:rPr lang="en-US" altLang="zh-TW" sz="2400" b="0" i="1" smtClean="0">
                            <a:solidFill>
                              <a:srgbClr val="FF0000"/>
                            </a:solidFill>
                            <a:latin typeface="Cambria Math" panose="02040503050406030204" pitchFamily="18" charset="0"/>
                          </a:rPr>
                          <m:t>)</m:t>
                        </m:r>
                      </m:sup>
                    </m:sSup>
                  </m:oMath>
                </a14:m>
                <a:r>
                  <a:rPr lang="en-US" altLang="zh-TW" sz="2400" dirty="0">
                    <a:solidFill>
                      <a:srgbClr val="FF0000"/>
                    </a:solidFill>
                  </a:rPr>
                  <a:t> where </a:t>
                </a:r>
                <a14:m>
                  <m:oMath xmlns:m="http://schemas.openxmlformats.org/officeDocument/2006/math">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f>
                      <m:fPr>
                        <m:ctrlPr>
                          <a:rPr lang="en-US" altLang="zh-TW" sz="2400" b="0" i="1" smtClean="0">
                            <a:solidFill>
                              <a:srgbClr val="FF0000"/>
                            </a:solidFill>
                            <a:latin typeface="Cambria Math" panose="02040503050406030204" pitchFamily="18" charset="0"/>
                          </a:rPr>
                        </m:ctrlPr>
                      </m:fPr>
                      <m:num>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𝑥</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𝜇</m:t>
                        </m:r>
                        <m:r>
                          <a:rPr lang="en-US" altLang="zh-TW" sz="2400" b="0" i="1" smtClean="0">
                            <a:solidFill>
                              <a:srgbClr val="FF0000"/>
                            </a:solidFill>
                            <a:latin typeface="Cambria Math" panose="02040503050406030204" pitchFamily="18" charset="0"/>
                          </a:rPr>
                          <m:t>)</m:t>
                        </m:r>
                      </m:num>
                      <m:den>
                        <m:r>
                          <a:rPr lang="en-US" altLang="zh-TW" sz="2400" b="0" i="1" smtClean="0">
                            <a:solidFill>
                              <a:srgbClr val="FF0000"/>
                            </a:solidFill>
                            <a:latin typeface="Cambria Math" panose="02040503050406030204" pitchFamily="18" charset="0"/>
                          </a:rPr>
                          <m:t>𝛽</m:t>
                        </m:r>
                      </m:den>
                    </m:f>
                  </m:oMath>
                </a14:m>
                <a:endParaRPr lang="zh-TW" altLang="en-US" dirty="0"/>
              </a:p>
            </p:txBody>
          </p:sp>
        </mc:Choice>
        <mc:Fallback xmlns="">
          <p:sp>
            <p:nvSpPr>
              <p:cNvPr id="6" name="文字方塊 5">
                <a:extLst>
                  <a:ext uri="{FF2B5EF4-FFF2-40B4-BE49-F238E27FC236}">
                    <a16:creationId xmlns:a16="http://schemas.microsoft.com/office/drawing/2014/main" id="{0886BDD9-FC84-4C66-BEA6-ECFB42E88B88}"/>
                  </a:ext>
                </a:extLst>
              </p:cNvPr>
              <p:cNvSpPr txBox="1">
                <a:spLocks noRot="1" noChangeAspect="1" noMove="1" noResize="1" noEditPoints="1" noAdjustHandles="1" noChangeArrowheads="1" noChangeShapeType="1" noTextEdit="1"/>
              </p:cNvSpPr>
              <p:nvPr/>
            </p:nvSpPr>
            <p:spPr>
              <a:xfrm>
                <a:off x="2499341" y="5444802"/>
                <a:ext cx="7193316" cy="678006"/>
              </a:xfrm>
              <a:prstGeom prst="rect">
                <a:avLst/>
              </a:prstGeom>
              <a:blipFill>
                <a:blip r:embed="rId5"/>
                <a:stretch>
                  <a:fillRect l="-1356" b="-180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2985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FB3DDB-ECC9-4F1E-B993-F89358A440DA}"/>
              </a:ext>
            </a:extLst>
          </p:cNvPr>
          <p:cNvSpPr>
            <a:spLocks noGrp="1"/>
          </p:cNvSpPr>
          <p:nvPr>
            <p:ph type="title"/>
          </p:nvPr>
        </p:nvSpPr>
        <p:spPr/>
        <p:txBody>
          <a:bodyPr/>
          <a:lstStyle/>
          <a:p>
            <a:r>
              <a:rPr lang="en-US" altLang="zh-TW" dirty="0"/>
              <a:t>Gumbel Regression</a:t>
            </a:r>
            <a:endParaRPr lang="zh-TW" altLang="en-US" dirty="0"/>
          </a:p>
        </p:txBody>
      </p:sp>
      <p:pic>
        <p:nvPicPr>
          <p:cNvPr id="9" name="圖片 8">
            <a:extLst>
              <a:ext uri="{FF2B5EF4-FFF2-40B4-BE49-F238E27FC236}">
                <a16:creationId xmlns:a16="http://schemas.microsoft.com/office/drawing/2014/main" id="{6FA05E05-FC41-492F-AC51-8AEFCC857760}"/>
              </a:ext>
            </a:extLst>
          </p:cNvPr>
          <p:cNvPicPr>
            <a:picLocks noChangeAspect="1"/>
          </p:cNvPicPr>
          <p:nvPr/>
        </p:nvPicPr>
        <p:blipFill>
          <a:blip r:embed="rId3"/>
          <a:stretch>
            <a:fillRect/>
          </a:stretch>
        </p:blipFill>
        <p:spPr>
          <a:xfrm>
            <a:off x="0" y="1764665"/>
            <a:ext cx="12192000" cy="3618119"/>
          </a:xfrm>
          <a:prstGeom prst="rect">
            <a:avLst/>
          </a:prstGeom>
        </p:spPr>
      </p:pic>
    </p:spTree>
    <p:extLst>
      <p:ext uri="{BB962C8B-B14F-4D97-AF65-F5344CB8AC3E}">
        <p14:creationId xmlns:p14="http://schemas.microsoft.com/office/powerpoint/2010/main" val="396940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AFF90-2619-44DC-8F9F-A7956F817B0D}"/>
              </a:ext>
            </a:extLst>
          </p:cNvPr>
          <p:cNvSpPr>
            <a:spLocks noGrp="1"/>
          </p:cNvSpPr>
          <p:nvPr>
            <p:ph type="title"/>
          </p:nvPr>
        </p:nvSpPr>
        <p:spPr/>
        <p:txBody>
          <a:bodyPr/>
          <a:lstStyle/>
          <a:p>
            <a:r>
              <a:rPr lang="en-US" altLang="zh-TW" dirty="0"/>
              <a:t>Gumbel Regression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55CBF68-0521-4E04-8BE0-BB1FFDD2D02A}"/>
                  </a:ext>
                </a:extLst>
              </p:cNvPr>
              <p:cNvSpPr>
                <a:spLocks noGrp="1"/>
              </p:cNvSpPr>
              <p:nvPr>
                <p:ph idx="1"/>
              </p:nvPr>
            </p:nvSpPr>
            <p:spPr>
              <a:xfrm>
                <a:off x="838200" y="1825624"/>
                <a:ext cx="10515600" cy="4748521"/>
              </a:xfrm>
            </p:spPr>
            <p:txBody>
              <a:bodyPr/>
              <a:lstStyle/>
              <a:p>
                <a:r>
                  <a:rPr lang="en-US" altLang="zh-TW" dirty="0"/>
                  <a:t>Maximizing the log-likelihood yields the following convex minimization objective in </a:t>
                </a:r>
                <a14:m>
                  <m:oMath xmlns:m="http://schemas.openxmlformats.org/officeDocument/2006/math">
                    <m:r>
                      <a:rPr lang="en-US" altLang="zh-TW" i="1" dirty="0" smtClean="0">
                        <a:latin typeface="Cambria Math" panose="02040503050406030204" pitchFamily="18" charset="0"/>
                      </a:rPr>
                      <m:t>h</m:t>
                    </m:r>
                  </m:oMath>
                </a14:m>
                <a:r>
                  <a:rPr lang="en-US" altLang="zh-TW" dirty="0"/>
                  <a:t>,</a:t>
                </a:r>
              </a:p>
              <a:p>
                <a:endParaRPr lang="en-US" altLang="zh-TW" dirty="0"/>
              </a:p>
              <a:p>
                <a:endParaRPr lang="en-US" altLang="zh-TW" dirty="0"/>
              </a:p>
              <a:p>
                <a:endParaRPr lang="en-US" altLang="zh-TW" dirty="0"/>
              </a:p>
              <a:p>
                <a:endParaRPr lang="en-US" altLang="zh-TW" dirty="0"/>
              </a:p>
              <a:p>
                <a:r>
                  <a:rPr lang="en-US" altLang="zh-TW" dirty="0"/>
                  <a:t>By letting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𝐿</m:t>
                        </m:r>
                      </m:num>
                      <m:den>
                        <m:r>
                          <a:rPr lang="en-US" altLang="zh-TW" b="0" i="1" smtClean="0">
                            <a:latin typeface="Cambria Math" panose="02040503050406030204" pitchFamily="18" charset="0"/>
                          </a:rPr>
                          <m:t>𝜕</m:t>
                        </m:r>
                        <m:r>
                          <a:rPr lang="en-US" altLang="zh-TW" b="0" i="1" smtClean="0">
                            <a:latin typeface="Cambria Math" panose="02040503050406030204" pitchFamily="18" charset="0"/>
                          </a:rPr>
                          <m:t>h</m:t>
                        </m:r>
                      </m:den>
                    </m:f>
                    <m:r>
                      <a:rPr lang="en-US" altLang="zh-TW" b="0" i="1" smtClean="0">
                        <a:latin typeface="Cambria Math" panose="02040503050406030204" pitchFamily="18" charset="0"/>
                      </a:rPr>
                      <m:t>=0</m:t>
                    </m:r>
                  </m:oMath>
                </a14:m>
                <a:r>
                  <a:rPr lang="en-US" altLang="zh-TW" dirty="0"/>
                  <a:t>, we get the solution </a:t>
                </a:r>
                <a:r>
                  <a:rPr lang="en-US" altLang="zh-TW" sz="2000" dirty="0"/>
                  <a:t>(proof provided in Handout section 5)</a:t>
                </a:r>
                <a:r>
                  <a:rPr lang="en-US" altLang="zh-TW" dirty="0"/>
                  <a:t>:</a:t>
                </a:r>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355CBF68-0521-4E04-8BE0-BB1FFDD2D02A}"/>
                  </a:ext>
                </a:extLst>
              </p:cNvPr>
              <p:cNvSpPr>
                <a:spLocks noGrp="1" noRot="1" noChangeAspect="1" noMove="1" noResize="1" noEditPoints="1" noAdjustHandles="1" noChangeArrowheads="1" noChangeShapeType="1" noTextEdit="1"/>
              </p:cNvSpPr>
              <p:nvPr>
                <p:ph idx="1"/>
              </p:nvPr>
            </p:nvSpPr>
            <p:spPr>
              <a:xfrm>
                <a:off x="838200" y="1825624"/>
                <a:ext cx="10515600" cy="4748521"/>
              </a:xfrm>
              <a:blipFill>
                <a:blip r:embed="rId3"/>
                <a:stretch>
                  <a:fillRect l="-1043" t="-2054"/>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989DECA2-C6ED-4D78-AE44-641AE70D5575}"/>
              </a:ext>
            </a:extLst>
          </p:cNvPr>
          <p:cNvPicPr>
            <a:picLocks noChangeAspect="1"/>
          </p:cNvPicPr>
          <p:nvPr/>
        </p:nvPicPr>
        <p:blipFill>
          <a:blip r:embed="rId4"/>
          <a:stretch>
            <a:fillRect/>
          </a:stretch>
        </p:blipFill>
        <p:spPr>
          <a:xfrm>
            <a:off x="2183455" y="2655490"/>
            <a:ext cx="7825089" cy="1035674"/>
          </a:xfrm>
          <a:prstGeom prst="rect">
            <a:avLst/>
          </a:prstGeom>
        </p:spPr>
      </p:pic>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5C725F7F-5BDC-4F4F-B237-F59DA630938A}"/>
                  </a:ext>
                </a:extLst>
              </p:cNvPr>
              <p:cNvSpPr txBox="1"/>
              <p:nvPr/>
            </p:nvSpPr>
            <p:spPr>
              <a:xfrm>
                <a:off x="4040302" y="3862794"/>
                <a:ext cx="3249864" cy="461665"/>
              </a:xfrm>
              <a:prstGeom prst="rect">
                <a:avLst/>
              </a:prstGeom>
              <a:noFill/>
            </p:spPr>
            <p:txBody>
              <a:bodyPr wrap="none" rtlCol="0">
                <a:spAutoFit/>
              </a:bodyPr>
              <a:lstStyle/>
              <a:p>
                <a:r>
                  <a:rPr lang="en-US" altLang="zh-TW" sz="2400" dirty="0">
                    <a:solidFill>
                      <a:srgbClr val="FF0000"/>
                    </a:solidFill>
                  </a:rPr>
                  <a:t>When </a:t>
                </a:r>
                <a14:m>
                  <m:oMath xmlns:m="http://schemas.openxmlformats.org/officeDocument/2006/math">
                    <m:sSub>
                      <m:sSubPr>
                        <m:ctrlPr>
                          <a:rPr lang="en-US" altLang="zh-TW" sz="2400" i="1" smtClean="0">
                            <a:solidFill>
                              <a:srgbClr val="FF0000"/>
                            </a:solidFill>
                            <a:latin typeface="Cambria Math" panose="02040503050406030204" pitchFamily="18" charset="0"/>
                          </a:rPr>
                        </m:ctrlPr>
                      </m:sSubPr>
                      <m:e>
                        <m:r>
                          <a:rPr lang="en-US" altLang="zh-TW" sz="2400" b="0" i="1" smtClean="0">
                            <a:solidFill>
                              <a:srgbClr val="FF0000"/>
                            </a:solidFill>
                            <a:latin typeface="Cambria Math" panose="02040503050406030204" pitchFamily="18" charset="0"/>
                          </a:rPr>
                          <m:t>𝑥</m:t>
                        </m:r>
                      </m:e>
                      <m:sub>
                        <m:r>
                          <a:rPr lang="en-US" altLang="zh-TW" sz="2400" b="0" i="1" smtClean="0">
                            <a:solidFill>
                              <a:srgbClr val="FF0000"/>
                            </a:solidFill>
                            <a:latin typeface="Cambria Math" panose="02040503050406030204" pitchFamily="18" charset="0"/>
                          </a:rPr>
                          <m:t>𝑖</m:t>
                        </m:r>
                      </m:sub>
                    </m:sSub>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h</m:t>
                    </m:r>
                  </m:oMath>
                </a14:m>
                <a:r>
                  <a:rPr lang="en-US" altLang="zh-TW" sz="2400" dirty="0">
                    <a:solidFill>
                      <a:srgbClr val="FF0000"/>
                    </a:solidFill>
                  </a:rPr>
                  <a:t> , </a:t>
                </a:r>
                <a14:m>
                  <m:oMath xmlns:m="http://schemas.openxmlformats.org/officeDocument/2006/math">
                    <m:r>
                      <a:rPr lang="en-US" altLang="zh-TW" sz="2400" i="1" smtClean="0">
                        <a:solidFill>
                          <a:srgbClr val="FF0000"/>
                        </a:solidFill>
                        <a:latin typeface="Cambria Math" panose="02040503050406030204" pitchFamily="18" charset="0"/>
                        <a:ea typeface="Cambria Math" panose="02040503050406030204" pitchFamily="18" charset="0"/>
                      </a:rPr>
                      <m:t>ℒ</m:t>
                    </m:r>
                    <m:d>
                      <m:dPr>
                        <m:ctrlPr>
                          <a:rPr lang="en-US" altLang="zh-TW" sz="2400" b="0" i="1" smtClean="0">
                            <a:solidFill>
                              <a:srgbClr val="FF0000"/>
                            </a:solidFill>
                            <a:latin typeface="Cambria Math" panose="02040503050406030204" pitchFamily="18" charset="0"/>
                            <a:ea typeface="Cambria Math" panose="02040503050406030204" pitchFamily="18" charset="0"/>
                          </a:rPr>
                        </m:ctrlPr>
                      </m:dPr>
                      <m:e>
                        <m:r>
                          <a:rPr lang="en-US" altLang="zh-TW" sz="2400" b="0" i="1" smtClean="0">
                            <a:solidFill>
                              <a:srgbClr val="FF0000"/>
                            </a:solidFill>
                            <a:latin typeface="Cambria Math" panose="02040503050406030204" pitchFamily="18" charset="0"/>
                            <a:ea typeface="Cambria Math" panose="02040503050406030204" pitchFamily="18" charset="0"/>
                          </a:rPr>
                          <m:t>h</m:t>
                        </m:r>
                      </m:e>
                    </m:d>
                    <m:r>
                      <a:rPr lang="en-US" altLang="zh-TW" sz="2400" b="0" i="1" smtClean="0">
                        <a:solidFill>
                          <a:srgbClr val="FF0000"/>
                        </a:solidFill>
                        <a:latin typeface="Cambria Math" panose="02040503050406030204" pitchFamily="18" charset="0"/>
                        <a:ea typeface="Cambria Math" panose="02040503050406030204" pitchFamily="18" charset="0"/>
                      </a:rPr>
                      <m:t>=0</m:t>
                    </m:r>
                  </m:oMath>
                </a14:m>
                <a:endParaRPr lang="zh-TW" altLang="en-US" sz="2400" dirty="0">
                  <a:solidFill>
                    <a:srgbClr val="FF0000"/>
                  </a:solidFill>
                </a:endParaRPr>
              </a:p>
            </p:txBody>
          </p:sp>
        </mc:Choice>
        <mc:Fallback xmlns="">
          <p:sp>
            <p:nvSpPr>
              <p:cNvPr id="7" name="文字方塊 6">
                <a:extLst>
                  <a:ext uri="{FF2B5EF4-FFF2-40B4-BE49-F238E27FC236}">
                    <a16:creationId xmlns:a16="http://schemas.microsoft.com/office/drawing/2014/main" id="{5C725F7F-5BDC-4F4F-B237-F59DA630938A}"/>
                  </a:ext>
                </a:extLst>
              </p:cNvPr>
              <p:cNvSpPr txBox="1">
                <a:spLocks noRot="1" noChangeAspect="1" noMove="1" noResize="1" noEditPoints="1" noAdjustHandles="1" noChangeArrowheads="1" noChangeShapeType="1" noTextEdit="1"/>
              </p:cNvSpPr>
              <p:nvPr/>
            </p:nvSpPr>
            <p:spPr>
              <a:xfrm>
                <a:off x="4040302" y="3862794"/>
                <a:ext cx="3249864" cy="461665"/>
              </a:xfrm>
              <a:prstGeom prst="rect">
                <a:avLst/>
              </a:prstGeom>
              <a:blipFill>
                <a:blip r:embed="rId5"/>
                <a:stretch>
                  <a:fillRect l="-3002" t="-10667" b="-30667"/>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84C13B9D-FB2F-4239-A2A9-DCC790ABCE9C}"/>
              </a:ext>
            </a:extLst>
          </p:cNvPr>
          <p:cNvPicPr>
            <a:picLocks noChangeAspect="1"/>
          </p:cNvPicPr>
          <p:nvPr/>
        </p:nvPicPr>
        <p:blipFill>
          <a:blip r:embed="rId6"/>
          <a:stretch>
            <a:fillRect/>
          </a:stretch>
        </p:blipFill>
        <p:spPr>
          <a:xfrm>
            <a:off x="2363692" y="5675857"/>
            <a:ext cx="3996770" cy="704788"/>
          </a:xfrm>
          <a:prstGeom prst="rect">
            <a:avLst/>
          </a:prstGeom>
        </p:spPr>
      </p:pic>
      <p:sp>
        <p:nvSpPr>
          <p:cNvPr id="9" name="文字方塊 8">
            <a:extLst>
              <a:ext uri="{FF2B5EF4-FFF2-40B4-BE49-F238E27FC236}">
                <a16:creationId xmlns:a16="http://schemas.microsoft.com/office/drawing/2014/main" id="{E000D755-E1DC-4B85-B3CD-366382865AEE}"/>
              </a:ext>
            </a:extLst>
          </p:cNvPr>
          <p:cNvSpPr txBox="1"/>
          <p:nvPr/>
        </p:nvSpPr>
        <p:spPr>
          <a:xfrm>
            <a:off x="6772329" y="5832087"/>
            <a:ext cx="4169603" cy="461665"/>
          </a:xfrm>
          <a:prstGeom prst="rect">
            <a:avLst/>
          </a:prstGeom>
          <a:noFill/>
        </p:spPr>
        <p:txBody>
          <a:bodyPr wrap="none" rtlCol="0">
            <a:spAutoFit/>
          </a:bodyPr>
          <a:lstStyle/>
          <a:p>
            <a:r>
              <a:rPr lang="en-US" altLang="zh-TW" sz="2400" dirty="0">
                <a:solidFill>
                  <a:srgbClr val="FF0000"/>
                </a:solidFill>
              </a:rPr>
              <a:t>This is the Log-Sum-Exp term !!!</a:t>
            </a:r>
            <a:endParaRPr lang="zh-TW" altLang="en-US" sz="2400" dirty="0">
              <a:solidFill>
                <a:srgbClr val="FF0000"/>
              </a:solidFill>
            </a:endParaRPr>
          </a:p>
        </p:txBody>
      </p:sp>
    </p:spTree>
    <p:extLst>
      <p:ext uri="{BB962C8B-B14F-4D97-AF65-F5344CB8AC3E}">
        <p14:creationId xmlns:p14="http://schemas.microsoft.com/office/powerpoint/2010/main" val="52301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94EB8F-7E20-467B-AA45-142C46C88724}"/>
              </a:ext>
            </a:extLst>
          </p:cNvPr>
          <p:cNvSpPr>
            <a:spLocks noGrp="1"/>
          </p:cNvSpPr>
          <p:nvPr>
            <p:ph type="title"/>
          </p:nvPr>
        </p:nvSpPr>
        <p:spPr/>
        <p:txBody>
          <a:bodyPr/>
          <a:lstStyle/>
          <a:p>
            <a:r>
              <a:rPr lang="en-US" altLang="zh-TW" dirty="0"/>
              <a:t>Gumbel Regression with MAXENT RL</a:t>
            </a:r>
            <a:endParaRPr lang="zh-TW" altLang="en-US" dirty="0"/>
          </a:p>
        </p:txBody>
      </p:sp>
      <p:sp>
        <p:nvSpPr>
          <p:cNvPr id="3" name="內容版面配置區 2">
            <a:extLst>
              <a:ext uri="{FF2B5EF4-FFF2-40B4-BE49-F238E27FC236}">
                <a16:creationId xmlns:a16="http://schemas.microsoft.com/office/drawing/2014/main" id="{3912A57A-01E1-4A48-A4A2-9B0278D43D9F}"/>
              </a:ext>
            </a:extLst>
          </p:cNvPr>
          <p:cNvSpPr>
            <a:spLocks noGrp="1"/>
          </p:cNvSpPr>
          <p:nvPr>
            <p:ph idx="1"/>
          </p:nvPr>
        </p:nvSpPr>
        <p:spPr>
          <a:xfrm>
            <a:off x="838200" y="1825625"/>
            <a:ext cx="10515600" cy="4137476"/>
          </a:xfrm>
        </p:spPr>
        <p:txBody>
          <a:bodyPr>
            <a:normAutofit/>
          </a:bodyPr>
          <a:lstStyle/>
          <a:p>
            <a:endParaRPr lang="en-US" altLang="zh-TW" dirty="0"/>
          </a:p>
          <a:p>
            <a:endParaRPr lang="en-US" altLang="zh-TW" dirty="0"/>
          </a:p>
          <a:p>
            <a:pPr marL="0" indent="0">
              <a:buNone/>
            </a:pPr>
            <a:endParaRPr lang="en-US" altLang="zh-TW" dirty="0"/>
          </a:p>
        </p:txBody>
      </p:sp>
      <p:sp>
        <p:nvSpPr>
          <p:cNvPr id="4" name="文字方塊 3">
            <a:extLst>
              <a:ext uri="{FF2B5EF4-FFF2-40B4-BE49-F238E27FC236}">
                <a16:creationId xmlns:a16="http://schemas.microsoft.com/office/drawing/2014/main" id="{D203CFC6-5F79-4222-9F82-BBE4013D26B8}"/>
              </a:ext>
            </a:extLst>
          </p:cNvPr>
          <p:cNvSpPr txBox="1"/>
          <p:nvPr/>
        </p:nvSpPr>
        <p:spPr>
          <a:xfrm>
            <a:off x="552374" y="3787841"/>
            <a:ext cx="2387513" cy="400110"/>
          </a:xfrm>
          <a:prstGeom prst="rect">
            <a:avLst/>
          </a:prstGeom>
          <a:noFill/>
        </p:spPr>
        <p:txBody>
          <a:bodyPr wrap="none" rtlCol="0">
            <a:spAutoFit/>
          </a:bodyPr>
          <a:lstStyle/>
          <a:p>
            <a:r>
              <a:rPr lang="en-US" altLang="zh-TW" sz="2000" dirty="0">
                <a:solidFill>
                  <a:srgbClr val="0070C0"/>
                </a:solidFill>
              </a:rPr>
              <a:t>We want to predict V</a:t>
            </a:r>
            <a:endParaRPr lang="zh-TW" altLang="en-US" sz="2000" dirty="0">
              <a:solidFill>
                <a:srgbClr val="0070C0"/>
              </a:solidFill>
            </a:endParaRPr>
          </a:p>
        </p:txBody>
      </p:sp>
      <p:cxnSp>
        <p:nvCxnSpPr>
          <p:cNvPr id="7" name="直線單箭頭接點 6">
            <a:extLst>
              <a:ext uri="{FF2B5EF4-FFF2-40B4-BE49-F238E27FC236}">
                <a16:creationId xmlns:a16="http://schemas.microsoft.com/office/drawing/2014/main" id="{38CDB31E-04FB-41AB-AED8-8F6EDDFD9521}"/>
              </a:ext>
            </a:extLst>
          </p:cNvPr>
          <p:cNvCxnSpPr>
            <a:cxnSpLocks/>
          </p:cNvCxnSpPr>
          <p:nvPr/>
        </p:nvCxnSpPr>
        <p:spPr>
          <a:xfrm>
            <a:off x="1529448" y="3096948"/>
            <a:ext cx="62673" cy="6312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4FA8D2A5-333C-4E19-9CD9-A818457C8919}"/>
              </a:ext>
            </a:extLst>
          </p:cNvPr>
          <p:cNvPicPr>
            <a:picLocks noChangeAspect="1"/>
          </p:cNvPicPr>
          <p:nvPr/>
        </p:nvPicPr>
        <p:blipFill>
          <a:blip r:embed="rId3"/>
          <a:stretch>
            <a:fillRect/>
          </a:stretch>
        </p:blipFill>
        <p:spPr>
          <a:xfrm>
            <a:off x="936417" y="2618602"/>
            <a:ext cx="10001365" cy="601300"/>
          </a:xfrm>
          <a:prstGeom prst="rect">
            <a:avLst/>
          </a:prstGeom>
        </p:spPr>
      </p:pic>
      <mc:AlternateContent xmlns:mc="http://schemas.openxmlformats.org/markup-compatibility/2006" xmlns:a14="http://schemas.microsoft.com/office/drawing/2010/main">
        <mc:Choice Requires="a14">
          <p:sp>
            <p:nvSpPr>
              <p:cNvPr id="17" name="內容版面配置區 2">
                <a:extLst>
                  <a:ext uri="{FF2B5EF4-FFF2-40B4-BE49-F238E27FC236}">
                    <a16:creationId xmlns:a16="http://schemas.microsoft.com/office/drawing/2014/main" id="{023EB424-1FE4-4A5A-BD2D-F1B9614D9146}"/>
                  </a:ext>
                </a:extLst>
              </p:cNvPr>
              <p:cNvSpPr txBox="1">
                <a:spLocks/>
              </p:cNvSpPr>
              <p:nvPr/>
            </p:nvSpPr>
            <p:spPr>
              <a:xfrm>
                <a:off x="838200" y="1825624"/>
                <a:ext cx="10515600" cy="4891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Construct the </a:t>
                </a:r>
                <a14:m>
                  <m:oMath xmlns:m="http://schemas.openxmlformats.org/officeDocument/2006/math">
                    <m:r>
                      <a:rPr lang="en-US" altLang="zh-TW" i="1" dirty="0" smtClean="0">
                        <a:latin typeface="Cambria Math" panose="02040503050406030204" pitchFamily="18" charset="0"/>
                      </a:rPr>
                      <m:t>𝐸𝑥𝑡𝑟𝑒𝑚𝑒𝑉</m:t>
                    </m:r>
                  </m:oMath>
                </a14:m>
                <a:r>
                  <a:rPr lang="en-US" altLang="zh-TW" dirty="0"/>
                  <a:t> loss function:</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Directly models the Log-Sum-Exp term over Q.</a:t>
                </a:r>
              </a:p>
              <a:p>
                <a:r>
                  <a:rPr lang="en-US" altLang="zh-TW" dirty="0"/>
                  <a:t>Update soft V without considering the policy. </a:t>
                </a:r>
              </a:p>
              <a:p>
                <a:endParaRPr lang="zh-TW" altLang="en-US" dirty="0"/>
              </a:p>
            </p:txBody>
          </p:sp>
        </mc:Choice>
        <mc:Fallback xmlns="">
          <p:sp>
            <p:nvSpPr>
              <p:cNvPr id="17" name="內容版面配置區 2">
                <a:extLst>
                  <a:ext uri="{FF2B5EF4-FFF2-40B4-BE49-F238E27FC236}">
                    <a16:creationId xmlns:a16="http://schemas.microsoft.com/office/drawing/2014/main" id="{023EB424-1FE4-4A5A-BD2D-F1B9614D9146}"/>
                  </a:ext>
                </a:extLst>
              </p:cNvPr>
              <p:cNvSpPr txBox="1">
                <a:spLocks noRot="1" noChangeAspect="1" noMove="1" noResize="1" noEditPoints="1" noAdjustHandles="1" noChangeArrowheads="1" noChangeShapeType="1" noTextEdit="1"/>
              </p:cNvSpPr>
              <p:nvPr/>
            </p:nvSpPr>
            <p:spPr>
              <a:xfrm>
                <a:off x="838200" y="1825624"/>
                <a:ext cx="10515600" cy="4891531"/>
              </a:xfrm>
              <a:prstGeom prst="rect">
                <a:avLst/>
              </a:prstGeom>
              <a:blipFill>
                <a:blip r:embed="rId4"/>
                <a:stretch>
                  <a:fillRect l="-1043" t="-1993"/>
                </a:stretch>
              </a:blipFill>
            </p:spPr>
            <p:txBody>
              <a:bodyPr/>
              <a:lstStyle/>
              <a:p>
                <a:r>
                  <a:rPr lang="zh-TW" altLang="en-US">
                    <a:noFill/>
                  </a:rPr>
                  <a:t> </a:t>
                </a:r>
              </a:p>
            </p:txBody>
          </p:sp>
        </mc:Fallback>
      </mc:AlternateContent>
      <p:cxnSp>
        <p:nvCxnSpPr>
          <p:cNvPr id="19" name="直線接點 18">
            <a:extLst>
              <a:ext uri="{FF2B5EF4-FFF2-40B4-BE49-F238E27FC236}">
                <a16:creationId xmlns:a16="http://schemas.microsoft.com/office/drawing/2014/main" id="{A95267FF-10CB-4AD8-82AA-1238A9434A78}"/>
              </a:ext>
            </a:extLst>
          </p:cNvPr>
          <p:cNvCxnSpPr/>
          <p:nvPr/>
        </p:nvCxnSpPr>
        <p:spPr>
          <a:xfrm>
            <a:off x="1312766" y="3193900"/>
            <a:ext cx="43336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A7508E80-7F40-4ADF-97C6-0A35ED97788A}"/>
              </a:ext>
            </a:extLst>
          </p:cNvPr>
          <p:cNvCxnSpPr/>
          <p:nvPr/>
        </p:nvCxnSpPr>
        <p:spPr>
          <a:xfrm>
            <a:off x="3796279" y="3018966"/>
            <a:ext cx="14171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314C99BE-1DE7-4A0F-B63F-333E2DF6B5E3}"/>
              </a:ext>
            </a:extLst>
          </p:cNvPr>
          <p:cNvCxnSpPr>
            <a:cxnSpLocks/>
          </p:cNvCxnSpPr>
          <p:nvPr/>
        </p:nvCxnSpPr>
        <p:spPr>
          <a:xfrm>
            <a:off x="4504830" y="3036112"/>
            <a:ext cx="97507" cy="7664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9CF9C88E-DBC3-4B64-913A-FE174DA4CC05}"/>
              </a:ext>
            </a:extLst>
          </p:cNvPr>
          <p:cNvSpPr txBox="1"/>
          <p:nvPr/>
        </p:nvSpPr>
        <p:spPr>
          <a:xfrm>
            <a:off x="3493249" y="3787841"/>
            <a:ext cx="2368469" cy="400110"/>
          </a:xfrm>
          <a:prstGeom prst="rect">
            <a:avLst/>
          </a:prstGeom>
          <a:noFill/>
        </p:spPr>
        <p:txBody>
          <a:bodyPr wrap="none" rtlCol="0">
            <a:spAutoFit/>
          </a:bodyPr>
          <a:lstStyle/>
          <a:p>
            <a:r>
              <a:rPr lang="en-US" altLang="zh-TW" sz="2000" dirty="0">
                <a:solidFill>
                  <a:srgbClr val="FF0000"/>
                </a:solidFill>
              </a:rPr>
              <a:t>Prediction error of V</a:t>
            </a:r>
            <a:endParaRPr lang="zh-TW" altLang="en-US" sz="2000" dirty="0">
              <a:solidFill>
                <a:srgbClr val="FF0000"/>
              </a:solidFill>
            </a:endParaRPr>
          </a:p>
        </p:txBody>
      </p:sp>
      <p:cxnSp>
        <p:nvCxnSpPr>
          <p:cNvPr id="21" name="直線接點 20">
            <a:extLst>
              <a:ext uri="{FF2B5EF4-FFF2-40B4-BE49-F238E27FC236}">
                <a16:creationId xmlns:a16="http://schemas.microsoft.com/office/drawing/2014/main" id="{1F5E5F21-1FC3-4602-99FB-09B7ACEC70CD}"/>
              </a:ext>
            </a:extLst>
          </p:cNvPr>
          <p:cNvCxnSpPr>
            <a:cxnSpLocks/>
          </p:cNvCxnSpPr>
          <p:nvPr/>
        </p:nvCxnSpPr>
        <p:spPr>
          <a:xfrm>
            <a:off x="2538124" y="3237734"/>
            <a:ext cx="79011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61D146AE-17F0-438D-B8A5-99111FCD1D16}"/>
              </a:ext>
            </a:extLst>
          </p:cNvPr>
          <p:cNvCxnSpPr>
            <a:cxnSpLocks/>
          </p:cNvCxnSpPr>
          <p:nvPr/>
        </p:nvCxnSpPr>
        <p:spPr>
          <a:xfrm>
            <a:off x="2939887" y="3237734"/>
            <a:ext cx="388356" cy="11848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DD2FBF08-7670-46A7-96E6-EA6440204FE6}"/>
                  </a:ext>
                </a:extLst>
              </p:cNvPr>
              <p:cNvSpPr txBox="1"/>
              <p:nvPr/>
            </p:nvSpPr>
            <p:spPr>
              <a:xfrm>
                <a:off x="2061214" y="4422547"/>
                <a:ext cx="6831434" cy="707886"/>
              </a:xfrm>
              <a:prstGeom prst="rect">
                <a:avLst/>
              </a:prstGeom>
              <a:noFill/>
              <a:ln>
                <a:noFill/>
              </a:ln>
            </p:spPr>
            <p:txBody>
              <a:bodyPr wrap="square" rtlCol="0">
                <a:spAutoFit/>
              </a:bodyPr>
              <a:lstStyle/>
              <a:p>
                <a:r>
                  <a:rPr lang="en-US" altLang="zh-TW" sz="2000" dirty="0">
                    <a:solidFill>
                      <a:srgbClr val="00B050"/>
                    </a:solidFill>
                  </a:rPr>
                  <a:t>Online setting: old policy (sampled from the replay buffer)</a:t>
                </a:r>
              </a:p>
              <a:p>
                <a:r>
                  <a:rPr lang="en-US" altLang="zh-TW" sz="2000" dirty="0">
                    <a:solidFill>
                      <a:srgbClr val="00B050"/>
                    </a:solidFill>
                  </a:rPr>
                  <a:t>Offline setting: </a:t>
                </a:r>
                <a14:m>
                  <m:oMath xmlns:m="http://schemas.openxmlformats.org/officeDocument/2006/math">
                    <m:sSub>
                      <m:sSubPr>
                        <m:ctrlPr>
                          <a:rPr lang="en-US" altLang="zh-TW" sz="2000" b="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𝜋</m:t>
                        </m:r>
                      </m:e>
                      <m:sub>
                        <m:r>
                          <a:rPr lang="en-US" altLang="zh-TW" sz="2000" b="0" i="1" smtClean="0">
                            <a:solidFill>
                              <a:srgbClr val="00B050"/>
                            </a:solidFill>
                            <a:latin typeface="Cambria Math" panose="02040503050406030204" pitchFamily="18" charset="0"/>
                          </a:rPr>
                          <m:t>𝐷</m:t>
                        </m:r>
                      </m:sub>
                    </m:sSub>
                  </m:oMath>
                </a14:m>
                <a:r>
                  <a:rPr lang="en-US" altLang="zh-TW" sz="2000" dirty="0">
                    <a:solidFill>
                      <a:srgbClr val="00B050"/>
                    </a:solidFill>
                  </a:rPr>
                  <a:t> (sampled from a fixed offline buffer)</a:t>
                </a:r>
                <a:endParaRPr lang="zh-TW" altLang="en-US" sz="2000" dirty="0">
                  <a:solidFill>
                    <a:srgbClr val="00B050"/>
                  </a:solidFill>
                </a:endParaRPr>
              </a:p>
            </p:txBody>
          </p:sp>
        </mc:Choice>
        <mc:Fallback xmlns="">
          <p:sp>
            <p:nvSpPr>
              <p:cNvPr id="23" name="文字方塊 22">
                <a:extLst>
                  <a:ext uri="{FF2B5EF4-FFF2-40B4-BE49-F238E27FC236}">
                    <a16:creationId xmlns:a16="http://schemas.microsoft.com/office/drawing/2014/main" id="{DD2FBF08-7670-46A7-96E6-EA6440204FE6}"/>
                  </a:ext>
                </a:extLst>
              </p:cNvPr>
              <p:cNvSpPr txBox="1">
                <a:spLocks noRot="1" noChangeAspect="1" noMove="1" noResize="1" noEditPoints="1" noAdjustHandles="1" noChangeArrowheads="1" noChangeShapeType="1" noTextEdit="1"/>
              </p:cNvSpPr>
              <p:nvPr/>
            </p:nvSpPr>
            <p:spPr>
              <a:xfrm>
                <a:off x="2061214" y="4422547"/>
                <a:ext cx="6831434" cy="707886"/>
              </a:xfrm>
              <a:prstGeom prst="rect">
                <a:avLst/>
              </a:prstGeom>
              <a:blipFill>
                <a:blip r:embed="rId5"/>
                <a:stretch>
                  <a:fillRect l="-892" t="-4274" b="-13675"/>
                </a:stretch>
              </a:blipFill>
              <a:ln>
                <a:noFill/>
              </a:ln>
            </p:spPr>
            <p:txBody>
              <a:bodyPr/>
              <a:lstStyle/>
              <a:p>
                <a:r>
                  <a:rPr lang="zh-TW" altLang="en-US">
                    <a:noFill/>
                  </a:rPr>
                  <a:t> </a:t>
                </a:r>
              </a:p>
            </p:txBody>
          </p:sp>
        </mc:Fallback>
      </mc:AlternateContent>
    </p:spTree>
    <p:extLst>
      <p:ext uri="{BB962C8B-B14F-4D97-AF65-F5344CB8AC3E}">
        <p14:creationId xmlns:p14="http://schemas.microsoft.com/office/powerpoint/2010/main" val="127288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37B4E3-45E7-43CF-B884-4BA467A66F47}"/>
              </a:ext>
            </a:extLst>
          </p:cNvPr>
          <p:cNvSpPr>
            <a:spLocks noGrp="1"/>
          </p:cNvSpPr>
          <p:nvPr>
            <p:ph type="title"/>
          </p:nvPr>
        </p:nvSpPr>
        <p:spPr/>
        <p:txBody>
          <a:bodyPr/>
          <a:lstStyle/>
          <a:p>
            <a:r>
              <a:rPr lang="en-US" altLang="zh-TW" dirty="0"/>
              <a:t>Learning Policies Offline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E12BAEA-8DD1-4DD2-A0EF-8353296FCBF3}"/>
                  </a:ext>
                </a:extLst>
              </p:cNvPr>
              <p:cNvSpPr>
                <a:spLocks noGrp="1"/>
              </p:cNvSpPr>
              <p:nvPr>
                <p:ph idx="1"/>
              </p:nvPr>
            </p:nvSpPr>
            <p:spPr/>
            <p:txBody>
              <a:bodyPr/>
              <a:lstStyle/>
              <a:p>
                <a:r>
                  <a:rPr lang="en-US" altLang="zh-TW" dirty="0"/>
                  <a:t>In the above section we derived a Q-learning strategy that does not require explicit use of a policy </a:t>
                </a:r>
                <a14:m>
                  <m:oMath xmlns:m="http://schemas.openxmlformats.org/officeDocument/2006/math">
                    <m:r>
                      <a:rPr lang="en-US" altLang="zh-TW" b="0" i="1" smtClean="0">
                        <a:latin typeface="Cambria Math" panose="02040503050406030204" pitchFamily="18" charset="0"/>
                      </a:rPr>
                      <m:t>𝜋</m:t>
                    </m:r>
                  </m:oMath>
                </a14:m>
                <a:r>
                  <a:rPr lang="en-US" altLang="zh-TW" dirty="0"/>
                  <a:t>. However, sometimes we still often want to recover a policy that can be run in the environment.</a:t>
                </a:r>
              </a:p>
              <a:p>
                <a:endParaRPr lang="en-US" altLang="zh-TW" dirty="0"/>
              </a:p>
              <a:p>
                <a:r>
                  <a:rPr lang="en-US" altLang="zh-TW" dirty="0"/>
                  <a:t>By minimizing the </a:t>
                </a:r>
                <a:r>
                  <a:rPr lang="en-US" altLang="zh-TW" dirty="0">
                    <a:solidFill>
                      <a:srgbClr val="FF0000"/>
                    </a:solidFill>
                  </a:rPr>
                  <a:t>forward KL-divergence </a:t>
                </a:r>
                <a:r>
                  <a:rPr lang="en-US" altLang="zh-TW" dirty="0"/>
                  <a:t>between </a:t>
                </a:r>
                <a14:m>
                  <m:oMath xmlns:m="http://schemas.openxmlformats.org/officeDocument/2006/math">
                    <m:r>
                      <a:rPr lang="en-US" altLang="zh-TW" i="1" dirty="0" smtClean="0">
                        <a:latin typeface="Cambria Math" panose="02040503050406030204" pitchFamily="18" charset="0"/>
                      </a:rPr>
                      <m:t>𝜋</m:t>
                    </m:r>
                  </m:oMath>
                </a14:m>
                <a:r>
                  <a:rPr lang="en-US" altLang="zh-TW" dirty="0"/>
                  <a:t> and the optimal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𝜋</m:t>
                        </m:r>
                      </m:e>
                      <m:sup>
                        <m:r>
                          <a:rPr lang="en-US" altLang="zh-TW" b="0" i="1" smtClean="0">
                            <a:latin typeface="Cambria Math" panose="02040503050406030204" pitchFamily="18" charset="0"/>
                          </a:rPr>
                          <m:t>∗</m:t>
                        </m:r>
                      </m:sup>
                    </m:sSup>
                  </m:oMath>
                </a14:m>
                <a:r>
                  <a:rPr lang="en-US" altLang="zh-TW" dirty="0"/>
                  <a:t> induced by </a:t>
                </a:r>
                <a14:m>
                  <m:oMath xmlns:m="http://schemas.openxmlformats.org/officeDocument/2006/math">
                    <m:r>
                      <a:rPr lang="en-US" altLang="zh-TW" i="1" dirty="0" smtClean="0">
                        <a:latin typeface="Cambria Math" panose="02040503050406030204" pitchFamily="18" charset="0"/>
                      </a:rPr>
                      <m:t>𝑄</m:t>
                    </m:r>
                  </m:oMath>
                </a14:m>
                <a:r>
                  <a:rPr lang="en-US" altLang="zh-TW" dirty="0"/>
                  <a:t> and </a:t>
                </a:r>
                <a14:m>
                  <m:oMath xmlns:m="http://schemas.openxmlformats.org/officeDocument/2006/math">
                    <m:r>
                      <a:rPr lang="en-US" altLang="zh-TW" i="1" dirty="0" smtClean="0">
                        <a:latin typeface="Cambria Math" panose="02040503050406030204" pitchFamily="18" charset="0"/>
                      </a:rPr>
                      <m:t>𝑉</m:t>
                    </m:r>
                  </m:oMath>
                </a14:m>
                <a:r>
                  <a:rPr lang="en-US" altLang="zh-TW" dirty="0"/>
                  <a:t>, we obtain the following training objective:</a:t>
                </a:r>
                <a:endParaRPr lang="zh-TW" altLang="en-US" dirty="0"/>
              </a:p>
            </p:txBody>
          </p:sp>
        </mc:Choice>
        <mc:Fallback xmlns="">
          <p:sp>
            <p:nvSpPr>
              <p:cNvPr id="3" name="內容版面配置區 2">
                <a:extLst>
                  <a:ext uri="{FF2B5EF4-FFF2-40B4-BE49-F238E27FC236}">
                    <a16:creationId xmlns:a16="http://schemas.microsoft.com/office/drawing/2014/main" id="{5E12BAEA-8DD1-4DD2-A0EF-8353296FCBF3}"/>
                  </a:ext>
                </a:extLst>
              </p:cNvPr>
              <p:cNvSpPr>
                <a:spLocks noGrp="1" noRot="1" noChangeAspect="1" noMove="1" noResize="1" noEditPoints="1" noAdjustHandles="1" noChangeArrowheads="1" noChangeShapeType="1" noTextEdit="1"/>
              </p:cNvSpPr>
              <p:nvPr>
                <p:ph idx="1"/>
              </p:nvPr>
            </p:nvSpPr>
            <p:spPr>
              <a:blipFill>
                <a:blip r:embed="rId2"/>
                <a:stretch>
                  <a:fillRect l="-1043" t="-2241" r="-174"/>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895051E9-68A1-4562-9875-BC908C1361C6}"/>
              </a:ext>
            </a:extLst>
          </p:cNvPr>
          <p:cNvPicPr>
            <a:picLocks noChangeAspect="1"/>
          </p:cNvPicPr>
          <p:nvPr/>
        </p:nvPicPr>
        <p:blipFill>
          <a:blip r:embed="rId3"/>
          <a:stretch>
            <a:fillRect/>
          </a:stretch>
        </p:blipFill>
        <p:spPr>
          <a:xfrm>
            <a:off x="2049063" y="5049385"/>
            <a:ext cx="7584723" cy="1067003"/>
          </a:xfrm>
          <a:prstGeom prst="rect">
            <a:avLst/>
          </a:prstGeom>
        </p:spPr>
      </p:pic>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3149EB24-DAEC-48E3-831A-68D2168BD811}"/>
                  </a:ext>
                </a:extLst>
              </p:cNvPr>
              <p:cNvSpPr txBox="1"/>
              <p:nvPr/>
            </p:nvSpPr>
            <p:spPr>
              <a:xfrm>
                <a:off x="4623227" y="3197105"/>
                <a:ext cx="15312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solidFill>
                                <a:srgbClr val="0070C0"/>
                              </a:solidFill>
                              <a:latin typeface="Cambria Math" panose="02040503050406030204" pitchFamily="18" charset="0"/>
                            </a:rPr>
                          </m:ctrlPr>
                        </m:sSubPr>
                        <m:e>
                          <m:r>
                            <a:rPr lang="en-US" altLang="zh-TW" sz="2400" b="0" i="1" smtClean="0">
                              <a:solidFill>
                                <a:srgbClr val="0070C0"/>
                              </a:solidFill>
                              <a:latin typeface="Cambria Math" panose="02040503050406030204" pitchFamily="18" charset="0"/>
                            </a:rPr>
                            <m:t>𝐷</m:t>
                          </m:r>
                        </m:e>
                        <m:sub>
                          <m:r>
                            <a:rPr lang="en-US" altLang="zh-TW" sz="2400" b="0" i="1" smtClean="0">
                              <a:solidFill>
                                <a:srgbClr val="0070C0"/>
                              </a:solidFill>
                              <a:latin typeface="Cambria Math" panose="02040503050406030204" pitchFamily="18" charset="0"/>
                            </a:rPr>
                            <m:t>𝐾𝐿</m:t>
                          </m:r>
                        </m:sub>
                      </m:sSub>
                      <m:r>
                        <a:rPr lang="en-US" altLang="zh-TW" sz="2400" b="0" i="1" smtClean="0">
                          <a:solidFill>
                            <a:srgbClr val="0070C0"/>
                          </a:solidFill>
                          <a:latin typeface="Cambria Math" panose="02040503050406030204" pitchFamily="18" charset="0"/>
                        </a:rPr>
                        <m:t>(</m:t>
                      </m:r>
                      <m:sSup>
                        <m:sSupPr>
                          <m:ctrlPr>
                            <a:rPr lang="en-US" altLang="zh-TW" sz="2400" b="0" i="1" smtClean="0">
                              <a:solidFill>
                                <a:srgbClr val="0070C0"/>
                              </a:solidFill>
                              <a:latin typeface="Cambria Math" panose="02040503050406030204" pitchFamily="18" charset="0"/>
                            </a:rPr>
                          </m:ctrlPr>
                        </m:sSupPr>
                        <m:e>
                          <m:r>
                            <a:rPr lang="en-US" altLang="zh-TW" sz="2400" b="0" i="1" smtClean="0">
                              <a:solidFill>
                                <a:srgbClr val="0070C0"/>
                              </a:solidFill>
                              <a:latin typeface="Cambria Math" panose="02040503050406030204" pitchFamily="18" charset="0"/>
                            </a:rPr>
                            <m:t>𝜋</m:t>
                          </m:r>
                        </m:e>
                        <m:sup>
                          <m:r>
                            <a:rPr lang="en-US" altLang="zh-TW" sz="2400" b="0" i="1" smtClean="0">
                              <a:solidFill>
                                <a:srgbClr val="0070C0"/>
                              </a:solidFill>
                              <a:latin typeface="Cambria Math" panose="02040503050406030204" pitchFamily="18" charset="0"/>
                            </a:rPr>
                            <m:t>∗</m:t>
                          </m:r>
                        </m:sup>
                      </m:sSup>
                      <m:r>
                        <a:rPr lang="en-US" altLang="zh-TW" sz="2400" b="0" i="1" smtClean="0">
                          <a:solidFill>
                            <a:srgbClr val="0070C0"/>
                          </a:solidFill>
                          <a:latin typeface="Cambria Math" panose="02040503050406030204" pitchFamily="18" charset="0"/>
                        </a:rPr>
                        <m:t>||</m:t>
                      </m:r>
                      <m:r>
                        <a:rPr lang="en-US" altLang="zh-TW" sz="2400" b="0" i="1" smtClean="0">
                          <a:solidFill>
                            <a:srgbClr val="0070C0"/>
                          </a:solidFill>
                          <a:latin typeface="Cambria Math" panose="02040503050406030204" pitchFamily="18" charset="0"/>
                        </a:rPr>
                        <m:t>𝜋</m:t>
                      </m:r>
                      <m:r>
                        <a:rPr lang="en-US" altLang="zh-TW" sz="2400" b="0" i="1" smtClean="0">
                          <a:solidFill>
                            <a:srgbClr val="0070C0"/>
                          </a:solidFill>
                          <a:latin typeface="Cambria Math" panose="02040503050406030204" pitchFamily="18" charset="0"/>
                        </a:rPr>
                        <m:t>)</m:t>
                      </m:r>
                    </m:oMath>
                  </m:oMathPara>
                </a14:m>
                <a:endParaRPr lang="zh-TW" altLang="en-US" dirty="0"/>
              </a:p>
            </p:txBody>
          </p:sp>
        </mc:Choice>
        <mc:Fallback xmlns="">
          <p:sp>
            <p:nvSpPr>
              <p:cNvPr id="4" name="文字方塊 3">
                <a:extLst>
                  <a:ext uri="{FF2B5EF4-FFF2-40B4-BE49-F238E27FC236}">
                    <a16:creationId xmlns:a16="http://schemas.microsoft.com/office/drawing/2014/main" id="{3149EB24-DAEC-48E3-831A-68D2168BD811}"/>
                  </a:ext>
                </a:extLst>
              </p:cNvPr>
              <p:cNvSpPr txBox="1">
                <a:spLocks noRot="1" noChangeAspect="1" noMove="1" noResize="1" noEditPoints="1" noAdjustHandles="1" noChangeArrowheads="1" noChangeShapeType="1" noTextEdit="1"/>
              </p:cNvSpPr>
              <p:nvPr/>
            </p:nvSpPr>
            <p:spPr>
              <a:xfrm>
                <a:off x="4623227" y="3197105"/>
                <a:ext cx="1531253" cy="369332"/>
              </a:xfrm>
              <a:prstGeom prst="rect">
                <a:avLst/>
              </a:prstGeom>
              <a:blipFill>
                <a:blip r:embed="rId4"/>
                <a:stretch>
                  <a:fillRect l="-3968" r="-6349"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A0C4FF2-3536-485E-8B6D-654F0B9DA4F1}"/>
                  </a:ext>
                </a:extLst>
              </p:cNvPr>
              <p:cNvSpPr txBox="1"/>
              <p:nvPr/>
            </p:nvSpPr>
            <p:spPr>
              <a:xfrm>
                <a:off x="4703093" y="6116388"/>
                <a:ext cx="6095276" cy="424796"/>
              </a:xfrm>
              <a:prstGeom prst="rect">
                <a:avLst/>
              </a:prstGeom>
              <a:noFill/>
            </p:spPr>
            <p:txBody>
              <a:bodyPr wrap="square">
                <a:spAutoFit/>
              </a:bodyPr>
              <a:lstStyle/>
              <a:p>
                <a14:m>
                  <m:oMath xmlns:m="http://schemas.openxmlformats.org/officeDocument/2006/math">
                    <m:sSub>
                      <m:sSubPr>
                        <m:ctrlPr>
                          <a:rPr lang="en-US" altLang="zh-TW" sz="2000" i="1" smtClean="0">
                            <a:solidFill>
                              <a:srgbClr val="0070C0"/>
                            </a:solidFill>
                            <a:latin typeface="Cambria Math" panose="02040503050406030204" pitchFamily="18" charset="0"/>
                          </a:rPr>
                        </m:ctrlPr>
                      </m:sSubPr>
                      <m:e>
                        <m:r>
                          <a:rPr lang="zh-TW" altLang="en-US" sz="2000" i="1" smtClean="0">
                            <a:solidFill>
                              <a:srgbClr val="0070C0"/>
                            </a:solidFill>
                            <a:latin typeface="Cambria Math" panose="02040503050406030204" pitchFamily="18" charset="0"/>
                          </a:rPr>
                          <m:t>𝜌</m:t>
                        </m:r>
                      </m:e>
                      <m:sub>
                        <m:r>
                          <a:rPr lang="en-US" altLang="zh-TW" sz="2000" b="0" i="1" smtClean="0">
                            <a:solidFill>
                              <a:srgbClr val="0070C0"/>
                            </a:solidFill>
                            <a:latin typeface="Cambria Math" panose="02040503050406030204" pitchFamily="18" charset="0"/>
                          </a:rPr>
                          <m:t>𝜇</m:t>
                        </m:r>
                      </m:sub>
                    </m:sSub>
                  </m:oMath>
                </a14:m>
                <a:r>
                  <a:rPr lang="en-US" altLang="zh-TW" sz="2000" dirty="0">
                    <a:solidFill>
                      <a:srgbClr val="0070C0"/>
                    </a:solidFill>
                  </a:rPr>
                  <a:t> is a offline dataset </a:t>
                </a:r>
                <a14:m>
                  <m:oMath xmlns:m="http://schemas.openxmlformats.org/officeDocument/2006/math">
                    <m:r>
                      <a:rPr lang="en-US" altLang="zh-TW" sz="2000" i="1" dirty="0" smtClean="0">
                        <a:solidFill>
                          <a:srgbClr val="0070C0"/>
                        </a:solidFill>
                        <a:latin typeface="Cambria Math" panose="02040503050406030204" pitchFamily="18" charset="0"/>
                      </a:rPr>
                      <m:t>𝐷</m:t>
                    </m:r>
                  </m:oMath>
                </a14:m>
                <a:r>
                  <a:rPr lang="en-US" altLang="zh-TW" sz="2000" dirty="0">
                    <a:solidFill>
                      <a:srgbClr val="0070C0"/>
                    </a:solidFill>
                  </a:rPr>
                  <a:t>.</a:t>
                </a:r>
                <a:endParaRPr lang="zh-TW" altLang="en-US" dirty="0"/>
              </a:p>
            </p:txBody>
          </p:sp>
        </mc:Choice>
        <mc:Fallback xmlns="">
          <p:sp>
            <p:nvSpPr>
              <p:cNvPr id="8" name="文字方塊 7">
                <a:extLst>
                  <a:ext uri="{FF2B5EF4-FFF2-40B4-BE49-F238E27FC236}">
                    <a16:creationId xmlns:a16="http://schemas.microsoft.com/office/drawing/2014/main" id="{0A0C4FF2-3536-485E-8B6D-654F0B9DA4F1}"/>
                  </a:ext>
                </a:extLst>
              </p:cNvPr>
              <p:cNvSpPr txBox="1">
                <a:spLocks noRot="1" noChangeAspect="1" noMove="1" noResize="1" noEditPoints="1" noAdjustHandles="1" noChangeArrowheads="1" noChangeShapeType="1" noTextEdit="1"/>
              </p:cNvSpPr>
              <p:nvPr/>
            </p:nvSpPr>
            <p:spPr>
              <a:xfrm>
                <a:off x="4703093" y="6116388"/>
                <a:ext cx="6095276" cy="424796"/>
              </a:xfrm>
              <a:prstGeom prst="rect">
                <a:avLst/>
              </a:prstGeom>
              <a:blipFill>
                <a:blip r:embed="rId5"/>
                <a:stretch>
                  <a:fillRect t="-5714" b="-20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992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23891-A8D5-4B8D-B195-A513B901C141}"/>
              </a:ext>
            </a:extLst>
          </p:cNvPr>
          <p:cNvSpPr>
            <a:spLocks noGrp="1"/>
          </p:cNvSpPr>
          <p:nvPr>
            <p:ph type="title"/>
          </p:nvPr>
        </p:nvSpPr>
        <p:spPr/>
        <p:txBody>
          <a:bodyPr/>
          <a:lstStyle/>
          <a:p>
            <a:r>
              <a:rPr lang="en-US" altLang="zh-TW" dirty="0"/>
              <a:t>Learning Policies Online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200F230-B576-4D26-A252-E758074851D5}"/>
                  </a:ext>
                </a:extLst>
              </p:cNvPr>
              <p:cNvSpPr>
                <a:spLocks noGrp="1"/>
              </p:cNvSpPr>
              <p:nvPr>
                <p:ph idx="1"/>
              </p:nvPr>
            </p:nvSpPr>
            <p:spPr/>
            <p:txBody>
              <a:bodyPr/>
              <a:lstStyle/>
              <a:p>
                <a:r>
                  <a:rPr lang="en-US" altLang="zh-TW" dirty="0"/>
                  <a:t>Alternatively, if we want to sample from the policy instead of the reference distribution </a:t>
                </a:r>
                <a14:m>
                  <m:oMath xmlns:m="http://schemas.openxmlformats.org/officeDocument/2006/math">
                    <m:r>
                      <a:rPr lang="en-US" altLang="zh-TW" b="0" i="1" smtClean="0">
                        <a:latin typeface="Cambria Math" panose="02040503050406030204" pitchFamily="18" charset="0"/>
                      </a:rPr>
                      <m:t>𝜇</m:t>
                    </m:r>
                  </m:oMath>
                </a14:m>
                <a:r>
                  <a:rPr lang="en-US" altLang="zh-TW" dirty="0"/>
                  <a:t>, we can minimize the </a:t>
                </a:r>
                <a:r>
                  <a:rPr lang="en-US" altLang="zh-TW" dirty="0">
                    <a:solidFill>
                      <a:srgbClr val="FF0000"/>
                    </a:solidFill>
                  </a:rPr>
                  <a:t>Reverse KL-divergence </a:t>
                </a:r>
                <a:r>
                  <a:rPr lang="en-US" altLang="zh-TW" dirty="0"/>
                  <a:t>which gives us the SAC-like actor update:</a:t>
                </a:r>
                <a:endParaRPr lang="zh-TW" altLang="en-US" dirty="0"/>
              </a:p>
            </p:txBody>
          </p:sp>
        </mc:Choice>
        <mc:Fallback xmlns="">
          <p:sp>
            <p:nvSpPr>
              <p:cNvPr id="3" name="內容版面配置區 2">
                <a:extLst>
                  <a:ext uri="{FF2B5EF4-FFF2-40B4-BE49-F238E27FC236}">
                    <a16:creationId xmlns:a16="http://schemas.microsoft.com/office/drawing/2014/main" id="{3200F230-B576-4D26-A252-E758074851D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736DAFF6-B69F-4A86-A24F-7F088391A8DF}"/>
              </a:ext>
            </a:extLst>
          </p:cNvPr>
          <p:cNvPicPr>
            <a:picLocks noChangeAspect="1"/>
          </p:cNvPicPr>
          <p:nvPr/>
        </p:nvPicPr>
        <p:blipFill>
          <a:blip r:embed="rId3"/>
          <a:stretch>
            <a:fillRect/>
          </a:stretch>
        </p:blipFill>
        <p:spPr>
          <a:xfrm>
            <a:off x="1178479" y="3656024"/>
            <a:ext cx="9835042" cy="1029097"/>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4E92FEDE-C45D-4B76-9D44-D844A0A30A9A}"/>
                  </a:ext>
                </a:extLst>
              </p:cNvPr>
              <p:cNvSpPr txBox="1"/>
              <p:nvPr/>
            </p:nvSpPr>
            <p:spPr>
              <a:xfrm>
                <a:off x="8562514" y="2742071"/>
                <a:ext cx="15312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solidFill>
                                <a:srgbClr val="0070C0"/>
                              </a:solidFill>
                              <a:latin typeface="Cambria Math" panose="02040503050406030204" pitchFamily="18" charset="0"/>
                            </a:rPr>
                          </m:ctrlPr>
                        </m:sSubPr>
                        <m:e>
                          <m:r>
                            <a:rPr lang="en-US" altLang="zh-TW" sz="2400" b="0" i="1" smtClean="0">
                              <a:solidFill>
                                <a:srgbClr val="0070C0"/>
                              </a:solidFill>
                              <a:latin typeface="Cambria Math" panose="02040503050406030204" pitchFamily="18" charset="0"/>
                            </a:rPr>
                            <m:t>𝐷</m:t>
                          </m:r>
                        </m:e>
                        <m:sub>
                          <m:r>
                            <a:rPr lang="en-US" altLang="zh-TW" sz="2400" b="0" i="1" smtClean="0">
                              <a:solidFill>
                                <a:srgbClr val="0070C0"/>
                              </a:solidFill>
                              <a:latin typeface="Cambria Math" panose="02040503050406030204" pitchFamily="18" charset="0"/>
                            </a:rPr>
                            <m:t>𝐾𝐿</m:t>
                          </m:r>
                        </m:sub>
                      </m:sSub>
                      <m:r>
                        <a:rPr lang="en-US" altLang="zh-TW" sz="2400" b="0" i="1" smtClean="0">
                          <a:solidFill>
                            <a:srgbClr val="0070C0"/>
                          </a:solidFill>
                          <a:latin typeface="Cambria Math" panose="02040503050406030204" pitchFamily="18" charset="0"/>
                        </a:rPr>
                        <m:t>(</m:t>
                      </m:r>
                      <m:r>
                        <a:rPr lang="en-US" altLang="zh-TW" sz="2400" b="0" i="1" smtClean="0">
                          <a:solidFill>
                            <a:srgbClr val="0070C0"/>
                          </a:solidFill>
                          <a:latin typeface="Cambria Math" panose="02040503050406030204" pitchFamily="18" charset="0"/>
                        </a:rPr>
                        <m:t>𝜋</m:t>
                      </m:r>
                      <m:r>
                        <a:rPr lang="en-US" altLang="zh-TW" sz="2400" b="0" i="1" smtClean="0">
                          <a:solidFill>
                            <a:srgbClr val="0070C0"/>
                          </a:solidFill>
                          <a:latin typeface="Cambria Math" panose="02040503050406030204" pitchFamily="18" charset="0"/>
                        </a:rPr>
                        <m:t>||</m:t>
                      </m:r>
                      <m:sSup>
                        <m:sSupPr>
                          <m:ctrlPr>
                            <a:rPr lang="en-US" altLang="zh-TW" sz="2400" b="0" i="1" smtClean="0">
                              <a:solidFill>
                                <a:srgbClr val="0070C0"/>
                              </a:solidFill>
                              <a:latin typeface="Cambria Math" panose="02040503050406030204" pitchFamily="18" charset="0"/>
                            </a:rPr>
                          </m:ctrlPr>
                        </m:sSupPr>
                        <m:e>
                          <m:r>
                            <a:rPr lang="en-US" altLang="zh-TW" sz="2400" b="0" i="1" smtClean="0">
                              <a:solidFill>
                                <a:srgbClr val="0070C0"/>
                              </a:solidFill>
                              <a:latin typeface="Cambria Math" panose="02040503050406030204" pitchFamily="18" charset="0"/>
                            </a:rPr>
                            <m:t>𝜋</m:t>
                          </m:r>
                        </m:e>
                        <m:sup>
                          <m:r>
                            <a:rPr lang="en-US" altLang="zh-TW" sz="2400" b="0" i="1" smtClean="0">
                              <a:solidFill>
                                <a:srgbClr val="0070C0"/>
                              </a:solidFill>
                              <a:latin typeface="Cambria Math" panose="02040503050406030204" pitchFamily="18" charset="0"/>
                            </a:rPr>
                            <m:t>∗</m:t>
                          </m:r>
                        </m:sup>
                      </m:sSup>
                      <m:r>
                        <a:rPr lang="en-US" altLang="zh-TW" sz="2400" b="0" i="1" smtClean="0">
                          <a:solidFill>
                            <a:srgbClr val="0070C0"/>
                          </a:solidFill>
                          <a:latin typeface="Cambria Math" panose="02040503050406030204" pitchFamily="18" charset="0"/>
                        </a:rPr>
                        <m:t>)</m:t>
                      </m:r>
                    </m:oMath>
                  </m:oMathPara>
                </a14:m>
                <a:endParaRPr lang="zh-TW" altLang="en-US" dirty="0"/>
              </a:p>
            </p:txBody>
          </p:sp>
        </mc:Choice>
        <mc:Fallback xmlns="">
          <p:sp>
            <p:nvSpPr>
              <p:cNvPr id="6" name="文字方塊 5">
                <a:extLst>
                  <a:ext uri="{FF2B5EF4-FFF2-40B4-BE49-F238E27FC236}">
                    <a16:creationId xmlns:a16="http://schemas.microsoft.com/office/drawing/2014/main" id="{4E92FEDE-C45D-4B76-9D44-D844A0A30A9A}"/>
                  </a:ext>
                </a:extLst>
              </p:cNvPr>
              <p:cNvSpPr txBox="1">
                <a:spLocks noRot="1" noChangeAspect="1" noMove="1" noResize="1" noEditPoints="1" noAdjustHandles="1" noChangeArrowheads="1" noChangeShapeType="1" noTextEdit="1"/>
              </p:cNvSpPr>
              <p:nvPr/>
            </p:nvSpPr>
            <p:spPr>
              <a:xfrm>
                <a:off x="8562514" y="2742071"/>
                <a:ext cx="1531252" cy="369332"/>
              </a:xfrm>
              <a:prstGeom prst="rect">
                <a:avLst/>
              </a:prstGeom>
              <a:blipFill>
                <a:blip r:embed="rId4"/>
                <a:stretch>
                  <a:fillRect l="-4382" r="-6773" b="-35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51979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23891-A8D5-4B8D-B195-A513B901C141}"/>
              </a:ext>
            </a:extLst>
          </p:cNvPr>
          <p:cNvSpPr>
            <a:spLocks noGrp="1"/>
          </p:cNvSpPr>
          <p:nvPr>
            <p:ph type="title"/>
          </p:nvPr>
        </p:nvSpPr>
        <p:spPr/>
        <p:txBody>
          <a:bodyPr/>
          <a:lstStyle/>
          <a:p>
            <a:r>
              <a:rPr lang="en-US" altLang="zh-TW" dirty="0"/>
              <a:t>Learning Policies Online</a:t>
            </a:r>
            <a:endParaRPr lang="zh-TW" altLang="en-US" dirty="0"/>
          </a:p>
        </p:txBody>
      </p:sp>
      <p:pic>
        <p:nvPicPr>
          <p:cNvPr id="5" name="圖片 4">
            <a:extLst>
              <a:ext uri="{FF2B5EF4-FFF2-40B4-BE49-F238E27FC236}">
                <a16:creationId xmlns:a16="http://schemas.microsoft.com/office/drawing/2014/main" id="{736DAFF6-B69F-4A86-A24F-7F088391A8DF}"/>
              </a:ext>
            </a:extLst>
          </p:cNvPr>
          <p:cNvPicPr>
            <a:picLocks noChangeAspect="1"/>
          </p:cNvPicPr>
          <p:nvPr/>
        </p:nvPicPr>
        <p:blipFill>
          <a:blip r:embed="rId2"/>
          <a:stretch>
            <a:fillRect/>
          </a:stretch>
        </p:blipFill>
        <p:spPr>
          <a:xfrm>
            <a:off x="1178479" y="1690688"/>
            <a:ext cx="9835042" cy="1029097"/>
          </a:xfrm>
          <a:prstGeom prst="rect">
            <a:avLst/>
          </a:prstGeom>
        </p:spPr>
      </p:pic>
      <p:pic>
        <p:nvPicPr>
          <p:cNvPr id="6" name="圖片 5">
            <a:extLst>
              <a:ext uri="{FF2B5EF4-FFF2-40B4-BE49-F238E27FC236}">
                <a16:creationId xmlns:a16="http://schemas.microsoft.com/office/drawing/2014/main" id="{9140F6D2-A604-4343-B2E5-8BC68C002731}"/>
              </a:ext>
            </a:extLst>
          </p:cNvPr>
          <p:cNvPicPr>
            <a:picLocks noChangeAspect="1"/>
          </p:cNvPicPr>
          <p:nvPr/>
        </p:nvPicPr>
        <p:blipFill rotWithShape="1">
          <a:blip r:embed="rId3"/>
          <a:srcRect t="1" r="3417" b="31274"/>
          <a:stretch/>
        </p:blipFill>
        <p:spPr>
          <a:xfrm>
            <a:off x="2626599" y="3505045"/>
            <a:ext cx="7148998" cy="936230"/>
          </a:xfrm>
          <a:prstGeom prst="rect">
            <a:avLst/>
          </a:prstGeom>
        </p:spPr>
      </p:pic>
      <p:sp>
        <p:nvSpPr>
          <p:cNvPr id="7" name="文字方塊 6">
            <a:extLst>
              <a:ext uri="{FF2B5EF4-FFF2-40B4-BE49-F238E27FC236}">
                <a16:creationId xmlns:a16="http://schemas.microsoft.com/office/drawing/2014/main" id="{86CF3AE4-FADF-4CF9-9F52-137B5E221F18}"/>
              </a:ext>
            </a:extLst>
          </p:cNvPr>
          <p:cNvSpPr txBox="1"/>
          <p:nvPr/>
        </p:nvSpPr>
        <p:spPr>
          <a:xfrm>
            <a:off x="731112" y="3227512"/>
            <a:ext cx="3295839" cy="400110"/>
          </a:xfrm>
          <a:prstGeom prst="rect">
            <a:avLst/>
          </a:prstGeom>
          <a:noFill/>
        </p:spPr>
        <p:txBody>
          <a:bodyPr wrap="none" rtlCol="0">
            <a:spAutoFit/>
          </a:bodyPr>
          <a:lstStyle/>
          <a:p>
            <a:r>
              <a:rPr lang="en-US" altLang="zh-TW" sz="2000" dirty="0"/>
              <a:t>SAC policy improvement step:</a:t>
            </a:r>
            <a:endParaRPr lang="zh-TW" altLang="en-US" sz="2000" dirty="0"/>
          </a:p>
        </p:txBody>
      </p:sp>
      <p:pic>
        <p:nvPicPr>
          <p:cNvPr id="9" name="圖片 8">
            <a:extLst>
              <a:ext uri="{FF2B5EF4-FFF2-40B4-BE49-F238E27FC236}">
                <a16:creationId xmlns:a16="http://schemas.microsoft.com/office/drawing/2014/main" id="{4E95CCFD-9A69-4011-A491-4828D7B9F4FB}"/>
              </a:ext>
            </a:extLst>
          </p:cNvPr>
          <p:cNvPicPr>
            <a:picLocks noChangeAspect="1"/>
          </p:cNvPicPr>
          <p:nvPr/>
        </p:nvPicPr>
        <p:blipFill>
          <a:blip r:embed="rId4"/>
          <a:stretch>
            <a:fillRect/>
          </a:stretch>
        </p:blipFill>
        <p:spPr>
          <a:xfrm>
            <a:off x="2626598" y="5111295"/>
            <a:ext cx="8841383" cy="657910"/>
          </a:xfrm>
          <a:prstGeom prst="rect">
            <a:avLst/>
          </a:prstGeom>
        </p:spPr>
      </p:pic>
      <p:sp>
        <p:nvSpPr>
          <p:cNvPr id="8" name="文字方塊 7">
            <a:extLst>
              <a:ext uri="{FF2B5EF4-FFF2-40B4-BE49-F238E27FC236}">
                <a16:creationId xmlns:a16="http://schemas.microsoft.com/office/drawing/2014/main" id="{537E5EFC-F6DD-4EB6-B953-F348CCE51A2F}"/>
              </a:ext>
            </a:extLst>
          </p:cNvPr>
          <p:cNvSpPr txBox="1"/>
          <p:nvPr/>
        </p:nvSpPr>
        <p:spPr>
          <a:xfrm>
            <a:off x="731112" y="4553075"/>
            <a:ext cx="3497304" cy="400110"/>
          </a:xfrm>
          <a:prstGeom prst="rect">
            <a:avLst/>
          </a:prstGeom>
          <a:noFill/>
        </p:spPr>
        <p:txBody>
          <a:bodyPr wrap="none" rtlCol="0">
            <a:spAutoFit/>
          </a:bodyPr>
          <a:lstStyle/>
          <a:p>
            <a:r>
              <a:rPr lang="en-US" altLang="zh-TW" sz="2000" dirty="0"/>
              <a:t>SAC policy objective (minimize):</a:t>
            </a:r>
            <a:endParaRPr lang="zh-TW" altLang="en-US" sz="2000" dirty="0"/>
          </a:p>
        </p:txBody>
      </p:sp>
      <p:sp>
        <p:nvSpPr>
          <p:cNvPr id="4" name="矩形 3">
            <a:extLst>
              <a:ext uri="{FF2B5EF4-FFF2-40B4-BE49-F238E27FC236}">
                <a16:creationId xmlns:a16="http://schemas.microsoft.com/office/drawing/2014/main" id="{A7EB591C-DF24-4E05-90C8-3E9A1176F57C}"/>
              </a:ext>
            </a:extLst>
          </p:cNvPr>
          <p:cNvSpPr/>
          <p:nvPr/>
        </p:nvSpPr>
        <p:spPr>
          <a:xfrm>
            <a:off x="9483365" y="1848798"/>
            <a:ext cx="1131216" cy="5119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581B4CB4-A18C-4468-A343-E7361E80E22A}"/>
                  </a:ext>
                </a:extLst>
              </p:cNvPr>
              <p:cNvSpPr txBox="1"/>
              <p:nvPr/>
            </p:nvSpPr>
            <p:spPr>
              <a:xfrm>
                <a:off x="7305773" y="1188042"/>
                <a:ext cx="4301883" cy="461665"/>
              </a:xfrm>
              <a:prstGeom prst="rect">
                <a:avLst/>
              </a:prstGeom>
              <a:noFill/>
            </p:spPr>
            <p:txBody>
              <a:bodyPr wrap="none" rtlCol="0">
                <a:spAutoFit/>
              </a:bodyPr>
              <a:lstStyle/>
              <a:p>
                <a:r>
                  <a:rPr lang="en-US" altLang="zh-TW" sz="2400" dirty="0">
                    <a:solidFill>
                      <a:srgbClr val="FF0000"/>
                    </a:solidFill>
                  </a:rPr>
                  <a:t>Choose </a:t>
                </a:r>
                <a14:m>
                  <m:oMath xmlns:m="http://schemas.openxmlformats.org/officeDocument/2006/math">
                    <m:r>
                      <a:rPr lang="en-US" altLang="zh-TW" sz="2400" b="0" i="1" smtClean="0">
                        <a:solidFill>
                          <a:srgbClr val="FF0000"/>
                        </a:solidFill>
                        <a:latin typeface="Cambria Math" panose="02040503050406030204" pitchFamily="18" charset="0"/>
                      </a:rPr>
                      <m:t>𝜇</m:t>
                    </m:r>
                  </m:oMath>
                </a14:m>
                <a:r>
                  <a:rPr lang="zh-TW" altLang="en-US" sz="2400" dirty="0">
                    <a:solidFill>
                      <a:srgbClr val="FF0000"/>
                    </a:solidFill>
                  </a:rPr>
                  <a:t> </a:t>
                </a:r>
                <a:r>
                  <a:rPr lang="en-US" altLang="zh-TW" sz="2400" dirty="0">
                    <a:solidFill>
                      <a:srgbClr val="FF0000"/>
                    </a:solidFill>
                  </a:rPr>
                  <a:t>to be uniform          SAC</a:t>
                </a:r>
                <a:endParaRPr lang="zh-TW" altLang="en-US" sz="2400" dirty="0">
                  <a:solidFill>
                    <a:srgbClr val="FF0000"/>
                  </a:solidFill>
                </a:endParaRPr>
              </a:p>
            </p:txBody>
          </p:sp>
        </mc:Choice>
        <mc:Fallback xmlns="">
          <p:sp>
            <p:nvSpPr>
              <p:cNvPr id="10" name="文字方塊 9">
                <a:extLst>
                  <a:ext uri="{FF2B5EF4-FFF2-40B4-BE49-F238E27FC236}">
                    <a16:creationId xmlns:a16="http://schemas.microsoft.com/office/drawing/2014/main" id="{581B4CB4-A18C-4468-A343-E7361E80E22A}"/>
                  </a:ext>
                </a:extLst>
              </p:cNvPr>
              <p:cNvSpPr txBox="1">
                <a:spLocks noRot="1" noChangeAspect="1" noMove="1" noResize="1" noEditPoints="1" noAdjustHandles="1" noChangeArrowheads="1" noChangeShapeType="1" noTextEdit="1"/>
              </p:cNvSpPr>
              <p:nvPr/>
            </p:nvSpPr>
            <p:spPr>
              <a:xfrm>
                <a:off x="7305773" y="1188042"/>
                <a:ext cx="4301883" cy="461665"/>
              </a:xfrm>
              <a:prstGeom prst="rect">
                <a:avLst/>
              </a:prstGeom>
              <a:blipFill>
                <a:blip r:embed="rId5"/>
                <a:stretch>
                  <a:fillRect l="-2125" t="-10526" r="-1558" b="-28947"/>
                </a:stretch>
              </a:blipFill>
            </p:spPr>
            <p:txBody>
              <a:bodyPr/>
              <a:lstStyle/>
              <a:p>
                <a:r>
                  <a:rPr lang="zh-TW" altLang="en-US">
                    <a:noFill/>
                  </a:rPr>
                  <a:t> </a:t>
                </a:r>
              </a:p>
            </p:txBody>
          </p:sp>
        </mc:Fallback>
      </mc:AlternateContent>
      <p:sp>
        <p:nvSpPr>
          <p:cNvPr id="11" name="箭號: 向右 10">
            <a:extLst>
              <a:ext uri="{FF2B5EF4-FFF2-40B4-BE49-F238E27FC236}">
                <a16:creationId xmlns:a16="http://schemas.microsoft.com/office/drawing/2014/main" id="{8458142C-FFB7-4A6D-996E-56B3F76053B5}"/>
              </a:ext>
            </a:extLst>
          </p:cNvPr>
          <p:cNvSpPr/>
          <p:nvPr/>
        </p:nvSpPr>
        <p:spPr>
          <a:xfrm>
            <a:off x="10529741" y="1321048"/>
            <a:ext cx="311085" cy="211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65861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ADCB0-1900-4296-99E6-F5422F0EDFA7}"/>
              </a:ext>
            </a:extLst>
          </p:cNvPr>
          <p:cNvSpPr>
            <a:spLocks noGrp="1"/>
          </p:cNvSpPr>
          <p:nvPr>
            <p:ph type="title"/>
          </p:nvPr>
        </p:nvSpPr>
        <p:spPr/>
        <p:txBody>
          <a:bodyPr/>
          <a:lstStyle/>
          <a:p>
            <a:r>
              <a:rPr lang="en-US" altLang="zh-TW" dirty="0"/>
              <a:t>Practical Algorithm</a:t>
            </a:r>
            <a:endParaRPr lang="zh-TW" altLang="en-US" dirty="0"/>
          </a:p>
        </p:txBody>
      </p:sp>
      <p:pic>
        <p:nvPicPr>
          <p:cNvPr id="5" name="圖片 4">
            <a:extLst>
              <a:ext uri="{FF2B5EF4-FFF2-40B4-BE49-F238E27FC236}">
                <a16:creationId xmlns:a16="http://schemas.microsoft.com/office/drawing/2014/main" id="{D9E16A75-308E-4357-92E9-795DACBAA51D}"/>
              </a:ext>
            </a:extLst>
          </p:cNvPr>
          <p:cNvPicPr>
            <a:picLocks noChangeAspect="1"/>
          </p:cNvPicPr>
          <p:nvPr/>
        </p:nvPicPr>
        <p:blipFill>
          <a:blip r:embed="rId3"/>
          <a:stretch>
            <a:fillRect/>
          </a:stretch>
        </p:blipFill>
        <p:spPr>
          <a:xfrm>
            <a:off x="2779883" y="1586995"/>
            <a:ext cx="6632233" cy="4800474"/>
          </a:xfrm>
          <a:prstGeom prst="rect">
            <a:avLst/>
          </a:prstGeom>
        </p:spPr>
      </p:pic>
    </p:spTree>
    <p:extLst>
      <p:ext uri="{BB962C8B-B14F-4D97-AF65-F5344CB8AC3E}">
        <p14:creationId xmlns:p14="http://schemas.microsoft.com/office/powerpoint/2010/main" val="864538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45441-1BDF-4E3F-83A7-5F939C43F2BE}"/>
              </a:ext>
            </a:extLst>
          </p:cNvPr>
          <p:cNvSpPr>
            <a:spLocks noGrp="1"/>
          </p:cNvSpPr>
          <p:nvPr>
            <p:ph type="title"/>
          </p:nvPr>
        </p:nvSpPr>
        <p:spPr/>
        <p:txBody>
          <a:bodyPr/>
          <a:lstStyle/>
          <a:p>
            <a:r>
              <a:rPr lang="en-US" altLang="zh-TW" dirty="0"/>
              <a:t>Practical Algorithm</a:t>
            </a:r>
            <a:endParaRPr lang="zh-TW" altLang="en-US" dirty="0"/>
          </a:p>
        </p:txBody>
      </p:sp>
      <p:pic>
        <p:nvPicPr>
          <p:cNvPr id="9" name="圖片 8">
            <a:extLst>
              <a:ext uri="{FF2B5EF4-FFF2-40B4-BE49-F238E27FC236}">
                <a16:creationId xmlns:a16="http://schemas.microsoft.com/office/drawing/2014/main" id="{49C7DC1A-6014-461F-A2C7-6AF4ADFA4B4C}"/>
              </a:ext>
            </a:extLst>
          </p:cNvPr>
          <p:cNvPicPr>
            <a:picLocks noChangeAspect="1"/>
          </p:cNvPicPr>
          <p:nvPr/>
        </p:nvPicPr>
        <p:blipFill rotWithShape="1">
          <a:blip r:embed="rId2"/>
          <a:srcRect l="10737" r="10926"/>
          <a:stretch/>
        </p:blipFill>
        <p:spPr>
          <a:xfrm>
            <a:off x="1979630" y="2084907"/>
            <a:ext cx="9096866" cy="885949"/>
          </a:xfrm>
          <a:prstGeom prst="rect">
            <a:avLst/>
          </a:prstGeom>
        </p:spPr>
      </p:pic>
      <p:pic>
        <p:nvPicPr>
          <p:cNvPr id="11" name="圖片 10">
            <a:extLst>
              <a:ext uri="{FF2B5EF4-FFF2-40B4-BE49-F238E27FC236}">
                <a16:creationId xmlns:a16="http://schemas.microsoft.com/office/drawing/2014/main" id="{B0AE03D5-266E-4C36-B1C2-1962356652F2}"/>
              </a:ext>
            </a:extLst>
          </p:cNvPr>
          <p:cNvPicPr>
            <a:picLocks noChangeAspect="1"/>
          </p:cNvPicPr>
          <p:nvPr/>
        </p:nvPicPr>
        <p:blipFill rotWithShape="1">
          <a:blip r:embed="rId3"/>
          <a:srcRect l="24518" r="24140"/>
          <a:stretch/>
        </p:blipFill>
        <p:spPr>
          <a:xfrm>
            <a:off x="1979630" y="2973237"/>
            <a:ext cx="5967167" cy="733527"/>
          </a:xfrm>
          <a:prstGeom prst="rect">
            <a:avLst/>
          </a:prstGeom>
        </p:spPr>
      </p:pic>
      <p:pic>
        <p:nvPicPr>
          <p:cNvPr id="13" name="圖片 12">
            <a:extLst>
              <a:ext uri="{FF2B5EF4-FFF2-40B4-BE49-F238E27FC236}">
                <a16:creationId xmlns:a16="http://schemas.microsoft.com/office/drawing/2014/main" id="{376304FD-4BE2-4AF7-B7A5-CA7E060A5236}"/>
              </a:ext>
            </a:extLst>
          </p:cNvPr>
          <p:cNvPicPr>
            <a:picLocks noChangeAspect="1"/>
          </p:cNvPicPr>
          <p:nvPr/>
        </p:nvPicPr>
        <p:blipFill rotWithShape="1">
          <a:blip r:embed="rId4"/>
          <a:srcRect l="17801" r="18568"/>
          <a:stretch/>
        </p:blipFill>
        <p:spPr>
          <a:xfrm>
            <a:off x="1979630" y="3894732"/>
            <a:ext cx="7352907" cy="628738"/>
          </a:xfrm>
          <a:prstGeom prst="rect">
            <a:avLst/>
          </a:prstGeom>
        </p:spPr>
      </p:pic>
      <p:pic>
        <p:nvPicPr>
          <p:cNvPr id="15" name="圖片 14">
            <a:extLst>
              <a:ext uri="{FF2B5EF4-FFF2-40B4-BE49-F238E27FC236}">
                <a16:creationId xmlns:a16="http://schemas.microsoft.com/office/drawing/2014/main" id="{4D299C3B-D828-4026-A36C-1157DA412F4C}"/>
              </a:ext>
            </a:extLst>
          </p:cNvPr>
          <p:cNvPicPr>
            <a:picLocks noChangeAspect="1"/>
          </p:cNvPicPr>
          <p:nvPr/>
        </p:nvPicPr>
        <p:blipFill rotWithShape="1">
          <a:blip r:embed="rId5"/>
          <a:srcRect l="20591" r="21211"/>
          <a:stretch/>
        </p:blipFill>
        <p:spPr>
          <a:xfrm>
            <a:off x="1979630" y="4920013"/>
            <a:ext cx="6719480" cy="600159"/>
          </a:xfrm>
          <a:prstGeom prst="rect">
            <a:avLst/>
          </a:prstGeom>
        </p:spPr>
      </p:pic>
      <p:sp>
        <p:nvSpPr>
          <p:cNvPr id="16" name="文字方塊 15">
            <a:extLst>
              <a:ext uri="{FF2B5EF4-FFF2-40B4-BE49-F238E27FC236}">
                <a16:creationId xmlns:a16="http://schemas.microsoft.com/office/drawing/2014/main" id="{30667D6B-F3A5-4056-B278-414B7612E88E}"/>
              </a:ext>
            </a:extLst>
          </p:cNvPr>
          <p:cNvSpPr txBox="1"/>
          <p:nvPr/>
        </p:nvSpPr>
        <p:spPr>
          <a:xfrm>
            <a:off x="923828" y="2196445"/>
            <a:ext cx="681597" cy="461665"/>
          </a:xfrm>
          <a:prstGeom prst="rect">
            <a:avLst/>
          </a:prstGeom>
          <a:noFill/>
        </p:spPr>
        <p:txBody>
          <a:bodyPr wrap="none" rtlCol="0">
            <a:spAutoFit/>
          </a:bodyPr>
          <a:lstStyle/>
          <a:p>
            <a:r>
              <a:rPr lang="en-US" altLang="zh-TW" sz="2400" dirty="0">
                <a:solidFill>
                  <a:srgbClr val="FF0000"/>
                </a:solidFill>
              </a:rPr>
              <a:t>(11)</a:t>
            </a:r>
            <a:endParaRPr lang="zh-TW" altLang="en-US" sz="2400" dirty="0">
              <a:solidFill>
                <a:srgbClr val="FF0000"/>
              </a:solidFill>
            </a:endParaRPr>
          </a:p>
        </p:txBody>
      </p:sp>
      <p:sp>
        <p:nvSpPr>
          <p:cNvPr id="17" name="文字方塊 16">
            <a:extLst>
              <a:ext uri="{FF2B5EF4-FFF2-40B4-BE49-F238E27FC236}">
                <a16:creationId xmlns:a16="http://schemas.microsoft.com/office/drawing/2014/main" id="{43368706-2F23-4494-8348-C463E2D704ED}"/>
              </a:ext>
            </a:extLst>
          </p:cNvPr>
          <p:cNvSpPr txBox="1"/>
          <p:nvPr/>
        </p:nvSpPr>
        <p:spPr>
          <a:xfrm>
            <a:off x="933254" y="3082751"/>
            <a:ext cx="681597" cy="461665"/>
          </a:xfrm>
          <a:prstGeom prst="rect">
            <a:avLst/>
          </a:prstGeom>
          <a:noFill/>
        </p:spPr>
        <p:txBody>
          <a:bodyPr wrap="none" rtlCol="0">
            <a:spAutoFit/>
          </a:bodyPr>
          <a:lstStyle/>
          <a:p>
            <a:r>
              <a:rPr lang="en-US" altLang="zh-TW" sz="2400" dirty="0">
                <a:solidFill>
                  <a:srgbClr val="FF0000"/>
                </a:solidFill>
              </a:rPr>
              <a:t>(12)</a:t>
            </a:r>
            <a:endParaRPr lang="zh-TW" altLang="en-US" sz="2400" dirty="0">
              <a:solidFill>
                <a:srgbClr val="FF0000"/>
              </a:solidFill>
            </a:endParaRPr>
          </a:p>
        </p:txBody>
      </p:sp>
      <p:sp>
        <p:nvSpPr>
          <p:cNvPr id="18" name="文字方塊 17">
            <a:extLst>
              <a:ext uri="{FF2B5EF4-FFF2-40B4-BE49-F238E27FC236}">
                <a16:creationId xmlns:a16="http://schemas.microsoft.com/office/drawing/2014/main" id="{CDAECC3F-141B-414E-8D70-26651EB3E1D3}"/>
              </a:ext>
            </a:extLst>
          </p:cNvPr>
          <p:cNvSpPr txBox="1"/>
          <p:nvPr/>
        </p:nvSpPr>
        <p:spPr>
          <a:xfrm>
            <a:off x="923827" y="3969058"/>
            <a:ext cx="681597" cy="461665"/>
          </a:xfrm>
          <a:prstGeom prst="rect">
            <a:avLst/>
          </a:prstGeom>
          <a:noFill/>
        </p:spPr>
        <p:txBody>
          <a:bodyPr wrap="none" rtlCol="0">
            <a:spAutoFit/>
          </a:bodyPr>
          <a:lstStyle/>
          <a:p>
            <a:r>
              <a:rPr lang="en-US" altLang="zh-TW" sz="2400" dirty="0">
                <a:solidFill>
                  <a:srgbClr val="FF0000"/>
                </a:solidFill>
              </a:rPr>
              <a:t>(13)</a:t>
            </a:r>
            <a:endParaRPr lang="zh-TW" altLang="en-US" sz="2400" dirty="0">
              <a:solidFill>
                <a:srgbClr val="FF0000"/>
              </a:solidFill>
            </a:endParaRPr>
          </a:p>
        </p:txBody>
      </p:sp>
      <p:sp>
        <p:nvSpPr>
          <p:cNvPr id="19" name="文字方塊 18">
            <a:extLst>
              <a:ext uri="{FF2B5EF4-FFF2-40B4-BE49-F238E27FC236}">
                <a16:creationId xmlns:a16="http://schemas.microsoft.com/office/drawing/2014/main" id="{4DCE56BE-0C32-4E75-96EF-7EA63B410D1B}"/>
              </a:ext>
            </a:extLst>
          </p:cNvPr>
          <p:cNvSpPr txBox="1"/>
          <p:nvPr/>
        </p:nvSpPr>
        <p:spPr>
          <a:xfrm>
            <a:off x="923827" y="4970781"/>
            <a:ext cx="681597" cy="461665"/>
          </a:xfrm>
          <a:prstGeom prst="rect">
            <a:avLst/>
          </a:prstGeom>
          <a:noFill/>
        </p:spPr>
        <p:txBody>
          <a:bodyPr wrap="none" rtlCol="0">
            <a:spAutoFit/>
          </a:bodyPr>
          <a:lstStyle/>
          <a:p>
            <a:r>
              <a:rPr lang="en-US" altLang="zh-TW" sz="2400" dirty="0">
                <a:solidFill>
                  <a:srgbClr val="FF0000"/>
                </a:solidFill>
              </a:rPr>
              <a:t>(14)</a:t>
            </a:r>
            <a:endParaRPr lang="zh-TW" altLang="en-US" sz="2400" dirty="0">
              <a:solidFill>
                <a:srgbClr val="FF0000"/>
              </a:solidFill>
            </a:endParaRPr>
          </a:p>
        </p:txBody>
      </p:sp>
    </p:spTree>
    <p:extLst>
      <p:ext uri="{BB962C8B-B14F-4D97-AF65-F5344CB8AC3E}">
        <p14:creationId xmlns:p14="http://schemas.microsoft.com/office/powerpoint/2010/main" val="253012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D7569-91ED-4882-97FC-489E53D48BED}"/>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EAF1625C-61A8-4AE1-806A-493E3DC5338C}"/>
              </a:ext>
            </a:extLst>
          </p:cNvPr>
          <p:cNvSpPr>
            <a:spLocks noGrp="1"/>
          </p:cNvSpPr>
          <p:nvPr>
            <p:ph idx="1"/>
          </p:nvPr>
        </p:nvSpPr>
        <p:spPr>
          <a:xfrm>
            <a:off x="838200" y="1825625"/>
            <a:ext cx="10515600" cy="4667250"/>
          </a:xfrm>
        </p:spPr>
        <p:txBody>
          <a:bodyPr/>
          <a:lstStyle/>
          <a:p>
            <a:pPr>
              <a:lnSpc>
                <a:spcPct val="150000"/>
              </a:lnSpc>
            </a:pPr>
            <a:r>
              <a:rPr lang="en-US" altLang="zh-TW" dirty="0"/>
              <a:t>Introduction</a:t>
            </a:r>
          </a:p>
          <a:p>
            <a:pPr>
              <a:lnSpc>
                <a:spcPct val="150000"/>
              </a:lnSpc>
            </a:pPr>
            <a:r>
              <a:rPr lang="en-US" altLang="zh-TW" dirty="0"/>
              <a:t>Preliminaries</a:t>
            </a:r>
          </a:p>
          <a:p>
            <a:pPr>
              <a:lnSpc>
                <a:spcPct val="150000"/>
              </a:lnSpc>
            </a:pPr>
            <a:r>
              <a:rPr lang="en-US" altLang="zh-TW" dirty="0"/>
              <a:t>Extreme Q-Learning</a:t>
            </a:r>
          </a:p>
          <a:p>
            <a:pPr>
              <a:lnSpc>
                <a:spcPct val="150000"/>
              </a:lnSpc>
            </a:pPr>
            <a:r>
              <a:rPr lang="en-US" altLang="zh-TW" dirty="0"/>
              <a:t>Experiments</a:t>
            </a:r>
          </a:p>
          <a:p>
            <a:pPr>
              <a:lnSpc>
                <a:spcPct val="150000"/>
              </a:lnSpc>
            </a:pPr>
            <a:r>
              <a:rPr lang="en-US" altLang="zh-TW" dirty="0"/>
              <a:t>Conclusion</a:t>
            </a:r>
            <a:endParaRPr lang="zh-TW" altLang="en-US" dirty="0"/>
          </a:p>
        </p:txBody>
      </p:sp>
    </p:spTree>
    <p:extLst>
      <p:ext uri="{BB962C8B-B14F-4D97-AF65-F5344CB8AC3E}">
        <p14:creationId xmlns:p14="http://schemas.microsoft.com/office/powerpoint/2010/main" val="3297961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ADCB0-1900-4296-99E6-F5422F0EDFA7}"/>
              </a:ext>
            </a:extLst>
          </p:cNvPr>
          <p:cNvSpPr>
            <a:spLocks noGrp="1"/>
          </p:cNvSpPr>
          <p:nvPr>
            <p:ph type="title"/>
          </p:nvPr>
        </p:nvSpPr>
        <p:spPr/>
        <p:txBody>
          <a:bodyPr/>
          <a:lstStyle/>
          <a:p>
            <a:r>
              <a:rPr lang="en-US" altLang="zh-TW" dirty="0"/>
              <a:t>Practical Algorithm</a:t>
            </a:r>
            <a:endParaRPr lang="zh-TW" altLang="en-US" dirty="0"/>
          </a:p>
        </p:txBody>
      </p:sp>
      <p:pic>
        <p:nvPicPr>
          <p:cNvPr id="5" name="圖片 4">
            <a:extLst>
              <a:ext uri="{FF2B5EF4-FFF2-40B4-BE49-F238E27FC236}">
                <a16:creationId xmlns:a16="http://schemas.microsoft.com/office/drawing/2014/main" id="{D9E16A75-308E-4357-92E9-795DACBAA51D}"/>
              </a:ext>
            </a:extLst>
          </p:cNvPr>
          <p:cNvPicPr>
            <a:picLocks noChangeAspect="1"/>
          </p:cNvPicPr>
          <p:nvPr/>
        </p:nvPicPr>
        <p:blipFill>
          <a:blip r:embed="rId3"/>
          <a:stretch>
            <a:fillRect/>
          </a:stretch>
        </p:blipFill>
        <p:spPr>
          <a:xfrm>
            <a:off x="262926" y="1596422"/>
            <a:ext cx="6632233" cy="4800474"/>
          </a:xfrm>
          <a:prstGeom prst="rect">
            <a:avLst/>
          </a:prstGeom>
        </p:spPr>
      </p:pic>
      <p:pic>
        <p:nvPicPr>
          <p:cNvPr id="4" name="圖片 3">
            <a:extLst>
              <a:ext uri="{FF2B5EF4-FFF2-40B4-BE49-F238E27FC236}">
                <a16:creationId xmlns:a16="http://schemas.microsoft.com/office/drawing/2014/main" id="{BEBED43F-B1E7-4871-802E-5AB4D8EB7AD0}"/>
              </a:ext>
            </a:extLst>
          </p:cNvPr>
          <p:cNvPicPr>
            <a:picLocks noChangeAspect="1"/>
          </p:cNvPicPr>
          <p:nvPr/>
        </p:nvPicPr>
        <p:blipFill rotWithShape="1">
          <a:blip r:embed="rId4"/>
          <a:srcRect l="20591" r="21211"/>
          <a:stretch/>
        </p:blipFill>
        <p:spPr>
          <a:xfrm>
            <a:off x="6664752" y="3560502"/>
            <a:ext cx="5410984" cy="483289"/>
          </a:xfrm>
          <a:prstGeom prst="rect">
            <a:avLst/>
          </a:prstGeom>
          <a:ln w="28575">
            <a:solidFill>
              <a:srgbClr val="FF0000"/>
            </a:solidFill>
          </a:ln>
        </p:spPr>
      </p:pic>
      <p:cxnSp>
        <p:nvCxnSpPr>
          <p:cNvPr id="6" name="直線單箭頭接點 5">
            <a:extLst>
              <a:ext uri="{FF2B5EF4-FFF2-40B4-BE49-F238E27FC236}">
                <a16:creationId xmlns:a16="http://schemas.microsoft.com/office/drawing/2014/main" id="{C1F8C08F-DC16-4519-8321-FFE6B9FFA071}"/>
              </a:ext>
            </a:extLst>
          </p:cNvPr>
          <p:cNvCxnSpPr>
            <a:endCxn id="4" idx="1"/>
          </p:cNvCxnSpPr>
          <p:nvPr/>
        </p:nvCxnSpPr>
        <p:spPr>
          <a:xfrm flipV="1">
            <a:off x="5957740" y="3802147"/>
            <a:ext cx="707012" cy="392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2CC767A-BB78-48E1-A113-0437BA3CE080}"/>
              </a:ext>
            </a:extLst>
          </p:cNvPr>
          <p:cNvSpPr txBox="1"/>
          <p:nvPr/>
        </p:nvSpPr>
        <p:spPr>
          <a:xfrm>
            <a:off x="8454263" y="4194928"/>
            <a:ext cx="1340432" cy="461665"/>
          </a:xfrm>
          <a:prstGeom prst="rect">
            <a:avLst/>
          </a:prstGeom>
          <a:noFill/>
        </p:spPr>
        <p:txBody>
          <a:bodyPr wrap="none" rtlCol="0">
            <a:spAutoFit/>
          </a:bodyPr>
          <a:lstStyle/>
          <a:p>
            <a:r>
              <a:rPr lang="en-US" altLang="zh-TW" sz="2400" dirty="0">
                <a:solidFill>
                  <a:srgbClr val="FF0000"/>
                </a:solidFill>
              </a:rPr>
              <a:t>MSE Loss</a:t>
            </a:r>
            <a:endParaRPr lang="zh-TW" altLang="en-US" sz="2400" dirty="0">
              <a:solidFill>
                <a:srgbClr val="FF0000"/>
              </a:solidFill>
            </a:endParaRPr>
          </a:p>
        </p:txBody>
      </p:sp>
    </p:spTree>
    <p:extLst>
      <p:ext uri="{BB962C8B-B14F-4D97-AF65-F5344CB8AC3E}">
        <p14:creationId xmlns:p14="http://schemas.microsoft.com/office/powerpoint/2010/main" val="2853773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ADCB0-1900-4296-99E6-F5422F0EDFA7}"/>
              </a:ext>
            </a:extLst>
          </p:cNvPr>
          <p:cNvSpPr>
            <a:spLocks noGrp="1"/>
          </p:cNvSpPr>
          <p:nvPr>
            <p:ph type="title"/>
          </p:nvPr>
        </p:nvSpPr>
        <p:spPr/>
        <p:txBody>
          <a:bodyPr/>
          <a:lstStyle/>
          <a:p>
            <a:r>
              <a:rPr lang="en-US" altLang="zh-TW" dirty="0"/>
              <a:t>Practical Algorithm</a:t>
            </a:r>
            <a:endParaRPr lang="zh-TW" altLang="en-US" dirty="0"/>
          </a:p>
        </p:txBody>
      </p:sp>
      <p:pic>
        <p:nvPicPr>
          <p:cNvPr id="5" name="圖片 4">
            <a:extLst>
              <a:ext uri="{FF2B5EF4-FFF2-40B4-BE49-F238E27FC236}">
                <a16:creationId xmlns:a16="http://schemas.microsoft.com/office/drawing/2014/main" id="{D9E16A75-308E-4357-92E9-795DACBAA51D}"/>
              </a:ext>
            </a:extLst>
          </p:cNvPr>
          <p:cNvPicPr>
            <a:picLocks noChangeAspect="1"/>
          </p:cNvPicPr>
          <p:nvPr/>
        </p:nvPicPr>
        <p:blipFill>
          <a:blip r:embed="rId3"/>
          <a:stretch>
            <a:fillRect/>
          </a:stretch>
        </p:blipFill>
        <p:spPr>
          <a:xfrm>
            <a:off x="262926" y="1596422"/>
            <a:ext cx="6632233" cy="4800474"/>
          </a:xfrm>
          <a:prstGeom prst="rect">
            <a:avLst/>
          </a:prstGeom>
        </p:spPr>
      </p:pic>
      <p:cxnSp>
        <p:nvCxnSpPr>
          <p:cNvPr id="6" name="直線單箭頭接點 5">
            <a:extLst>
              <a:ext uri="{FF2B5EF4-FFF2-40B4-BE49-F238E27FC236}">
                <a16:creationId xmlns:a16="http://schemas.microsoft.com/office/drawing/2014/main" id="{C1F8C08F-DC16-4519-8321-FFE6B9FFA071}"/>
              </a:ext>
            </a:extLst>
          </p:cNvPr>
          <p:cNvCxnSpPr>
            <a:cxnSpLocks/>
          </p:cNvCxnSpPr>
          <p:nvPr/>
        </p:nvCxnSpPr>
        <p:spPr>
          <a:xfrm flipV="1">
            <a:off x="5778631" y="3629473"/>
            <a:ext cx="942680" cy="1027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D63A5165-4585-4731-8547-00844825D073}"/>
              </a:ext>
            </a:extLst>
          </p:cNvPr>
          <p:cNvPicPr>
            <a:picLocks noChangeAspect="1"/>
          </p:cNvPicPr>
          <p:nvPr/>
        </p:nvPicPr>
        <p:blipFill rotWithShape="1">
          <a:blip r:embed="rId4"/>
          <a:srcRect l="10737" r="10926"/>
          <a:stretch/>
        </p:blipFill>
        <p:spPr>
          <a:xfrm>
            <a:off x="2648933" y="2743524"/>
            <a:ext cx="9096866" cy="885949"/>
          </a:xfrm>
          <a:prstGeom prst="rect">
            <a:avLst/>
          </a:prstGeom>
          <a:ln w="28575">
            <a:solidFill>
              <a:srgbClr val="FF0000"/>
            </a:solidFill>
          </a:ln>
        </p:spPr>
      </p:pic>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5D10ED6B-BA2B-462B-8F98-5C176D1322A5}"/>
                  </a:ext>
                </a:extLst>
              </p:cNvPr>
              <p:cNvSpPr txBox="1"/>
              <p:nvPr/>
            </p:nvSpPr>
            <p:spPr>
              <a:xfrm>
                <a:off x="6721311" y="4048609"/>
                <a:ext cx="5301964" cy="830997"/>
              </a:xfrm>
              <a:prstGeom prst="rect">
                <a:avLst/>
              </a:prstGeom>
              <a:noFill/>
            </p:spPr>
            <p:txBody>
              <a:bodyPr wrap="none" rtlCol="0">
                <a:spAutoFit/>
              </a:bodyPr>
              <a:lstStyle/>
              <a:p>
                <a:r>
                  <a:rPr lang="en-US" altLang="zh-TW" sz="2400" dirty="0">
                    <a:solidFill>
                      <a:srgbClr val="FF0000"/>
                    </a:solidFill>
                  </a:rPr>
                  <a:t>Directly fit the optimal soft-values </a:t>
                </a:r>
                <a14:m>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𝑉</m:t>
                        </m:r>
                      </m:e>
                      <m:sup>
                        <m:r>
                          <a:rPr lang="en-US" altLang="zh-TW" sz="2400" b="0" i="1" smtClean="0">
                            <a:solidFill>
                              <a:srgbClr val="FF0000"/>
                            </a:solidFill>
                            <a:latin typeface="Cambria Math" panose="02040503050406030204" pitchFamily="18" charset="0"/>
                          </a:rPr>
                          <m:t>∗</m:t>
                        </m:r>
                      </m:sup>
                    </m:sSup>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𝑠</m:t>
                    </m:r>
                    <m:r>
                      <a:rPr lang="en-US" altLang="zh-TW" sz="2400" b="0" i="1" smtClean="0">
                        <a:solidFill>
                          <a:srgbClr val="FF0000"/>
                        </a:solidFill>
                        <a:latin typeface="Cambria Math" panose="02040503050406030204" pitchFamily="18" charset="0"/>
                      </a:rPr>
                      <m:t>)</m:t>
                    </m:r>
                  </m:oMath>
                </a14:m>
                <a:r>
                  <a:rPr lang="en-US" altLang="zh-TW" sz="2400" dirty="0">
                    <a:solidFill>
                      <a:srgbClr val="FF0000"/>
                    </a:solidFill>
                  </a:rPr>
                  <a:t> </a:t>
                </a:r>
              </a:p>
              <a:p>
                <a:r>
                  <a:rPr lang="en-US" altLang="zh-TW" sz="2400" dirty="0">
                    <a:solidFill>
                      <a:srgbClr val="FF0000"/>
                    </a:solidFill>
                  </a:rPr>
                  <a:t>based on Gumbel regression</a:t>
                </a:r>
                <a:endParaRPr lang="zh-TW" altLang="en-US" sz="2400" dirty="0">
                  <a:solidFill>
                    <a:srgbClr val="FF0000"/>
                  </a:solidFill>
                </a:endParaRPr>
              </a:p>
            </p:txBody>
          </p:sp>
        </mc:Choice>
        <mc:Fallback xmlns="">
          <p:sp>
            <p:nvSpPr>
              <p:cNvPr id="10" name="文字方塊 9">
                <a:extLst>
                  <a:ext uri="{FF2B5EF4-FFF2-40B4-BE49-F238E27FC236}">
                    <a16:creationId xmlns:a16="http://schemas.microsoft.com/office/drawing/2014/main" id="{5D10ED6B-BA2B-462B-8F98-5C176D1322A5}"/>
                  </a:ext>
                </a:extLst>
              </p:cNvPr>
              <p:cNvSpPr txBox="1">
                <a:spLocks noRot="1" noChangeAspect="1" noMove="1" noResize="1" noEditPoints="1" noAdjustHandles="1" noChangeArrowheads="1" noChangeShapeType="1" noTextEdit="1"/>
              </p:cNvSpPr>
              <p:nvPr/>
            </p:nvSpPr>
            <p:spPr>
              <a:xfrm>
                <a:off x="6721311" y="4048609"/>
                <a:ext cx="5301964" cy="830997"/>
              </a:xfrm>
              <a:prstGeom prst="rect">
                <a:avLst/>
              </a:prstGeom>
              <a:blipFill>
                <a:blip r:embed="rId5"/>
                <a:stretch>
                  <a:fillRect l="-1841" t="-5882"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61170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ADCB0-1900-4296-99E6-F5422F0EDFA7}"/>
              </a:ext>
            </a:extLst>
          </p:cNvPr>
          <p:cNvSpPr>
            <a:spLocks noGrp="1"/>
          </p:cNvSpPr>
          <p:nvPr>
            <p:ph type="title"/>
          </p:nvPr>
        </p:nvSpPr>
        <p:spPr/>
        <p:txBody>
          <a:bodyPr/>
          <a:lstStyle/>
          <a:p>
            <a:r>
              <a:rPr lang="en-US" altLang="zh-TW" dirty="0"/>
              <a:t>Practical Algorithm</a:t>
            </a:r>
            <a:endParaRPr lang="zh-TW" altLang="en-US" dirty="0"/>
          </a:p>
        </p:txBody>
      </p:sp>
      <p:pic>
        <p:nvPicPr>
          <p:cNvPr id="5" name="圖片 4">
            <a:extLst>
              <a:ext uri="{FF2B5EF4-FFF2-40B4-BE49-F238E27FC236}">
                <a16:creationId xmlns:a16="http://schemas.microsoft.com/office/drawing/2014/main" id="{D9E16A75-308E-4357-92E9-795DACBAA51D}"/>
              </a:ext>
            </a:extLst>
          </p:cNvPr>
          <p:cNvPicPr>
            <a:picLocks noChangeAspect="1"/>
          </p:cNvPicPr>
          <p:nvPr/>
        </p:nvPicPr>
        <p:blipFill>
          <a:blip r:embed="rId3"/>
          <a:stretch>
            <a:fillRect/>
          </a:stretch>
        </p:blipFill>
        <p:spPr>
          <a:xfrm>
            <a:off x="262926" y="1596422"/>
            <a:ext cx="6632233" cy="4800474"/>
          </a:xfrm>
          <a:prstGeom prst="rect">
            <a:avLst/>
          </a:prstGeom>
        </p:spPr>
      </p:pic>
      <p:cxnSp>
        <p:nvCxnSpPr>
          <p:cNvPr id="6" name="直線單箭頭接點 5">
            <a:extLst>
              <a:ext uri="{FF2B5EF4-FFF2-40B4-BE49-F238E27FC236}">
                <a16:creationId xmlns:a16="http://schemas.microsoft.com/office/drawing/2014/main" id="{C1F8C08F-DC16-4519-8321-FFE6B9FFA071}"/>
              </a:ext>
            </a:extLst>
          </p:cNvPr>
          <p:cNvCxnSpPr>
            <a:cxnSpLocks/>
          </p:cNvCxnSpPr>
          <p:nvPr/>
        </p:nvCxnSpPr>
        <p:spPr>
          <a:xfrm flipV="1">
            <a:off x="4204355" y="3550723"/>
            <a:ext cx="2837468" cy="16151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617434D9-C7DA-4D33-82EB-3163C0F4DE77}"/>
              </a:ext>
            </a:extLst>
          </p:cNvPr>
          <p:cNvPicPr>
            <a:picLocks noChangeAspect="1"/>
          </p:cNvPicPr>
          <p:nvPr/>
        </p:nvPicPr>
        <p:blipFill rotWithShape="1">
          <a:blip r:embed="rId4"/>
          <a:srcRect l="24518" r="24140"/>
          <a:stretch/>
        </p:blipFill>
        <p:spPr>
          <a:xfrm>
            <a:off x="5976593" y="2752255"/>
            <a:ext cx="5505255" cy="676745"/>
          </a:xfrm>
          <a:prstGeom prst="rect">
            <a:avLst/>
          </a:prstGeom>
          <a:ln w="28575">
            <a:solidFill>
              <a:srgbClr val="FF0000"/>
            </a:solidFill>
          </a:ln>
        </p:spPr>
      </p:pic>
      <p:sp>
        <p:nvSpPr>
          <p:cNvPr id="12" name="文字方塊 11">
            <a:extLst>
              <a:ext uri="{FF2B5EF4-FFF2-40B4-BE49-F238E27FC236}">
                <a16:creationId xmlns:a16="http://schemas.microsoft.com/office/drawing/2014/main" id="{C3751532-D566-45F7-B812-F0B5725FEB50}"/>
              </a:ext>
            </a:extLst>
          </p:cNvPr>
          <p:cNvSpPr txBox="1"/>
          <p:nvPr/>
        </p:nvSpPr>
        <p:spPr>
          <a:xfrm>
            <a:off x="8381090" y="3906067"/>
            <a:ext cx="1950149" cy="461665"/>
          </a:xfrm>
          <a:prstGeom prst="rect">
            <a:avLst/>
          </a:prstGeom>
          <a:noFill/>
        </p:spPr>
        <p:txBody>
          <a:bodyPr wrap="none" rtlCol="0">
            <a:spAutoFit/>
          </a:bodyPr>
          <a:lstStyle/>
          <a:p>
            <a:r>
              <a:rPr lang="en-US" altLang="zh-TW" sz="2400" dirty="0">
                <a:solidFill>
                  <a:srgbClr val="FF0000"/>
                </a:solidFill>
              </a:rPr>
              <a:t>Offline setting</a:t>
            </a:r>
            <a:endParaRPr lang="zh-TW" altLang="en-US" sz="2400" dirty="0">
              <a:solidFill>
                <a:srgbClr val="FF0000"/>
              </a:solidFill>
            </a:endParaRPr>
          </a:p>
        </p:txBody>
      </p:sp>
    </p:spTree>
    <p:extLst>
      <p:ext uri="{BB962C8B-B14F-4D97-AF65-F5344CB8AC3E}">
        <p14:creationId xmlns:p14="http://schemas.microsoft.com/office/powerpoint/2010/main" val="1851256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ADCB0-1900-4296-99E6-F5422F0EDFA7}"/>
              </a:ext>
            </a:extLst>
          </p:cNvPr>
          <p:cNvSpPr>
            <a:spLocks noGrp="1"/>
          </p:cNvSpPr>
          <p:nvPr>
            <p:ph type="title"/>
          </p:nvPr>
        </p:nvSpPr>
        <p:spPr/>
        <p:txBody>
          <a:bodyPr/>
          <a:lstStyle/>
          <a:p>
            <a:r>
              <a:rPr lang="en-US" altLang="zh-TW" dirty="0"/>
              <a:t>Practical Algorithm</a:t>
            </a:r>
            <a:endParaRPr lang="zh-TW" altLang="en-US" dirty="0"/>
          </a:p>
        </p:txBody>
      </p:sp>
      <p:pic>
        <p:nvPicPr>
          <p:cNvPr id="5" name="圖片 4">
            <a:extLst>
              <a:ext uri="{FF2B5EF4-FFF2-40B4-BE49-F238E27FC236}">
                <a16:creationId xmlns:a16="http://schemas.microsoft.com/office/drawing/2014/main" id="{D9E16A75-308E-4357-92E9-795DACBAA51D}"/>
              </a:ext>
            </a:extLst>
          </p:cNvPr>
          <p:cNvPicPr>
            <a:picLocks noChangeAspect="1"/>
          </p:cNvPicPr>
          <p:nvPr/>
        </p:nvPicPr>
        <p:blipFill>
          <a:blip r:embed="rId3"/>
          <a:stretch>
            <a:fillRect/>
          </a:stretch>
        </p:blipFill>
        <p:spPr>
          <a:xfrm>
            <a:off x="262926" y="1596422"/>
            <a:ext cx="6632233" cy="4800474"/>
          </a:xfrm>
          <a:prstGeom prst="rect">
            <a:avLst/>
          </a:prstGeom>
        </p:spPr>
      </p:pic>
      <p:cxnSp>
        <p:nvCxnSpPr>
          <p:cNvPr id="6" name="直線單箭頭接點 5">
            <a:extLst>
              <a:ext uri="{FF2B5EF4-FFF2-40B4-BE49-F238E27FC236}">
                <a16:creationId xmlns:a16="http://schemas.microsoft.com/office/drawing/2014/main" id="{C1F8C08F-DC16-4519-8321-FFE6B9FFA071}"/>
              </a:ext>
            </a:extLst>
          </p:cNvPr>
          <p:cNvCxnSpPr>
            <a:cxnSpLocks/>
          </p:cNvCxnSpPr>
          <p:nvPr/>
        </p:nvCxnSpPr>
        <p:spPr>
          <a:xfrm flipV="1">
            <a:off x="6400800" y="3550723"/>
            <a:ext cx="641023" cy="16340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C2CC767A-BB78-48E1-A113-0437BA3CE080}"/>
              </a:ext>
            </a:extLst>
          </p:cNvPr>
          <p:cNvSpPr txBox="1"/>
          <p:nvPr/>
        </p:nvSpPr>
        <p:spPr>
          <a:xfrm>
            <a:off x="8381090" y="3906067"/>
            <a:ext cx="1925912" cy="461665"/>
          </a:xfrm>
          <a:prstGeom prst="rect">
            <a:avLst/>
          </a:prstGeom>
          <a:noFill/>
        </p:spPr>
        <p:txBody>
          <a:bodyPr wrap="none" rtlCol="0">
            <a:spAutoFit/>
          </a:bodyPr>
          <a:lstStyle/>
          <a:p>
            <a:r>
              <a:rPr lang="en-US" altLang="zh-TW" sz="2400" dirty="0">
                <a:solidFill>
                  <a:srgbClr val="FF0000"/>
                </a:solidFill>
              </a:rPr>
              <a:t>Online setting</a:t>
            </a:r>
            <a:endParaRPr lang="zh-TW" altLang="en-US" sz="2400" dirty="0">
              <a:solidFill>
                <a:srgbClr val="FF0000"/>
              </a:solidFill>
            </a:endParaRPr>
          </a:p>
        </p:txBody>
      </p:sp>
      <p:pic>
        <p:nvPicPr>
          <p:cNvPr id="8" name="圖片 7">
            <a:extLst>
              <a:ext uri="{FF2B5EF4-FFF2-40B4-BE49-F238E27FC236}">
                <a16:creationId xmlns:a16="http://schemas.microsoft.com/office/drawing/2014/main" id="{F280BAF1-1D26-45E0-8C47-4668BCEE52C6}"/>
              </a:ext>
            </a:extLst>
          </p:cNvPr>
          <p:cNvPicPr>
            <a:picLocks noChangeAspect="1"/>
          </p:cNvPicPr>
          <p:nvPr/>
        </p:nvPicPr>
        <p:blipFill rotWithShape="1">
          <a:blip r:embed="rId4"/>
          <a:srcRect l="17801" r="18568"/>
          <a:stretch/>
        </p:blipFill>
        <p:spPr>
          <a:xfrm>
            <a:off x="4440026" y="2921985"/>
            <a:ext cx="7352907" cy="628738"/>
          </a:xfrm>
          <a:prstGeom prst="rect">
            <a:avLst/>
          </a:prstGeom>
          <a:ln w="28575">
            <a:solidFill>
              <a:srgbClr val="FF0000"/>
            </a:solidFill>
          </a:ln>
        </p:spPr>
      </p:pic>
    </p:spTree>
    <p:extLst>
      <p:ext uri="{BB962C8B-B14F-4D97-AF65-F5344CB8AC3E}">
        <p14:creationId xmlns:p14="http://schemas.microsoft.com/office/powerpoint/2010/main" val="204376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0EB455-0779-43C7-A1AA-A626A5F4831C}"/>
              </a:ext>
            </a:extLst>
          </p:cNvPr>
          <p:cNvSpPr>
            <a:spLocks noGrp="1"/>
          </p:cNvSpPr>
          <p:nvPr>
            <p:ph type="title"/>
          </p:nvPr>
        </p:nvSpPr>
        <p:spPr/>
        <p:txBody>
          <a:bodyPr/>
          <a:lstStyle/>
          <a:p>
            <a:r>
              <a:rPr lang="en-US" altLang="zh-TW" dirty="0"/>
              <a:t>Supplementation of Offline RL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92EB6B9-ABAC-4242-BFF1-B53EFD33BAD3}"/>
                  </a:ext>
                </a:extLst>
              </p:cNvPr>
              <p:cNvSpPr>
                <a:spLocks noGrp="1"/>
              </p:cNvSpPr>
              <p:nvPr>
                <p:ph idx="1"/>
              </p:nvPr>
            </p:nvSpPr>
            <p:spPr/>
            <p:txBody>
              <a:bodyPr>
                <a:normAutofit/>
              </a:bodyPr>
              <a:lstStyle/>
              <a:p>
                <a14:m>
                  <m:oMath xmlns:m="http://schemas.openxmlformats.org/officeDocument/2006/math">
                    <m:r>
                      <a:rPr lang="en-US" altLang="zh-TW" i="1" dirty="0" smtClean="0">
                        <a:latin typeface="Cambria Math" panose="02040503050406030204" pitchFamily="18" charset="0"/>
                      </a:rPr>
                      <m:t>𝐷</m:t>
                    </m:r>
                  </m:oMath>
                </a14:m>
                <a:r>
                  <a:rPr lang="en-US" altLang="zh-TW" dirty="0"/>
                  <a:t> is an offline dataset collected with the behavior policy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𝜋</m:t>
                        </m:r>
                      </m:e>
                      <m:sub>
                        <m:r>
                          <a:rPr lang="en-US" altLang="zh-TW" b="0" i="1" smtClean="0">
                            <a:latin typeface="Cambria Math" panose="02040503050406030204" pitchFamily="18" charset="0"/>
                          </a:rPr>
                          <m:t>𝐷</m:t>
                        </m:r>
                      </m:sub>
                    </m:sSub>
                  </m:oMath>
                </a14:m>
                <a:r>
                  <a:rPr lang="en-US" altLang="zh-TW" dirty="0"/>
                  <a:t>.</a:t>
                </a:r>
              </a:p>
              <a:p>
                <a:endParaRPr lang="en-US" altLang="zh-TW" dirty="0"/>
              </a:p>
              <a:p>
                <a:endParaRPr lang="en-US" altLang="zh-TW" dirty="0"/>
              </a:p>
              <a:p>
                <a:r>
                  <a:rPr lang="en-US" altLang="zh-TW" dirty="0">
                    <a:solidFill>
                      <a:srgbClr val="FF0000"/>
                    </a:solidFill>
                  </a:rPr>
                  <a:t>Don’t need to sample from a policy network, which cause large out-of-distribution errors in the offline setting.</a:t>
                </a:r>
              </a:p>
              <a:p>
                <a:r>
                  <a:rPr lang="en-US" altLang="zh-TW" dirty="0">
                    <a:solidFill>
                      <a:schemeClr val="tx1"/>
                    </a:solidFill>
                  </a:rPr>
                  <a:t>Inherently enforce a KL-constraint on the optimal policy </a:t>
                </a:r>
                <a14:m>
                  <m:oMath xmlns:m="http://schemas.openxmlformats.org/officeDocument/2006/math">
                    <m:r>
                      <a:rPr lang="en-US" altLang="zh-TW" i="1" dirty="0" smtClean="0">
                        <a:solidFill>
                          <a:schemeClr val="tx1"/>
                        </a:solidFill>
                        <a:latin typeface="Cambria Math" panose="02040503050406030204" pitchFamily="18" charset="0"/>
                      </a:rPr>
                      <m:t>𝜋</m:t>
                    </m:r>
                  </m:oMath>
                </a14:m>
                <a:r>
                  <a:rPr lang="en-US" altLang="zh-TW" dirty="0">
                    <a:solidFill>
                      <a:schemeClr val="tx1"/>
                    </a:solidFill>
                  </a:rPr>
                  <a:t> and the behavior policy </a:t>
                </a:r>
                <a14:m>
                  <m:oMath xmlns:m="http://schemas.openxmlformats.org/officeDocument/2006/math">
                    <m:sSub>
                      <m:sSubPr>
                        <m:ctrlPr>
                          <a:rPr lang="en-US" altLang="zh-TW" i="1" dirty="0" smtClean="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𝜋</m:t>
                        </m:r>
                      </m:e>
                      <m:sub>
                        <m:r>
                          <a:rPr lang="en-US" altLang="zh-TW" b="0" i="1" dirty="0" smtClean="0">
                            <a:solidFill>
                              <a:schemeClr val="tx1"/>
                            </a:solidFill>
                            <a:latin typeface="Cambria Math" panose="02040503050406030204" pitchFamily="18" charset="0"/>
                          </a:rPr>
                          <m:t>𝐷</m:t>
                        </m:r>
                      </m:sub>
                    </m:sSub>
                  </m:oMath>
                </a14:m>
                <a:r>
                  <a:rPr lang="en-US" altLang="zh-TW" dirty="0">
                    <a:solidFill>
                      <a:schemeClr val="tx1"/>
                    </a:solidFill>
                  </a:rPr>
                  <a:t>.</a:t>
                </a:r>
              </a:p>
              <a:p>
                <a:r>
                  <a:rPr lang="en-US" altLang="zh-TW" dirty="0"/>
                  <a:t>C</a:t>
                </a:r>
                <a:r>
                  <a:rPr lang="en-US" altLang="zh-TW" dirty="0">
                    <a:solidFill>
                      <a:schemeClr val="tx1"/>
                    </a:solidFill>
                  </a:rPr>
                  <a:t>an recover the policy post-training using the AWR objective.</a:t>
                </a:r>
                <a:endParaRPr lang="zh-TW" altLang="en-US" dirty="0">
                  <a:solidFill>
                    <a:schemeClr val="tx1"/>
                  </a:solidFill>
                </a:endParaRPr>
              </a:p>
              <a:p>
                <a:endParaRPr lang="zh-TW" altLang="en-US" dirty="0"/>
              </a:p>
            </p:txBody>
          </p:sp>
        </mc:Choice>
        <mc:Fallback xmlns="">
          <p:sp>
            <p:nvSpPr>
              <p:cNvPr id="3" name="內容版面配置區 2">
                <a:extLst>
                  <a:ext uri="{FF2B5EF4-FFF2-40B4-BE49-F238E27FC236}">
                    <a16:creationId xmlns:a16="http://schemas.microsoft.com/office/drawing/2014/main" id="{E92EB6B9-ABAC-4242-BFF1-B53EFD33BAD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F514A311-C600-4457-B518-D8F7D4D0D5CD}"/>
              </a:ext>
            </a:extLst>
          </p:cNvPr>
          <p:cNvPicPr>
            <a:picLocks noChangeAspect="1"/>
          </p:cNvPicPr>
          <p:nvPr/>
        </p:nvPicPr>
        <p:blipFill rotWithShape="1">
          <a:blip r:embed="rId3"/>
          <a:srcRect l="10737" r="10926"/>
          <a:stretch/>
        </p:blipFill>
        <p:spPr>
          <a:xfrm>
            <a:off x="838200" y="2427657"/>
            <a:ext cx="9096866" cy="885949"/>
          </a:xfrm>
          <a:prstGeom prst="rect">
            <a:avLst/>
          </a:prstGeom>
        </p:spPr>
      </p:pic>
      <p:sp>
        <p:nvSpPr>
          <p:cNvPr id="5" name="矩形 4">
            <a:extLst>
              <a:ext uri="{FF2B5EF4-FFF2-40B4-BE49-F238E27FC236}">
                <a16:creationId xmlns:a16="http://schemas.microsoft.com/office/drawing/2014/main" id="{E667C390-D59F-44E9-8976-25EAE212D8F1}"/>
              </a:ext>
            </a:extLst>
          </p:cNvPr>
          <p:cNvSpPr/>
          <p:nvPr/>
        </p:nvSpPr>
        <p:spPr>
          <a:xfrm>
            <a:off x="2215299" y="2762054"/>
            <a:ext cx="725864" cy="2733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4E4226E-33DC-4007-A8C3-5C8B3281C372}"/>
              </a:ext>
            </a:extLst>
          </p:cNvPr>
          <p:cNvSpPr/>
          <p:nvPr/>
        </p:nvSpPr>
        <p:spPr>
          <a:xfrm>
            <a:off x="5788450" y="2762054"/>
            <a:ext cx="725864" cy="2733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a:extLst>
              <a:ext uri="{FF2B5EF4-FFF2-40B4-BE49-F238E27FC236}">
                <a16:creationId xmlns:a16="http://schemas.microsoft.com/office/drawing/2014/main" id="{39BB4413-07C7-498C-BD22-B17FE5D1EB74}"/>
              </a:ext>
            </a:extLst>
          </p:cNvPr>
          <p:cNvCxnSpPr>
            <a:cxnSpLocks/>
          </p:cNvCxnSpPr>
          <p:nvPr/>
        </p:nvCxnSpPr>
        <p:spPr>
          <a:xfrm flipH="1" flipV="1">
            <a:off x="1414021" y="2205872"/>
            <a:ext cx="1117077" cy="5561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96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AF2CF-7AC0-43EC-AD01-9187F56AA38C}"/>
              </a:ext>
            </a:extLst>
          </p:cNvPr>
          <p:cNvSpPr>
            <a:spLocks noGrp="1"/>
          </p:cNvSpPr>
          <p:nvPr>
            <p:ph type="title"/>
          </p:nvPr>
        </p:nvSpPr>
        <p:spPr/>
        <p:txBody>
          <a:bodyPr/>
          <a:lstStyle/>
          <a:p>
            <a:r>
              <a:rPr lang="en-US" altLang="zh-TW" dirty="0"/>
              <a:t>Supplementation of Online RL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8592D58-17F5-49CC-8F44-A3DE0595A58B}"/>
                  </a:ext>
                </a:extLst>
              </p:cNvPr>
              <p:cNvSpPr>
                <a:spLocks noGrp="1"/>
              </p:cNvSpPr>
              <p:nvPr>
                <p:ph idx="1"/>
              </p:nvPr>
            </p:nvSpPr>
            <p:spPr/>
            <p:txBody>
              <a:bodyPr/>
              <a:lstStyle/>
              <a:p>
                <a14:m>
                  <m:oMath xmlns:m="http://schemas.openxmlformats.org/officeDocument/2006/math">
                    <m:r>
                      <a:rPr lang="en-US" altLang="zh-TW" i="1" dirty="0" smtClean="0">
                        <a:latin typeface="Cambria Math" panose="02040503050406030204" pitchFamily="18" charset="0"/>
                      </a:rPr>
                      <m:t>𝐷</m:t>
                    </m:r>
                  </m:oMath>
                </a14:m>
                <a:r>
                  <a:rPr lang="en-US" altLang="zh-TW" dirty="0"/>
                  <a:t> is usually given as a </a:t>
                </a:r>
                <a:r>
                  <a:rPr lang="en-US" altLang="zh-TW" dirty="0">
                    <a:solidFill>
                      <a:srgbClr val="FF0000"/>
                    </a:solidFill>
                  </a:rPr>
                  <a:t>replay buffer</a:t>
                </a:r>
                <a:r>
                  <a:rPr lang="en-US" altLang="zh-TW" dirty="0"/>
                  <a:t> of previously sampled states and actions. Use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𝜋</m:t>
                        </m:r>
                      </m:e>
                      <m:sub>
                        <m:r>
                          <a:rPr lang="zh-TW" altLang="en-US" i="1" smtClean="0">
                            <a:solidFill>
                              <a:srgbClr val="FF0000"/>
                            </a:solidFill>
                            <a:latin typeface="Cambria Math" panose="02040503050406030204" pitchFamily="18" charset="0"/>
                          </a:rPr>
                          <m:t>𝜓</m:t>
                        </m:r>
                      </m:sub>
                    </m:sSub>
                  </m:oMath>
                </a14:m>
                <a:r>
                  <a:rPr lang="en-US" altLang="zh-TW" dirty="0">
                    <a:solidFill>
                      <a:srgbClr val="FF0000"/>
                    </a:solidFill>
                  </a:rPr>
                  <a:t> </a:t>
                </a:r>
                <a:r>
                  <a:rPr lang="en-US" altLang="zh-TW" dirty="0"/>
                  <a:t>to denote the previous version of the policy network.</a:t>
                </a:r>
              </a:p>
              <a:p>
                <a:r>
                  <a:rPr lang="en-US" altLang="zh-TW" dirty="0"/>
                  <a:t>In eq.11:</a:t>
                </a:r>
              </a:p>
              <a:p>
                <a:endParaRPr lang="en-US" altLang="zh-TW" dirty="0"/>
              </a:p>
              <a:p>
                <a:endParaRPr lang="en-US" altLang="zh-TW" dirty="0"/>
              </a:p>
              <a:p>
                <a:r>
                  <a:rPr lang="en-US" altLang="zh-TW" dirty="0"/>
                  <a:t>Use the framework of SAC and TD3.</a:t>
                </a:r>
              </a:p>
              <a:p>
                <a:pPr lvl="1"/>
                <a:r>
                  <a:rPr lang="en-US" altLang="zh-TW" dirty="0"/>
                  <a:t>X-SAC</a:t>
                </a:r>
              </a:p>
              <a:p>
                <a:pPr lvl="1"/>
                <a:r>
                  <a:rPr lang="en-US" altLang="zh-TW" dirty="0"/>
                  <a:t>X-TD3</a:t>
                </a:r>
              </a:p>
              <a:p>
                <a:endParaRPr lang="en-US" altLang="zh-TW" dirty="0"/>
              </a:p>
              <a:p>
                <a:endParaRPr lang="en-US" altLang="zh-TW" dirty="0"/>
              </a:p>
            </p:txBody>
          </p:sp>
        </mc:Choice>
        <mc:Fallback xmlns="">
          <p:sp>
            <p:nvSpPr>
              <p:cNvPr id="3" name="內容版面配置區 2">
                <a:extLst>
                  <a:ext uri="{FF2B5EF4-FFF2-40B4-BE49-F238E27FC236}">
                    <a16:creationId xmlns:a16="http://schemas.microsoft.com/office/drawing/2014/main" id="{28592D58-17F5-49CC-8F44-A3DE0595A58B}"/>
                  </a:ext>
                </a:extLst>
              </p:cNvPr>
              <p:cNvSpPr>
                <a:spLocks noGrp="1" noRot="1" noChangeAspect="1" noMove="1" noResize="1" noEditPoints="1" noAdjustHandles="1" noChangeArrowheads="1" noChangeShapeType="1" noTextEdit="1"/>
              </p:cNvSpPr>
              <p:nvPr>
                <p:ph idx="1"/>
              </p:nvPr>
            </p:nvSpPr>
            <p:spPr>
              <a:blipFill>
                <a:blip r:embed="rId2"/>
                <a:stretch>
                  <a:fillRect l="-1043" t="-2241" r="-232"/>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BB013B7E-ECAC-4CB1-8DED-81DEEC782922}"/>
              </a:ext>
            </a:extLst>
          </p:cNvPr>
          <p:cNvPicPr>
            <a:picLocks noChangeAspect="1"/>
          </p:cNvPicPr>
          <p:nvPr/>
        </p:nvPicPr>
        <p:blipFill rotWithShape="1">
          <a:blip r:embed="rId3"/>
          <a:srcRect l="10737" r="10926"/>
          <a:stretch/>
        </p:blipFill>
        <p:spPr>
          <a:xfrm>
            <a:off x="1093511" y="3263257"/>
            <a:ext cx="9096866" cy="885949"/>
          </a:xfrm>
          <a:prstGeom prst="rect">
            <a:avLst/>
          </a:prstGeom>
        </p:spPr>
      </p:pic>
      <p:cxnSp>
        <p:nvCxnSpPr>
          <p:cNvPr id="6" name="直線接點 5">
            <a:extLst>
              <a:ext uri="{FF2B5EF4-FFF2-40B4-BE49-F238E27FC236}">
                <a16:creationId xmlns:a16="http://schemas.microsoft.com/office/drawing/2014/main" id="{6133A155-06D4-40EA-9A73-276D7F5220D9}"/>
              </a:ext>
            </a:extLst>
          </p:cNvPr>
          <p:cNvCxnSpPr/>
          <p:nvPr/>
        </p:nvCxnSpPr>
        <p:spPr>
          <a:xfrm>
            <a:off x="2526384" y="3607249"/>
            <a:ext cx="584462" cy="197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21DDB119-7188-460F-A3E8-961119DD3F21}"/>
              </a:ext>
            </a:extLst>
          </p:cNvPr>
          <p:cNvCxnSpPr/>
          <p:nvPr/>
        </p:nvCxnSpPr>
        <p:spPr>
          <a:xfrm>
            <a:off x="6096000" y="3611060"/>
            <a:ext cx="584462" cy="197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4BB95902-E609-46FD-8D41-5D05227A5EC0}"/>
                  </a:ext>
                </a:extLst>
              </p:cNvPr>
              <p:cNvSpPr txBox="1"/>
              <p:nvPr/>
            </p:nvSpPr>
            <p:spPr>
              <a:xfrm>
                <a:off x="2001623" y="3871642"/>
                <a:ext cx="1770485"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𝑠</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𝐷</m:t>
                      </m:r>
                      <m:r>
                        <a:rPr lang="en-US" altLang="zh-TW" b="0" i="1" smtClean="0">
                          <a:solidFill>
                            <a:srgbClr val="FF0000"/>
                          </a:solidFill>
                          <a:latin typeface="Cambria Math" panose="02040503050406030204" pitchFamily="18" charset="0"/>
                        </a:rPr>
                        <m:t>, </m:t>
                      </m:r>
                      <m:r>
                        <a:rPr lang="en-US" altLang="zh-TW" b="0" i="1" smtClean="0">
                          <a:solidFill>
                            <a:srgbClr val="FF0000"/>
                          </a:solidFill>
                          <a:latin typeface="Cambria Math" panose="02040503050406030204" pitchFamily="18" charset="0"/>
                        </a:rPr>
                        <m:t>𝑎</m:t>
                      </m:r>
                      <m:r>
                        <a:rPr lang="en-US" altLang="zh-TW" b="0" i="1" smtClean="0">
                          <a:solidFill>
                            <a:srgbClr val="FF0000"/>
                          </a:solidFill>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𝜋</m:t>
                          </m:r>
                        </m:e>
                        <m:sub>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𝜓</m:t>
                              </m:r>
                            </m:e>
                            <m:sub>
                              <m:r>
                                <a:rPr lang="en-US" altLang="zh-TW" b="0" i="1" smtClean="0">
                                  <a:solidFill>
                                    <a:srgbClr val="FF0000"/>
                                  </a:solidFill>
                                  <a:latin typeface="Cambria Math" panose="02040503050406030204" pitchFamily="18" charset="0"/>
                                </a:rPr>
                                <m:t>𝑘</m:t>
                              </m:r>
                            </m:sub>
                          </m:sSub>
                        </m:sub>
                      </m:sSub>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𝑎</m:t>
                          </m:r>
                        </m:e>
                        <m:e>
                          <m:r>
                            <a:rPr lang="en-US" altLang="zh-TW" b="0" i="1" smtClean="0">
                              <a:solidFill>
                                <a:srgbClr val="FF0000"/>
                              </a:solidFill>
                              <a:latin typeface="Cambria Math" panose="02040503050406030204" pitchFamily="18" charset="0"/>
                            </a:rPr>
                            <m:t>𝑠</m:t>
                          </m:r>
                        </m:e>
                      </m:d>
                    </m:oMath>
                  </m:oMathPara>
                </a14:m>
                <a:endParaRPr lang="zh-TW" altLang="en-US" dirty="0">
                  <a:solidFill>
                    <a:srgbClr val="FF0000"/>
                  </a:solidFill>
                </a:endParaRPr>
              </a:p>
            </p:txBody>
          </p:sp>
        </mc:Choice>
        <mc:Fallback xmlns="">
          <p:sp>
            <p:nvSpPr>
              <p:cNvPr id="8" name="文字方塊 7">
                <a:extLst>
                  <a:ext uri="{FF2B5EF4-FFF2-40B4-BE49-F238E27FC236}">
                    <a16:creationId xmlns:a16="http://schemas.microsoft.com/office/drawing/2014/main" id="{4BB95902-E609-46FD-8D41-5D05227A5EC0}"/>
                  </a:ext>
                </a:extLst>
              </p:cNvPr>
              <p:cNvSpPr txBox="1">
                <a:spLocks noRot="1" noChangeAspect="1" noMove="1" noResize="1" noEditPoints="1" noAdjustHandles="1" noChangeArrowheads="1" noChangeShapeType="1" noTextEdit="1"/>
              </p:cNvSpPr>
              <p:nvPr/>
            </p:nvSpPr>
            <p:spPr>
              <a:xfrm>
                <a:off x="2001623" y="3871642"/>
                <a:ext cx="1770485" cy="303096"/>
              </a:xfrm>
              <a:prstGeom prst="rect">
                <a:avLst/>
              </a:prstGeom>
              <a:blipFill>
                <a:blip r:embed="rId4"/>
                <a:stretch>
                  <a:fillRect l="-1375" b="-2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ACCC5CD-149C-4353-837A-1ABDC9A29D28}"/>
                  </a:ext>
                </a:extLst>
              </p:cNvPr>
              <p:cNvSpPr txBox="1"/>
              <p:nvPr/>
            </p:nvSpPr>
            <p:spPr>
              <a:xfrm>
                <a:off x="5792468" y="3871642"/>
                <a:ext cx="1770485" cy="303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𝑠</m:t>
                      </m:r>
                      <m:r>
                        <a:rPr lang="en-US" altLang="zh-TW" b="0" i="1" smtClean="0">
                          <a:solidFill>
                            <a:srgbClr val="FF0000"/>
                          </a:solidFill>
                          <a:latin typeface="Cambria Math" panose="02040503050406030204" pitchFamily="18" charset="0"/>
                        </a:rPr>
                        <m:t>~</m:t>
                      </m:r>
                      <m:r>
                        <a:rPr lang="en-US" altLang="zh-TW" b="0" i="1" smtClean="0">
                          <a:solidFill>
                            <a:srgbClr val="FF0000"/>
                          </a:solidFill>
                          <a:latin typeface="Cambria Math" panose="02040503050406030204" pitchFamily="18" charset="0"/>
                        </a:rPr>
                        <m:t>𝐷</m:t>
                      </m:r>
                      <m:r>
                        <a:rPr lang="en-US" altLang="zh-TW" b="0" i="1" smtClean="0">
                          <a:solidFill>
                            <a:srgbClr val="FF0000"/>
                          </a:solidFill>
                          <a:latin typeface="Cambria Math" panose="02040503050406030204" pitchFamily="18" charset="0"/>
                        </a:rPr>
                        <m:t>, </m:t>
                      </m:r>
                      <m:r>
                        <a:rPr lang="en-US" altLang="zh-TW" b="0" i="1" smtClean="0">
                          <a:solidFill>
                            <a:srgbClr val="FF0000"/>
                          </a:solidFill>
                          <a:latin typeface="Cambria Math" panose="02040503050406030204" pitchFamily="18" charset="0"/>
                        </a:rPr>
                        <m:t>𝑎</m:t>
                      </m:r>
                      <m:r>
                        <a:rPr lang="en-US" altLang="zh-TW" b="0" i="1" smtClean="0">
                          <a:solidFill>
                            <a:srgbClr val="FF0000"/>
                          </a:solidFill>
                          <a:latin typeface="Cambria Math" panose="02040503050406030204" pitchFamily="18" charset="0"/>
                        </a:rPr>
                        <m:t>~</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𝜋</m:t>
                          </m:r>
                        </m:e>
                        <m:sub>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𝜓</m:t>
                              </m:r>
                            </m:e>
                            <m:sub>
                              <m:r>
                                <a:rPr lang="en-US" altLang="zh-TW" b="0" i="1" smtClean="0">
                                  <a:solidFill>
                                    <a:srgbClr val="FF0000"/>
                                  </a:solidFill>
                                  <a:latin typeface="Cambria Math" panose="02040503050406030204" pitchFamily="18" charset="0"/>
                                </a:rPr>
                                <m:t>𝑘</m:t>
                              </m:r>
                            </m:sub>
                          </m:sSub>
                        </m:sub>
                      </m:sSub>
                      <m:d>
                        <m:dPr>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𝑎</m:t>
                          </m:r>
                        </m:e>
                        <m:e>
                          <m:r>
                            <a:rPr lang="en-US" altLang="zh-TW" b="0" i="1" smtClean="0">
                              <a:solidFill>
                                <a:srgbClr val="FF0000"/>
                              </a:solidFill>
                              <a:latin typeface="Cambria Math" panose="02040503050406030204" pitchFamily="18" charset="0"/>
                            </a:rPr>
                            <m:t>𝑠</m:t>
                          </m:r>
                        </m:e>
                      </m:d>
                    </m:oMath>
                  </m:oMathPara>
                </a14:m>
                <a:endParaRPr lang="zh-TW" altLang="en-US" dirty="0">
                  <a:solidFill>
                    <a:srgbClr val="FF0000"/>
                  </a:solidFill>
                </a:endParaRPr>
              </a:p>
            </p:txBody>
          </p:sp>
        </mc:Choice>
        <mc:Fallback xmlns="">
          <p:sp>
            <p:nvSpPr>
              <p:cNvPr id="9" name="文字方塊 8">
                <a:extLst>
                  <a:ext uri="{FF2B5EF4-FFF2-40B4-BE49-F238E27FC236}">
                    <a16:creationId xmlns:a16="http://schemas.microsoft.com/office/drawing/2014/main" id="{CACCC5CD-149C-4353-837A-1ABDC9A29D28}"/>
                  </a:ext>
                </a:extLst>
              </p:cNvPr>
              <p:cNvSpPr txBox="1">
                <a:spLocks noRot="1" noChangeAspect="1" noMove="1" noResize="1" noEditPoints="1" noAdjustHandles="1" noChangeArrowheads="1" noChangeShapeType="1" noTextEdit="1"/>
              </p:cNvSpPr>
              <p:nvPr/>
            </p:nvSpPr>
            <p:spPr>
              <a:xfrm>
                <a:off x="5792468" y="3871642"/>
                <a:ext cx="1770485" cy="303096"/>
              </a:xfrm>
              <a:prstGeom prst="rect">
                <a:avLst/>
              </a:prstGeom>
              <a:blipFill>
                <a:blip r:embed="rId5"/>
                <a:stretch>
                  <a:fillRect l="-1375" b="-28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032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7580A-D29F-42A6-BC01-8ACAA44A19A8}"/>
              </a:ext>
            </a:extLst>
          </p:cNvPr>
          <p:cNvSpPr>
            <a:spLocks noGrp="1"/>
          </p:cNvSpPr>
          <p:nvPr>
            <p:ph type="title"/>
          </p:nvPr>
        </p:nvSpPr>
        <p:spPr/>
        <p:txBody>
          <a:bodyPr/>
          <a:lstStyle/>
          <a:p>
            <a:pPr algn="ctr"/>
            <a:r>
              <a:rPr lang="en-US" altLang="zh-TW" dirty="0"/>
              <a:t>Experiments</a:t>
            </a:r>
            <a:endParaRPr lang="zh-TW" altLang="en-US" dirty="0"/>
          </a:p>
        </p:txBody>
      </p:sp>
      <p:sp>
        <p:nvSpPr>
          <p:cNvPr id="3" name="文字版面配置區 2">
            <a:extLst>
              <a:ext uri="{FF2B5EF4-FFF2-40B4-BE49-F238E27FC236}">
                <a16:creationId xmlns:a16="http://schemas.microsoft.com/office/drawing/2014/main" id="{4F9C069D-758A-4808-9E65-7CCABE129278}"/>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51973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338AD70-BB98-482F-9748-BB3E1738BA56}"/>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3C1AE0E4-208C-4E3A-A622-1879F4E8C63F}"/>
              </a:ext>
            </a:extLst>
          </p:cNvPr>
          <p:cNvPicPr>
            <a:picLocks noChangeAspect="1"/>
          </p:cNvPicPr>
          <p:nvPr/>
        </p:nvPicPr>
        <p:blipFill>
          <a:blip r:embed="rId3"/>
          <a:stretch>
            <a:fillRect/>
          </a:stretch>
        </p:blipFill>
        <p:spPr>
          <a:xfrm>
            <a:off x="0" y="963503"/>
            <a:ext cx="12192000" cy="5892529"/>
          </a:xfrm>
          <a:prstGeom prst="rect">
            <a:avLst/>
          </a:prstGeom>
        </p:spPr>
      </p:pic>
      <p:sp>
        <p:nvSpPr>
          <p:cNvPr id="4" name="文字方塊 3">
            <a:extLst>
              <a:ext uri="{FF2B5EF4-FFF2-40B4-BE49-F238E27FC236}">
                <a16:creationId xmlns:a16="http://schemas.microsoft.com/office/drawing/2014/main" id="{7209F25A-FA6C-4DF2-9D0B-F391D28BE3D4}"/>
              </a:ext>
            </a:extLst>
          </p:cNvPr>
          <p:cNvSpPr txBox="1"/>
          <p:nvPr/>
        </p:nvSpPr>
        <p:spPr>
          <a:xfrm>
            <a:off x="8371001" y="580536"/>
            <a:ext cx="2747162" cy="369332"/>
          </a:xfrm>
          <a:prstGeom prst="rect">
            <a:avLst/>
          </a:prstGeom>
          <a:noFill/>
        </p:spPr>
        <p:txBody>
          <a:bodyPr wrap="none" rtlCol="0">
            <a:spAutoFit/>
          </a:bodyPr>
          <a:lstStyle/>
          <a:p>
            <a:r>
              <a:rPr lang="en-US" altLang="zh-TW" dirty="0">
                <a:solidFill>
                  <a:srgbClr val="FF0000"/>
                </a:solidFill>
              </a:rPr>
              <a:t>Consistent hyperparameter</a:t>
            </a:r>
            <a:endParaRPr lang="zh-TW" altLang="en-US" dirty="0">
              <a:solidFill>
                <a:srgbClr val="FF0000"/>
              </a:solidFill>
            </a:endParaRPr>
          </a:p>
        </p:txBody>
      </p:sp>
      <p:sp>
        <p:nvSpPr>
          <p:cNvPr id="6" name="文字方塊 5">
            <a:extLst>
              <a:ext uri="{FF2B5EF4-FFF2-40B4-BE49-F238E27FC236}">
                <a16:creationId xmlns:a16="http://schemas.microsoft.com/office/drawing/2014/main" id="{DD71E870-A787-455B-9B3D-16E8EF89089B}"/>
              </a:ext>
            </a:extLst>
          </p:cNvPr>
          <p:cNvSpPr txBox="1"/>
          <p:nvPr/>
        </p:nvSpPr>
        <p:spPr>
          <a:xfrm>
            <a:off x="11238321" y="580536"/>
            <a:ext cx="809965" cy="369332"/>
          </a:xfrm>
          <a:prstGeom prst="rect">
            <a:avLst/>
          </a:prstGeom>
          <a:noFill/>
        </p:spPr>
        <p:txBody>
          <a:bodyPr wrap="none" rtlCol="0">
            <a:spAutoFit/>
          </a:bodyPr>
          <a:lstStyle/>
          <a:p>
            <a:r>
              <a:rPr lang="en-US" altLang="zh-TW" dirty="0">
                <a:solidFill>
                  <a:srgbClr val="FF0000"/>
                </a:solidFill>
              </a:rPr>
              <a:t>Tuning</a:t>
            </a:r>
            <a:endParaRPr lang="zh-TW" altLang="en-US" dirty="0">
              <a:solidFill>
                <a:srgbClr val="FF0000"/>
              </a:solidFill>
            </a:endParaRPr>
          </a:p>
        </p:txBody>
      </p:sp>
      <p:cxnSp>
        <p:nvCxnSpPr>
          <p:cNvPr id="8" name="直線單箭頭接點 7">
            <a:extLst>
              <a:ext uri="{FF2B5EF4-FFF2-40B4-BE49-F238E27FC236}">
                <a16:creationId xmlns:a16="http://schemas.microsoft.com/office/drawing/2014/main" id="{ED5B43CC-EA8F-4BDB-837E-48ED7D38A9FD}"/>
              </a:ext>
            </a:extLst>
          </p:cNvPr>
          <p:cNvCxnSpPr/>
          <p:nvPr/>
        </p:nvCxnSpPr>
        <p:spPr>
          <a:xfrm flipH="1" flipV="1">
            <a:off x="10727703" y="857535"/>
            <a:ext cx="160256"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B9436B89-2E11-4028-AC07-4F762E021EC3}"/>
              </a:ext>
            </a:extLst>
          </p:cNvPr>
          <p:cNvCxnSpPr/>
          <p:nvPr/>
        </p:nvCxnSpPr>
        <p:spPr>
          <a:xfrm flipH="1" flipV="1">
            <a:off x="11766222" y="887384"/>
            <a:ext cx="160256"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標題 1">
            <a:extLst>
              <a:ext uri="{FF2B5EF4-FFF2-40B4-BE49-F238E27FC236}">
                <a16:creationId xmlns:a16="http://schemas.microsoft.com/office/drawing/2014/main" id="{77BFC5BD-4DA6-42A2-A923-700906DF16D1}"/>
              </a:ext>
            </a:extLst>
          </p:cNvPr>
          <p:cNvSpPr>
            <a:spLocks noGrp="1"/>
          </p:cNvSpPr>
          <p:nvPr>
            <p:ph type="title"/>
          </p:nvPr>
        </p:nvSpPr>
        <p:spPr>
          <a:xfrm>
            <a:off x="838200" y="-2522"/>
            <a:ext cx="10515600" cy="1325563"/>
          </a:xfrm>
        </p:spPr>
        <p:txBody>
          <a:bodyPr/>
          <a:lstStyle/>
          <a:p>
            <a:r>
              <a:rPr lang="en-US" altLang="zh-TW" dirty="0"/>
              <a:t>Offline</a:t>
            </a:r>
            <a:endParaRPr lang="zh-TW" altLang="en-US" dirty="0"/>
          </a:p>
        </p:txBody>
      </p:sp>
    </p:spTree>
    <p:extLst>
      <p:ext uri="{BB962C8B-B14F-4D97-AF65-F5344CB8AC3E}">
        <p14:creationId xmlns:p14="http://schemas.microsoft.com/office/powerpoint/2010/main" val="3942422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4F5EB-8520-4927-9281-F3563020C0F2}"/>
              </a:ext>
            </a:extLst>
          </p:cNvPr>
          <p:cNvSpPr>
            <a:spLocks noGrp="1"/>
          </p:cNvSpPr>
          <p:nvPr>
            <p:ph type="title"/>
          </p:nvPr>
        </p:nvSpPr>
        <p:spPr/>
        <p:txBody>
          <a:bodyPr/>
          <a:lstStyle/>
          <a:p>
            <a:r>
              <a:rPr lang="en-US" altLang="zh-TW" dirty="0"/>
              <a:t>Offline - </a:t>
            </a:r>
            <a:r>
              <a:rPr lang="en-US" altLang="zh-TW" dirty="0" err="1"/>
              <a:t>Androit</a:t>
            </a:r>
            <a:r>
              <a:rPr lang="en-US" altLang="zh-TW" dirty="0"/>
              <a:t> benchmark in D4RL</a:t>
            </a:r>
            <a:endParaRPr lang="zh-TW" altLang="en-US" dirty="0"/>
          </a:p>
        </p:txBody>
      </p:sp>
      <p:pic>
        <p:nvPicPr>
          <p:cNvPr id="8" name="圖片 7">
            <a:extLst>
              <a:ext uri="{FF2B5EF4-FFF2-40B4-BE49-F238E27FC236}">
                <a16:creationId xmlns:a16="http://schemas.microsoft.com/office/drawing/2014/main" id="{BDB75A81-BFB5-433A-845B-DCEF918B65EB}"/>
              </a:ext>
            </a:extLst>
          </p:cNvPr>
          <p:cNvPicPr>
            <a:picLocks noChangeAspect="1"/>
          </p:cNvPicPr>
          <p:nvPr/>
        </p:nvPicPr>
        <p:blipFill>
          <a:blip r:embed="rId3"/>
          <a:stretch>
            <a:fillRect/>
          </a:stretch>
        </p:blipFill>
        <p:spPr>
          <a:xfrm>
            <a:off x="409836" y="2124436"/>
            <a:ext cx="11372328" cy="2697669"/>
          </a:xfrm>
          <a:prstGeom prst="rect">
            <a:avLst/>
          </a:prstGeom>
        </p:spPr>
      </p:pic>
    </p:spTree>
    <p:extLst>
      <p:ext uri="{BB962C8B-B14F-4D97-AF65-F5344CB8AC3E}">
        <p14:creationId xmlns:p14="http://schemas.microsoft.com/office/powerpoint/2010/main" val="4149951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D8283C-F9F8-44A1-9F8A-33E70E6D2DFB}"/>
              </a:ext>
            </a:extLst>
          </p:cNvPr>
          <p:cNvSpPr>
            <a:spLocks noGrp="1"/>
          </p:cNvSpPr>
          <p:nvPr>
            <p:ph type="title"/>
          </p:nvPr>
        </p:nvSpPr>
        <p:spPr/>
        <p:txBody>
          <a:bodyPr/>
          <a:lstStyle/>
          <a:p>
            <a:r>
              <a:rPr lang="en-US" altLang="zh-TW" dirty="0"/>
              <a:t>Online - DM Control</a:t>
            </a:r>
            <a:endParaRPr lang="zh-TW" altLang="en-US" dirty="0"/>
          </a:p>
        </p:txBody>
      </p:sp>
      <p:sp>
        <p:nvSpPr>
          <p:cNvPr id="3" name="內容版面配置區 2">
            <a:extLst>
              <a:ext uri="{FF2B5EF4-FFF2-40B4-BE49-F238E27FC236}">
                <a16:creationId xmlns:a16="http://schemas.microsoft.com/office/drawing/2014/main" id="{D08B0F5F-4848-46ED-826C-6DD42C83F419}"/>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C241970A-45C9-4C1B-97E4-29679DC870E0}"/>
              </a:ext>
            </a:extLst>
          </p:cNvPr>
          <p:cNvPicPr>
            <a:picLocks noChangeAspect="1"/>
          </p:cNvPicPr>
          <p:nvPr/>
        </p:nvPicPr>
        <p:blipFill>
          <a:blip r:embed="rId3"/>
          <a:stretch>
            <a:fillRect/>
          </a:stretch>
        </p:blipFill>
        <p:spPr>
          <a:xfrm>
            <a:off x="0" y="1384520"/>
            <a:ext cx="12192000" cy="5473480"/>
          </a:xfrm>
          <a:prstGeom prst="rect">
            <a:avLst/>
          </a:prstGeom>
        </p:spPr>
      </p:pic>
    </p:spTree>
    <p:extLst>
      <p:ext uri="{BB962C8B-B14F-4D97-AF65-F5344CB8AC3E}">
        <p14:creationId xmlns:p14="http://schemas.microsoft.com/office/powerpoint/2010/main" val="82380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B85372-567A-44FB-B040-905CBBF90E14}"/>
              </a:ext>
            </a:extLst>
          </p:cNvPr>
          <p:cNvSpPr>
            <a:spLocks noGrp="1"/>
          </p:cNvSpPr>
          <p:nvPr>
            <p:ph type="title"/>
          </p:nvPr>
        </p:nvSpPr>
        <p:spPr/>
        <p:txBody>
          <a:bodyPr/>
          <a:lstStyle/>
          <a:p>
            <a:pPr algn="ctr"/>
            <a:r>
              <a:rPr lang="en-US" altLang="zh-TW" dirty="0"/>
              <a:t>Introduction</a:t>
            </a:r>
          </a:p>
        </p:txBody>
      </p:sp>
      <p:sp>
        <p:nvSpPr>
          <p:cNvPr id="3" name="文字版面配置區 2">
            <a:extLst>
              <a:ext uri="{FF2B5EF4-FFF2-40B4-BE49-F238E27FC236}">
                <a16:creationId xmlns:a16="http://schemas.microsoft.com/office/drawing/2014/main" id="{70E8CCC6-D2EB-49A0-B462-0DF71BEF5BF1}"/>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43282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63F465-6805-40C5-868A-29FA3F6171B4}"/>
              </a:ext>
            </a:extLst>
          </p:cNvPr>
          <p:cNvSpPr>
            <a:spLocks noGrp="1"/>
          </p:cNvSpPr>
          <p:nvPr>
            <p:ph type="title"/>
          </p:nvPr>
        </p:nvSpPr>
        <p:spPr/>
        <p:txBody>
          <a:bodyPr/>
          <a:lstStyle/>
          <a:p>
            <a:pPr algn="ctr"/>
            <a:r>
              <a:rPr lang="en-US" altLang="zh-TW" dirty="0"/>
              <a:t>Conclusion</a:t>
            </a:r>
            <a:endParaRPr lang="zh-TW" altLang="en-US" dirty="0"/>
          </a:p>
        </p:txBody>
      </p:sp>
      <p:sp>
        <p:nvSpPr>
          <p:cNvPr id="3" name="文字版面配置區 2">
            <a:extLst>
              <a:ext uri="{FF2B5EF4-FFF2-40B4-BE49-F238E27FC236}">
                <a16:creationId xmlns:a16="http://schemas.microsoft.com/office/drawing/2014/main" id="{79B9E0BC-74FB-4126-8DCC-FD612E199A81}"/>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64648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B1701-B025-4414-83CD-31B5D5386260}"/>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4A65F9C5-399E-458F-871E-1C7F85FE8895}"/>
              </a:ext>
            </a:extLst>
          </p:cNvPr>
          <p:cNvSpPr>
            <a:spLocks noGrp="1"/>
          </p:cNvSpPr>
          <p:nvPr>
            <p:ph idx="1"/>
          </p:nvPr>
        </p:nvSpPr>
        <p:spPr/>
        <p:txBody>
          <a:bodyPr/>
          <a:lstStyle/>
          <a:p>
            <a:r>
              <a:rPr lang="en-US" altLang="zh-TW" dirty="0"/>
              <a:t>This paper proposed a new framework for </a:t>
            </a:r>
            <a:r>
              <a:rPr lang="en-US" altLang="zh-TW" dirty="0" err="1"/>
              <a:t>MaxEnt</a:t>
            </a:r>
            <a:r>
              <a:rPr lang="en-US" altLang="zh-TW" dirty="0"/>
              <a:t> RL that directly estimates the optimal Bellman backup without relying on explicit access to a policy.</a:t>
            </a:r>
          </a:p>
          <a:p>
            <a:r>
              <a:rPr lang="en-US" altLang="zh-TW" dirty="0"/>
              <a:t>Empirically, They show that their framework can be used to develop simple, performant RL algorithms.</a:t>
            </a:r>
          </a:p>
          <a:p>
            <a:r>
              <a:rPr lang="en-US" altLang="zh-TW" dirty="0"/>
              <a:t>Their resulting algorithms surpass or consistently match state-of-the-art (SOTA) methods while being practically simpler.</a:t>
            </a:r>
            <a:endParaRPr lang="zh-TW" altLang="en-US" dirty="0"/>
          </a:p>
        </p:txBody>
      </p:sp>
    </p:spTree>
    <p:extLst>
      <p:ext uri="{BB962C8B-B14F-4D97-AF65-F5344CB8AC3E}">
        <p14:creationId xmlns:p14="http://schemas.microsoft.com/office/powerpoint/2010/main" val="96782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4533B-FFAD-470C-9384-8D2ED150461B}"/>
              </a:ext>
            </a:extLst>
          </p:cNvPr>
          <p:cNvSpPr>
            <a:spLocks noGrp="1"/>
          </p:cNvSpPr>
          <p:nvPr>
            <p:ph type="title"/>
          </p:nvPr>
        </p:nvSpPr>
        <p:spPr/>
        <p:txBody>
          <a:bodyPr/>
          <a:lstStyle/>
          <a:p>
            <a:r>
              <a:rPr lang="en-US" altLang="zh-TW" dirty="0"/>
              <a:t>Introduction</a:t>
            </a:r>
          </a:p>
        </p:txBody>
      </p:sp>
      <p:sp>
        <p:nvSpPr>
          <p:cNvPr id="3" name="內容版面配置區 2">
            <a:extLst>
              <a:ext uri="{FF2B5EF4-FFF2-40B4-BE49-F238E27FC236}">
                <a16:creationId xmlns:a16="http://schemas.microsoft.com/office/drawing/2014/main" id="{3C927921-D437-4CAF-BD77-3035165121DB}"/>
              </a:ext>
            </a:extLst>
          </p:cNvPr>
          <p:cNvSpPr>
            <a:spLocks noGrp="1"/>
          </p:cNvSpPr>
          <p:nvPr>
            <p:ph idx="1"/>
          </p:nvPr>
        </p:nvSpPr>
        <p:spPr/>
        <p:txBody>
          <a:bodyPr/>
          <a:lstStyle/>
          <a:p>
            <a:r>
              <a:rPr lang="en-US" altLang="zh-TW" dirty="0"/>
              <a:t>Standard MDP:</a:t>
            </a:r>
          </a:p>
          <a:p>
            <a:endParaRPr lang="en-US" altLang="zh-TW" dirty="0"/>
          </a:p>
          <a:p>
            <a:endParaRPr lang="en-US" altLang="zh-TW" dirty="0"/>
          </a:p>
          <a:p>
            <a:endParaRPr lang="en-US" altLang="zh-TW" dirty="0"/>
          </a:p>
          <a:p>
            <a:r>
              <a:rPr lang="en-US" altLang="zh-TW" dirty="0"/>
              <a:t>Regularized MDP:</a:t>
            </a:r>
            <a:endParaRPr lang="zh-TW" altLang="en-US" dirty="0"/>
          </a:p>
        </p:txBody>
      </p:sp>
      <p:pic>
        <p:nvPicPr>
          <p:cNvPr id="5" name="圖片 4">
            <a:extLst>
              <a:ext uri="{FF2B5EF4-FFF2-40B4-BE49-F238E27FC236}">
                <a16:creationId xmlns:a16="http://schemas.microsoft.com/office/drawing/2014/main" id="{D7A4C3CB-4F62-4AF4-8E68-BE86902E890A}"/>
              </a:ext>
            </a:extLst>
          </p:cNvPr>
          <p:cNvPicPr>
            <a:picLocks noChangeAspect="1"/>
          </p:cNvPicPr>
          <p:nvPr/>
        </p:nvPicPr>
        <p:blipFill rotWithShape="1">
          <a:blip r:embed="rId3"/>
          <a:srcRect r="3439"/>
          <a:stretch/>
        </p:blipFill>
        <p:spPr>
          <a:xfrm>
            <a:off x="2900552" y="2539226"/>
            <a:ext cx="6171085" cy="889774"/>
          </a:xfrm>
          <a:prstGeom prst="rect">
            <a:avLst/>
          </a:prstGeom>
        </p:spPr>
      </p:pic>
      <p:pic>
        <p:nvPicPr>
          <p:cNvPr id="8" name="圖片 7">
            <a:extLst>
              <a:ext uri="{FF2B5EF4-FFF2-40B4-BE49-F238E27FC236}">
                <a16:creationId xmlns:a16="http://schemas.microsoft.com/office/drawing/2014/main" id="{B7B3697E-C724-440C-A706-57C676EDD65E}"/>
              </a:ext>
            </a:extLst>
          </p:cNvPr>
          <p:cNvPicPr>
            <a:picLocks noChangeAspect="1"/>
          </p:cNvPicPr>
          <p:nvPr/>
        </p:nvPicPr>
        <p:blipFill>
          <a:blip r:embed="rId4"/>
          <a:stretch>
            <a:fillRect/>
          </a:stretch>
        </p:blipFill>
        <p:spPr>
          <a:xfrm>
            <a:off x="1438859" y="4808031"/>
            <a:ext cx="9314282" cy="809938"/>
          </a:xfrm>
          <a:prstGeom prst="rect">
            <a:avLst/>
          </a:prstGeom>
        </p:spPr>
      </p:pic>
      <p:sp>
        <p:nvSpPr>
          <p:cNvPr id="9" name="矩形 8">
            <a:extLst>
              <a:ext uri="{FF2B5EF4-FFF2-40B4-BE49-F238E27FC236}">
                <a16:creationId xmlns:a16="http://schemas.microsoft.com/office/drawing/2014/main" id="{E9ACB974-0BA1-47BC-B5DA-02974E61AF3D}"/>
              </a:ext>
            </a:extLst>
          </p:cNvPr>
          <p:cNvSpPr/>
          <p:nvPr/>
        </p:nvSpPr>
        <p:spPr>
          <a:xfrm>
            <a:off x="8632091" y="4860357"/>
            <a:ext cx="1840749" cy="6655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2366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4533B-FFAD-470C-9384-8D2ED150461B}"/>
              </a:ext>
            </a:extLst>
          </p:cNvPr>
          <p:cNvSpPr>
            <a:spLocks noGrp="1"/>
          </p:cNvSpPr>
          <p:nvPr>
            <p:ph type="title"/>
          </p:nvPr>
        </p:nvSpPr>
        <p:spPr/>
        <p:txBody>
          <a:bodyPr/>
          <a:lstStyle/>
          <a:p>
            <a:r>
              <a:rPr lang="en-US" altLang="zh-TW" dirty="0"/>
              <a:t>Introduction</a:t>
            </a:r>
          </a:p>
        </p:txBody>
      </p:sp>
      <p:sp>
        <p:nvSpPr>
          <p:cNvPr id="3" name="內容版面配置區 2">
            <a:extLst>
              <a:ext uri="{FF2B5EF4-FFF2-40B4-BE49-F238E27FC236}">
                <a16:creationId xmlns:a16="http://schemas.microsoft.com/office/drawing/2014/main" id="{3C927921-D437-4CAF-BD77-3035165121DB}"/>
              </a:ext>
            </a:extLst>
          </p:cNvPr>
          <p:cNvSpPr>
            <a:spLocks noGrp="1"/>
          </p:cNvSpPr>
          <p:nvPr>
            <p:ph idx="1"/>
          </p:nvPr>
        </p:nvSpPr>
        <p:spPr/>
        <p:txBody>
          <a:bodyPr/>
          <a:lstStyle/>
          <a:p>
            <a:r>
              <a:rPr lang="en-US" altLang="zh-TW" dirty="0"/>
              <a:t>Soft Q learning solves Regularized MDP:</a:t>
            </a:r>
            <a:endParaRPr lang="zh-TW" altLang="en-US" dirty="0"/>
          </a:p>
        </p:txBody>
      </p:sp>
      <p:pic>
        <p:nvPicPr>
          <p:cNvPr id="6" name="圖片 5">
            <a:extLst>
              <a:ext uri="{FF2B5EF4-FFF2-40B4-BE49-F238E27FC236}">
                <a16:creationId xmlns:a16="http://schemas.microsoft.com/office/drawing/2014/main" id="{1EB8E00B-6FF5-4B2F-92C8-394278ABE604}"/>
              </a:ext>
            </a:extLst>
          </p:cNvPr>
          <p:cNvPicPr>
            <a:picLocks noChangeAspect="1"/>
          </p:cNvPicPr>
          <p:nvPr/>
        </p:nvPicPr>
        <p:blipFill rotWithShape="1">
          <a:blip r:embed="rId3"/>
          <a:srcRect r="7666"/>
          <a:stretch/>
        </p:blipFill>
        <p:spPr>
          <a:xfrm>
            <a:off x="861282" y="2591397"/>
            <a:ext cx="9666901" cy="2819794"/>
          </a:xfrm>
          <a:prstGeom prst="rect">
            <a:avLst/>
          </a:prstGeom>
        </p:spPr>
      </p:pic>
    </p:spTree>
    <p:extLst>
      <p:ext uri="{BB962C8B-B14F-4D97-AF65-F5344CB8AC3E}">
        <p14:creationId xmlns:p14="http://schemas.microsoft.com/office/powerpoint/2010/main" val="127849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84533B-FFAD-470C-9384-8D2ED150461B}"/>
              </a:ext>
            </a:extLst>
          </p:cNvPr>
          <p:cNvSpPr>
            <a:spLocks noGrp="1"/>
          </p:cNvSpPr>
          <p:nvPr>
            <p:ph type="title"/>
          </p:nvPr>
        </p:nvSpPr>
        <p:spPr/>
        <p:txBody>
          <a:bodyPr/>
          <a:lstStyle/>
          <a:p>
            <a:r>
              <a:rPr lang="en-US" altLang="zh-TW" dirty="0"/>
              <a:t>Introduction</a:t>
            </a:r>
          </a:p>
        </p:txBody>
      </p:sp>
      <p:sp>
        <p:nvSpPr>
          <p:cNvPr id="3" name="內容版面配置區 2">
            <a:extLst>
              <a:ext uri="{FF2B5EF4-FFF2-40B4-BE49-F238E27FC236}">
                <a16:creationId xmlns:a16="http://schemas.microsoft.com/office/drawing/2014/main" id="{3C927921-D437-4CAF-BD77-3035165121DB}"/>
              </a:ext>
            </a:extLst>
          </p:cNvPr>
          <p:cNvSpPr>
            <a:spLocks noGrp="1"/>
          </p:cNvSpPr>
          <p:nvPr>
            <p:ph idx="1"/>
          </p:nvPr>
        </p:nvSpPr>
        <p:spPr/>
        <p:txBody>
          <a:bodyPr/>
          <a:lstStyle/>
          <a:p>
            <a:r>
              <a:rPr lang="en-US" altLang="zh-TW" dirty="0"/>
              <a:t>Soft Q learning solves Regularized MDP:</a:t>
            </a:r>
            <a:endParaRPr lang="zh-TW" altLang="en-US" dirty="0"/>
          </a:p>
        </p:txBody>
      </p:sp>
      <p:pic>
        <p:nvPicPr>
          <p:cNvPr id="6" name="圖片 5">
            <a:extLst>
              <a:ext uri="{FF2B5EF4-FFF2-40B4-BE49-F238E27FC236}">
                <a16:creationId xmlns:a16="http://schemas.microsoft.com/office/drawing/2014/main" id="{1EB8E00B-6FF5-4B2F-92C8-394278ABE604}"/>
              </a:ext>
            </a:extLst>
          </p:cNvPr>
          <p:cNvPicPr>
            <a:picLocks noChangeAspect="1"/>
          </p:cNvPicPr>
          <p:nvPr/>
        </p:nvPicPr>
        <p:blipFill rotWithShape="1">
          <a:blip r:embed="rId3"/>
          <a:srcRect r="7666"/>
          <a:stretch/>
        </p:blipFill>
        <p:spPr>
          <a:xfrm>
            <a:off x="861282" y="2591397"/>
            <a:ext cx="9666901" cy="2819794"/>
          </a:xfrm>
          <a:prstGeom prst="rect">
            <a:avLst/>
          </a:prstGeom>
        </p:spPr>
      </p:pic>
      <p:sp>
        <p:nvSpPr>
          <p:cNvPr id="4" name="矩形 3">
            <a:extLst>
              <a:ext uri="{FF2B5EF4-FFF2-40B4-BE49-F238E27FC236}">
                <a16:creationId xmlns:a16="http://schemas.microsoft.com/office/drawing/2014/main" id="{EC5CB94C-631C-4F62-B754-E721580A7101}"/>
              </a:ext>
            </a:extLst>
          </p:cNvPr>
          <p:cNvSpPr/>
          <p:nvPr/>
        </p:nvSpPr>
        <p:spPr>
          <a:xfrm>
            <a:off x="4882393" y="3429001"/>
            <a:ext cx="587229" cy="12940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D3047DC-8A9F-4315-BFC7-AD3DA3338DAD}"/>
              </a:ext>
            </a:extLst>
          </p:cNvPr>
          <p:cNvSpPr txBox="1"/>
          <p:nvPr/>
        </p:nvSpPr>
        <p:spPr>
          <a:xfrm>
            <a:off x="4790114" y="5867351"/>
            <a:ext cx="7008393" cy="461665"/>
          </a:xfrm>
          <a:prstGeom prst="rect">
            <a:avLst/>
          </a:prstGeom>
          <a:noFill/>
        </p:spPr>
        <p:txBody>
          <a:bodyPr wrap="none" rtlCol="0">
            <a:spAutoFit/>
          </a:bodyPr>
          <a:lstStyle/>
          <a:p>
            <a:r>
              <a:rPr lang="en-US" altLang="zh-TW" sz="2400" dirty="0">
                <a:solidFill>
                  <a:srgbClr val="FF0000"/>
                </a:solidFill>
              </a:rPr>
              <a:t>Problem: intractable in high-dimensional action spaces</a:t>
            </a:r>
            <a:endParaRPr lang="zh-TW" altLang="en-US" sz="2400" dirty="0">
              <a:solidFill>
                <a:srgbClr val="FF0000"/>
              </a:solidFill>
            </a:endParaRPr>
          </a:p>
        </p:txBody>
      </p:sp>
      <p:cxnSp>
        <p:nvCxnSpPr>
          <p:cNvPr id="10" name="直線單箭頭接點 9">
            <a:extLst>
              <a:ext uri="{FF2B5EF4-FFF2-40B4-BE49-F238E27FC236}">
                <a16:creationId xmlns:a16="http://schemas.microsoft.com/office/drawing/2014/main" id="{F7BBB916-FC89-423D-A079-5C0E612855FC}"/>
              </a:ext>
            </a:extLst>
          </p:cNvPr>
          <p:cNvCxnSpPr/>
          <p:nvPr/>
        </p:nvCxnSpPr>
        <p:spPr>
          <a:xfrm>
            <a:off x="5176007" y="4723003"/>
            <a:ext cx="293615" cy="10570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81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C07B22-0752-4B88-9FCA-2B7AD21800C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8900BF31-3AAD-456D-BA91-63B46D40B5D8}"/>
              </a:ext>
            </a:extLst>
          </p:cNvPr>
          <p:cNvSpPr>
            <a:spLocks noGrp="1"/>
          </p:cNvSpPr>
          <p:nvPr>
            <p:ph idx="1"/>
          </p:nvPr>
        </p:nvSpPr>
        <p:spPr/>
        <p:txBody>
          <a:bodyPr>
            <a:normAutofit/>
          </a:bodyPr>
          <a:lstStyle/>
          <a:p>
            <a:pPr algn="l">
              <a:lnSpc>
                <a:spcPct val="150000"/>
              </a:lnSpc>
            </a:pPr>
            <a:r>
              <a:rPr lang="en-US" altLang="zh-TW" b="0" i="0" u="none" strike="noStrike" baseline="0" dirty="0"/>
              <a:t>Previous methods such as SQL and SAC had to bypass the high-dimensional action space problem using other methods.</a:t>
            </a:r>
            <a:endParaRPr lang="en-US" altLang="zh-TW" sz="4000" b="0" i="0" u="none" strike="noStrike" baseline="0" dirty="0"/>
          </a:p>
          <a:p>
            <a:pPr algn="l">
              <a:lnSpc>
                <a:spcPct val="150000"/>
              </a:lnSpc>
            </a:pPr>
            <a:r>
              <a:rPr lang="en-US" altLang="zh-TW" dirty="0"/>
              <a:t>This paper presents a novel loss objective that can deal with this problem.</a:t>
            </a:r>
            <a:endParaRPr lang="en-US" altLang="zh-TW" sz="3200" b="0" i="0" u="none" strike="noStrike" baseline="0" dirty="0"/>
          </a:p>
        </p:txBody>
      </p:sp>
    </p:spTree>
    <p:extLst>
      <p:ext uri="{BB962C8B-B14F-4D97-AF65-F5344CB8AC3E}">
        <p14:creationId xmlns:p14="http://schemas.microsoft.com/office/powerpoint/2010/main" val="315628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C07B22-0752-4B88-9FCA-2B7AD21800C5}"/>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8900BF31-3AAD-456D-BA91-63B46D40B5D8}"/>
              </a:ext>
            </a:extLst>
          </p:cNvPr>
          <p:cNvSpPr>
            <a:spLocks noGrp="1"/>
          </p:cNvSpPr>
          <p:nvPr>
            <p:ph idx="1"/>
          </p:nvPr>
        </p:nvSpPr>
        <p:spPr/>
        <p:txBody>
          <a:bodyPr>
            <a:normAutofit/>
          </a:bodyPr>
          <a:lstStyle/>
          <a:p>
            <a:pPr algn="l">
              <a:spcBef>
                <a:spcPts val="1200"/>
              </a:spcBef>
            </a:pPr>
            <a:r>
              <a:rPr lang="en-US" altLang="zh-TW" dirty="0"/>
              <a:t>The advantage of this novel loss objective:</a:t>
            </a:r>
          </a:p>
          <a:p>
            <a:pPr lvl="1">
              <a:spcBef>
                <a:spcPts val="1200"/>
              </a:spcBef>
            </a:pPr>
            <a:r>
              <a:rPr lang="en-US" altLang="zh-TW" sz="2800" b="0" i="0" u="none" strike="noStrike" baseline="0" dirty="0"/>
              <a:t>Update soft value function without current policy.</a:t>
            </a:r>
          </a:p>
          <a:p>
            <a:pPr lvl="2">
              <a:spcBef>
                <a:spcPts val="1200"/>
              </a:spcBef>
            </a:pPr>
            <a:r>
              <a:rPr lang="en-US" altLang="zh-TW" sz="2400" b="0" i="0" u="none" strike="noStrike" baseline="0" dirty="0"/>
              <a:t>Doesn’t need sampling, doesn’t encounter high-dimensional action space problem.</a:t>
            </a:r>
          </a:p>
          <a:p>
            <a:pPr lvl="2">
              <a:spcBef>
                <a:spcPts val="1200"/>
              </a:spcBef>
            </a:pPr>
            <a:r>
              <a:rPr lang="en-US" altLang="zh-TW" sz="2400" dirty="0"/>
              <a:t>Doesn’t need calculating entropy from policy.</a:t>
            </a:r>
          </a:p>
          <a:p>
            <a:pPr lvl="1">
              <a:spcBef>
                <a:spcPts val="1200"/>
              </a:spcBef>
            </a:pPr>
            <a:endParaRPr lang="en-US" altLang="zh-TW" sz="2800" dirty="0"/>
          </a:p>
          <a:p>
            <a:pPr lvl="1">
              <a:spcBef>
                <a:spcPts val="1200"/>
              </a:spcBef>
            </a:pPr>
            <a:r>
              <a:rPr lang="en-US" altLang="zh-TW" sz="2800" b="0" i="0" u="none" strike="noStrike" baseline="0" dirty="0"/>
              <a:t>Easy to implement.</a:t>
            </a:r>
          </a:p>
          <a:p>
            <a:pPr lvl="1">
              <a:spcBef>
                <a:spcPts val="1200"/>
              </a:spcBef>
            </a:pPr>
            <a:r>
              <a:rPr lang="en-US" altLang="zh-TW" sz="2800" dirty="0"/>
              <a:t>Can work in both online RL and offline RL.</a:t>
            </a:r>
          </a:p>
          <a:p>
            <a:pPr lvl="1"/>
            <a:endParaRPr lang="en-US" altLang="zh-TW" sz="2800" dirty="0"/>
          </a:p>
          <a:p>
            <a:pPr lvl="1"/>
            <a:endParaRPr lang="en-US" altLang="zh-TW" sz="2800" b="0" i="0" u="none" strike="noStrike" baseline="0" dirty="0"/>
          </a:p>
          <a:p>
            <a:pPr lvl="1"/>
            <a:endParaRPr lang="en-US" altLang="zh-TW" sz="2800" b="0" i="0" u="none" strike="noStrike" baseline="0" dirty="0"/>
          </a:p>
        </p:txBody>
      </p:sp>
    </p:spTree>
    <p:extLst>
      <p:ext uri="{BB962C8B-B14F-4D97-AF65-F5344CB8AC3E}">
        <p14:creationId xmlns:p14="http://schemas.microsoft.com/office/powerpoint/2010/main" val="11024249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3828</Words>
  <Application>Microsoft Office PowerPoint</Application>
  <PresentationFormat>寬螢幕</PresentationFormat>
  <Paragraphs>294</Paragraphs>
  <Slides>41</Slides>
  <Notes>29</Notes>
  <HiddenSlides>3</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41</vt:i4>
      </vt:variant>
    </vt:vector>
  </HeadingPairs>
  <TitlesOfParts>
    <vt:vector size="53" baseType="lpstr">
      <vt:lpstr>-apple-system</vt:lpstr>
      <vt:lpstr>CMMI10</vt:lpstr>
      <vt:lpstr>CMMI7</vt:lpstr>
      <vt:lpstr>NimbusRomNo9L-Regu</vt:lpstr>
      <vt:lpstr>Söhne</vt:lpstr>
      <vt:lpstr>Arial</vt:lpstr>
      <vt:lpstr>Calibri</vt:lpstr>
      <vt:lpstr>Calibri Light</vt:lpstr>
      <vt:lpstr>Cambria Math</vt:lpstr>
      <vt:lpstr>Noto Sans</vt:lpstr>
      <vt:lpstr>Open Sans</vt:lpstr>
      <vt:lpstr>Office 佈景主題</vt:lpstr>
      <vt:lpstr>EXTREME Q-LEARNING: MAXENT RL WITHOUT ENTROPY</vt:lpstr>
      <vt:lpstr>Reference</vt:lpstr>
      <vt:lpstr>Outline</vt:lpstr>
      <vt:lpstr>Introduction</vt:lpstr>
      <vt:lpstr>Introduction</vt:lpstr>
      <vt:lpstr>Introduction</vt:lpstr>
      <vt:lpstr>Introduction</vt:lpstr>
      <vt:lpstr>Introduction</vt:lpstr>
      <vt:lpstr>Introduction</vt:lpstr>
      <vt:lpstr>Preliminaries</vt:lpstr>
      <vt:lpstr>Preliminaries</vt:lpstr>
      <vt:lpstr>Preliminaries</vt:lpstr>
      <vt:lpstr>Preliminaries</vt:lpstr>
      <vt:lpstr>PowerPoint 簡報</vt:lpstr>
      <vt:lpstr>Preliminaries</vt:lpstr>
      <vt:lpstr>Preliminaries</vt:lpstr>
      <vt:lpstr>Preliminaries</vt:lpstr>
      <vt:lpstr>Preliminaries</vt:lpstr>
      <vt:lpstr>Preliminaries - McFadden-Rust Model</vt:lpstr>
      <vt:lpstr>Extreme Q-Learning</vt:lpstr>
      <vt:lpstr>Gumbel Regression</vt:lpstr>
      <vt:lpstr>Gumbel Regression</vt:lpstr>
      <vt:lpstr>Gumbel Regression</vt:lpstr>
      <vt:lpstr>Gumbel Regression with MAXENT RL</vt:lpstr>
      <vt:lpstr>Learning Policies Offline</vt:lpstr>
      <vt:lpstr>Learning Policies Online</vt:lpstr>
      <vt:lpstr>Learning Policies Online</vt:lpstr>
      <vt:lpstr>Practical Algorithm</vt:lpstr>
      <vt:lpstr>Practical Algorithm</vt:lpstr>
      <vt:lpstr>Practical Algorithm</vt:lpstr>
      <vt:lpstr>Practical Algorithm</vt:lpstr>
      <vt:lpstr>Practical Algorithm</vt:lpstr>
      <vt:lpstr>Practical Algorithm</vt:lpstr>
      <vt:lpstr>Supplementation of Offline RL</vt:lpstr>
      <vt:lpstr>Supplementation of Online RL</vt:lpstr>
      <vt:lpstr>Experiments</vt:lpstr>
      <vt:lpstr>Offline</vt:lpstr>
      <vt:lpstr>Offline - Androit benchmark in D4RL</vt:lpstr>
      <vt:lpstr>Online - DM Control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陳昱丞</dc:creator>
  <cp:lastModifiedBy>陳昱丞</cp:lastModifiedBy>
  <cp:revision>441</cp:revision>
  <dcterms:created xsi:type="dcterms:W3CDTF">2023-04-06T06:18:20Z</dcterms:created>
  <dcterms:modified xsi:type="dcterms:W3CDTF">2023-05-07T09:16:01Z</dcterms:modified>
</cp:coreProperties>
</file>