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7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9" r:id="rId3"/>
    <p:sldId id="277" r:id="rId4"/>
    <p:sldId id="278" r:id="rId5"/>
    <p:sldId id="292" r:id="rId6"/>
    <p:sldId id="260" r:id="rId7"/>
    <p:sldId id="261" r:id="rId8"/>
    <p:sldId id="262" r:id="rId9"/>
    <p:sldId id="263" r:id="rId10"/>
    <p:sldId id="293" r:id="rId11"/>
    <p:sldId id="266" r:id="rId12"/>
    <p:sldId id="268" r:id="rId13"/>
    <p:sldId id="269" r:id="rId14"/>
    <p:sldId id="279" r:id="rId15"/>
    <p:sldId id="280" r:id="rId16"/>
    <p:sldId id="281" r:id="rId17"/>
    <p:sldId id="282" r:id="rId18"/>
    <p:sldId id="283" r:id="rId19"/>
    <p:sldId id="294" r:id="rId20"/>
    <p:sldId id="272" r:id="rId21"/>
    <p:sldId id="264" r:id="rId22"/>
    <p:sldId id="273" r:id="rId23"/>
    <p:sldId id="274" r:id="rId24"/>
    <p:sldId id="285" r:id="rId25"/>
    <p:sldId id="286" r:id="rId26"/>
    <p:sldId id="284" r:id="rId27"/>
    <p:sldId id="287" r:id="rId28"/>
    <p:sldId id="288" r:id="rId29"/>
    <p:sldId id="295" r:id="rId30"/>
    <p:sldId id="289" r:id="rId31"/>
    <p:sldId id="265" r:id="rId32"/>
    <p:sldId id="271" r:id="rId33"/>
    <p:sldId id="275" r:id="rId34"/>
    <p:sldId id="276" r:id="rId35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Gill Sans MT" panose="020B0502020104020203" pitchFamily="34" charset="0"/>
      <p:regular r:id="rId44"/>
      <p:bold r:id="rId45"/>
      <p:italic r:id="rId46"/>
      <p:boldItalic r:id="rId47"/>
    </p:embeddedFont>
    <p:embeddedFont>
      <p:font typeface="Lato" panose="02020500000000000000" charset="0"/>
      <p:regular r:id="rId48"/>
      <p:bold r:id="rId49"/>
      <p:italic r:id="rId50"/>
      <p:boldItalic r:id="rId51"/>
    </p:embeddedFont>
    <p:embeddedFont>
      <p:font typeface="Raleway" panose="02020500000000000000" charset="0"/>
      <p:regular r:id="rId52"/>
      <p:bold r:id="rId53"/>
      <p:italic r:id="rId54"/>
      <p:boldItalic r:id="rId55"/>
    </p:embeddedFont>
    <p:embeddedFont>
      <p:font typeface="微軟正黑體" panose="020B0604030504040204" pitchFamily="34" charset="-120"/>
      <p:regular r:id="rId56"/>
      <p:bold r:id="rId5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500" y="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1139960-BE3C-EC03-AAB3-036BA5A45E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5DC217-8566-777B-0FD7-A9100AFE24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03027-6E33-4A74-8D44-55190CA3A301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9F663F-7514-6C51-D406-7E59E534A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E1E794-FA5D-55B3-1217-92F5606115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15423-5C0D-4B6B-B148-A8FEEC306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533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2acbb7c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2acbb7c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衡量m_expected的方法有三種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第一種是根據目前目前下了幾步來預估之後還要下多久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第二種是根據之前模擬下棋的經驗來得到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第三種是針對圍棋所制定的，看目前場上的旗子數量來決定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以上三種方法都是在自己模擬了很多場圍棋之後得到的heuristic的數值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16597ff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16597ff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衡量m_expected的方法有三種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第一種是根據目前目前下了幾步來預估之後還要下多久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第二種是根據之前模擬下棋的經驗來得到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第三種是針對圍棋所制定的，看目前場上的旗子數量來決定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以上三種方法都是在自己模擬了很多場圍棋之後得到的heuristic的數值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「將來」有可能發生</a:t>
            </a:r>
            <a:r>
              <a:rPr lang="en-US" altLang="zh-TW" dirty="0"/>
              <a:t>critical move</a:t>
            </a:r>
            <a:r>
              <a:rPr lang="zh-TW" altLang="en-US" dirty="0"/>
              <a:t>的時候，「提前」分配多一點時間。</a:t>
            </a:r>
            <a:endParaRPr lang="en-US" altLang="zh-TW" dirty="0"/>
          </a:p>
          <a:p>
            <a:r>
              <a:rPr lang="zh-TW" altLang="en-US" dirty="0"/>
              <a:t>由上例可推斷，若紅炮沉底紅方就很有可能會贏。那作為黑方就必須多思考一點時間，看能不能阻止紅炮沉底這件事情發生。</a:t>
            </a:r>
          </a:p>
        </p:txBody>
      </p:sp>
    </p:spTree>
    <p:extLst>
      <p:ext uri="{BB962C8B-B14F-4D97-AF65-F5344CB8AC3E}">
        <p14:creationId xmlns:p14="http://schemas.microsoft.com/office/powerpoint/2010/main" val="1907192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5d4c1f4e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5d4c1f4e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施有講了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5d4c1f4e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5d4c1f4e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代表最高數值的node被探索較少次，需要更多時間確認哪個action是最好的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可能會一直觸發，所以會有一個門檻，當超過這個門檻就停下來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5d4c1f4e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5d4c1f4e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這裡的close指的是造訪次數相近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trigger的次數可以是1也可以是任意數字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5d4c1f4e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5d4c1f4e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第二名跟第一名的造訪次數差很大的話就可以離開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2acbb7c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2acbb7c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5d4c1f4e6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5d4c1f4e6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EXP有三種方法: MOVES SIM STONES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因為單獨用STONE最好所以後面都用他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5d4c1f4e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5d4c1f4e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early也有三種變形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KAPPA-CM結果意外的爛 可能是使用太少的時間去模擬結果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5d5f9585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5d5f9585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比賽時會限制思考時間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62acbb7c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62acbb7c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5d5f9585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5d5f9585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比賽時會限制思考時間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151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5d5f9585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5d5f9585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比賽時會限制思考時間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4982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d4c1f4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d4c1f4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衡量m_expected的方法有三種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第一種是根據目前目前下了幾步來預估之後還要下多久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第二種是根據之前模擬下棋的經驗來得到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第三種是針對圍棋所制定的，看目前場上的旗子數量來決定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以上三種方法都是在自己模擬了很多場圍棋之後得到的heuristic的數值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2acbb7c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2acbb7c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衡量m_expected的方法有三種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第一種是根據目前目前下了幾步來預估之後還要下多久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第二種是根據之前模擬下棋的經驗來得到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第三種是針對圍棋所制定的，看目前場上的旗子數量來決定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以上三種方法都是在自己模擬了很多場圍棋之後得到的heuristic的數值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2acbb7c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2acbb7c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衡量m_expected的方法有三種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第一種是根據目前目前下了幾步來預估之後還要下多久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第二種是根據之前模擬下棋的經驗來得到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第三種是針對圍棋所制定的，看目前場上的旗子數量來決定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以上三種方法都是在自己模擬了很多場圍棋之後得到的heuristic的數值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62acbb7c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62acbb7c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2acbb7c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2acbb7c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衡量m_expected的方法有三種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第一種是根據目前目前下了幾步來預估之後還要下多久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第二種是根據之前模擬下棋的經驗來得到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第三種是針對圍棋所制定的，看目前場上的旗子數量來決定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以上三種方法都是在自己模擬了很多場圍棋之後得到的heuristic的數值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6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74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283600" y="417527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426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9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0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5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8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94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6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2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96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08171" y="977860"/>
            <a:ext cx="8127657" cy="1541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 b="1" dirty="0">
                <a:latin typeface="Arial Black" panose="020B0A04020102020204" pitchFamily="34" charset="0"/>
                <a:ea typeface="Raleway"/>
                <a:cs typeface="Raleway"/>
                <a:sym typeface="Raleway"/>
              </a:rPr>
              <a:t>Time Management for Monte-Carlo Tree</a:t>
            </a:r>
            <a:r>
              <a:rPr lang="zh-TW" altLang="en-US" sz="4200" b="1" dirty="0">
                <a:latin typeface="Arial Black" panose="020B0A04020102020204" pitchFamily="34" charset="0"/>
                <a:ea typeface="Raleway"/>
                <a:cs typeface="Raleway"/>
                <a:sym typeface="Raleway"/>
              </a:rPr>
              <a:t> </a:t>
            </a:r>
            <a:r>
              <a:rPr lang="zh-TW" sz="4200" b="1" dirty="0">
                <a:latin typeface="Arial Black" panose="020B0A04020102020204" pitchFamily="34" charset="0"/>
                <a:ea typeface="Raleway"/>
                <a:cs typeface="Raleway"/>
                <a:sym typeface="Raleway"/>
              </a:rPr>
              <a:t>Search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59300" y="3062724"/>
            <a:ext cx="8520600" cy="1129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3105510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TW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TW" sz="2000" dirty="0"/>
              <a:t> </a:t>
            </a:r>
            <a:r>
              <a:rPr lang="en-US" altLang="zh-TW" sz="2000" dirty="0"/>
              <a:t>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陳昱丞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3105510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69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余忠旻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AD87C-10CC-442E-AF7E-09104F57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41" y="1329454"/>
            <a:ext cx="7395518" cy="14159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>
                <a:latin typeface="Arial Black" panose="020B0A04020102020204" pitchFamily="34" charset="0"/>
              </a:rPr>
              <a:t>Semi-dynamic strategies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4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479575" y="348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Semi-Dynamic Strategies: EXP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(expected)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Google Shape;122;p23"/>
              <p:cNvSpPr txBox="1"/>
              <p:nvPr/>
            </p:nvSpPr>
            <p:spPr>
              <a:xfrm>
                <a:off x="997527" y="2650857"/>
                <a:ext cx="7204364" cy="1545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00050" indent="-285750">
                  <a:lnSpc>
                    <a:spcPct val="150000"/>
                  </a:lnSpc>
                  <a:buClr>
                    <a:schemeClr val="accent1"/>
                  </a:buClr>
                  <a:buSzPts val="1800"/>
                  <a:buFont typeface="Wingdings" panose="05000000000000000000" pitchFamily="2" charset="2"/>
                  <a:buChar char="l"/>
                </a:pPr>
                <a:r>
                  <a:rPr lang="en-US" altLang="zh-TW" sz="1800" dirty="0">
                    <a:solidFill>
                      <a:schemeClr val="dk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Idea: Like “improved” </a:t>
                </a:r>
                <a:r>
                  <a:rPr lang="en-US" altLang="zh-TW" sz="1800" b="1" dirty="0">
                    <a:solidFill>
                      <a:schemeClr val="dk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basic formula</a:t>
                </a:r>
                <a:r>
                  <a:rPr lang="en-US" altLang="zh-TW" sz="1800" dirty="0">
                    <a:solidFill>
                      <a:schemeClr val="dk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static strategy.</a:t>
                </a:r>
                <a:endParaRPr lang="en-US" altLang="zh-TW" sz="1800" b="1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57250" lvl="1" indent="-285750">
                  <a:lnSpc>
                    <a:spcPct val="150000"/>
                  </a:lnSpc>
                  <a:spcBef>
                    <a:spcPts val="600"/>
                  </a:spcBef>
                  <a:buClr>
                    <a:schemeClr val="accent1"/>
                  </a:buClr>
                  <a:buSzPts val="1800"/>
                  <a:buFont typeface="Wingdings" panose="05000000000000000000" pitchFamily="2" charset="2"/>
                  <a:buChar char="Ø"/>
                </a:pPr>
                <a:r>
                  <a:rPr lang="zh-TW" b="1" dirty="0">
                    <a:solidFill>
                      <a:schemeClr val="dk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RemainingTime</a:t>
                </a:r>
                <a:r>
                  <a:rPr lang="zh-TW" dirty="0">
                    <a:solidFill>
                      <a:schemeClr val="dk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zh-TW" dirty="0">
                    <a:solidFill>
                      <a:schemeClr val="dk1"/>
                    </a:solidFill>
                    <a:latin typeface="Arial" panose="020B0604020202020204" pitchFamily="34" charset="0"/>
                    <a:ea typeface="Lato"/>
                    <a:cs typeface="Arial" panose="020B0604020202020204" pitchFamily="34" charset="0"/>
                    <a:sym typeface="Lato"/>
                  </a:rPr>
                  <a:t>Total usable time left in the whole game.</a:t>
                </a:r>
                <a:endParaRPr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57250" lvl="1" indent="-285750">
                  <a:lnSpc>
                    <a:spcPct val="150000"/>
                  </a:lnSpc>
                  <a:buClr>
                    <a:schemeClr val="accent1"/>
                  </a:buClr>
                  <a:buSzPts val="18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𝒆𝒙𝒑𝒆𝒄𝒕𝒆𝒅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dirty="0">
                    <a:solidFill>
                      <a:schemeClr val="dk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Estimate remain moves to end game.</a:t>
                </a:r>
                <a:endParaRPr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2" name="Google Shape;122;p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7" y="2650857"/>
                <a:ext cx="7204364" cy="1545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55D4018-E22C-DC7F-9BC9-997D7DA63A26}"/>
                  </a:ext>
                </a:extLst>
              </p:cNvPr>
              <p:cNvSpPr txBox="1"/>
              <p:nvPr/>
            </p:nvSpPr>
            <p:spPr>
              <a:xfrm>
                <a:off x="727650" y="1252629"/>
                <a:ext cx="7688700" cy="1162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0" smtClean="0">
                          <a:latin typeface="Cambria Math" panose="02040503050406030204" pitchFamily="18" charset="0"/>
                        </a:rPr>
                        <m:t>𝐓𝐡𝐢𝐧𝐤𝐢𝐧𝐠𝐓𝐢𝐦𝐞</m:t>
                      </m:r>
                      <m:r>
                        <a:rPr lang="en-US" altLang="zh-TW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𝑹𝒆𝒎𝒂𝒊𝒏𝒈𝑻𝒊𝒎𝒆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TW" sz="3200" b="1" i="1" smtClean="0">
                                  <a:latin typeface="Cambria Math" panose="02040503050406030204" pitchFamily="18" charset="0"/>
                                </a:rPr>
                                <m:t>𝒆𝒙𝒑𝒆𝒄𝒕𝒆𝒅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55D4018-E22C-DC7F-9BC9-997D7DA63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1252629"/>
                <a:ext cx="7688700" cy="1162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6EC3C10-769B-CD56-42B8-EE53A49458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479575" y="348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Semi-Dynamic Strategies: OPEN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(opening)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Google Shape;139;p25"/>
              <p:cNvSpPr txBox="1"/>
              <p:nvPr/>
            </p:nvSpPr>
            <p:spPr>
              <a:xfrm>
                <a:off x="1011385" y="2905013"/>
                <a:ext cx="7204359" cy="1105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00050" indent="-285750">
                  <a:lnSpc>
                    <a:spcPct val="150000"/>
                  </a:lnSpc>
                  <a:buClr>
                    <a:schemeClr val="accent1"/>
                  </a:buClr>
                  <a:buSzPts val="1800"/>
                  <a:buFont typeface="Wingdings" panose="05000000000000000000" pitchFamily="2" charset="2"/>
                  <a:buChar char="l"/>
                </a:pPr>
                <a:r>
                  <a:rPr lang="en-US" altLang="zh-TW" dirty="0">
                    <a:solidFill>
                      <a:schemeClr val="dk1"/>
                    </a:solidFill>
                    <a:latin typeface="Arial" panose="020B0604020202020204" pitchFamily="34" charset="0"/>
                    <a:ea typeface="Lato"/>
                    <a:cs typeface="Arial" panose="020B0604020202020204" pitchFamily="34" charset="0"/>
                    <a:sym typeface="Lato"/>
                  </a:rPr>
                  <a:t>S</a:t>
                </a:r>
                <a:r>
                  <a:rPr lang="en-US" altLang="zh-TW" sz="1800" dirty="0">
                    <a:solidFill>
                      <a:schemeClr val="dk1"/>
                    </a:solidFill>
                    <a:latin typeface="Arial" panose="020B0604020202020204" pitchFamily="34" charset="0"/>
                    <a:ea typeface="Lato"/>
                    <a:cs typeface="Arial" panose="020B0604020202020204" pitchFamily="34" charset="0"/>
                    <a:sym typeface="Lato"/>
                  </a:rPr>
                  <a:t>trategy based on EXP.</a:t>
                </a:r>
                <a:endParaRPr lang="en-US" altLang="zh-TW" sz="1800" b="1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8050" lvl="1" indent="-342900">
                  <a:lnSpc>
                    <a:spcPct val="150000"/>
                  </a:lnSpc>
                  <a:buClr>
                    <a:schemeClr val="accent1"/>
                  </a:buClr>
                  <a:buSzPts val="19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𝒐𝒑𝒆𝒏𝒊𝒏𝒈</m:t>
                        </m:r>
                      </m:sub>
                    </m:sSub>
                    <m:r>
                      <a:rPr lang="en-US" altLang="zh-TW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sz="1900" dirty="0">
                    <a:solidFill>
                      <a:schemeClr val="dk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 &gt; 1, constant</a:t>
                </a:r>
                <a:r>
                  <a:rPr lang="en-US" altLang="zh-TW" sz="1900" dirty="0">
                    <a:solidFill>
                      <a:schemeClr val="dk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sz="19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9" name="Google Shape;139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85" y="2905013"/>
                <a:ext cx="7204359" cy="11054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407B08E-45CE-61E0-DC0D-D62C0511C595}"/>
                  </a:ext>
                </a:extLst>
              </p:cNvPr>
              <p:cNvSpPr txBox="1"/>
              <p:nvPr/>
            </p:nvSpPr>
            <p:spPr>
              <a:xfrm>
                <a:off x="79201" y="1263693"/>
                <a:ext cx="9064799" cy="1162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0" smtClean="0">
                          <a:latin typeface="Cambria Math" panose="02040503050406030204" pitchFamily="18" charset="0"/>
                        </a:rPr>
                        <m:t>𝐓𝐡𝐢𝐧𝐤𝐢𝐧𝐠𝐓𝐢𝐦𝐞</m:t>
                      </m:r>
                      <m:r>
                        <a:rPr lang="en-US" altLang="zh-TW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𝒐𝒑𝒆𝒏𝒊𝒏𝒈</m:t>
                          </m:r>
                        </m:sub>
                      </m:sSub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𝑹𝒆𝒎𝒂𝒊𝒏𝒈𝑻𝒊𝒎𝒆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TW" sz="3200" b="1" i="1" smtClean="0">
                                  <a:latin typeface="Cambria Math" panose="02040503050406030204" pitchFamily="18" charset="0"/>
                                </a:rPr>
                                <m:t>𝒆𝒙𝒑𝒆𝒄𝒕𝒆𝒅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407B08E-45CE-61E0-DC0D-D62C0511C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1" y="1263693"/>
                <a:ext cx="9064799" cy="1162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8540EC8-D681-EF28-AE03-BF59D6840809}"/>
              </a:ext>
            </a:extLst>
          </p:cNvPr>
          <p:cNvSpPr/>
          <p:nvPr/>
        </p:nvSpPr>
        <p:spPr>
          <a:xfrm>
            <a:off x="5742150" y="1254847"/>
            <a:ext cx="3074400" cy="11628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4BCF44-84BB-40D5-BD7D-ED13C9F5D8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44FC8CE-BD3B-9575-AF84-04258F04D0FD}"/>
              </a:ext>
            </a:extLst>
          </p:cNvPr>
          <p:cNvGrpSpPr/>
          <p:nvPr/>
        </p:nvGrpSpPr>
        <p:grpSpPr>
          <a:xfrm>
            <a:off x="4130246" y="2593285"/>
            <a:ext cx="3005502" cy="623455"/>
            <a:chOff x="4739875" y="2514600"/>
            <a:chExt cx="2357400" cy="623455"/>
          </a:xfrm>
        </p:grpSpPr>
        <p:cxnSp>
          <p:nvCxnSpPr>
            <p:cNvPr id="143" name="Google Shape;143;p25"/>
            <p:cNvCxnSpPr/>
            <p:nvPr/>
          </p:nvCxnSpPr>
          <p:spPr>
            <a:xfrm>
              <a:off x="4739875" y="3125931"/>
              <a:ext cx="23574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4E178A8-40CF-A537-C9BF-BD5F89E5BABA}"/>
                </a:ext>
              </a:extLst>
            </p:cNvPr>
            <p:cNvCxnSpPr/>
            <p:nvPr/>
          </p:nvCxnSpPr>
          <p:spPr>
            <a:xfrm flipV="1">
              <a:off x="7084826" y="2514600"/>
              <a:ext cx="0" cy="6234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479575" y="348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Semi-Dynamic Strategies: MID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(medium)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932425" y="2000476"/>
            <a:ext cx="7279145" cy="245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8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l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trategy based on EXP.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908050" lvl="1" indent="-342900">
              <a:lnSpc>
                <a:spcPct val="150000"/>
              </a:lnSpc>
              <a:buClr>
                <a:schemeClr val="accent1"/>
              </a:buClr>
              <a:buSzPts val="1900"/>
              <a:buFont typeface="Wingdings" panose="05000000000000000000" pitchFamily="2" charset="2"/>
              <a:buChar char="Ø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TW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ike </a:t>
            </a:r>
            <a:r>
              <a:rPr lang="zh-TW" alt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formula</a:t>
            </a:r>
            <a:r>
              <a:rPr lang="zh-TW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static strategy but it is a</a:t>
            </a:r>
            <a:b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semi-dynamic verison.</a:t>
            </a:r>
            <a:endParaRPr lang="zh-TW" altLang="en-US"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l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The time is increased by a percentage determined by a Gaussian function over the set of move numbers.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AEC04FC-665C-C069-4973-3D136D043E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D9AC86E-FBED-B60D-F21F-8C2FAD48B7B8}"/>
                  </a:ext>
                </a:extLst>
              </p:cNvPr>
              <p:cNvSpPr txBox="1"/>
              <p:nvPr/>
            </p:nvSpPr>
            <p:spPr>
              <a:xfrm>
                <a:off x="39599" y="1111293"/>
                <a:ext cx="9064799" cy="761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0" smtClean="0">
                          <a:latin typeface="Cambria Math" panose="02040503050406030204" pitchFamily="18" charset="0"/>
                        </a:rPr>
                        <m:t>𝐓𝐡𝐢𝐧𝐤𝐢𝐧𝐠𝐓𝐢𝐦𝐞</m:t>
                      </m:r>
                      <m:r>
                        <a:rPr lang="en-US" altLang="zh-TW" sz="2000" b="1" i="0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TW" sz="20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𝑮𝒂𝒖𝒔𝒔𝒊𝒂𝒏</m:t>
                          </m:r>
                        </m:sub>
                      </m:sSub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𝒄𝒖𝒓𝒓𝒆𝒏𝒕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𝒎𝒐𝒗𝒆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𝒏𝒖𝒎𝒃𝒆𝒓</m:t>
                      </m:r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𝑹𝒆𝒎𝒂𝒊𝒏𝒈𝑻𝒊𝒎𝒆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𝒆𝒙𝒑𝒆𝒄𝒕𝒆𝒅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000" b="1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D9AC86E-FBED-B60D-F21F-8C2FAD48B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9" y="1111293"/>
                <a:ext cx="9064799" cy="7614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256DCECA-5C7E-0D39-2704-710EBFC002BC}"/>
              </a:ext>
            </a:extLst>
          </p:cNvPr>
          <p:cNvGrpSpPr/>
          <p:nvPr/>
        </p:nvGrpSpPr>
        <p:grpSpPr>
          <a:xfrm>
            <a:off x="4331164" y="1939636"/>
            <a:ext cx="3593635" cy="366392"/>
            <a:chOff x="4739875" y="2514600"/>
            <a:chExt cx="2357400" cy="623455"/>
          </a:xfrm>
        </p:grpSpPr>
        <p:cxnSp>
          <p:nvCxnSpPr>
            <p:cNvPr id="5" name="Google Shape;143;p25">
              <a:extLst>
                <a:ext uri="{FF2B5EF4-FFF2-40B4-BE49-F238E27FC236}">
                  <a16:creationId xmlns:a16="http://schemas.microsoft.com/office/drawing/2014/main" id="{96AB2D8D-22BA-DC63-914D-61F8FE47A8C6}"/>
                </a:ext>
              </a:extLst>
            </p:cNvPr>
            <p:cNvCxnSpPr/>
            <p:nvPr/>
          </p:nvCxnSpPr>
          <p:spPr>
            <a:xfrm>
              <a:off x="4739875" y="3125931"/>
              <a:ext cx="23574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60AEB01D-0537-6819-DF65-6F88701745E6}"/>
                </a:ext>
              </a:extLst>
            </p:cNvPr>
            <p:cNvCxnSpPr/>
            <p:nvPr/>
          </p:nvCxnSpPr>
          <p:spPr>
            <a:xfrm flipV="1">
              <a:off x="7093914" y="2514600"/>
              <a:ext cx="0" cy="6234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E0C6283-7C1F-D6BE-F728-5E0B0E678F44}"/>
              </a:ext>
            </a:extLst>
          </p:cNvPr>
          <p:cNvSpPr/>
          <p:nvPr/>
        </p:nvSpPr>
        <p:spPr>
          <a:xfrm>
            <a:off x="7100454" y="1033294"/>
            <a:ext cx="1899721" cy="839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DA11D5-6175-47A8-AB47-311EECB9D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85562"/>
            <a:ext cx="8588254" cy="93705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300" dirty="0">
                <a:latin typeface="Arial" panose="020B0604020202020204" pitchFamily="34" charset="0"/>
                <a:cs typeface="Arial" panose="020B0604020202020204" pitchFamily="34" charset="0"/>
              </a:rPr>
              <a:t>Critical moves have to spend more 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300" dirty="0">
                <a:latin typeface="Arial" panose="020B0604020202020204" pitchFamily="34" charset="0"/>
                <a:cs typeface="Arial" panose="020B0604020202020204" pitchFamily="34" charset="0"/>
              </a:rPr>
              <a:t>Take Chinese Chess for example:</a:t>
            </a:r>
          </a:p>
          <a:p>
            <a:pPr marL="114300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9616FC-6074-449E-9F44-2D1EF05E47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fld id="{00000000-1234-1234-1234-123412341234}" type="slidenum">
              <a:rPr lang="en-US" altLang="zh-TW" smtClean="0"/>
              <a:pPr/>
              <a:t>14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7C8D4DC-DFA7-48BE-9733-DC970D3350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368773"/>
                  </p:ext>
                </p:extLst>
              </p:nvPr>
            </p:nvGraphicFramePr>
            <p:xfrm>
              <a:off x="642550" y="1934995"/>
              <a:ext cx="7933753" cy="21570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0743">
                      <a:extLst>
                        <a:ext uri="{9D8B030D-6E8A-4147-A177-3AD203B41FA5}">
                          <a16:colId xmlns:a16="http://schemas.microsoft.com/office/drawing/2014/main" val="555645046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1979945242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482277005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1472787499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3544656207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1195817511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2792602660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2068779834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2379534112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469487856"/>
                        </a:ext>
                      </a:extLst>
                    </a:gridCol>
                  </a:tblGrid>
                  <a:tr h="340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game \ m</a:t>
                          </a:r>
                          <a:endParaRPr lang="zh-TW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163600"/>
                      </a:ext>
                    </a:extLst>
                  </a:tr>
                  <a:tr h="2762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99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100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341642"/>
                      </a:ext>
                    </a:extLst>
                  </a:tr>
                  <a:tr h="2762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99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100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7305407"/>
                      </a:ext>
                    </a:extLst>
                  </a:tr>
                  <a:tr h="2762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99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100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6560668"/>
                      </a:ext>
                    </a:extLst>
                  </a:tr>
                  <a:tr h="2762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928206"/>
                      </a:ext>
                    </a:extLst>
                  </a:tr>
                  <a:tr h="2762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1000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99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100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4202129"/>
                      </a:ext>
                    </a:extLst>
                  </a:tr>
                  <a:tr h="276204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𝑎𝑣𝑔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0000F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𝑎𝑣𝑔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0000F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𝑎𝑣𝑔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0000F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𝑎𝑣𝑔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0000F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𝑎𝑣𝑔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0000F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𝑎𝑣𝑔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6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0000F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rgbClr val="0000F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𝑎𝑣𝑔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99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0000F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𝑎𝑣𝑔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rgbClr val="0000F5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100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0000F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638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7C8D4DC-DFA7-48BE-9733-DC970D3350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368773"/>
                  </p:ext>
                </p:extLst>
              </p:nvPr>
            </p:nvGraphicFramePr>
            <p:xfrm>
              <a:off x="642550" y="1934995"/>
              <a:ext cx="7933753" cy="21570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0743">
                      <a:extLst>
                        <a:ext uri="{9D8B030D-6E8A-4147-A177-3AD203B41FA5}">
                          <a16:colId xmlns:a16="http://schemas.microsoft.com/office/drawing/2014/main" val="555645046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1979945242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482277005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1472787499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3544656207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1195817511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2792602660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2068779834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2379534112"/>
                        </a:ext>
                      </a:extLst>
                    </a:gridCol>
                    <a:gridCol w="785890">
                      <a:extLst>
                        <a:ext uri="{9D8B030D-6E8A-4147-A177-3AD203B41FA5}">
                          <a16:colId xmlns:a16="http://schemas.microsoft.com/office/drawing/2014/main" val="469487856"/>
                        </a:ext>
                      </a:extLst>
                    </a:gridCol>
                  </a:tblGrid>
                  <a:tr h="340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game \ m</a:t>
                          </a:r>
                          <a:endParaRPr lang="zh-TW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163600"/>
                      </a:ext>
                    </a:extLst>
                  </a:tr>
                  <a:tr h="299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10078" t="-116327" r="-801550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10078" t="-116327" r="-701550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10078" t="-116327" r="-601550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10078" t="-116327" r="-501550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10078" t="-116327" r="-401550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10078" t="-116327" r="-301550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10078" t="-116327" r="-101550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10078" t="-116327" r="-1550" b="-5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5341642"/>
                      </a:ext>
                    </a:extLst>
                  </a:tr>
                  <a:tr h="299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10078" t="-212000" r="-80155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10078" t="-212000" r="-70155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10078" t="-212000" r="-60155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10078" t="-212000" r="-50155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10078" t="-212000" r="-40155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10078" t="-212000" r="-30155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10078" t="-212000" r="-101550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10078" t="-212000" r="-1550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7305407"/>
                      </a:ext>
                    </a:extLst>
                  </a:tr>
                  <a:tr h="299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10078" t="-318367" r="-801550" b="-3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10078" t="-318367" r="-701550" b="-3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10078" t="-318367" r="-601550" b="-3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10078" t="-318367" r="-501550" b="-3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10078" t="-318367" r="-401550" b="-3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10078" t="-318367" r="-301550" b="-3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10078" t="-318367" r="-101550" b="-3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10078" t="-318367" r="-1550" b="-3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560668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928206"/>
                      </a:ext>
                    </a:extLst>
                  </a:tr>
                  <a:tr h="299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1000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10078" t="-518367" r="-801550" b="-1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10078" t="-518367" r="-701550" b="-1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10078" t="-518367" r="-601550" b="-1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10078" t="-518367" r="-501550" b="-1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10078" t="-518367" r="-401550" b="-1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10078" t="-518367" r="-301550" b="-1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10078" t="-518367" r="-101550" b="-1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10078" t="-518367" r="-1550" b="-1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4202129"/>
                      </a:ext>
                    </a:extLst>
                  </a:tr>
                  <a:tr h="32099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10078" t="-571698" r="-801550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10078" t="-571698" r="-701550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10078" t="-571698" r="-601550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410078" t="-571698" r="-501550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10078" t="-571698" r="-401550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10078" t="-571698" r="-301550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rgbClr val="0000F5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10078" t="-571698" r="-101550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10078" t="-571698" r="-1550" b="-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6381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左大括弧 7">
            <a:extLst>
              <a:ext uri="{FF2B5EF4-FFF2-40B4-BE49-F238E27FC236}">
                <a16:creationId xmlns:a16="http://schemas.microsoft.com/office/drawing/2014/main" id="{F90D962F-0940-44D7-9D57-55A91B8234CD}"/>
              </a:ext>
            </a:extLst>
          </p:cNvPr>
          <p:cNvSpPr/>
          <p:nvPr/>
        </p:nvSpPr>
        <p:spPr>
          <a:xfrm>
            <a:off x="685800" y="2289115"/>
            <a:ext cx="120478" cy="14488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24906BB-9CD5-4869-8A46-9E2EB555E5A0}"/>
              </a:ext>
            </a:extLst>
          </p:cNvPr>
          <p:cNvSpPr txBox="1"/>
          <p:nvPr/>
        </p:nvSpPr>
        <p:spPr>
          <a:xfrm>
            <a:off x="-49426" y="2656702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MCTS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09358D-7FEE-4821-9F46-01D2AA7CF452}"/>
              </a:ext>
            </a:extLst>
          </p:cNvPr>
          <p:cNvSpPr txBox="1"/>
          <p:nvPr/>
        </p:nvSpPr>
        <p:spPr>
          <a:xfrm>
            <a:off x="2480620" y="417527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criticality rate</a:t>
            </a:r>
            <a:endParaRPr lang="zh-TW" altLang="en-US" dirty="0">
              <a:solidFill>
                <a:srgbClr val="000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C86AB1-AB2B-4D62-AD9F-94876877BD3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029597" y="4175275"/>
            <a:ext cx="451023" cy="184666"/>
          </a:xfrm>
          <a:prstGeom prst="straightConnector1">
            <a:avLst/>
          </a:prstGeom>
          <a:ln>
            <a:solidFill>
              <a:srgbClr val="000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49;p26">
            <a:extLst>
              <a:ext uri="{FF2B5EF4-FFF2-40B4-BE49-F238E27FC236}">
                <a16:creationId xmlns:a16="http://schemas.microsoft.com/office/drawing/2014/main" id="{67985113-D87D-4252-94C3-61EA836D916A}"/>
              </a:ext>
            </a:extLst>
          </p:cNvPr>
          <p:cNvSpPr txBox="1">
            <a:spLocks/>
          </p:cNvSpPr>
          <p:nvPr/>
        </p:nvSpPr>
        <p:spPr>
          <a:xfrm>
            <a:off x="479575" y="3485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zh-TW" dirty="0">
                <a:latin typeface="Arial" panose="020B0604020202020204" pitchFamily="34" charset="0"/>
                <a:cs typeface="Arial" panose="020B0604020202020204" pitchFamily="34" charset="0"/>
              </a:rPr>
              <a:t>Semi-Dynamic Strategies: KAPPA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2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7654CA41-9F11-4BAF-9829-120F2230E0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bSup>
                    <m:r>
                      <a:rPr lang="en-US" altLang="zh-TW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,</m:t>
                    </m:r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TW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, </m:t>
                    </m:r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bSup>
                    <m:r>
                      <a:rPr lang="en-US" altLang="zh-TW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,</m:t>
                    </m:r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bSup>
                    <m:r>
                      <a:rPr lang="en-US" altLang="zh-TW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,</m:t>
                    </m:r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p>
                    </m:sSubSup>
                    <m:r>
                      <a:rPr lang="en-US" altLang="zh-TW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… </m:t>
                    </m:r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𝑎𝑣𝑔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</m:t>
                        </m:r>
                      </m:sup>
                    </m:sSubSup>
                  </m:oMath>
                </a14:m>
                <a:endParaRPr lang="en-US" altLang="zh-TW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TW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Store all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TW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a database.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TW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We have to spend more time on m when it has higher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zh-TW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TW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“Precompute” time allocated (from database) before every game was playing.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7654CA41-9F11-4BAF-9829-120F2230E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638B2F-0E96-42A6-B3D1-8844170CDF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fld id="{00000000-1234-1234-1234-123412341234}" type="slidenum">
              <a:rPr lang="en-US" altLang="zh-TW" smtClean="0"/>
              <a:pPr/>
              <a:t>15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DB19EAB-39AF-4566-B2D7-FB38F877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KAPPA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38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E86696-C6B7-42F4-A298-3EBC6A8442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fld id="{00000000-1234-1234-1234-123412341234}" type="slidenum">
              <a:rPr lang="en-US" altLang="zh-TW" smtClean="0"/>
              <a:pPr/>
              <a:t>16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7A7BCCB-922D-4F6B-AE1E-186D7D2B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KAPPA – Identify criticality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7774B10-2ADD-427F-973C-85930F897C05}"/>
              </a:ext>
            </a:extLst>
          </p:cNvPr>
          <p:cNvSpPr txBox="1"/>
          <p:nvPr/>
        </p:nvSpPr>
        <p:spPr>
          <a:xfrm>
            <a:off x="413951" y="1087395"/>
            <a:ext cx="278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 one MCTS game: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03371A-35F8-4EAB-9956-AED9ED629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182" y="1272061"/>
            <a:ext cx="2775420" cy="3095368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4DA1468B-C64C-48EE-8108-69B4C002E82F}"/>
              </a:ext>
            </a:extLst>
          </p:cNvPr>
          <p:cNvSpPr/>
          <p:nvPr/>
        </p:nvSpPr>
        <p:spPr>
          <a:xfrm>
            <a:off x="3758996" y="2182366"/>
            <a:ext cx="281355" cy="276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俥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9CD9616-ADCF-46F7-9EFC-4599B4F271BC}"/>
              </a:ext>
            </a:extLst>
          </p:cNvPr>
          <p:cNvSpPr/>
          <p:nvPr/>
        </p:nvSpPr>
        <p:spPr>
          <a:xfrm>
            <a:off x="4092151" y="2862408"/>
            <a:ext cx="281355" cy="276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炮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FD37AF3-47AD-4D1C-B2A7-7CB4E603D73C}"/>
              </a:ext>
            </a:extLst>
          </p:cNvPr>
          <p:cNvSpPr/>
          <p:nvPr/>
        </p:nvSpPr>
        <p:spPr>
          <a:xfrm>
            <a:off x="4415214" y="4229384"/>
            <a:ext cx="281355" cy="276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帥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9D4811E-BC89-45C5-BFFA-5726EAD5CF57}"/>
              </a:ext>
            </a:extLst>
          </p:cNvPr>
          <p:cNvSpPr/>
          <p:nvPr/>
        </p:nvSpPr>
        <p:spPr>
          <a:xfrm>
            <a:off x="4091319" y="1180638"/>
            <a:ext cx="281355" cy="2760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士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1E7D631-616C-4410-9166-3A25E4199E20}"/>
              </a:ext>
            </a:extLst>
          </p:cNvPr>
          <p:cNvSpPr/>
          <p:nvPr/>
        </p:nvSpPr>
        <p:spPr>
          <a:xfrm>
            <a:off x="3008390" y="3542609"/>
            <a:ext cx="281355" cy="2760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馬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9A49A0B-CD3A-4F74-AC2A-AB7C0CB09C68}"/>
              </a:ext>
            </a:extLst>
          </p:cNvPr>
          <p:cNvSpPr/>
          <p:nvPr/>
        </p:nvSpPr>
        <p:spPr>
          <a:xfrm>
            <a:off x="5802923" y="4200554"/>
            <a:ext cx="281355" cy="2760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砲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886C014-5A0C-4631-B668-C48EBCB7AD07}"/>
              </a:ext>
            </a:extLst>
          </p:cNvPr>
          <p:cNvSpPr/>
          <p:nvPr/>
        </p:nvSpPr>
        <p:spPr>
          <a:xfrm>
            <a:off x="4091319" y="1824821"/>
            <a:ext cx="281355" cy="2760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將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1CC1E672-EB4E-478C-8B9C-B6A9BCDA6318}"/>
              </a:ext>
            </a:extLst>
          </p:cNvPr>
          <p:cNvSpPr/>
          <p:nvPr/>
        </p:nvSpPr>
        <p:spPr>
          <a:xfrm>
            <a:off x="5450222" y="3871758"/>
            <a:ext cx="281355" cy="2760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卒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AC3D5155-58B8-4F10-A47E-10D4D700B51B}"/>
              </a:ext>
            </a:extLst>
          </p:cNvPr>
          <p:cNvSpPr/>
          <p:nvPr/>
        </p:nvSpPr>
        <p:spPr>
          <a:xfrm>
            <a:off x="5450223" y="1162847"/>
            <a:ext cx="281355" cy="2760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車</a:t>
            </a: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AD01A86B-B540-417F-9A30-AE7DA2F248C8}"/>
              </a:ext>
            </a:extLst>
          </p:cNvPr>
          <p:cNvSpPr/>
          <p:nvPr/>
        </p:nvSpPr>
        <p:spPr>
          <a:xfrm>
            <a:off x="4091319" y="3899186"/>
            <a:ext cx="281355" cy="2760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卒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FF098ECA-E151-435C-BCEB-446FAE9966A5}"/>
              </a:ext>
            </a:extLst>
          </p:cNvPr>
          <p:cNvSpPr/>
          <p:nvPr/>
        </p:nvSpPr>
        <p:spPr>
          <a:xfrm>
            <a:off x="3411309" y="3542610"/>
            <a:ext cx="281355" cy="2760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卒</a:t>
            </a: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07AD364F-EEA5-4AD4-9EB1-47F4CF5A4E9E}"/>
              </a:ext>
            </a:extLst>
          </p:cNvPr>
          <p:cNvSpPr/>
          <p:nvPr/>
        </p:nvSpPr>
        <p:spPr>
          <a:xfrm>
            <a:off x="4431322" y="1515136"/>
            <a:ext cx="281355" cy="2760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馬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A87F217F-AC1E-4C55-8836-30A8E4BB5BCE}"/>
              </a:ext>
            </a:extLst>
          </p:cNvPr>
          <p:cNvSpPr/>
          <p:nvPr/>
        </p:nvSpPr>
        <p:spPr>
          <a:xfrm>
            <a:off x="4427333" y="2197036"/>
            <a:ext cx="281355" cy="2760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卒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76698BC-3CE7-4747-A246-25969AA247D4}"/>
              </a:ext>
            </a:extLst>
          </p:cNvPr>
          <p:cNvSpPr txBox="1"/>
          <p:nvPr/>
        </p:nvSpPr>
        <p:spPr>
          <a:xfrm>
            <a:off x="1937257" y="164015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60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8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45196E-9689-4745-8C97-D65E4BEB1B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fld id="{00000000-1234-1234-1234-123412341234}" type="slidenum">
              <a:rPr lang="en-US" altLang="zh-TW" smtClean="0"/>
              <a:pPr/>
              <a:t>17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0B28903-067A-4B9C-A845-4AA367BF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KAPPA – Identify criticality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BFC8AE-3E1D-4AF2-90C4-21CBEA84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97" y="2034900"/>
            <a:ext cx="1947588" cy="2172104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88513C1E-2F07-45EE-9800-4B0A04C39CDB}"/>
              </a:ext>
            </a:extLst>
          </p:cNvPr>
          <p:cNvSpPr/>
          <p:nvPr/>
        </p:nvSpPr>
        <p:spPr>
          <a:xfrm>
            <a:off x="1909955" y="2888913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俥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2336F68-E2B7-4F74-AA5D-ED8CADAE4964}"/>
              </a:ext>
            </a:extLst>
          </p:cNvPr>
          <p:cNvSpPr/>
          <p:nvPr/>
        </p:nvSpPr>
        <p:spPr>
          <a:xfrm>
            <a:off x="960292" y="1962307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炮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A059744-58D7-43CB-9EEB-1DEFE51CEE1B}"/>
              </a:ext>
            </a:extLst>
          </p:cNvPr>
          <p:cNvSpPr/>
          <p:nvPr/>
        </p:nvSpPr>
        <p:spPr>
          <a:xfrm>
            <a:off x="1665273" y="4117292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帥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086347A-A022-4083-AD0D-9A1E57941017}"/>
              </a:ext>
            </a:extLst>
          </p:cNvPr>
          <p:cNvSpPr/>
          <p:nvPr/>
        </p:nvSpPr>
        <p:spPr>
          <a:xfrm>
            <a:off x="1471381" y="1960412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士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E483F45-5583-4FCE-88E3-1000DE286CF0}"/>
              </a:ext>
            </a:extLst>
          </p:cNvPr>
          <p:cNvSpPr/>
          <p:nvPr/>
        </p:nvSpPr>
        <p:spPr>
          <a:xfrm>
            <a:off x="691479" y="3630085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馬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C4DFB7E-7CD2-4B46-8EC5-10FB4D47A23D}"/>
              </a:ext>
            </a:extLst>
          </p:cNvPr>
          <p:cNvSpPr/>
          <p:nvPr/>
        </p:nvSpPr>
        <p:spPr>
          <a:xfrm>
            <a:off x="1907197" y="1962307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將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1D33BCA-BDC4-4631-8893-55F2A4FCF6DC}"/>
              </a:ext>
            </a:extLst>
          </p:cNvPr>
          <p:cNvSpPr/>
          <p:nvPr/>
        </p:nvSpPr>
        <p:spPr>
          <a:xfrm>
            <a:off x="1229105" y="1962307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車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7949C40-3CCF-4FC7-9602-256723A7E0C7}"/>
              </a:ext>
            </a:extLst>
          </p:cNvPr>
          <p:cNvSpPr/>
          <p:nvPr/>
        </p:nvSpPr>
        <p:spPr>
          <a:xfrm>
            <a:off x="960292" y="3630085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卒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BD6B976F-B09A-4BBB-B382-684C15B44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318" y="2034900"/>
            <a:ext cx="1947588" cy="2172104"/>
          </a:xfrm>
          <a:prstGeom prst="rect">
            <a:avLst/>
          </a:prstGeom>
        </p:spPr>
      </p:pic>
      <p:sp>
        <p:nvSpPr>
          <p:cNvPr id="30" name="橢圓 29">
            <a:extLst>
              <a:ext uri="{FF2B5EF4-FFF2-40B4-BE49-F238E27FC236}">
                <a16:creationId xmlns:a16="http://schemas.microsoft.com/office/drawing/2014/main" id="{C6868399-0C9D-4E27-8567-61BC5D03EDD8}"/>
              </a:ext>
            </a:extLst>
          </p:cNvPr>
          <p:cNvSpPr/>
          <p:nvPr/>
        </p:nvSpPr>
        <p:spPr>
          <a:xfrm>
            <a:off x="4562769" y="1958014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俥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A0B6EE1E-0CEF-44B1-BE8A-FD778D745D62}"/>
              </a:ext>
            </a:extLst>
          </p:cNvPr>
          <p:cNvSpPr/>
          <p:nvPr/>
        </p:nvSpPr>
        <p:spPr>
          <a:xfrm>
            <a:off x="4572000" y="2208267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將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EEAC9191-F1AC-4AFE-A1D8-A6E91DA56C51}"/>
              </a:ext>
            </a:extLst>
          </p:cNvPr>
          <p:cNvSpPr/>
          <p:nvPr/>
        </p:nvSpPr>
        <p:spPr>
          <a:xfrm>
            <a:off x="4096781" y="1960412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士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7747E231-B3BD-4491-AA2B-9C10473B7076}"/>
              </a:ext>
            </a:extLst>
          </p:cNvPr>
          <p:cNvSpPr/>
          <p:nvPr/>
        </p:nvSpPr>
        <p:spPr>
          <a:xfrm>
            <a:off x="3633582" y="1960412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炮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A28D9427-04EF-4AB6-BA8D-167FF822BF86}"/>
              </a:ext>
            </a:extLst>
          </p:cNvPr>
          <p:cNvSpPr/>
          <p:nvPr/>
        </p:nvSpPr>
        <p:spPr>
          <a:xfrm>
            <a:off x="4335394" y="4081281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帥</a:t>
            </a: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3ADCE44D-E19A-4AE4-8D2B-EED4E47A0E63}"/>
              </a:ext>
            </a:extLst>
          </p:cNvPr>
          <p:cNvSpPr/>
          <p:nvPr/>
        </p:nvSpPr>
        <p:spPr>
          <a:xfrm>
            <a:off x="4573432" y="2888913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車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37897788-86FE-4C69-B4AE-B7D7469E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251" y="2034900"/>
            <a:ext cx="1947588" cy="2172104"/>
          </a:xfrm>
          <a:prstGeom prst="rect">
            <a:avLst/>
          </a:prstGeom>
        </p:spPr>
      </p:pic>
      <p:sp>
        <p:nvSpPr>
          <p:cNvPr id="37" name="橢圓 36">
            <a:extLst>
              <a:ext uri="{FF2B5EF4-FFF2-40B4-BE49-F238E27FC236}">
                <a16:creationId xmlns:a16="http://schemas.microsoft.com/office/drawing/2014/main" id="{53B09400-2014-4D5A-A3DE-1905EEED078E}"/>
              </a:ext>
            </a:extLst>
          </p:cNvPr>
          <p:cNvSpPr/>
          <p:nvPr/>
        </p:nvSpPr>
        <p:spPr>
          <a:xfrm>
            <a:off x="7362702" y="1958014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俥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F1399922-CB48-4C85-99C9-E38DCE3FF51E}"/>
              </a:ext>
            </a:extLst>
          </p:cNvPr>
          <p:cNvSpPr/>
          <p:nvPr/>
        </p:nvSpPr>
        <p:spPr>
          <a:xfrm>
            <a:off x="7371933" y="2208267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將</a:t>
            </a: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9D72EA2E-9593-4384-BC12-892C2915E76F}"/>
              </a:ext>
            </a:extLst>
          </p:cNvPr>
          <p:cNvSpPr/>
          <p:nvPr/>
        </p:nvSpPr>
        <p:spPr>
          <a:xfrm>
            <a:off x="6896714" y="1960412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士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8700BAA2-4FFF-4F5B-90C7-FF1979765F7F}"/>
              </a:ext>
            </a:extLst>
          </p:cNvPr>
          <p:cNvSpPr/>
          <p:nvPr/>
        </p:nvSpPr>
        <p:spPr>
          <a:xfrm>
            <a:off x="6433515" y="1960412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炮</a:t>
            </a: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AAD03FFB-EAFA-44E8-B527-C661709F5309}"/>
              </a:ext>
            </a:extLst>
          </p:cNvPr>
          <p:cNvSpPr/>
          <p:nvPr/>
        </p:nvSpPr>
        <p:spPr>
          <a:xfrm>
            <a:off x="7135327" y="4081281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帥</a:t>
            </a: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8E7D62A5-DF5C-40EB-92EE-7451CCD28DFE}"/>
              </a:ext>
            </a:extLst>
          </p:cNvPr>
          <p:cNvSpPr/>
          <p:nvPr/>
        </p:nvSpPr>
        <p:spPr>
          <a:xfrm>
            <a:off x="6652726" y="3630085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車</a:t>
            </a: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FF960589-1217-4CB6-852B-29431A295681}"/>
              </a:ext>
            </a:extLst>
          </p:cNvPr>
          <p:cNvSpPr/>
          <p:nvPr/>
        </p:nvSpPr>
        <p:spPr>
          <a:xfrm>
            <a:off x="6433515" y="3630085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卒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AAAE946-CA79-49AF-93C7-91953053A6C8}"/>
              </a:ext>
            </a:extLst>
          </p:cNvPr>
          <p:cNvCxnSpPr/>
          <p:nvPr/>
        </p:nvCxnSpPr>
        <p:spPr>
          <a:xfrm flipH="1">
            <a:off x="2004883" y="21624"/>
            <a:ext cx="2505332" cy="1733035"/>
          </a:xfrm>
          <a:prstGeom prst="straightConnector1">
            <a:avLst/>
          </a:prstGeom>
          <a:ln>
            <a:solidFill>
              <a:srgbClr val="0000F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F7FB724A-5E3C-4551-89EB-39FF182BDD06}"/>
              </a:ext>
            </a:extLst>
          </p:cNvPr>
          <p:cNvCxnSpPr>
            <a:cxnSpLocks/>
          </p:cNvCxnSpPr>
          <p:nvPr/>
        </p:nvCxnSpPr>
        <p:spPr>
          <a:xfrm flipH="1">
            <a:off x="4532829" y="21624"/>
            <a:ext cx="1" cy="1735460"/>
          </a:xfrm>
          <a:prstGeom prst="straightConnector1">
            <a:avLst/>
          </a:prstGeom>
          <a:ln>
            <a:solidFill>
              <a:srgbClr val="0000F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576201B-00BB-4836-9BB2-B1470E972AE5}"/>
              </a:ext>
            </a:extLst>
          </p:cNvPr>
          <p:cNvCxnSpPr>
            <a:cxnSpLocks/>
          </p:cNvCxnSpPr>
          <p:nvPr/>
        </p:nvCxnSpPr>
        <p:spPr>
          <a:xfrm>
            <a:off x="4532829" y="19339"/>
            <a:ext cx="2505332" cy="1733035"/>
          </a:xfrm>
          <a:prstGeom prst="straightConnector1">
            <a:avLst/>
          </a:prstGeom>
          <a:ln>
            <a:solidFill>
              <a:srgbClr val="0000F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F269FF4-7188-4E4B-9994-09D152713419}"/>
              </a:ext>
            </a:extLst>
          </p:cNvPr>
          <p:cNvSpPr txBox="1"/>
          <p:nvPr/>
        </p:nvSpPr>
        <p:spPr>
          <a:xfrm>
            <a:off x="152661" y="1113205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000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 until end game</a:t>
            </a:r>
            <a:endParaRPr lang="zh-TW" altLang="en-US" sz="1600" dirty="0">
              <a:solidFill>
                <a:srgbClr val="000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6C9A4D5-E035-4C15-8DE9-9DD38F5FC16B}"/>
              </a:ext>
            </a:extLst>
          </p:cNvPr>
          <p:cNvSpPr txBox="1"/>
          <p:nvPr/>
        </p:nvSpPr>
        <p:spPr>
          <a:xfrm>
            <a:off x="176764" y="29829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5"/>
                </a:solidFill>
              </a:rPr>
              <a:t>…</a:t>
            </a:r>
            <a:endParaRPr lang="zh-TW" altLang="en-US" dirty="0">
              <a:solidFill>
                <a:srgbClr val="0000F5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5D3E894-2DA5-4487-9691-ABF192B4A0E6}"/>
              </a:ext>
            </a:extLst>
          </p:cNvPr>
          <p:cNvSpPr txBox="1"/>
          <p:nvPr/>
        </p:nvSpPr>
        <p:spPr>
          <a:xfrm>
            <a:off x="8467662" y="29829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5"/>
                </a:solidFill>
              </a:rPr>
              <a:t>…</a:t>
            </a:r>
            <a:endParaRPr lang="zh-TW" altLang="en-US" dirty="0">
              <a:solidFill>
                <a:srgbClr val="0000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8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CFCEE5-F361-4BC3-A5F0-EBEF355D09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fld id="{00000000-1234-1234-1234-123412341234}" type="slidenum">
              <a:rPr lang="en-US" altLang="zh-TW" smtClean="0"/>
              <a:pPr/>
              <a:t>18</a:t>
            </a:fld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D7408F1-2B03-4D14-9037-2B9A7410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KAPPA – Identify criticality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D7C384-6456-4BAE-80F8-21E0E3EE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97" y="1182287"/>
            <a:ext cx="1947588" cy="2172104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2BCCCD52-5098-43A9-9AA2-EB5E795698CA}"/>
              </a:ext>
            </a:extLst>
          </p:cNvPr>
          <p:cNvSpPr/>
          <p:nvPr/>
        </p:nvSpPr>
        <p:spPr>
          <a:xfrm>
            <a:off x="1909955" y="2036300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俥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62F22BD-9A4B-4721-A6D7-491BB119812C}"/>
              </a:ext>
            </a:extLst>
          </p:cNvPr>
          <p:cNvSpPr/>
          <p:nvPr/>
        </p:nvSpPr>
        <p:spPr>
          <a:xfrm>
            <a:off x="960292" y="1109694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炮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38462AB-9883-42C6-BC8C-476B71FAFD20}"/>
              </a:ext>
            </a:extLst>
          </p:cNvPr>
          <p:cNvSpPr/>
          <p:nvPr/>
        </p:nvSpPr>
        <p:spPr>
          <a:xfrm>
            <a:off x="1665273" y="3264679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帥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2011BA7-9928-4EF1-815C-B21247D0AA8C}"/>
              </a:ext>
            </a:extLst>
          </p:cNvPr>
          <p:cNvSpPr/>
          <p:nvPr/>
        </p:nvSpPr>
        <p:spPr>
          <a:xfrm>
            <a:off x="1471381" y="1107799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士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FB7E1D8-2D72-4AC1-8A17-1F5027342326}"/>
              </a:ext>
            </a:extLst>
          </p:cNvPr>
          <p:cNvSpPr/>
          <p:nvPr/>
        </p:nvSpPr>
        <p:spPr>
          <a:xfrm>
            <a:off x="691479" y="2777472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馬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B8F321A-8240-4942-9E3F-50F8581572B5}"/>
              </a:ext>
            </a:extLst>
          </p:cNvPr>
          <p:cNvSpPr/>
          <p:nvPr/>
        </p:nvSpPr>
        <p:spPr>
          <a:xfrm>
            <a:off x="1907197" y="1109694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將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4073D20-C38F-4021-A8FD-34791787577D}"/>
              </a:ext>
            </a:extLst>
          </p:cNvPr>
          <p:cNvSpPr/>
          <p:nvPr/>
        </p:nvSpPr>
        <p:spPr>
          <a:xfrm>
            <a:off x="1229105" y="1109694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車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0836539-47AA-41BF-9A5C-420A788A1F29}"/>
              </a:ext>
            </a:extLst>
          </p:cNvPr>
          <p:cNvSpPr/>
          <p:nvPr/>
        </p:nvSpPr>
        <p:spPr>
          <a:xfrm>
            <a:off x="960292" y="2777472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卒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282CE83B-5478-4550-846F-D01B07FAC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318" y="1182287"/>
            <a:ext cx="1947588" cy="2172104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38C6F6F5-A527-4E23-B445-B6CBE16AC0A6}"/>
              </a:ext>
            </a:extLst>
          </p:cNvPr>
          <p:cNvSpPr/>
          <p:nvPr/>
        </p:nvSpPr>
        <p:spPr>
          <a:xfrm>
            <a:off x="4562769" y="1105401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俥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BC31296-E626-4E90-B2B3-6BCF4DBA9F39}"/>
              </a:ext>
            </a:extLst>
          </p:cNvPr>
          <p:cNvSpPr/>
          <p:nvPr/>
        </p:nvSpPr>
        <p:spPr>
          <a:xfrm>
            <a:off x="4572000" y="1355654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將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03A5E3C-21BF-4B44-B742-CAD02D202E14}"/>
              </a:ext>
            </a:extLst>
          </p:cNvPr>
          <p:cNvSpPr/>
          <p:nvPr/>
        </p:nvSpPr>
        <p:spPr>
          <a:xfrm>
            <a:off x="4096781" y="1107799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士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D86A642-142F-4556-8FFC-0182684503D4}"/>
              </a:ext>
            </a:extLst>
          </p:cNvPr>
          <p:cNvSpPr/>
          <p:nvPr/>
        </p:nvSpPr>
        <p:spPr>
          <a:xfrm>
            <a:off x="3633582" y="1107799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炮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8BADFF3-DFA6-4FC0-AC9E-E6A687909068}"/>
              </a:ext>
            </a:extLst>
          </p:cNvPr>
          <p:cNvSpPr/>
          <p:nvPr/>
        </p:nvSpPr>
        <p:spPr>
          <a:xfrm>
            <a:off x="4335394" y="3228668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帥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9A59F71-2EC7-4BEF-A825-83AEFC7ACFB7}"/>
              </a:ext>
            </a:extLst>
          </p:cNvPr>
          <p:cNvSpPr/>
          <p:nvPr/>
        </p:nvSpPr>
        <p:spPr>
          <a:xfrm>
            <a:off x="4573432" y="2036300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車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9BA3104A-C3E1-4762-A704-56AC5627E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251" y="1182287"/>
            <a:ext cx="1947588" cy="2172104"/>
          </a:xfrm>
          <a:prstGeom prst="rect">
            <a:avLst/>
          </a:prstGeom>
        </p:spPr>
      </p:pic>
      <p:sp>
        <p:nvSpPr>
          <p:cNvPr id="24" name="橢圓 23">
            <a:extLst>
              <a:ext uri="{FF2B5EF4-FFF2-40B4-BE49-F238E27FC236}">
                <a16:creationId xmlns:a16="http://schemas.microsoft.com/office/drawing/2014/main" id="{2A1309E7-F527-4379-9C5D-72E97FAECC9C}"/>
              </a:ext>
            </a:extLst>
          </p:cNvPr>
          <p:cNvSpPr/>
          <p:nvPr/>
        </p:nvSpPr>
        <p:spPr>
          <a:xfrm>
            <a:off x="7362702" y="1105401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俥</a:t>
            </a: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5949AB4-CFB5-45FE-8BA6-DD25F01137E1}"/>
              </a:ext>
            </a:extLst>
          </p:cNvPr>
          <p:cNvSpPr/>
          <p:nvPr/>
        </p:nvSpPr>
        <p:spPr>
          <a:xfrm>
            <a:off x="7371933" y="1355654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將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10E63B5B-13A6-4060-92FD-2FA4D87E0036}"/>
              </a:ext>
            </a:extLst>
          </p:cNvPr>
          <p:cNvSpPr/>
          <p:nvPr/>
        </p:nvSpPr>
        <p:spPr>
          <a:xfrm>
            <a:off x="6896714" y="1107799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士</a:t>
            </a: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8484A97D-3B26-4FDC-BDA8-726C810C1827}"/>
              </a:ext>
            </a:extLst>
          </p:cNvPr>
          <p:cNvSpPr/>
          <p:nvPr/>
        </p:nvSpPr>
        <p:spPr>
          <a:xfrm>
            <a:off x="6433515" y="1107799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炮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56652923-9071-43CC-A7F1-702094EF3D9E}"/>
              </a:ext>
            </a:extLst>
          </p:cNvPr>
          <p:cNvSpPr/>
          <p:nvPr/>
        </p:nvSpPr>
        <p:spPr>
          <a:xfrm>
            <a:off x="7135327" y="3228668"/>
            <a:ext cx="197436" cy="18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帥</a:t>
            </a: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A31C81E9-0747-416B-A7DE-C727434A886A}"/>
              </a:ext>
            </a:extLst>
          </p:cNvPr>
          <p:cNvSpPr/>
          <p:nvPr/>
        </p:nvSpPr>
        <p:spPr>
          <a:xfrm>
            <a:off x="6652726" y="2777472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車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924A214F-53E4-4C3B-8831-986C978B8FCF}"/>
              </a:ext>
            </a:extLst>
          </p:cNvPr>
          <p:cNvSpPr/>
          <p:nvPr/>
        </p:nvSpPr>
        <p:spPr>
          <a:xfrm>
            <a:off x="6433515" y="2777472"/>
            <a:ext cx="197436" cy="1879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卒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5E78CF8-5B2E-4647-B46B-BD8A3FC698E8}"/>
              </a:ext>
            </a:extLst>
          </p:cNvPr>
          <p:cNvSpPr/>
          <p:nvPr/>
        </p:nvSpPr>
        <p:spPr>
          <a:xfrm>
            <a:off x="915804" y="1074775"/>
            <a:ext cx="286411" cy="249240"/>
          </a:xfrm>
          <a:prstGeom prst="roundRect">
            <a:avLst/>
          </a:prstGeom>
          <a:noFill/>
          <a:ln>
            <a:solidFill>
              <a:srgbClr val="000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279A785E-2544-4FC0-9C77-C102F8FF4814}"/>
              </a:ext>
            </a:extLst>
          </p:cNvPr>
          <p:cNvSpPr/>
          <p:nvPr/>
        </p:nvSpPr>
        <p:spPr>
          <a:xfrm>
            <a:off x="3589094" y="1074775"/>
            <a:ext cx="286411" cy="249240"/>
          </a:xfrm>
          <a:prstGeom prst="roundRect">
            <a:avLst/>
          </a:prstGeom>
          <a:noFill/>
          <a:ln>
            <a:solidFill>
              <a:srgbClr val="000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49FC7F36-03E3-4DAC-AABF-038CDF493BE7}"/>
              </a:ext>
            </a:extLst>
          </p:cNvPr>
          <p:cNvSpPr/>
          <p:nvPr/>
        </p:nvSpPr>
        <p:spPr>
          <a:xfrm>
            <a:off x="6389027" y="1074775"/>
            <a:ext cx="286411" cy="249240"/>
          </a:xfrm>
          <a:prstGeom prst="roundRect">
            <a:avLst/>
          </a:prstGeom>
          <a:noFill/>
          <a:ln>
            <a:solidFill>
              <a:srgbClr val="000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8A371C1-FB37-4EBC-BEAC-960A631B9DC1}"/>
              </a:ext>
            </a:extLst>
          </p:cNvPr>
          <p:cNvSpPr txBox="1"/>
          <p:nvPr/>
        </p:nvSpPr>
        <p:spPr>
          <a:xfrm>
            <a:off x="152050" y="2042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5"/>
                </a:solidFill>
              </a:rPr>
              <a:t>…</a:t>
            </a:r>
            <a:endParaRPr lang="zh-TW" altLang="en-US" dirty="0">
              <a:solidFill>
                <a:srgbClr val="0000F5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F3B7E75-9264-4288-865A-26809D874762}"/>
              </a:ext>
            </a:extLst>
          </p:cNvPr>
          <p:cNvSpPr txBox="1"/>
          <p:nvPr/>
        </p:nvSpPr>
        <p:spPr>
          <a:xfrm>
            <a:off x="8442948" y="2042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5"/>
                </a:solidFill>
              </a:rPr>
              <a:t>…</a:t>
            </a:r>
            <a:endParaRPr lang="zh-TW" altLang="en-US" dirty="0">
              <a:solidFill>
                <a:srgbClr val="0000F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8DCCC593-2F67-4F08-8453-94251F2650D3}"/>
                  </a:ext>
                </a:extLst>
              </p:cNvPr>
              <p:cNvSpPr txBox="1"/>
              <p:nvPr/>
            </p:nvSpPr>
            <p:spPr>
              <a:xfrm>
                <a:off x="2361148" y="3590023"/>
                <a:ext cx="1345433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0000F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solidFill>
                                <a:srgbClr val="0000F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0000F5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sup>
                      </m:sSup>
                      <m:r>
                        <a:rPr lang="en-US" altLang="zh-TW" sz="2000" i="1">
                          <a:solidFill>
                            <a:srgbClr val="0000F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zh-TW" sz="2000" i="1" smtClean="0">
                              <a:solidFill>
                                <a:srgbClr val="0000F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rgbClr val="0000F5"/>
                              </a:solidFill>
                              <a:latin typeface="Cambria Math" panose="02040503050406030204" pitchFamily="18" charset="0"/>
                            </a:rPr>
                            <m:t>3500</m:t>
                          </m:r>
                        </m:num>
                        <m:den>
                          <m:r>
                            <a:rPr lang="en-US" altLang="zh-TW" sz="2000" b="0" i="1" smtClean="0">
                              <a:solidFill>
                                <a:srgbClr val="0000F5"/>
                              </a:solidFill>
                              <a:latin typeface="Cambria Math" panose="02040503050406030204" pitchFamily="18" charset="0"/>
                            </a:rPr>
                            <m:t>5000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8DCCC593-2F67-4F08-8453-94251F26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148" y="3590023"/>
                <a:ext cx="1345433" cy="584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2E1B612-D1EB-4D18-9E35-C90C4CB0E907}"/>
              </a:ext>
            </a:extLst>
          </p:cNvPr>
          <p:cNvCxnSpPr>
            <a:cxnSpLocks/>
          </p:cNvCxnSpPr>
          <p:nvPr/>
        </p:nvCxnSpPr>
        <p:spPr>
          <a:xfrm flipV="1">
            <a:off x="2427018" y="4068726"/>
            <a:ext cx="613258" cy="13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CF26CFE-C8F0-4DB3-AFD5-C07F3839C182}"/>
              </a:ext>
            </a:extLst>
          </p:cNvPr>
          <p:cNvSpPr txBox="1"/>
          <p:nvPr/>
        </p:nvSpPr>
        <p:spPr>
          <a:xfrm>
            <a:off x="782554" y="4080363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playout count N</a:t>
            </a:r>
            <a:endParaRPr lang="zh-TW" alt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C2F4CCBD-C45E-48F7-964A-DE2EC346D82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181336" y="1324015"/>
            <a:ext cx="1852529" cy="22660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61125B4-9F16-4AE7-9A99-E43558068105}"/>
              </a:ext>
            </a:extLst>
          </p:cNvPr>
          <p:cNvCxnSpPr>
            <a:cxnSpLocks/>
          </p:cNvCxnSpPr>
          <p:nvPr/>
        </p:nvCxnSpPr>
        <p:spPr>
          <a:xfrm flipH="1">
            <a:off x="3364768" y="1324015"/>
            <a:ext cx="376541" cy="22660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CF326EB0-BDFE-4D29-91DD-1C531C9561E7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3660309" y="1324015"/>
            <a:ext cx="2871924" cy="22660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19D0CE1-D405-479F-8111-F485D6A9D772}"/>
              </a:ext>
            </a:extLst>
          </p:cNvPr>
          <p:cNvCxnSpPr>
            <a:cxnSpLocks/>
          </p:cNvCxnSpPr>
          <p:nvPr/>
        </p:nvCxnSpPr>
        <p:spPr>
          <a:xfrm>
            <a:off x="3818237" y="3935627"/>
            <a:ext cx="370703" cy="0"/>
          </a:xfrm>
          <a:prstGeom prst="straightConnector1">
            <a:avLst/>
          </a:prstGeom>
          <a:ln>
            <a:solidFill>
              <a:srgbClr val="000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A30F485-8C94-407C-9C7C-004A17F518B6}"/>
              </a:ext>
            </a:extLst>
          </p:cNvPr>
          <p:cNvSpPr txBox="1"/>
          <p:nvPr/>
        </p:nvSpPr>
        <p:spPr>
          <a:xfrm>
            <a:off x="4218567" y="374826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into database</a:t>
            </a:r>
            <a:endParaRPr lang="zh-TW" altLang="en-US" dirty="0">
              <a:solidFill>
                <a:srgbClr val="000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91A7BDB-A8F1-4D17-A7D0-1B0B457EDC54}"/>
              </a:ext>
            </a:extLst>
          </p:cNvPr>
          <p:cNvCxnSpPr>
            <a:cxnSpLocks/>
          </p:cNvCxnSpPr>
          <p:nvPr/>
        </p:nvCxnSpPr>
        <p:spPr>
          <a:xfrm>
            <a:off x="6248163" y="3946315"/>
            <a:ext cx="370703" cy="0"/>
          </a:xfrm>
          <a:prstGeom prst="straightConnector1">
            <a:avLst/>
          </a:prstGeom>
          <a:ln>
            <a:solidFill>
              <a:srgbClr val="0000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C787BAF7-AE43-4052-9BF7-96121B4DC33C}"/>
                  </a:ext>
                </a:extLst>
              </p:cNvPr>
              <p:cNvSpPr txBox="1"/>
              <p:nvPr/>
            </p:nvSpPr>
            <p:spPr>
              <a:xfrm>
                <a:off x="6768313" y="3787770"/>
                <a:ext cx="1386213" cy="305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solidFill>
                              <a:srgbClr val="0000F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rgbClr val="0000F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00F5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0000F5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bSup>
                  </m:oMath>
                </a14:m>
                <a:r>
                  <a:rPr lang="zh-TW" altLang="en-US" dirty="0">
                    <a:solidFill>
                      <a:srgbClr val="0000F5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00F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increase</a:t>
                </a:r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C787BAF7-AE43-4052-9BF7-96121B4DC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313" y="3787770"/>
                <a:ext cx="1386213" cy="305084"/>
              </a:xfrm>
              <a:prstGeom prst="rect">
                <a:avLst/>
              </a:prstGeom>
              <a:blipFill>
                <a:blip r:embed="rId5"/>
                <a:stretch>
                  <a:fillRect l="-6140" t="-24000" r="-9211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>
            <a:extLst>
              <a:ext uri="{FF2B5EF4-FFF2-40B4-BE49-F238E27FC236}">
                <a16:creationId xmlns:a16="http://schemas.microsoft.com/office/drawing/2014/main" id="{C3FBC6FB-51AB-4D1B-B3DD-70CBC561B8EC}"/>
              </a:ext>
            </a:extLst>
          </p:cNvPr>
          <p:cNvSpPr txBox="1"/>
          <p:nvPr/>
        </p:nvSpPr>
        <p:spPr>
          <a:xfrm>
            <a:off x="6017910" y="64132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move</a:t>
            </a:r>
            <a:endParaRPr lang="zh-TW" altLang="en-US" dirty="0">
              <a:solidFill>
                <a:srgbClr val="000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22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AD87C-10CC-442E-AF7E-09104F57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750" y="1310919"/>
            <a:ext cx="6478031" cy="14159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>
                <a:latin typeface="Arial Black" panose="020B0A04020102020204" pitchFamily="34" charset="0"/>
              </a:rPr>
              <a:t>dynamic strategies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9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660575" y="945435"/>
            <a:ext cx="7751100" cy="3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08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l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“Time Management for Monte-Carlo Tree Search Applied to the Game of Go” Published in 2010.</a:t>
            </a:r>
          </a:p>
          <a:p>
            <a:pPr marL="90805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Ø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Authors: Shih-</a:t>
            </a:r>
            <a:r>
              <a:rPr lang="en-US" altLang="zh-TW" sz="19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Chieh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Huang, </a:t>
            </a:r>
            <a:r>
              <a:rPr lang="en-US" altLang="zh-TW" sz="19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Rémi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9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Coulom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Shun-</a:t>
            </a:r>
            <a:r>
              <a:rPr lang="en-US" altLang="zh-TW" sz="19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Shii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</a:t>
            </a:r>
          </a:p>
          <a:p>
            <a:pPr marL="450850" lvl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l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“Time Management for Monte-Carlo Tree Search in Go” Published in 2011.</a:t>
            </a:r>
          </a:p>
          <a:p>
            <a:pPr marL="908050" lvl="1" indent="-342900">
              <a:lnSpc>
                <a:spcPct val="150000"/>
              </a:lnSpc>
              <a:buSzPts val="1900"/>
              <a:buFont typeface="Wingdings" panose="05000000000000000000" pitchFamily="2" charset="2"/>
              <a:buChar char="Ø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Authors: Hendrik Baier and Mark H.M. </a:t>
            </a:r>
            <a:r>
              <a:rPr lang="en-US" altLang="zh-TW" sz="19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Winands</a:t>
            </a:r>
            <a:endParaRPr lang="en-US" altLang="zh-TW"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805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Ø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 by Maastricht University.</a:t>
            </a:r>
          </a:p>
        </p:txBody>
      </p:sp>
      <p:sp>
        <p:nvSpPr>
          <p:cNvPr id="74" name="Google Shape;74;p16"/>
          <p:cNvSpPr txBox="1"/>
          <p:nvPr/>
        </p:nvSpPr>
        <p:spPr>
          <a:xfrm>
            <a:off x="521275" y="522900"/>
            <a:ext cx="6172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5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694BA7-6DF5-DBB0-1445-F44FE5C9F2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564597" y="373675"/>
            <a:ext cx="8424275" cy="8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Dynamic Strategies: BEHIND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(think longer when behind)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564597" y="1299255"/>
            <a:ext cx="7655700" cy="3217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08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l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Idea: After the regular search, but the win rate of the best move  is lower than a threshold (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win rate &lt; 0.5). </a:t>
            </a:r>
            <a:endParaRPr lang="en-US" altLang="zh-TW"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8050" lvl="1">
              <a:lnSpc>
                <a:spcPct val="150000"/>
              </a:lnSpc>
              <a:buSzPts val="1900"/>
              <a:buFont typeface="Wingdings" panose="05000000000000000000" pitchFamily="2" charset="2"/>
              <a:buChar char="Ø"/>
            </a:pPr>
            <a:r>
              <a:rPr lang="en-US" altLang="zh-TW" sz="175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zh-TW" sz="175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can use more time to think longer</a:t>
            </a:r>
            <a:r>
              <a:rPr lang="en-US" altLang="zh-TW" sz="175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(ex: +30% of </a:t>
            </a:r>
            <a:r>
              <a:rPr lang="en-US" altLang="zh-TW" sz="175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ThinkingTime</a:t>
            </a:r>
            <a:r>
              <a:rPr lang="en-US" altLang="zh-TW" sz="175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sz="175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75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l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trigger it N times.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Ø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we call it </a:t>
            </a:r>
            <a:r>
              <a:rPr 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BEHIND-1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Ø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we call it </a:t>
            </a:r>
            <a:r>
              <a:rPr 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BEHIND-N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FAA337-27E1-5E22-9439-881CEFAD17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556175" y="4060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Dynamic Strategies: UNST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(unstable)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556174" y="1253750"/>
            <a:ext cx="8276125" cy="3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08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l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Idea: After the regular search, if the most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visited 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 match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highest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-valued (win rate)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we can think longer.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Ø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 a better move had just been discovered.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l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trigger it N times.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Ø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N=1, we call it </a:t>
            </a:r>
            <a:r>
              <a:rPr 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UNST-1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Ø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N&gt;1, we call it </a:t>
            </a:r>
            <a:r>
              <a:rPr 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UNST-N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A82290-6728-B44B-6B62-CA3219746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597698" y="395525"/>
            <a:ext cx="77981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Dynamic Strategies: CLOSE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597698" y="1188600"/>
            <a:ext cx="7655700" cy="3321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l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Idea: After the regular search, but the most-visited 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second-most-visited 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"close", then we can think longer.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l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trigger it N times.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Ø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N=1, we call it </a:t>
            </a:r>
            <a:r>
              <a:rPr 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CLOSE-1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Ø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N&gt;1, we call it </a:t>
            </a:r>
            <a:r>
              <a:rPr 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CLOSE-N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DFB0AA-C1E0-C098-AC6A-B7C6706F95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575493" y="368701"/>
            <a:ext cx="78466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Dynamic Strategies: EARLY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575493" y="1102963"/>
            <a:ext cx="7560300" cy="3671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0850" lvl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l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Idea: 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Terminating the search process as early as possible 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move cannot change anymore.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8050" lvl="1">
              <a:lnSpc>
                <a:spcPct val="150000"/>
              </a:lnSpc>
              <a:buSzPts val="1900"/>
              <a:buFont typeface="Wingdings" panose="05000000000000000000" pitchFamily="2" charset="2"/>
              <a:buChar char="Ø"/>
            </a:pPr>
            <a:r>
              <a:rPr lang="zh-TW" sz="175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difference between the most-visited </a:t>
            </a:r>
            <a:r>
              <a:rPr lang="en-US" altLang="zh-TW" sz="175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zh-TW" sz="175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second-most-visited </a:t>
            </a:r>
            <a:r>
              <a:rPr lang="en-US" altLang="zh-TW" sz="175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zh-TW" sz="175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large, then we can terminate the search process.</a:t>
            </a:r>
            <a:endParaRPr sz="175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l"/>
            </a:pPr>
            <a:r>
              <a:rPr 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EARLY-A EARLY-B EARLY-C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strategies based on the idea of EARLY.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990C7C-C35B-D7B6-3A28-D39569B22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3AE33-47E1-4751-9990-E65C465F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Early-a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855364-7285-43E3-BE25-B62B26446A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fld id="{00000000-1234-1234-1234-123412341234}" type="slidenum">
              <a:rPr lang="en-US" altLang="zh-TW" smtClean="0"/>
              <a:pPr/>
              <a:t>24</a:t>
            </a:fld>
            <a:endParaRPr lang="zh-TW" altLang="en-US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8B3A165-F9EA-4DF5-B766-007F2B0151EC}"/>
              </a:ext>
            </a:extLst>
          </p:cNvPr>
          <p:cNvSpPr/>
          <p:nvPr/>
        </p:nvSpPr>
        <p:spPr>
          <a:xfrm>
            <a:off x="565322" y="1807176"/>
            <a:ext cx="8013356" cy="2162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3AAE2F-FD51-48F4-926E-119080A892B2}"/>
              </a:ext>
            </a:extLst>
          </p:cNvPr>
          <p:cNvSpPr txBox="1"/>
          <p:nvPr/>
        </p:nvSpPr>
        <p:spPr>
          <a:xfrm>
            <a:off x="3340412" y="781259"/>
            <a:ext cx="24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search time T</a:t>
            </a:r>
            <a:endParaRPr lang="zh-TW" alt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57AFA9F-A540-4D34-9DD3-6E83D790C295}"/>
              </a:ext>
            </a:extLst>
          </p:cNvPr>
          <p:cNvCxnSpPr/>
          <p:nvPr/>
        </p:nvCxnSpPr>
        <p:spPr>
          <a:xfrm>
            <a:off x="2245840" y="1578576"/>
            <a:ext cx="0" cy="732138"/>
          </a:xfrm>
          <a:prstGeom prst="line">
            <a:avLst/>
          </a:prstGeom>
          <a:ln w="38100">
            <a:solidFill>
              <a:srgbClr val="0000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1F5D2C-7F7E-4F04-BF5A-6FE8DEC016D2}"/>
              </a:ext>
            </a:extLst>
          </p:cNvPr>
          <p:cNvSpPr txBox="1"/>
          <p:nvPr/>
        </p:nvSpPr>
        <p:spPr>
          <a:xfrm>
            <a:off x="923668" y="2252019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  <a:endParaRPr lang="zh-TW" altLang="en-US" sz="2000" dirty="0">
              <a:solidFill>
                <a:srgbClr val="000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5423B7F-1EC0-45B2-8868-9DAA417A082D}"/>
              </a:ext>
            </a:extLst>
          </p:cNvPr>
          <p:cNvSpPr txBox="1"/>
          <p:nvPr/>
        </p:nvSpPr>
        <p:spPr>
          <a:xfrm>
            <a:off x="923667" y="2812870"/>
            <a:ext cx="7655005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900" dirty="0">
                <a:latin typeface="Arial" panose="020B0604020202020204" pitchFamily="34" charset="0"/>
                <a:cs typeface="Arial" panose="020B0604020202020204" pitchFamily="34" charset="0"/>
              </a:rPr>
              <a:t>Calculate playout count per second.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900" dirty="0">
                <a:latin typeface="Arial" panose="020B0604020202020204" pitchFamily="34" charset="0"/>
                <a:cs typeface="Arial" panose="020B0604020202020204" pitchFamily="34" charset="0"/>
              </a:rPr>
              <a:t>We use this to estimate how many times of playout [n] we can do in given remaining time [t].</a:t>
            </a:r>
            <a:endParaRPr lang="zh-TW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F438CBAA-C3B1-4232-87A0-56781CB6A565}"/>
              </a:ext>
            </a:extLst>
          </p:cNvPr>
          <p:cNvSpPr/>
          <p:nvPr/>
        </p:nvSpPr>
        <p:spPr>
          <a:xfrm rot="5400000" flipV="1">
            <a:off x="4453516" y="-2562989"/>
            <a:ext cx="216240" cy="799262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336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3AE33-47E1-4751-9990-E65C465F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Early-a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855364-7285-43E3-BE25-B62B26446A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fld id="{00000000-1234-1234-1234-123412341234}" type="slidenum">
              <a:rPr lang="en-US" altLang="zh-TW" smtClean="0"/>
              <a:pPr/>
              <a:t>25</a:t>
            </a:fld>
            <a:endParaRPr lang="zh-TW" altLang="en-US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8B3A165-F9EA-4DF5-B766-007F2B0151EC}"/>
              </a:ext>
            </a:extLst>
          </p:cNvPr>
          <p:cNvSpPr/>
          <p:nvPr/>
        </p:nvSpPr>
        <p:spPr>
          <a:xfrm>
            <a:off x="565322" y="1807176"/>
            <a:ext cx="8013356" cy="2162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3AAE2F-FD51-48F4-926E-119080A892B2}"/>
              </a:ext>
            </a:extLst>
          </p:cNvPr>
          <p:cNvSpPr txBox="1"/>
          <p:nvPr/>
        </p:nvSpPr>
        <p:spPr>
          <a:xfrm>
            <a:off x="3376801" y="997810"/>
            <a:ext cx="24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search time T</a:t>
            </a:r>
            <a:endParaRPr lang="zh-TW" alt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57AFA9F-A540-4D34-9DD3-6E83D790C295}"/>
              </a:ext>
            </a:extLst>
          </p:cNvPr>
          <p:cNvCxnSpPr/>
          <p:nvPr/>
        </p:nvCxnSpPr>
        <p:spPr>
          <a:xfrm>
            <a:off x="2245840" y="1578576"/>
            <a:ext cx="0" cy="732138"/>
          </a:xfrm>
          <a:prstGeom prst="line">
            <a:avLst/>
          </a:prstGeom>
          <a:ln w="38100">
            <a:solidFill>
              <a:srgbClr val="0000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1F5D2C-7F7E-4F04-BF5A-6FE8DEC016D2}"/>
              </a:ext>
            </a:extLst>
          </p:cNvPr>
          <p:cNvSpPr txBox="1"/>
          <p:nvPr/>
        </p:nvSpPr>
        <p:spPr>
          <a:xfrm>
            <a:off x="2551671" y="2310714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  <a:endParaRPr lang="zh-TW" altLang="en-US" sz="2000" dirty="0">
              <a:solidFill>
                <a:srgbClr val="000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5423B7F-1EC0-45B2-8868-9DAA417A082D}"/>
              </a:ext>
            </a:extLst>
          </p:cNvPr>
          <p:cNvSpPr txBox="1"/>
          <p:nvPr/>
        </p:nvSpPr>
        <p:spPr>
          <a:xfrm>
            <a:off x="503031" y="2854399"/>
            <a:ext cx="842420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 regular intervals (ex: 50 playouts), check 1</a:t>
            </a:r>
            <a:r>
              <a:rPr lang="en-US" altLang="zh-TW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best move and 2</a:t>
            </a:r>
            <a:r>
              <a:rPr lang="en-US" altLang="zh-TW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best move.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If total remaining expected playout all given to 2</a:t>
            </a:r>
            <a:r>
              <a:rPr lang="en-US" altLang="zh-TW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, and 2</a:t>
            </a:r>
            <a:r>
              <a:rPr lang="en-US" altLang="zh-TW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still can’t pass 1</a:t>
            </a:r>
            <a:r>
              <a:rPr lang="en-US" altLang="zh-TW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, then exit safely.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6FF4C86-D3A9-47F0-83BA-1C3D2A88FFF4}"/>
              </a:ext>
            </a:extLst>
          </p:cNvPr>
          <p:cNvCxnSpPr/>
          <p:nvPr/>
        </p:nvCxnSpPr>
        <p:spPr>
          <a:xfrm>
            <a:off x="2737022" y="1720678"/>
            <a:ext cx="0" cy="4293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30158FF-9A84-448F-BE89-307C3111AED0}"/>
              </a:ext>
            </a:extLst>
          </p:cNvPr>
          <p:cNvCxnSpPr/>
          <p:nvPr/>
        </p:nvCxnSpPr>
        <p:spPr>
          <a:xfrm>
            <a:off x="3229233" y="1720678"/>
            <a:ext cx="0" cy="4293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CBAAE4C-1F27-4D76-9C55-0BAA5D6C87BD}"/>
              </a:ext>
            </a:extLst>
          </p:cNvPr>
          <p:cNvCxnSpPr/>
          <p:nvPr/>
        </p:nvCxnSpPr>
        <p:spPr>
          <a:xfrm>
            <a:off x="3717324" y="1720678"/>
            <a:ext cx="0" cy="4293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AE1A4B2-7287-4F7A-B8FE-2092775768D9}"/>
              </a:ext>
            </a:extLst>
          </p:cNvPr>
          <p:cNvCxnSpPr/>
          <p:nvPr/>
        </p:nvCxnSpPr>
        <p:spPr>
          <a:xfrm>
            <a:off x="4222922" y="1720678"/>
            <a:ext cx="0" cy="4293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C180D47-8426-40A8-90DA-5D198CE3AF4F}"/>
              </a:ext>
            </a:extLst>
          </p:cNvPr>
          <p:cNvCxnSpPr/>
          <p:nvPr/>
        </p:nvCxnSpPr>
        <p:spPr>
          <a:xfrm>
            <a:off x="4715133" y="1720678"/>
            <a:ext cx="0" cy="4293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B8E4D52-841E-409C-A810-0498B99EC4A4}"/>
              </a:ext>
            </a:extLst>
          </p:cNvPr>
          <p:cNvCxnSpPr/>
          <p:nvPr/>
        </p:nvCxnSpPr>
        <p:spPr>
          <a:xfrm>
            <a:off x="5178511" y="1720678"/>
            <a:ext cx="0" cy="4293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2A54690-7860-457E-BC57-3771658820C5}"/>
              </a:ext>
            </a:extLst>
          </p:cNvPr>
          <p:cNvCxnSpPr/>
          <p:nvPr/>
        </p:nvCxnSpPr>
        <p:spPr>
          <a:xfrm>
            <a:off x="5603790" y="1717589"/>
            <a:ext cx="0" cy="4293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5BDD125-668D-4869-92A4-E8C821F446A1}"/>
              </a:ext>
            </a:extLst>
          </p:cNvPr>
          <p:cNvCxnSpPr/>
          <p:nvPr/>
        </p:nvCxnSpPr>
        <p:spPr>
          <a:xfrm>
            <a:off x="6030098" y="1717589"/>
            <a:ext cx="0" cy="4293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4D5631F-1270-475E-A687-DCF91AF35657}"/>
              </a:ext>
            </a:extLst>
          </p:cNvPr>
          <p:cNvCxnSpPr/>
          <p:nvPr/>
        </p:nvCxnSpPr>
        <p:spPr>
          <a:xfrm>
            <a:off x="6471851" y="1717589"/>
            <a:ext cx="0" cy="4293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6E3720E-D901-416C-9FD6-9C6BA16FDF88}"/>
              </a:ext>
            </a:extLst>
          </p:cNvPr>
          <p:cNvCxnSpPr/>
          <p:nvPr/>
        </p:nvCxnSpPr>
        <p:spPr>
          <a:xfrm>
            <a:off x="6913606" y="1717589"/>
            <a:ext cx="0" cy="4293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81C7AB1-1031-4235-890B-95E56FA4CD4A}"/>
              </a:ext>
            </a:extLst>
          </p:cNvPr>
          <p:cNvCxnSpPr/>
          <p:nvPr/>
        </p:nvCxnSpPr>
        <p:spPr>
          <a:xfrm>
            <a:off x="7322409" y="1717589"/>
            <a:ext cx="0" cy="4293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238058A-0C42-47EE-AEA8-1A4B95BD3A2C}"/>
              </a:ext>
            </a:extLst>
          </p:cNvPr>
          <p:cNvCxnSpPr/>
          <p:nvPr/>
        </p:nvCxnSpPr>
        <p:spPr>
          <a:xfrm>
            <a:off x="7754896" y="1717589"/>
            <a:ext cx="0" cy="4293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0700318-8DBC-4630-AB6A-C213A6FCA119}"/>
              </a:ext>
            </a:extLst>
          </p:cNvPr>
          <p:cNvCxnSpPr/>
          <p:nvPr/>
        </p:nvCxnSpPr>
        <p:spPr>
          <a:xfrm>
            <a:off x="8144133" y="1715530"/>
            <a:ext cx="0" cy="4293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左大括弧 9">
            <a:extLst>
              <a:ext uri="{FF2B5EF4-FFF2-40B4-BE49-F238E27FC236}">
                <a16:creationId xmlns:a16="http://schemas.microsoft.com/office/drawing/2014/main" id="{01FA3304-80E8-48FE-B618-A9D8660985FE}"/>
              </a:ext>
            </a:extLst>
          </p:cNvPr>
          <p:cNvSpPr/>
          <p:nvPr/>
        </p:nvSpPr>
        <p:spPr>
          <a:xfrm rot="16200000">
            <a:off x="2467482" y="2051486"/>
            <a:ext cx="94735" cy="401065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364561D-3E8A-4B4B-88E8-88FE8EAB60B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06030" y="2299386"/>
            <a:ext cx="608820" cy="6415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1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E7DF47-BD6E-49D4-B672-0E8663CAB0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fld id="{00000000-1234-1234-1234-123412341234}" type="slidenum">
              <a:rPr lang="en-US" altLang="zh-TW" smtClean="0"/>
              <a:pPr/>
              <a:t>26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8C27F41-A8B7-4793-848D-B77522C8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Early-a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AE466F3-DBEE-4045-AFCF-C5EFE3FD2F9A}"/>
              </a:ext>
            </a:extLst>
          </p:cNvPr>
          <p:cNvSpPr txBox="1"/>
          <p:nvPr/>
        </p:nvSpPr>
        <p:spPr>
          <a:xfrm>
            <a:off x="583856" y="101772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  <a:endParaRPr lang="zh-TW" altLang="en-US" dirty="0">
              <a:solidFill>
                <a:srgbClr val="000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48A247-E319-46DE-B9ED-FF2D0975E7D9}"/>
              </a:ext>
            </a:extLst>
          </p:cNvPr>
          <p:cNvSpPr txBox="1"/>
          <p:nvPr/>
        </p:nvSpPr>
        <p:spPr>
          <a:xfrm>
            <a:off x="969480" y="1232597"/>
            <a:ext cx="7399134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 a certain interval: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1</a:t>
            </a:r>
            <a:r>
              <a:rPr lang="en-US" altLang="zh-TW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visit count: 10000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2</a:t>
            </a:r>
            <a:r>
              <a:rPr lang="en-US" altLang="zh-TW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visit count: 4000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and we have expected 5000 playout left.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If all 5000 visits 2</a:t>
            </a:r>
            <a:r>
              <a:rPr lang="en-US" altLang="zh-TW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, then 2</a:t>
            </a:r>
            <a:r>
              <a:rPr lang="en-US" altLang="zh-TW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has 9000. We still selected 1</a:t>
            </a:r>
            <a:r>
              <a:rPr lang="en-US" altLang="zh-TW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So we don’t have to do the remaining 5000 playout.</a:t>
            </a:r>
          </a:p>
          <a:p>
            <a:pPr>
              <a:lnSpc>
                <a:spcPct val="200000"/>
              </a:lnSpc>
            </a:pPr>
            <a:endParaRPr lang="zh-TW" altLang="en-US" dirty="0">
              <a:solidFill>
                <a:srgbClr val="000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8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2A6521-EBCF-45D1-B3FA-5D9AA7A3E5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fld id="{00000000-1234-1234-1234-123412341234}" type="slidenum">
              <a:rPr lang="en-US" altLang="zh-TW" smtClean="0"/>
              <a:pPr/>
              <a:t>27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C959E73-B531-4BAE-A088-A5DFAD0B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Early-B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CBAB546-2948-40C4-BE32-16942B026DB7}"/>
              </a:ext>
            </a:extLst>
          </p:cNvPr>
          <p:cNvSpPr txBox="1"/>
          <p:nvPr/>
        </p:nvSpPr>
        <p:spPr>
          <a:xfrm>
            <a:off x="583856" y="101772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  <a:endParaRPr lang="zh-TW" altLang="en-US" dirty="0">
              <a:solidFill>
                <a:srgbClr val="000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D1980C-0763-4714-8C78-DCA6894AFEF1}"/>
              </a:ext>
            </a:extLst>
          </p:cNvPr>
          <p:cNvSpPr txBox="1"/>
          <p:nvPr/>
        </p:nvSpPr>
        <p:spPr>
          <a:xfrm>
            <a:off x="969480" y="1232597"/>
            <a:ext cx="7399134" cy="443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Origin: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	total time = time limit = 40(s)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We expected that EARLY-A can save 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1/5</a:t>
            </a:r>
            <a:r>
              <a:rPr lang="en-US" altLang="zh-TW" dirty="0">
                <a:solidFill>
                  <a:srgbClr val="000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of time.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So we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total time = 40*(5/4) = 50(s)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If EARLY-A works as expected, we will spend 50*(4/5) = 40(s) 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still meets the time limit.</a:t>
            </a:r>
          </a:p>
          <a:p>
            <a:pPr>
              <a:lnSpc>
                <a:spcPct val="200000"/>
              </a:lnSpc>
            </a:pPr>
            <a:endParaRPr lang="en-US" altLang="zh-TW" dirty="0">
              <a:solidFill>
                <a:srgbClr val="000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zh-TW" altLang="en-US" dirty="0">
              <a:solidFill>
                <a:srgbClr val="000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5BAD0705-10C4-4D50-979A-A0883061FFE5}"/>
              </a:ext>
            </a:extLst>
          </p:cNvPr>
          <p:cNvCxnSpPr>
            <a:cxnSpLocks/>
          </p:cNvCxnSpPr>
          <p:nvPr/>
        </p:nvCxnSpPr>
        <p:spPr>
          <a:xfrm flipV="1">
            <a:off x="3920181" y="2947086"/>
            <a:ext cx="2801895" cy="145194"/>
          </a:xfrm>
          <a:prstGeom prst="bentConnector3">
            <a:avLst>
              <a:gd name="adj1" fmla="val 1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BD5DC13-FFF0-453E-A857-956220EF5DF7}"/>
                  </a:ext>
                </a:extLst>
              </p:cNvPr>
              <p:cNvSpPr txBox="1"/>
              <p:nvPr/>
            </p:nvSpPr>
            <p:spPr>
              <a:xfrm>
                <a:off x="6827108" y="2764824"/>
                <a:ext cx="94622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𝑒𝑎𝑟𝑙𝑦𝑒𝑥𝑖𝑡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BD5DC13-FFF0-453E-A857-956220EF5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108" y="2764824"/>
                <a:ext cx="946221" cy="298928"/>
              </a:xfrm>
              <a:prstGeom prst="rect">
                <a:avLst/>
              </a:prstGeom>
              <a:blipFill>
                <a:blip r:embed="rId2"/>
                <a:stretch>
                  <a:fillRect l="-7742" t="-2041" r="-3871" b="-26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623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130ABA-4A94-4DAA-B325-3F6C08C46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fld id="{00000000-1234-1234-1234-123412341234}" type="slidenum">
              <a:rPr lang="en-US" altLang="zh-TW" smtClean="0"/>
              <a:pPr/>
              <a:t>28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999411F-9910-4429-B928-E64A31E3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Early-c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9A98DA8-DDD5-4D4C-84B1-3B7F7D123C1F}"/>
                  </a:ext>
                </a:extLst>
              </p:cNvPr>
              <p:cNvSpPr txBox="1"/>
              <p:nvPr/>
            </p:nvSpPr>
            <p:spPr>
              <a:xfrm>
                <a:off x="583856" y="947635"/>
                <a:ext cx="8248444" cy="50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In general, not all remaining will visit 2</a:t>
                </a:r>
                <a:r>
                  <a:rPr lang="en-US" altLang="zh-TW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. So we estimate a proportion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𝑒𝑎𝑟𝑙𝑦𝑒𝑥𝑖𝑡</m:t>
                        </m:r>
                      </m:sub>
                    </m:sSub>
                  </m:oMath>
                </a14:m>
                <a:endParaRPr lang="zh-TW" altLang="en-US" dirty="0">
                  <a:solidFill>
                    <a:srgbClr val="0000F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9A98DA8-DDD5-4D4C-84B1-3B7F7D123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56" y="947635"/>
                <a:ext cx="8248444" cy="503408"/>
              </a:xfrm>
              <a:prstGeom prst="rect">
                <a:avLst/>
              </a:prstGeom>
              <a:blipFill>
                <a:blip r:embed="rId2"/>
                <a:stretch>
                  <a:fillRect l="-665" b="-132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06F0D65-4838-4A6F-A306-8E202F310E71}"/>
                  </a:ext>
                </a:extLst>
              </p:cNvPr>
              <p:cNvSpPr txBox="1"/>
              <p:nvPr/>
            </p:nvSpPr>
            <p:spPr>
              <a:xfrm>
                <a:off x="583856" y="1887505"/>
                <a:ext cx="7399134" cy="3086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a certain interval: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1</a:t>
                </a:r>
                <a:r>
                  <a:rPr lang="en-US" altLang="zh-TW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altLang="zh-TW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visit count: 10000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2</a:t>
                </a:r>
                <a:r>
                  <a:rPr lang="en-US" altLang="zh-TW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US" altLang="zh-TW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visit count: 4000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we have expected 9000 playout left,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𝑒𝑎𝑟𝑙𝑦𝑒𝑥𝑖𝑡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=0.25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zh-TW" dirty="0">
                    <a:solidFill>
                      <a:srgbClr val="0000F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9000*0.25 = 2250 </a:t>
                </a: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visits 2</a:t>
                </a:r>
                <a:r>
                  <a:rPr lang="en-US" altLang="zh-TW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 , then 2</a:t>
                </a:r>
                <a:r>
                  <a:rPr lang="en-US" altLang="zh-TW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 has 6250. We still selected 1</a:t>
                </a:r>
                <a:r>
                  <a:rPr lang="en-US" altLang="zh-TW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 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So we don’t have to do the remaining 9000 playout.</a:t>
                </a:r>
              </a:p>
              <a:p>
                <a:pPr>
                  <a:lnSpc>
                    <a:spcPct val="200000"/>
                  </a:lnSpc>
                </a:pPr>
                <a:endParaRPr lang="zh-TW" altLang="en-US" dirty="0">
                  <a:solidFill>
                    <a:srgbClr val="0000F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06F0D65-4838-4A6F-A306-8E202F310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56" y="1887505"/>
                <a:ext cx="7399134" cy="3086294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3B6571EB-4259-49F3-91E1-4A0BF666D671}"/>
              </a:ext>
            </a:extLst>
          </p:cNvPr>
          <p:cNvSpPr txBox="1"/>
          <p:nvPr/>
        </p:nvSpPr>
        <p:spPr>
          <a:xfrm>
            <a:off x="583856" y="152033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  <a:endParaRPr lang="zh-TW" altLang="en-US" dirty="0">
              <a:solidFill>
                <a:srgbClr val="000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3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AD87C-10CC-442E-AF7E-09104F57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2" y="1246046"/>
            <a:ext cx="6453316" cy="14159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>
                <a:latin typeface="Arial Black" panose="020B0A04020102020204" pitchFamily="34" charset="0"/>
              </a:rPr>
              <a:t>experiment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5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660575" y="1414625"/>
            <a:ext cx="7751100" cy="2073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08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l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game of Go, there is only limited amount of time to think.</a:t>
            </a:r>
          </a:p>
          <a:p>
            <a:pPr marL="4508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l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MCTS has the advantage of stopping at any time.</a:t>
            </a:r>
          </a:p>
          <a:p>
            <a:pPr marL="4508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l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time should we allocate for each move ?</a:t>
            </a:r>
          </a:p>
        </p:txBody>
      </p:sp>
      <p:sp>
        <p:nvSpPr>
          <p:cNvPr id="74" name="Google Shape;74;p16"/>
          <p:cNvSpPr txBox="1"/>
          <p:nvPr/>
        </p:nvSpPr>
        <p:spPr>
          <a:xfrm>
            <a:off x="521275" y="638100"/>
            <a:ext cx="6172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5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DBF6B74-1AD8-906E-F16D-48111B4D95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933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889F5-3CF4-4FC5-91D9-6E9A5340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Case1: Erica-Baseline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D313D-6604-4EDA-BD3B-F2C5B94C0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342" y="955675"/>
            <a:ext cx="8520600" cy="341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Erica-Baseline: Use Enhanced formula with BEHIND-1 and UNST-1.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50" dirty="0">
                <a:latin typeface="Arial" panose="020B0604020202020204" pitchFamily="34" charset="0"/>
                <a:cs typeface="Arial" panose="020B0604020202020204" pitchFamily="34" charset="0"/>
              </a:rPr>
              <a:t>Combine static strategy and dynamic strategy.</a:t>
            </a:r>
            <a:endParaRPr lang="zh-TW" altLang="en-US"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F3E814-CC5B-485F-AEC3-40F0B8EF61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fld id="{00000000-1234-1234-1234-123412341234}" type="slidenum">
              <a:rPr lang="en-US" altLang="zh-TW" smtClean="0"/>
              <a:pPr/>
              <a:t>30</a:t>
            </a:fld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B0C0512-DEE8-4170-8602-63826841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55" y="1858397"/>
            <a:ext cx="5703836" cy="2925044"/>
          </a:xfrm>
          <a:prstGeom prst="rect">
            <a:avLst/>
          </a:prstGeom>
          <a:ln w="1270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13A7941-F11E-4B25-A361-75C3EBE454EA}"/>
              </a:ext>
            </a:extLst>
          </p:cNvPr>
          <p:cNvCxnSpPr>
            <a:cxnSpLocks/>
          </p:cNvCxnSpPr>
          <p:nvPr/>
        </p:nvCxnSpPr>
        <p:spPr>
          <a:xfrm>
            <a:off x="326553" y="2758986"/>
            <a:ext cx="845538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1174F14-F099-49B5-B50F-FB67B2D45C2D}"/>
              </a:ext>
            </a:extLst>
          </p:cNvPr>
          <p:cNvCxnSpPr>
            <a:cxnSpLocks/>
          </p:cNvCxnSpPr>
          <p:nvPr/>
        </p:nvCxnSpPr>
        <p:spPr>
          <a:xfrm>
            <a:off x="326553" y="3566993"/>
            <a:ext cx="845538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3BD7CF9-2FC5-4F03-880D-8C585973816C}"/>
              </a:ext>
            </a:extLst>
          </p:cNvPr>
          <p:cNvGrpSpPr/>
          <p:nvPr/>
        </p:nvGrpSpPr>
        <p:grpSpPr>
          <a:xfrm>
            <a:off x="6227332" y="2234209"/>
            <a:ext cx="2701381" cy="2001969"/>
            <a:chOff x="5944382" y="3543508"/>
            <a:chExt cx="2701381" cy="200196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094F97-9802-47C5-B259-CE6BD9DD2E63}"/>
                </a:ext>
              </a:extLst>
            </p:cNvPr>
            <p:cNvSpPr/>
            <p:nvPr/>
          </p:nvSpPr>
          <p:spPr>
            <a:xfrm>
              <a:off x="5944382" y="4314937"/>
              <a:ext cx="27013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Arial" panose="020B0604020202020204" pitchFamily="34" charset="0"/>
                  <a:cs typeface="Arial" panose="020B0604020202020204" pitchFamily="34" charset="0"/>
                </a:rPr>
                <a:t>Think-Longer-When-Behind</a:t>
              </a:r>
              <a:endParaRPr lang="zh-TW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5D35FDA-74F6-439F-8868-5A790CA96B3E}"/>
                </a:ext>
              </a:extLst>
            </p:cNvPr>
            <p:cNvSpPr/>
            <p:nvPr/>
          </p:nvSpPr>
          <p:spPr>
            <a:xfrm>
              <a:off x="5944382" y="5206923"/>
              <a:ext cx="20168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Arial" panose="020B0604020202020204" pitchFamily="34" charset="0"/>
                  <a:cs typeface="Arial" panose="020B0604020202020204" pitchFamily="34" charset="0"/>
                </a:rPr>
                <a:t>Unstable-Evaluation</a:t>
              </a:r>
              <a:endParaRPr lang="zh-TW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36541FE-C3E4-400D-A27B-1C44D976CA18}"/>
                </a:ext>
              </a:extLst>
            </p:cNvPr>
            <p:cNvSpPr/>
            <p:nvPr/>
          </p:nvSpPr>
          <p:spPr>
            <a:xfrm>
              <a:off x="5944382" y="3543508"/>
              <a:ext cx="19062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latin typeface="Arial" panose="020B0604020202020204" pitchFamily="34" charset="0"/>
                  <a:cs typeface="Arial" panose="020B0604020202020204" pitchFamily="34" charset="0"/>
                </a:rPr>
                <a:t>Enhanced formula </a:t>
              </a:r>
              <a:endParaRPr lang="zh-TW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939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805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Case1: Erica-Baseline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Google Shape;114;p22"/>
          <p:cNvGrpSpPr/>
          <p:nvPr/>
        </p:nvGrpSpPr>
        <p:grpSpPr>
          <a:xfrm>
            <a:off x="666750" y="1742175"/>
            <a:ext cx="7810500" cy="2009775"/>
            <a:chOff x="666750" y="1701200"/>
            <a:chExt cx="7810500" cy="2009775"/>
          </a:xfrm>
        </p:grpSpPr>
        <p:pic>
          <p:nvPicPr>
            <p:cNvPr id="115" name="Google Shape;115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6750" y="1701200"/>
              <a:ext cx="7810500" cy="2009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22"/>
            <p:cNvSpPr/>
            <p:nvPr/>
          </p:nvSpPr>
          <p:spPr>
            <a:xfrm>
              <a:off x="921550" y="3236125"/>
              <a:ext cx="7147200" cy="246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DB9B3A-7D05-4AF2-0334-5B4BB3CAF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31</a:t>
            </a:fld>
            <a:endParaRPr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23918" y="509774"/>
            <a:ext cx="72819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Case2</a:t>
            </a: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: Semi-dynamic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Strategies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1A1BCA-7EC1-407B-3810-EC30E2DA5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C4F2FC-B512-4C9D-AE05-BB29722DB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545441"/>
            <a:ext cx="7920000" cy="20526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0B38291-9A9E-4432-AD18-A84949BD6A9A}"/>
                  </a:ext>
                </a:extLst>
              </p:cNvPr>
              <p:cNvSpPr txBox="1"/>
              <p:nvPr/>
            </p:nvSpPr>
            <p:spPr>
              <a:xfrm>
                <a:off x="612000" y="3787346"/>
                <a:ext cx="8010268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EXP-STONES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𝑒𝑥𝑝𝑒𝑐𝑡𝑒𝑑</m:t>
                        </m:r>
                      </m:sub>
                    </m:sSub>
                  </m:oMath>
                </a14:m>
                <a:r>
                  <a:rPr lang="zh-TW" alt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TW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 total number of stones in current board.</a:t>
                </a:r>
                <a:endParaRPr lang="zh-TW" altLang="en-US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0B38291-9A9E-4432-AD18-A84949BD6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3787346"/>
                <a:ext cx="8010268" cy="357534"/>
              </a:xfrm>
              <a:prstGeom prst="rect">
                <a:avLst/>
              </a:prstGeom>
              <a:blipFill>
                <a:blip r:embed="rId4"/>
                <a:stretch>
                  <a:fillRect l="-381" t="-5085" b="-152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438806"/>
            <a:ext cx="72327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Case3</a:t>
            </a:r>
            <a:r>
              <a:rPr lang="zh-TW" altLang="zh-TW" dirty="0">
                <a:latin typeface="Arial" panose="020B0604020202020204" pitchFamily="34" charset="0"/>
                <a:cs typeface="Arial" panose="020B0604020202020204" pitchFamily="34" charset="0"/>
              </a:rPr>
              <a:t>: dynamic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Strategies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0CB934-05A1-C5CB-6111-526C430D2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0CB72F-8F74-4D08-90D5-56860D86A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0" y="1784227"/>
            <a:ext cx="7560000" cy="2978940"/>
          </a:xfrm>
          <a:prstGeom prst="rect">
            <a:avLst/>
          </a:prstGeom>
        </p:spPr>
      </p:pic>
      <p:sp>
        <p:nvSpPr>
          <p:cNvPr id="9" name="文字版面配置區 2">
            <a:extLst>
              <a:ext uri="{FF2B5EF4-FFF2-40B4-BE49-F238E27FC236}">
                <a16:creationId xmlns:a16="http://schemas.microsoft.com/office/drawing/2014/main" id="{15B1C6BB-3D92-4519-A147-D048C03A3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36240"/>
            <a:ext cx="8520600" cy="341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dk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Strategies based on EXP.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50" dirty="0">
                <a:latin typeface="Arial" panose="020B0604020202020204" pitchFamily="34" charset="0"/>
                <a:cs typeface="Arial" panose="020B0604020202020204" pitchFamily="34" charset="0"/>
              </a:rPr>
              <a:t>Combine dynamic strategy with EXP.</a:t>
            </a:r>
            <a:endParaRPr lang="zh-TW" altLang="en-US"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/>
        </p:nvSpPr>
        <p:spPr>
          <a:xfrm>
            <a:off x="727650" y="1000050"/>
            <a:ext cx="7688700" cy="360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indent="-342900">
              <a:lnSpc>
                <a:spcPct val="150000"/>
              </a:lnSpc>
              <a:buClr>
                <a:schemeClr val="accent1"/>
              </a:buClr>
              <a:buSzPts val="1900"/>
              <a:buFont typeface="Wingdings" panose="05000000000000000000" pitchFamily="2" charset="2"/>
              <a:buChar char="l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Opponent’s time.</a:t>
            </a:r>
          </a:p>
          <a:p>
            <a:pPr marL="4508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l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Pondering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8050" lvl="1" indent="-342900" algn="l" rtl="0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Ø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opponent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turn, keep thinking 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my turn.</a:t>
            </a:r>
            <a:endParaRPr lang="en-US" altLang="zh-TW"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8050" lvl="1" indent="-342900" algn="l" rtl="0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Re-use subtree of the opponent’s played move.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lvl="0" indent="-342900" algn="l" rtl="0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l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Focused Pondering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8050" lvl="1" indent="-342900" algn="l" rtl="0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Ø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search for N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best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moves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08050" lvl="1" indent="-342900" algn="l" rtl="0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opponent’s played move is among the selected moves, then reduce </a:t>
            </a:r>
            <a:r>
              <a:rPr lang="en-US" sz="19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ThinkingTime</a:t>
            </a:r>
            <a:r>
              <a:rPr lang="en-US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11910C-4548-42C4-4DE1-D40D9676AE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34</a:t>
            </a:fld>
            <a:endParaRPr lang="zh-TW" altLang="en-US"/>
          </a:p>
        </p:txBody>
      </p:sp>
      <p:sp>
        <p:nvSpPr>
          <p:cNvPr id="5" name="Google Shape;187;p32">
            <a:extLst>
              <a:ext uri="{FF2B5EF4-FFF2-40B4-BE49-F238E27FC236}">
                <a16:creationId xmlns:a16="http://schemas.microsoft.com/office/drawing/2014/main" id="{DA88E30E-9445-41D8-A58D-A661964C90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38806"/>
            <a:ext cx="72327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Pondering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660575" y="975425"/>
            <a:ext cx="7751100" cy="3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alt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strategies </a:t>
            </a:r>
            <a:endParaRPr sz="19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ecide about time allocation to all future moves before the start of the game.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alt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Semi-dynamic strategies</a:t>
            </a:r>
            <a:endParaRPr sz="19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etermine the computation time for each move before the start of the respective move search. 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alt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strategies</a:t>
            </a:r>
            <a:endParaRPr sz="19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algn="l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ake“live”timing decisions while the search process is running.</a:t>
            </a:r>
            <a:endParaRPr sz="2116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21275" y="285300"/>
            <a:ext cx="6172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strategies</a:t>
            </a:r>
            <a:endParaRPr sz="25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A0AD398-4BA8-D02E-FBC0-13B00C1309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1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AD87C-10CC-442E-AF7E-09104F57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dirty="0">
                <a:latin typeface="Arial Black" panose="020B0A04020102020204" pitchFamily="34" charset="0"/>
              </a:rPr>
              <a:t>Static strategies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1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623400" y="6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Static strategies: Fixed playout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847350" y="1414295"/>
            <a:ext cx="7688700" cy="232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08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l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Idea: assign fixed thinking time to every move.</a:t>
            </a:r>
            <a:endParaRPr lang="en-US"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8050" lvl="1" indent="-342900">
              <a:lnSpc>
                <a:spcPct val="150000"/>
              </a:lnSpc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Ø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time for every move is the same.</a:t>
            </a:r>
            <a:endParaRPr lang="en-US"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l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for every move using 100 simulation in MCTS.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A4E818-06FF-8D82-F752-4DE88EE354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539275" y="5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Static strategies: Basic formula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72325" y="2798619"/>
            <a:ext cx="7688700" cy="175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08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l"/>
            </a:pP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Idea: 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leads to more thinking time in the begining.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8050" lvl="1" indent="-3429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1900"/>
              <a:buFont typeface="Wingdings" panose="05000000000000000000" pitchFamily="2" charset="2"/>
              <a:buChar char="Ø"/>
            </a:pPr>
            <a:r>
              <a:rPr 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RemainingTime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Total usable time left in the whole game.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8050" lvl="1" indent="-342900">
              <a:lnSpc>
                <a:spcPct val="150000"/>
              </a:lnSpc>
              <a:buClr>
                <a:schemeClr val="accent1"/>
              </a:buClr>
              <a:buSzPts val="1900"/>
              <a:buFont typeface="Wingdings" panose="05000000000000000000" pitchFamily="2" charset="2"/>
              <a:buChar char="Ø"/>
            </a:pPr>
            <a:r>
              <a:rPr 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ThinkingTime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How much time to use in one single move.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2C29BA4-48A5-0948-BBAE-6492CC91DED3}"/>
                  </a:ext>
                </a:extLst>
              </p:cNvPr>
              <p:cNvSpPr txBox="1"/>
              <p:nvPr/>
            </p:nvSpPr>
            <p:spPr>
              <a:xfrm>
                <a:off x="631225" y="1645049"/>
                <a:ext cx="7688700" cy="101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0" smtClean="0">
                          <a:latin typeface="Cambria Math" panose="02040503050406030204" pitchFamily="18" charset="0"/>
                        </a:rPr>
                        <m:t>𝐓𝐡𝐢𝐧𝐤𝐢𝐧𝐠𝐓𝐢𝐦𝐞</m:t>
                      </m:r>
                      <m:r>
                        <a:rPr lang="en-US" altLang="zh-TW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𝑹𝒆𝒎𝒂𝒊𝒏𝒈𝑻𝒊𝒎𝒆</m:t>
                          </m:r>
                        </m:num>
                        <m:den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2C29BA4-48A5-0948-BBAE-6492CC91D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25" y="1645049"/>
                <a:ext cx="7688700" cy="1019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D29CA93-3AF0-3D55-505A-E7CB66257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522227" y="5717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Arial" panose="020B0604020202020204" pitchFamily="34" charset="0"/>
                <a:cs typeface="Arial" panose="020B0604020202020204" pitchFamily="34" charset="0"/>
              </a:rPr>
              <a:t>Static strategies: Enhanced formula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831137" y="2839076"/>
            <a:ext cx="7880377" cy="172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Wingdings" panose="05000000000000000000" pitchFamily="2" charset="2"/>
              <a:buChar char="l"/>
            </a:pP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Idea: 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less time in the beginning and use more time in the middle of the game.</a:t>
            </a:r>
            <a:endParaRPr lang="en-US" altLang="zh-TW"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8050" lvl="1" indent="-3429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1900"/>
              <a:buFont typeface="Wingdings" panose="05000000000000000000" pitchFamily="2" charset="2"/>
              <a:buChar char="Ø"/>
            </a:pPr>
            <a:r>
              <a:rPr 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Ply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otal moves performed by both players.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8050" lvl="1" indent="-342900">
              <a:lnSpc>
                <a:spcPct val="115000"/>
              </a:lnSpc>
              <a:buClr>
                <a:schemeClr val="accent1"/>
              </a:buClr>
              <a:buSzPts val="1900"/>
              <a:buFont typeface="Wingdings" panose="05000000000000000000" pitchFamily="2" charset="2"/>
              <a:buChar char="Ø"/>
            </a:pPr>
            <a:r>
              <a:rPr lang="zh-TW" sz="19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MaxPly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Constant. </a:t>
            </a:r>
            <a:r>
              <a:rPr lang="zh-TW" sz="19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Ply = MaxPly is the peak of ThinkingTime.</a:t>
            </a:r>
            <a:endParaRPr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8407727" y="43748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FBABA14-0C9A-9898-A61B-558CE5887FBD}"/>
                  </a:ext>
                </a:extLst>
              </p:cNvPr>
              <p:cNvSpPr txBox="1"/>
              <p:nvPr/>
            </p:nvSpPr>
            <p:spPr>
              <a:xfrm>
                <a:off x="294102" y="1552996"/>
                <a:ext cx="8662325" cy="1106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0" smtClean="0">
                          <a:latin typeface="Cambria Math" panose="02040503050406030204" pitchFamily="18" charset="0"/>
                        </a:rPr>
                        <m:t>𝐓𝐡𝐢𝐧𝐤𝐢𝐧𝐠𝐓𝐢𝐦𝐞</m:t>
                      </m:r>
                      <m:r>
                        <a:rPr lang="en-US" altLang="zh-TW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𝑹𝒆𝒎𝒂𝒊𝒏𝒈𝑻𝒊𝒎𝒆</m:t>
                          </m:r>
                        </m:num>
                        <m:den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3200" b="1" i="0" smtClean="0">
                              <a:latin typeface="Cambria Math" panose="02040503050406030204" pitchFamily="18" charset="0"/>
                            </a:rPr>
                            <m:t>𝐦𝐚𝐱</m:t>
                          </m:r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𝑴𝒂𝒙𝑷𝒍𝒚</m:t>
                          </m:r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𝑷𝒍𝒚</m:t>
                          </m:r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FBABA14-0C9A-9898-A61B-558CE5887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2" y="1552996"/>
                <a:ext cx="8662325" cy="11068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6BB3E3-0EF2-4545-B7AD-74B703605E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568700" y="386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between Basic and Enhanced Formula</a:t>
            </a:r>
            <a:endParaRPr sz="270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425" y="1126275"/>
            <a:ext cx="6047250" cy="33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5307575" y="2116400"/>
            <a:ext cx="1999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 dirty="0">
                <a:solidFill>
                  <a:srgbClr val="00FF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綠色: Basic</a:t>
            </a:r>
            <a:endParaRPr sz="1700" b="1" dirty="0">
              <a:solidFill>
                <a:srgbClr val="00FF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 dirty="0">
                <a:solidFill>
                  <a:srgbClr val="0000F5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藍色: Enhanced</a:t>
            </a:r>
            <a:endParaRPr sz="1700" b="1" dirty="0">
              <a:solidFill>
                <a:srgbClr val="0000F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E3664A-0827-9435-7E8E-20D32EAE64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751</TotalTime>
  <Words>2251</Words>
  <Application>Microsoft Office PowerPoint</Application>
  <PresentationFormat>如螢幕大小 (16:9)</PresentationFormat>
  <Paragraphs>357</Paragraphs>
  <Slides>34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5" baseType="lpstr">
      <vt:lpstr>Wingdings</vt:lpstr>
      <vt:lpstr>新細明體</vt:lpstr>
      <vt:lpstr>Raleway</vt:lpstr>
      <vt:lpstr>微軟正黑體</vt:lpstr>
      <vt:lpstr>Gill Sans MT</vt:lpstr>
      <vt:lpstr>Arial</vt:lpstr>
      <vt:lpstr>Calibri</vt:lpstr>
      <vt:lpstr>Lato</vt:lpstr>
      <vt:lpstr>Cambria Math</vt:lpstr>
      <vt:lpstr>Arial Black</vt:lpstr>
      <vt:lpstr>圖庫</vt:lpstr>
      <vt:lpstr>Time Management for Monte-Carlo Tree Search</vt:lpstr>
      <vt:lpstr>PowerPoint 簡報</vt:lpstr>
      <vt:lpstr>PowerPoint 簡報</vt:lpstr>
      <vt:lpstr>PowerPoint 簡報</vt:lpstr>
      <vt:lpstr>Static strategies</vt:lpstr>
      <vt:lpstr>Static strategies: Fixed playout</vt:lpstr>
      <vt:lpstr>Static strategies: Basic formula</vt:lpstr>
      <vt:lpstr>Static strategies: Enhanced formula</vt:lpstr>
      <vt:lpstr>PowerPoint 簡報</vt:lpstr>
      <vt:lpstr>Semi-dynamic strategies</vt:lpstr>
      <vt:lpstr>Semi-Dynamic Strategies: EXP (expected)</vt:lpstr>
      <vt:lpstr>Semi-Dynamic Strategies: OPEN (opening)</vt:lpstr>
      <vt:lpstr>Semi-Dynamic Strategies: MID (medium)</vt:lpstr>
      <vt:lpstr>PowerPoint 簡報</vt:lpstr>
      <vt:lpstr>KAPPA</vt:lpstr>
      <vt:lpstr>KAPPA – Identify criticality</vt:lpstr>
      <vt:lpstr>KAPPA – Identify criticality</vt:lpstr>
      <vt:lpstr>KAPPA – Identify criticality</vt:lpstr>
      <vt:lpstr>dynamic strategies</vt:lpstr>
      <vt:lpstr>Dynamic Strategies: BEHIND               (think longer when behind)</vt:lpstr>
      <vt:lpstr>Dynamic Strategies: UNST (unstable)</vt:lpstr>
      <vt:lpstr>Dynamic Strategies: CLOSE </vt:lpstr>
      <vt:lpstr>Dynamic Strategies: EARLY</vt:lpstr>
      <vt:lpstr>Early-a</vt:lpstr>
      <vt:lpstr>Early-a</vt:lpstr>
      <vt:lpstr>Early-a</vt:lpstr>
      <vt:lpstr>Early-B</vt:lpstr>
      <vt:lpstr>Early-c</vt:lpstr>
      <vt:lpstr>experiment</vt:lpstr>
      <vt:lpstr>Case1: Erica-Baseline</vt:lpstr>
      <vt:lpstr>Case1: Erica-Baseline</vt:lpstr>
      <vt:lpstr>Case2: Semi-dynamic Strategies</vt:lpstr>
      <vt:lpstr>Case3: dynamic Strategies</vt:lpstr>
      <vt:lpstr>Pondering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for Monte-Carlo Tree Search</dc:title>
  <cp:lastModifiedBy>user</cp:lastModifiedBy>
  <cp:revision>173</cp:revision>
  <dcterms:modified xsi:type="dcterms:W3CDTF">2022-12-05T18:46:05Z</dcterms:modified>
</cp:coreProperties>
</file>