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7" r:id="rId4"/>
    <p:sldId id="272" r:id="rId5"/>
    <p:sldId id="268" r:id="rId6"/>
    <p:sldId id="273" r:id="rId7"/>
    <p:sldId id="269" r:id="rId8"/>
    <p:sldId id="271" r:id="rId9"/>
    <p:sldId id="314" r:id="rId10"/>
    <p:sldId id="315" r:id="rId11"/>
    <p:sldId id="275" r:id="rId12"/>
    <p:sldId id="276" r:id="rId13"/>
    <p:sldId id="279" r:id="rId14"/>
    <p:sldId id="278" r:id="rId15"/>
    <p:sldId id="284" r:id="rId16"/>
    <p:sldId id="286" r:id="rId17"/>
    <p:sldId id="287" r:id="rId18"/>
    <p:sldId id="288" r:id="rId19"/>
    <p:sldId id="281" r:id="rId20"/>
    <p:sldId id="289" r:id="rId21"/>
    <p:sldId id="290" r:id="rId22"/>
    <p:sldId id="291" r:id="rId23"/>
    <p:sldId id="293" r:id="rId24"/>
    <p:sldId id="294" r:id="rId25"/>
    <p:sldId id="292" r:id="rId26"/>
    <p:sldId id="282" r:id="rId27"/>
    <p:sldId id="295" r:id="rId28"/>
    <p:sldId id="296" r:id="rId29"/>
    <p:sldId id="297" r:id="rId30"/>
    <p:sldId id="298" r:id="rId31"/>
    <p:sldId id="299" r:id="rId32"/>
    <p:sldId id="300" r:id="rId33"/>
    <p:sldId id="316" r:id="rId34"/>
    <p:sldId id="319" r:id="rId35"/>
    <p:sldId id="283" r:id="rId36"/>
    <p:sldId id="301" r:id="rId37"/>
    <p:sldId id="302" r:id="rId38"/>
    <p:sldId id="257" r:id="rId39"/>
    <p:sldId id="263" r:id="rId40"/>
    <p:sldId id="258" r:id="rId41"/>
    <p:sldId id="264" r:id="rId42"/>
    <p:sldId id="259" r:id="rId43"/>
    <p:sldId id="265" r:id="rId44"/>
    <p:sldId id="260" r:id="rId45"/>
    <p:sldId id="261" r:id="rId46"/>
    <p:sldId id="262" r:id="rId47"/>
    <p:sldId id="266" r:id="rId48"/>
    <p:sldId id="317" r:id="rId49"/>
    <p:sldId id="318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03" r:id="rId60"/>
    <p:sldId id="304" r:id="rId6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1CF4E-3C9A-AD83-3210-37703AAD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523896-5C79-1955-B13B-72FA027E6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A47B8-176A-3C9C-0730-DA4DDDBD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5294-36AE-474A-B2EE-429B75FA0DA4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DBE1A8-CA80-5BEE-F7EE-A641093F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5CC32-3A8C-7C62-7973-2B872AD9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2FB7-9030-4E45-978A-EC3093FAB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9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90C40-1BD0-E81C-B078-67322432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907195-F832-426E-382B-92BCA8F9D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9F862D-C54D-23F9-2E71-192329C4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5294-36AE-474A-B2EE-429B75FA0DA4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1A7581-75BE-6746-05AB-9DA4E1E3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19C81A-AF4A-9FFE-D438-3E22A2C6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2FB7-9030-4E45-978A-EC3093FAB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24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7ADEEFF-00A9-2C60-05FC-47391118B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C6C1FD-599D-DFDC-4830-57DB73CE4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E38D6C-224A-D8E8-BD89-C34E6FA2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5294-36AE-474A-B2EE-429B75FA0DA4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A420FB-4477-90A4-368D-A24B44F2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E37DF-516C-870F-D182-70A3271A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2FB7-9030-4E45-978A-EC3093FAB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16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B8C84-2631-CCEE-3A2B-E5656E4F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852AD8-987B-415E-0929-7DE4EF52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DA2A8-AB54-8A60-A5D6-A48FB276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5294-36AE-474A-B2EE-429B75FA0DA4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DC7F38-F2A2-8893-9DB5-F0944881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13488E-9C64-5BA8-0952-A5E5719C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2FB7-9030-4E45-978A-EC3093FAB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1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F15E2-7982-2FC7-2520-BF35D7C9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3F325E-9B4D-CF31-B668-9B30D593B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F7F1EF-5EEB-3420-F4CD-FBFD7A5F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5294-36AE-474A-B2EE-429B75FA0DA4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87F27B-80D9-51D5-0FB6-0285652C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74F63C-8407-BFE4-8FF3-18E11DF7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2FB7-9030-4E45-978A-EC3093FAB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2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3F401-C75C-A141-BA83-293203DA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86A17-2E81-77FF-9FCF-DA75563C6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BEC064-6B54-820F-CB18-E08971A1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6CEFDE-DE70-E8AE-FEC2-9790F727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5294-36AE-474A-B2EE-429B75FA0DA4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2C6EE3-6335-B6B5-EA86-CD9D0CF4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655B27-A260-1E9B-D09D-9697BABA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2FB7-9030-4E45-978A-EC3093FAB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80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EB0C3-2B61-81B4-C077-D598E722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8A8AF7-95AC-BBA2-D781-A84A8C2A6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48CB5F-C8F5-405E-76A6-764CC6C6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BDE6AD-A46B-7191-36D2-869E7713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42B20B-0AC4-48ED-1DB7-D8BEFC83F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CD71FC-C560-82CB-18F2-FFA5227C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5294-36AE-474A-B2EE-429B75FA0DA4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98D912-D5C8-0C8B-7B8E-D36A5275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1BF9E0-0033-E50B-7F2D-CFB97396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2FB7-9030-4E45-978A-EC3093FAB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39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5FBDA-3DF6-50E3-9BD6-9C4D083F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09EE2D-7A8D-6A74-C87F-04F05BEC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5294-36AE-474A-B2EE-429B75FA0DA4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2D606B-7B1A-3104-C6DA-C7FB6E3A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E92DEF-28D7-CE81-CBD9-F2020EEE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2FB7-9030-4E45-978A-EC3093FAB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76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46B41D-B444-3F3B-D705-F1D3E16A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5294-36AE-474A-B2EE-429B75FA0DA4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3D7F90-29E5-F03C-17F0-6DE004FF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E21272-C1BB-82C8-D44E-EF46A177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2FB7-9030-4E45-978A-EC3093FAB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01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F1C18-E092-AC99-5B20-D72668F4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F868D-7365-1B2A-0E54-2A8BB9CC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DB5461-2D52-050D-9061-73457675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CE04A4-DD82-F570-2E96-0B4A98B0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5294-36AE-474A-B2EE-429B75FA0DA4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FC2819-A6EF-D1A5-705F-FD294D6E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0EA1C9-3EAA-E7EB-D2EA-DE2A85CC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2FB7-9030-4E45-978A-EC3093FAB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5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A8A0E-E4BA-6D6E-9979-E3C9A4CA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26F2BA-C280-AF29-8CCD-0B0147274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1BC909-BED9-FCCF-EE5A-90FC531AF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A83700-256C-FDEC-96F5-C46DF202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5294-36AE-474A-B2EE-429B75FA0DA4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49CE30-DD26-1889-5F0B-6AA0A43B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317501-F8A0-1EB8-EEB6-2B6910E1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2FB7-9030-4E45-978A-EC3093FAB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55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5A5FA2-3382-A517-3E8E-2C4341A5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767703-2447-63F6-07C4-8C003949C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B5DD80-F3C5-5E20-5D4B-C7184A518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5294-36AE-474A-B2EE-429B75FA0DA4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B345AB-6524-CB46-8652-333928716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2CFBF4-2B50-335A-C07F-8F69E5A3F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2FB7-9030-4E45-978A-EC3093FAB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79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user-guide/tasks/tensorflow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vratiu/9780109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11/how-regular-expressions-awk" TargetMode="External"/><Relationship Id="rId7" Type="http://schemas.openxmlformats.org/officeDocument/2006/relationships/hyperlink" Target="https://www.geeksforgeeks.org/bc-command-linux-examples/" TargetMode="External"/><Relationship Id="rId2" Type="http://schemas.openxmlformats.org/officeDocument/2006/relationships/hyperlink" Target="https://www.runoob.com/linux/linux-comm-aw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ostinger.com/tutorials/bash-array" TargetMode="External"/><Relationship Id="rId5" Type="http://schemas.openxmlformats.org/officeDocument/2006/relationships/hyperlink" Target="https://gist.github.com/vratiu/9780109" TargetMode="External"/><Relationship Id="rId4" Type="http://schemas.openxmlformats.org/officeDocument/2006/relationships/hyperlink" Target="https://docs.nvidia.com/deeplearning/frameworks/pytorch-release-notes/rel-23-06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yihengwu/%E7%A8%8B%E5%BC%8F%E7%AD%86%E8%A8%98-shell-script-%E7%B0%A1%E6%98%93%E7%AD%86%E8%A8%98-841cfc3ae3ab" TargetMode="External"/><Relationship Id="rId2" Type="http://schemas.openxmlformats.org/officeDocument/2006/relationships/hyperlink" Target="https://linux.vbird.org/linux_basic/centos7/0340bashshell-script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u014261408/article/details/89931729" TargetMode="External"/><Relationship Id="rId5" Type="http://schemas.openxmlformats.org/officeDocument/2006/relationships/hyperlink" Target="https://github.com/tmuxinator/tmuxinator" TargetMode="External"/><Relationship Id="rId4" Type="http://schemas.openxmlformats.org/officeDocument/2006/relationships/hyperlink" Target="https://www.delftstack.com/zh-tw/howto/linux/read-from-a-file-or-user-input-in-bash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vidia.com/deeplearning/frameworks/pytorch-release-notes/rel-23-06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B1E45-C519-8F05-578F-9E0BDBFC7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84659" cy="23876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&amp; Useful Tools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63E65A-CCA6-CA9D-6272-AC19865A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52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Presenter: Yu-Cheng Chen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Date: 2023/8/9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84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Q2: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Podman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0231" cy="5032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podman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attach &lt;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container_name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Detach: ctrl-p, ctrl-q 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ctrl-p,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ctrl-q) 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(Use `exit` will shutdown the container)</a:t>
            </a:r>
          </a:p>
          <a:p>
            <a:pPr>
              <a:lnSpc>
                <a:spcPct val="150000"/>
              </a:lnSpc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podman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exec -it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MyDoc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E20E63-D0C5-4BFA-BFDD-86D8FB22D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4"/>
          <a:stretch/>
        </p:blipFill>
        <p:spPr>
          <a:xfrm>
            <a:off x="1166928" y="2305539"/>
            <a:ext cx="9940882" cy="106484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0513A9B-8AB4-40CE-8628-800A41773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6"/>
          <a:stretch/>
        </p:blipFill>
        <p:spPr>
          <a:xfrm>
            <a:off x="1166927" y="4693138"/>
            <a:ext cx="6311223" cy="16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Variables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Variable_name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=value.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space in both sides.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Bash does not have the concept of datatypes, but you can consider the default type as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or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${ }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get the value of variable.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AF1580-6EC2-92B1-B524-B6624A04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699" y="3781462"/>
            <a:ext cx="4094053" cy="30670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AF9BA2-7A94-D285-EAA3-AF944FCB7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44" y="5123708"/>
            <a:ext cx="4248653" cy="13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8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Variables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append: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BB65F6-7D5F-1725-B634-8153FE86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36" y="2358781"/>
            <a:ext cx="3852228" cy="23737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9EA25B8-A8BD-4D9E-FDB5-863B9C7F2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82" y="4045800"/>
            <a:ext cx="4080663" cy="68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3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Variables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split: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F23249-279E-515C-25A2-6D9CCF4BD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62806"/>
            <a:ext cx="4624020" cy="22141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E205636-8201-46CC-A303-4E5CA4A4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06" y="2771802"/>
            <a:ext cx="3351632" cy="3905111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9DCB1FF-003C-472D-AAA5-416E836943CB}"/>
              </a:ext>
            </a:extLst>
          </p:cNvPr>
          <p:cNvCxnSpPr/>
          <p:nvPr/>
        </p:nvCxnSpPr>
        <p:spPr>
          <a:xfrm flipH="1">
            <a:off x="4384431" y="3130062"/>
            <a:ext cx="2074984" cy="198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3442BA-D65D-4CD5-872F-F30D4F8586FA}"/>
              </a:ext>
            </a:extLst>
          </p:cNvPr>
          <p:cNvSpPr txBox="1"/>
          <p:nvPr/>
        </p:nvSpPr>
        <p:spPr>
          <a:xfrm>
            <a:off x="6518031" y="2774884"/>
            <a:ext cx="448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Use for loop (will be covered later)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3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Math Operations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 not use + directly.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 use $(( )) in integer calculation.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+, -, *, /, %, ** work.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 is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long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complex math operations, use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 calculator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+, -, *, /, %, ^, sqrt… work.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 “expression”|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B9D400-6A1E-8321-547F-C7ED06B3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694" y="283579"/>
            <a:ext cx="1966690" cy="16407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8202F4-0C82-1B4E-6765-AAEB9BB0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328" y="1999559"/>
            <a:ext cx="3017421" cy="5318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FF9347C-8067-3D0B-8F30-F3DBE73A7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302" y="3076414"/>
            <a:ext cx="2754710" cy="16891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504ED3E-FB4F-E513-64A3-99A21EBF7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091" y="3941628"/>
            <a:ext cx="2847172" cy="5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Math Operations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Examples of using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Big number calculation.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193CCD1-BA9E-3D6D-5E1D-F3DFFB45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27" y="5615474"/>
            <a:ext cx="6791863" cy="56148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1262CDA-9D90-1556-35C7-1DBAAD70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27" y="3244149"/>
            <a:ext cx="4359438" cy="19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3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Math Operations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Examples of using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 number calculation.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D12F13-328A-55CE-27A7-44244B5B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9" y="3629434"/>
            <a:ext cx="3533074" cy="20609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096043-B818-D4C6-161D-15DCFED0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9" y="5997490"/>
            <a:ext cx="3533074" cy="6423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611A94F-9241-A7EC-B46E-4A9803D86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708" y="5973365"/>
            <a:ext cx="3533075" cy="6770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E288A79-7FEA-E185-A931-E89E63AB0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708" y="3629434"/>
            <a:ext cx="3851862" cy="206096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CDF978F-4829-E883-8D76-9154898D1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595" y="5962799"/>
            <a:ext cx="3788980" cy="67706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144D3BB-44FA-DDC0-3642-460AA295E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595" y="3884515"/>
            <a:ext cx="4221851" cy="18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Math Operations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Examples of using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operation.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FD0CA7-4B06-552B-57DD-60758AC1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95" y="3294283"/>
            <a:ext cx="6263397" cy="17351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FA63578-9726-16E0-6C49-6EFADB5A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95" y="5477783"/>
            <a:ext cx="4681785" cy="77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4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Math Operations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Examples of using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 the result of complete operation.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F01A4C-1EFD-60A9-56BA-520CC99D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91" y="5727263"/>
            <a:ext cx="4718673" cy="7656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D0C654E-EAAF-0AB0-17FC-638C6148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191" y="3429000"/>
            <a:ext cx="5413898" cy="1751913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2CB7FB0-FE8D-79F7-0668-4BCB2BF91348}"/>
              </a:ext>
            </a:extLst>
          </p:cNvPr>
          <p:cNvSpPr txBox="1">
            <a:spLocks/>
          </p:cNvSpPr>
          <p:nvPr/>
        </p:nvSpPr>
        <p:spPr>
          <a:xfrm>
            <a:off x="7191788" y="3806606"/>
            <a:ext cx="4887021" cy="274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-l: standard math library.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e: a built-in math functions.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` `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or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 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store the result of an output.</a:t>
            </a:r>
          </a:p>
        </p:txBody>
      </p:sp>
    </p:spTree>
    <p:extLst>
      <p:ext uri="{BB962C8B-B14F-4D97-AF65-F5344CB8AC3E}">
        <p14:creationId xmlns:p14="http://schemas.microsoft.com/office/powerpoint/2010/main" val="38824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Data Structures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Bash Array can store a large group of variables.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There are two types of bash arrays: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Indexed: the array is referred via integers or numbers.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Associative: the array is referred via strings or a set of characters and words.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Bash does not support multidimensional arrays.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878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0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Podman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Mathematical Operations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Structures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Expressions</a:t>
            </a:r>
          </a:p>
          <a:p>
            <a:pPr>
              <a:lnSpc>
                <a:spcPct val="10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416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Data Structures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8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Indexed array: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Declare:</a:t>
            </a:r>
          </a:p>
          <a:p>
            <a:pPr lvl="1"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 values: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1:</a:t>
            </a:r>
          </a:p>
          <a:p>
            <a:pPr lvl="2"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2: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049DE79-BC02-7F95-710B-0E4BC0F1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13" y="2608944"/>
            <a:ext cx="4671127" cy="5555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B60B770-179B-B652-4EEF-977E0188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604" y="4127772"/>
            <a:ext cx="3311867" cy="127884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D9A9A29-3DD6-6DAE-D032-DCFAA9AA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604" y="5969281"/>
            <a:ext cx="4310329" cy="46598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D316AFF-3DA4-15EF-8D04-8E03FA4BF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363" y="4384242"/>
            <a:ext cx="2716774" cy="76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80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Data Structures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3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Associative array: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Declare:</a:t>
            </a:r>
          </a:p>
          <a:p>
            <a:pPr lvl="1"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 values: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1: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2: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7D3B67-D810-EFCF-8976-A45F986F6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675" y="2623063"/>
            <a:ext cx="5053953" cy="5145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4F260B-4B2F-6E2A-6CF3-3505FB6D8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50" y="4406088"/>
            <a:ext cx="4154184" cy="10022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FBEF822-8CC1-1E7F-65C9-E5D587C2C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109" y="6125226"/>
            <a:ext cx="8901555" cy="3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13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Data Structures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 and print an array element: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${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name[index]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Indexed array:</a:t>
            </a:r>
          </a:p>
          <a:p>
            <a:pPr lvl="1"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Associative array: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95A957-C105-1467-2C0E-2BC000C6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74" y="2694075"/>
            <a:ext cx="3169997" cy="17353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A58297-687F-3F74-16DB-18BC24A2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074" y="4850163"/>
            <a:ext cx="3677545" cy="14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Data Structures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a variable to a Bash Array: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+=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operator.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Indexed array:</a:t>
            </a:r>
          </a:p>
          <a:p>
            <a:pPr lvl="1"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Associative array: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62B4EE-1776-5904-07FC-6F18EB07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03" y="2891756"/>
            <a:ext cx="4129715" cy="15278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C87CAC-2522-2F6F-E398-B908DB36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03" y="4917405"/>
            <a:ext cx="4420286" cy="13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4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Data Structures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elements in Bash Array: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unset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Indexed array:</a:t>
            </a:r>
          </a:p>
          <a:p>
            <a:pPr lvl="1"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Associative array: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08999D-015B-57E3-D955-8F22650B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115" y="2772750"/>
            <a:ext cx="3210849" cy="15751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12E894-9E0B-3B9A-B522-AE581A37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115" y="4861804"/>
            <a:ext cx="4698868" cy="14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48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Data Structures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Loop through an array: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75B043-743B-3001-CF70-702C70D4F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91" y="2729686"/>
            <a:ext cx="3642319" cy="20753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30E8DC-6C72-9ED0-30EB-02BED7CC5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92" y="3182755"/>
            <a:ext cx="3461459" cy="11692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1A5211-97B1-BCE9-2578-93BCE553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691" y="5297626"/>
            <a:ext cx="4310666" cy="10142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FF3F453-F242-894D-8E1D-AF86A3E85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192" y="5142644"/>
            <a:ext cx="3438990" cy="11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38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Expressions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something_iterable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#something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done</a:t>
            </a:r>
            <a:endParaRPr lang="zh-TW" altLang="en-US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740E10-07C3-6182-03B6-73F90BC8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266" y="1912124"/>
            <a:ext cx="3417486" cy="19606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06AC200-E9A7-1AAB-37B0-116F340E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266" y="4302834"/>
            <a:ext cx="3855464" cy="19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9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Expressions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condition 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#something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done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A3EB9C-DF8D-8A38-888A-EC2C959AA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426" y="1376719"/>
            <a:ext cx="2468674" cy="22724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1988C4-87F6-E14B-56DB-897743F1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425" y="3784076"/>
            <a:ext cx="2676715" cy="277388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310F88C-C12D-B86E-B899-A42FB324E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660" y="2637694"/>
            <a:ext cx="2861321" cy="20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97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Expressions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cond1 ]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cond2 ]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==, != are for strings.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-le, -eq, -ne are for numbers.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&amp;&amp;, ||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multiple conditions.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4C8C08-5508-D1BA-B1EB-C4C0C3F4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86" y="2546124"/>
            <a:ext cx="5432917" cy="22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15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Expressions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$var 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“a”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# something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“b”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# something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*)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#something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0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esac</a:t>
            </a:r>
            <a:endParaRPr lang="zh-TW" altLang="en-US" sz="2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82E3FB-3E5B-7E60-7DF7-AB7664CC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68" y="1825624"/>
            <a:ext cx="2320138" cy="46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Environments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environments in Python: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Configure a separate Python interpreter environment for each project to avoid dependency and version issues.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Avoid excessive installations of unnecessary packages to maintain a clean development environment and prevent contamination.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Easy to setup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Easy to cleanup.</a:t>
            </a:r>
          </a:p>
        </p:txBody>
      </p:sp>
    </p:spTree>
    <p:extLst>
      <p:ext uri="{BB962C8B-B14F-4D97-AF65-F5344CB8AC3E}">
        <p14:creationId xmlns:p14="http://schemas.microsoft.com/office/powerpoint/2010/main" val="370747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Expressions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awk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lfred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Aho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Peter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einberger, and Brian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ernighan.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Processing text files.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 analysis.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awk structure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awk ‘pattern { action }’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pattern: BEGIN, END, regex.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 if, while, for ……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grammar similar to 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1"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447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Expressions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awk example: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8F8960-AC05-4219-8366-113DA0DC4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00" y="2496905"/>
            <a:ext cx="6136372" cy="18066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C448EB-0644-4918-B7FB-1D1C467B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99" y="4672688"/>
            <a:ext cx="4524829" cy="19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14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Expressions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awk example: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8F8960-AC05-4219-8366-113DA0DC4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00" y="2496905"/>
            <a:ext cx="6136372" cy="180664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DA17E87-DF7A-4568-8DC1-4B118637B44E}"/>
              </a:ext>
            </a:extLst>
          </p:cNvPr>
          <p:cNvSpPr/>
          <p:nvPr/>
        </p:nvSpPr>
        <p:spPr>
          <a:xfrm>
            <a:off x="1124125" y="4068661"/>
            <a:ext cx="5738069" cy="302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EDA217-9249-4E60-94EC-ED44F2B8FE72}"/>
              </a:ext>
            </a:extLst>
          </p:cNvPr>
          <p:cNvSpPr txBox="1"/>
          <p:nvPr/>
        </p:nvSpPr>
        <p:spPr>
          <a:xfrm>
            <a:off x="535786" y="3988829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$0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47594D6-C845-425F-9BBA-06CC518017BB}"/>
              </a:ext>
            </a:extLst>
          </p:cNvPr>
          <p:cNvCxnSpPr>
            <a:cxnSpLocks/>
          </p:cNvCxnSpPr>
          <p:nvPr/>
        </p:nvCxnSpPr>
        <p:spPr>
          <a:xfrm flipV="1">
            <a:off x="1795244" y="4253861"/>
            <a:ext cx="0" cy="6160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300DA4-32A3-46C0-99F3-AE2C34CFE7DF}"/>
              </a:ext>
            </a:extLst>
          </p:cNvPr>
          <p:cNvSpPr txBox="1"/>
          <p:nvPr/>
        </p:nvSpPr>
        <p:spPr>
          <a:xfrm>
            <a:off x="1520168" y="496309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</a:t>
            </a:r>
            <a:endParaRPr lang="zh-TW" altLang="en-US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8B14ACE-637A-4380-809C-42DE42623927}"/>
              </a:ext>
            </a:extLst>
          </p:cNvPr>
          <p:cNvCxnSpPr>
            <a:cxnSpLocks/>
          </p:cNvCxnSpPr>
          <p:nvPr/>
        </p:nvCxnSpPr>
        <p:spPr>
          <a:xfrm flipV="1">
            <a:off x="2345395" y="4265598"/>
            <a:ext cx="0" cy="6160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3ACAC1-BE45-443A-95B1-37180058FB19}"/>
              </a:ext>
            </a:extLst>
          </p:cNvPr>
          <p:cNvSpPr txBox="1"/>
          <p:nvPr/>
        </p:nvSpPr>
        <p:spPr>
          <a:xfrm>
            <a:off x="2070319" y="4974833"/>
            <a:ext cx="584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$2 …… separated by space (by default)</a:t>
            </a:r>
            <a:endParaRPr lang="zh-TW" altLang="en-US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7F0F4B6-948F-4B20-BF64-A9A2C0506C40}"/>
              </a:ext>
            </a:extLst>
          </p:cNvPr>
          <p:cNvCxnSpPr>
            <a:cxnSpLocks/>
          </p:cNvCxnSpPr>
          <p:nvPr/>
        </p:nvCxnSpPr>
        <p:spPr>
          <a:xfrm flipH="1" flipV="1">
            <a:off x="6652697" y="4193430"/>
            <a:ext cx="1350400" cy="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6A94CA-04C4-42E8-8C9B-DA764C04B589}"/>
              </a:ext>
            </a:extLst>
          </p:cNvPr>
          <p:cNvSpPr txBox="1"/>
          <p:nvPr/>
        </p:nvSpPr>
        <p:spPr>
          <a:xfrm>
            <a:off x="8023034" y="3990468"/>
            <a:ext cx="1823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$9 or $NF</a:t>
            </a:r>
            <a:endParaRPr lang="zh-TW" altLang="en-US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C8CA60-E62A-4AED-8481-E217DAA146E5}"/>
              </a:ext>
            </a:extLst>
          </p:cNvPr>
          <p:cNvSpPr/>
          <p:nvPr/>
        </p:nvSpPr>
        <p:spPr>
          <a:xfrm>
            <a:off x="5829265" y="4102216"/>
            <a:ext cx="823432" cy="23488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53BBCE-D980-4547-8A48-DA7C174056F9}"/>
              </a:ext>
            </a:extLst>
          </p:cNvPr>
          <p:cNvSpPr/>
          <p:nvPr/>
        </p:nvSpPr>
        <p:spPr>
          <a:xfrm>
            <a:off x="1204820" y="4102216"/>
            <a:ext cx="1041955" cy="20720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D47180-2094-41C0-8869-E2D9C54AFC23}"/>
              </a:ext>
            </a:extLst>
          </p:cNvPr>
          <p:cNvSpPr/>
          <p:nvPr/>
        </p:nvSpPr>
        <p:spPr>
          <a:xfrm>
            <a:off x="2246775" y="4101578"/>
            <a:ext cx="219589" cy="2137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02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Expressions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8AF10-52D5-A952-6880-F6E1F9627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awk split example: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Separator: </a:t>
                </a:r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′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𝐹𝑆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′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Multiple separator: </a:t>
                </a:r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′[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𝐹𝑆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]′</m:t>
                    </m:r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8AF10-52D5-A952-6880-F6E1F9627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AF3C6706-FC8C-4965-A852-EA3E740D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83" y="4161175"/>
            <a:ext cx="8961259" cy="17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47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 - Other Useful Tricks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 from stdin: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 -p &lt;prompt statement&gt; &lt;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variable_name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`Help` command in your 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[ "$1" == "--help" ] || [ "$1" == "-h" 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echo “Usage &lt;arg1&gt; &lt;arg2&gt; …”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exit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fi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30ECC2-46F8-4131-BB03-64A7F2E9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235209" cy="817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2011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Q3 using awk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Q3: Write a script that shows: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image16.png">
            <a:extLst>
              <a:ext uri="{FF2B5EF4-FFF2-40B4-BE49-F238E27FC236}">
                <a16:creationId xmlns:a16="http://schemas.microsoft.com/office/drawing/2014/main" id="{2DC0D402-D5EF-441D-BDCF-CDCA4E5207C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4855" y="756598"/>
            <a:ext cx="3536216" cy="2337963"/>
          </a:xfrm>
          <a:prstGeom prst="rect">
            <a:avLst/>
          </a:prstGeom>
          <a:ln/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4D3BF73-2F57-473C-8D64-82F59C29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97" y="3473754"/>
            <a:ext cx="6365490" cy="301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8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Q4 using awk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Q4: Write a script that shows: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image8.png">
            <a:extLst>
              <a:ext uri="{FF2B5EF4-FFF2-40B4-BE49-F238E27FC236}">
                <a16:creationId xmlns:a16="http://schemas.microsoft.com/office/drawing/2014/main" id="{DFE16F50-588B-404B-A986-60B50C98F18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60417" y="1509713"/>
            <a:ext cx="5953286" cy="1093745"/>
          </a:xfrm>
          <a:prstGeom prst="rect">
            <a:avLst/>
          </a:prstGeom>
          <a:ln/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24186FB-0F6A-4419-9AE9-B7BA9E0D5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69" y="3529540"/>
            <a:ext cx="5248408" cy="24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00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Q6 using awk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Q6: Write a script that shows: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image11.png">
            <a:extLst>
              <a:ext uri="{FF2B5EF4-FFF2-40B4-BE49-F238E27FC236}">
                <a16:creationId xmlns:a16="http://schemas.microsoft.com/office/drawing/2014/main" id="{F4FF804A-1F4C-47BD-9AB1-3FDB6D83002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68806" y="829752"/>
            <a:ext cx="5802284" cy="2330800"/>
          </a:xfrm>
          <a:prstGeom prst="rect">
            <a:avLst/>
          </a:prstGeom>
          <a:ln/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213122-FE12-4B8A-A132-4BFAD5B4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94" y="3697449"/>
            <a:ext cx="10794896" cy="19923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4AAEA29-84A5-4938-B43F-CAC3202CBAF1}"/>
              </a:ext>
            </a:extLst>
          </p:cNvPr>
          <p:cNvSpPr/>
          <p:nvPr/>
        </p:nvSpPr>
        <p:spPr>
          <a:xfrm>
            <a:off x="1585520" y="4966284"/>
            <a:ext cx="1266738" cy="243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D857E8C-C052-4F9A-8B32-790056451790}"/>
              </a:ext>
            </a:extLst>
          </p:cNvPr>
          <p:cNvCxnSpPr>
            <a:cxnSpLocks/>
          </p:cNvCxnSpPr>
          <p:nvPr/>
        </p:nvCxnSpPr>
        <p:spPr>
          <a:xfrm>
            <a:off x="854978" y="5069048"/>
            <a:ext cx="0" cy="822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2DE055C-6D6E-4C8A-B2D0-C131C1642873}"/>
              </a:ext>
            </a:extLst>
          </p:cNvPr>
          <p:cNvCxnSpPr/>
          <p:nvPr/>
        </p:nvCxnSpPr>
        <p:spPr>
          <a:xfrm>
            <a:off x="838200" y="5069048"/>
            <a:ext cx="747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69A6B3E-DCAA-4AB5-8071-F9BB37D5878A}"/>
              </a:ext>
            </a:extLst>
          </p:cNvPr>
          <p:cNvSpPr txBox="1"/>
          <p:nvPr/>
        </p:nvSpPr>
        <p:spPr>
          <a:xfrm>
            <a:off x="669357" y="5886729"/>
            <a:ext cx="688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Using regular expressions to match lines.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Syntax: word ~ /regex/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3710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erminal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ltiple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kills your process when you disconnect 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5115F6-C300-6568-9BD8-25D98CF0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46" y="4182269"/>
            <a:ext cx="7172508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09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erminal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ltiple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kills your process when you disconnect 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5115F6-C300-6568-9BD8-25D98CF0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46" y="4182269"/>
            <a:ext cx="7172508" cy="231060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AD65C06-E226-11BC-7DAC-A0108E20CC72}"/>
              </a:ext>
            </a:extLst>
          </p:cNvPr>
          <p:cNvSpPr txBox="1"/>
          <p:nvPr/>
        </p:nvSpPr>
        <p:spPr>
          <a:xfrm>
            <a:off x="4177554" y="6308209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exit or connection timeout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5EEE916-921A-462A-0842-401063D70C90}"/>
              </a:ext>
            </a:extLst>
          </p:cNvPr>
          <p:cNvCxnSpPr/>
          <p:nvPr/>
        </p:nvCxnSpPr>
        <p:spPr>
          <a:xfrm flipH="1">
            <a:off x="5827058" y="4116619"/>
            <a:ext cx="645458" cy="37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DBEE9E0-E807-ED0B-332E-60C1F6E2F541}"/>
              </a:ext>
            </a:extLst>
          </p:cNvPr>
          <p:cNvCxnSpPr>
            <a:cxnSpLocks/>
          </p:cNvCxnSpPr>
          <p:nvPr/>
        </p:nvCxnSpPr>
        <p:spPr>
          <a:xfrm>
            <a:off x="5827058" y="4144564"/>
            <a:ext cx="645458" cy="37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9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Environments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environments in Python: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pipenv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virtualenv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CBE806-D9C7-6596-B8BE-2896EBC45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69" y="2764958"/>
            <a:ext cx="7115344" cy="38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7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Alice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Bob and run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process that Alice run is running on the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server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not related to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disconnection of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has no effect.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A751BC-BAB0-0B32-BB1F-3E9F51A0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58" y="1577715"/>
            <a:ext cx="11455683" cy="223228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5FE70BFC-FED1-F431-89B1-B28B03931906}"/>
              </a:ext>
            </a:extLst>
          </p:cNvPr>
          <p:cNvSpPr/>
          <p:nvPr/>
        </p:nvSpPr>
        <p:spPr>
          <a:xfrm>
            <a:off x="9791397" y="2805953"/>
            <a:ext cx="735106" cy="770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13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B13DAE-7E36-1704-929F-AD9513B04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12" y="1474973"/>
            <a:ext cx="8692776" cy="5383027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A2B3DED-0847-4616-254B-58B7AAB553C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22650" y="4166486"/>
            <a:ext cx="685021" cy="5232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504470-DB84-9147-5AC4-88C617856C39}"/>
              </a:ext>
            </a:extLst>
          </p:cNvPr>
          <p:cNvSpPr txBox="1"/>
          <p:nvPr/>
        </p:nvSpPr>
        <p:spPr>
          <a:xfrm>
            <a:off x="299723" y="3643266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session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D7503B-741A-EF60-FBB8-157AE1190903}"/>
              </a:ext>
            </a:extLst>
          </p:cNvPr>
          <p:cNvSpPr/>
          <p:nvPr/>
        </p:nvSpPr>
        <p:spPr>
          <a:xfrm>
            <a:off x="1749612" y="1918447"/>
            <a:ext cx="8550835" cy="4939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05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B13DAE-7E36-1704-929F-AD9513B04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12" y="1474973"/>
            <a:ext cx="8692776" cy="5383027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A2B3DED-0847-4616-254B-58B7AAB553C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72440" y="4166486"/>
            <a:ext cx="2084525" cy="2326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504470-DB84-9147-5AC4-88C617856C39}"/>
              </a:ext>
            </a:extLst>
          </p:cNvPr>
          <p:cNvSpPr txBox="1"/>
          <p:nvPr/>
        </p:nvSpPr>
        <p:spPr>
          <a:xfrm>
            <a:off x="299723" y="3643266"/>
            <a:ext cx="1345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window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722455-29C4-CB70-207E-EA757248B783}"/>
              </a:ext>
            </a:extLst>
          </p:cNvPr>
          <p:cNvSpPr/>
          <p:nvPr/>
        </p:nvSpPr>
        <p:spPr>
          <a:xfrm>
            <a:off x="2850776" y="6642847"/>
            <a:ext cx="717177" cy="1434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454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B13DAE-7E36-1704-929F-AD9513B04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12" y="1474973"/>
            <a:ext cx="8692776" cy="5383027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A2B3DED-0847-4616-254B-58B7AAB553C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55938" y="4166486"/>
            <a:ext cx="1252156" cy="1015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504470-DB84-9147-5AC4-88C617856C39}"/>
              </a:ext>
            </a:extLst>
          </p:cNvPr>
          <p:cNvSpPr txBox="1"/>
          <p:nvPr/>
        </p:nvSpPr>
        <p:spPr>
          <a:xfrm>
            <a:off x="299723" y="364326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pane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722455-29C4-CB70-207E-EA757248B783}"/>
              </a:ext>
            </a:extLst>
          </p:cNvPr>
          <p:cNvSpPr/>
          <p:nvPr/>
        </p:nvSpPr>
        <p:spPr>
          <a:xfrm>
            <a:off x="1749613" y="4401672"/>
            <a:ext cx="3638176" cy="2286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502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Command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85A241-8F4C-F975-F9F6-B9F1E10D0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40391"/>
              </p:ext>
            </p:extLst>
          </p:nvPr>
        </p:nvGraphicFramePr>
        <p:xfrm>
          <a:off x="1825812" y="2655979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86673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932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Action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Command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1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Split pane (horizontal)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Ctrl + b , %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5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Split pane (vertical)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Ctrl + b , “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Choose pane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Ctrl + b , </a:t>
                      </a:r>
                      <a:r>
                        <a:rPr lang="zh-TW" altLang="en-US" sz="2400" dirty="0"/>
                        <a:t>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80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Close pane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Ctrl + d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2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New window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Ctrl + b , c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Previous window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Ctrl + b , p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3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Next window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Ctrl + b , 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54253"/>
                  </a:ext>
                </a:extLst>
              </a:tr>
            </a:tbl>
          </a:graphicData>
        </a:graphic>
      </p:graphicFrame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7A597C7-5F12-F132-9D1D-92561EB8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30"/>
            <a:ext cx="10515600" cy="1482351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+ b: press together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, b: press a then press b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5796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Command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8A5BDC-5FFB-A53E-2526-C1A0D8E96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89076"/>
              </p:ext>
            </p:extLst>
          </p:nvPr>
        </p:nvGraphicFramePr>
        <p:xfrm>
          <a:off x="1852706" y="1938803"/>
          <a:ext cx="81280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86673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932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Action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Command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1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Choose window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Ctrl + b , &lt;number&gt;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38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Resize pane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Ctrl + b + </a:t>
                      </a:r>
                      <a:r>
                        <a:rPr lang="zh-TW" altLang="en-US" sz="2400" dirty="0"/>
                        <a:t>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5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Rolling mode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Ctrl + b , </a:t>
                      </a:r>
                      <a:r>
                        <a:rPr lang="en-US" altLang="zh-TW" sz="2400" dirty="0" err="1"/>
                        <a:t>PageUp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Exit Rolling mode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q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80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Detach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Ctrl + b , d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8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81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Command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0F38914-6F1F-8368-CA5A-A837A271B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1670"/>
              </p:ext>
            </p:extLst>
          </p:nvPr>
        </p:nvGraphicFramePr>
        <p:xfrm>
          <a:off x="1852706" y="1690688"/>
          <a:ext cx="8128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86673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932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Action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Command (outside </a:t>
                      </a:r>
                      <a:r>
                        <a:rPr lang="en-US" altLang="zh-TW" sz="2400" dirty="0" err="1">
                          <a:solidFill>
                            <a:srgbClr val="FF0000"/>
                          </a:solidFill>
                        </a:rPr>
                        <a:t>tmux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1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Install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apt install </a:t>
                      </a:r>
                      <a:r>
                        <a:rPr lang="en-US" altLang="zh-TW" sz="2400" dirty="0" err="1"/>
                        <a:t>tmux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38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Enter </a:t>
                      </a:r>
                      <a:r>
                        <a:rPr lang="en-US" altLang="zh-TW" sz="2400" dirty="0" err="1"/>
                        <a:t>tmux</a:t>
                      </a:r>
                      <a:r>
                        <a:rPr lang="en-US" altLang="zh-TW" sz="2400" dirty="0"/>
                        <a:t> (new session)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tmux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5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Attach to </a:t>
                      </a:r>
                      <a:r>
                        <a:rPr lang="en-US" altLang="zh-TW" sz="2400" dirty="0" err="1"/>
                        <a:t>tmux</a:t>
                      </a:r>
                      <a:r>
                        <a:rPr lang="en-US" altLang="zh-TW" sz="2400" dirty="0"/>
                        <a:t> session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tmux</a:t>
                      </a:r>
                      <a:r>
                        <a:rPr lang="en-US" altLang="zh-TW" sz="2400" dirty="0"/>
                        <a:t> attach –t &lt;name&gt;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list </a:t>
                      </a:r>
                      <a:r>
                        <a:rPr lang="en-US" altLang="zh-TW" sz="2400" dirty="0" err="1"/>
                        <a:t>tmux</a:t>
                      </a:r>
                      <a:r>
                        <a:rPr lang="en-US" altLang="zh-TW" sz="2400" dirty="0"/>
                        <a:t> session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tmux</a:t>
                      </a:r>
                      <a:r>
                        <a:rPr lang="en-US" altLang="zh-TW" sz="2400" dirty="0"/>
                        <a:t> ls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80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Attach to latest session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tmux</a:t>
                      </a:r>
                      <a:r>
                        <a:rPr lang="en-US" altLang="zh-TW" sz="2400" dirty="0"/>
                        <a:t> a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46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Kill session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tmux</a:t>
                      </a:r>
                      <a:r>
                        <a:rPr lang="en-US" altLang="zh-TW" sz="2400" dirty="0"/>
                        <a:t> kill-session -t &lt;name&gt;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60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788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Q5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script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4BC885-FF2D-4CB5-8FEF-731510DE0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95" y="2594963"/>
            <a:ext cx="9074609" cy="26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00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Tmuxinator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1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apt install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tmuxinator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tmuxinator.yml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tmuxinator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start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E652ED-07A7-4DDE-BD5B-9AE3F928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73" y="2857405"/>
            <a:ext cx="4370053" cy="28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3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Nvitop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nvitop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A5BE57B-2E03-438E-9CF0-B3CD36EF6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85" y="2463150"/>
            <a:ext cx="8816829" cy="439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8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Q1: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environment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conda create -n tf-gpu tensorflow-gpu</a:t>
            </a:r>
          </a:p>
          <a:p>
            <a:pPr lvl="1">
              <a:lnSpc>
                <a:spcPct val="150000"/>
              </a:lnSpc>
            </a:pPr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conda activate tf-gpu</a:t>
            </a:r>
          </a:p>
          <a:p>
            <a:pPr>
              <a:lnSpc>
                <a:spcPct val="150000"/>
              </a:lnSpc>
            </a:pPr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Checkout Anaconda website:</a:t>
            </a:r>
          </a:p>
          <a:p>
            <a:pPr lvl="1">
              <a:lnSpc>
                <a:spcPct val="150000"/>
              </a:lnSpc>
            </a:pPr>
            <a:r>
              <a:rPr lang="en-US" altLang="zh-TW" b="0" i="0" u="none" strike="noStrike" dirty="0">
                <a:solidFill>
                  <a:srgbClr val="337AB7"/>
                </a:solidFill>
                <a:effectLst/>
                <a:latin typeface="-apple-system"/>
                <a:hlinkClick r:id="rId2"/>
              </a:rPr>
              <a:t>https://docs.anaconda.com/anaconda/user-guide/tasks/tensorflow/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505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B8516FB-2C2F-45FB-B913-F424F9D5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882" y="1401101"/>
            <a:ext cx="4819898" cy="498500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Q7 Associative array &amp; sort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image4.png">
            <a:extLst>
              <a:ext uri="{FF2B5EF4-FFF2-40B4-BE49-F238E27FC236}">
                <a16:creationId xmlns:a16="http://schemas.microsoft.com/office/drawing/2014/main" id="{7E658B1A-1E81-4E39-9240-6E677A09DD2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1582563"/>
            <a:ext cx="5257800" cy="4622083"/>
          </a:xfrm>
          <a:prstGeom prst="rect">
            <a:avLst/>
          </a:prstGeom>
          <a:ln/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515106E-17A2-4500-B116-E174E29B8BE6}"/>
              </a:ext>
            </a:extLst>
          </p:cNvPr>
          <p:cNvSpPr txBox="1"/>
          <p:nvPr/>
        </p:nvSpPr>
        <p:spPr>
          <a:xfrm>
            <a:off x="8903532" y="490867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 also ok.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0A030C8-C9B7-4B91-AAF5-9B237D849F6B}"/>
              </a:ext>
            </a:extLst>
          </p:cNvPr>
          <p:cNvSpPr/>
          <p:nvPr/>
        </p:nvSpPr>
        <p:spPr>
          <a:xfrm>
            <a:off x="8799333" y="5173993"/>
            <a:ext cx="208399" cy="2829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636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Q8 awk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8274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effectLst/>
                <a:latin typeface="-apple-system"/>
              </a:rPr>
              <a:t>cat file.txt | awk 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-apple-system"/>
              </a:rPr>
              <a:t>'$0 ~ /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-apple-system"/>
              </a:rPr>
              <a:t>^(</a:t>
            </a:r>
            <a:r>
              <a:rPr lang="en-US" altLang="zh-TW" b="0" i="0" dirty="0">
                <a:effectLst/>
                <a:latin typeface="-apple-system"/>
              </a:rPr>
              <a:t>[0-9][0-9][0-9]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en-US" altLang="zh-TW" b="0" i="0" dirty="0">
                <a:effectLst/>
                <a:latin typeface="-apple-system"/>
              </a:rPr>
              <a:t>-[0-9][0-9][0-9]-[0-9][0-9][0-9][0-9]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-apple-system"/>
              </a:rPr>
              <a:t>$</a:t>
            </a:r>
            <a:r>
              <a:rPr lang="en-US" altLang="zh-TW" b="0" i="0" dirty="0">
                <a:effectLst/>
                <a:latin typeface="-apple-system"/>
              </a:rPr>
              <a:t>|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FF0000"/>
                </a:solidFill>
                <a:effectLst/>
                <a:latin typeface="-apple-system"/>
              </a:rPr>
              <a:t>^(</a:t>
            </a:r>
            <a:r>
              <a:rPr lang="en-US" altLang="zh-TW" b="0" i="0" dirty="0">
                <a:effectLst/>
                <a:latin typeface="-apple-system"/>
              </a:rPr>
              <a:t>\([0-9][0-9][0-9]\)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en-US" altLang="zh-TW" b="0" i="0" dirty="0">
                <a:effectLst/>
                <a:latin typeface="-apple-system"/>
              </a:rPr>
              <a:t>[0-9][0-9][0-9]-[0-9][0-9][0-9][0-9]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-apple-system"/>
              </a:rPr>
              <a:t>$</a:t>
            </a:r>
            <a:r>
              <a:rPr lang="en-US" altLang="zh-TW" b="0" i="0" dirty="0">
                <a:effectLst/>
                <a:latin typeface="-apple-system"/>
              </a:rPr>
              <a:t>/ {print $0}'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B5D311F2-F9EA-4AF5-A5EA-A449318BF81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92575" y="437489"/>
            <a:ext cx="5073545" cy="40170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9765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Q9 awk, for, seq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FF386450-904F-4B31-A775-EE0D79FADF5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09698" y="1690688"/>
            <a:ext cx="5842103" cy="4626222"/>
          </a:xfrm>
          <a:prstGeom prst="rect">
            <a:avLst/>
          </a:prstGeom>
          <a:ln/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4E5470-1839-4379-9BC3-8F8129A8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726" y="2734227"/>
            <a:ext cx="6604965" cy="367230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50106-3F9D-48A2-AAE2-1F013280A9BB}"/>
              </a:ext>
            </a:extLst>
          </p:cNvPr>
          <p:cNvSpPr txBox="1"/>
          <p:nvPr/>
        </p:nvSpPr>
        <p:spPr>
          <a:xfrm>
            <a:off x="10293986" y="324433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c=2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42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Q10 awk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D85FC7-270A-4CA3-BEDA-08F0BDC2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888" y="795887"/>
            <a:ext cx="5128470" cy="4079166"/>
          </a:xfrm>
          <a:prstGeom prst="rect">
            <a:avLst/>
          </a:prstGeom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5D85D1FA-A11B-4FA0-9888-86D1F2A692E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6287" y="1623576"/>
            <a:ext cx="4689445" cy="4978356"/>
          </a:xfrm>
          <a:prstGeom prst="rect">
            <a:avLst/>
          </a:prstGeom>
          <a:ln/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D7ED690-050B-4EDF-B676-EF750057A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888" y="5305815"/>
            <a:ext cx="5178112" cy="11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673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D15C2E37-203A-481B-9B3B-BF7EE038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73" y="2427044"/>
            <a:ext cx="4441713" cy="342933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Q11 change text color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944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 text color in terminal: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list: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https://gist.github.com/vratiu/9780109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168D55-3964-41B3-BF68-32301499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75" y="2427044"/>
            <a:ext cx="3018325" cy="342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C1DAF06E-6B7C-40E4-A3EC-FC9B4B51666D}"/>
              </a:ext>
            </a:extLst>
          </p:cNvPr>
          <p:cNvSpPr/>
          <p:nvPr/>
        </p:nvSpPr>
        <p:spPr>
          <a:xfrm>
            <a:off x="6458274" y="4277075"/>
            <a:ext cx="351691" cy="2930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DBA2BBF-C743-48DC-8FB9-7B9EF334C038}"/>
              </a:ext>
            </a:extLst>
          </p:cNvPr>
          <p:cNvSpPr/>
          <p:nvPr/>
        </p:nvSpPr>
        <p:spPr>
          <a:xfrm>
            <a:off x="6834576" y="4277075"/>
            <a:ext cx="351691" cy="2930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59F2BD-1BF5-4C2A-8B12-3B107ADDEEDD}"/>
              </a:ext>
            </a:extLst>
          </p:cNvPr>
          <p:cNvSpPr txBox="1"/>
          <p:nvPr/>
        </p:nvSpPr>
        <p:spPr>
          <a:xfrm>
            <a:off x="7673499" y="1618280"/>
            <a:ext cx="4032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do not output the trailing newline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465125-1CC2-4461-B13A-77E370C13493}"/>
              </a:ext>
            </a:extLst>
          </p:cNvPr>
          <p:cNvSpPr txBox="1"/>
          <p:nvPr/>
        </p:nvSpPr>
        <p:spPr>
          <a:xfrm>
            <a:off x="7006492" y="1043911"/>
            <a:ext cx="449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enable interpretation of backslash escapes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4B28109-4539-4B0E-9D43-2E2B00A51A4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634120" y="1368409"/>
            <a:ext cx="527538" cy="2908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77DEED9-5D07-4B52-9E67-F7906AB83A8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10422" y="1936369"/>
            <a:ext cx="830756" cy="23407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879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Q12 array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array elements and calculate: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8C769D-7856-4616-8313-CDC69FFFE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45936"/>
            <a:ext cx="3975763" cy="234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436C99-7C09-4930-984E-3593DF70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220" y="3145935"/>
            <a:ext cx="5181059" cy="234437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CBDED14-430E-4B29-A9B3-29221B2D32D0}"/>
              </a:ext>
            </a:extLst>
          </p:cNvPr>
          <p:cNvSpPr txBox="1"/>
          <p:nvPr/>
        </p:nvSpPr>
        <p:spPr>
          <a:xfrm>
            <a:off x="7076303" y="2419419"/>
            <a:ext cx="1903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Indexed array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AA27571-E356-4EC5-B16C-3DEB8494856C}"/>
              </a:ext>
            </a:extLst>
          </p:cNvPr>
          <p:cNvCxnSpPr>
            <a:cxnSpLocks/>
          </p:cNvCxnSpPr>
          <p:nvPr/>
        </p:nvCxnSpPr>
        <p:spPr>
          <a:xfrm flipV="1">
            <a:off x="6392985" y="2743918"/>
            <a:ext cx="838484" cy="843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67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Q13 case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730B29-B648-492B-B199-36604DC3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38" y="1461938"/>
            <a:ext cx="8299923" cy="51408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7D7FF21-D349-4671-9166-302FB8708014}"/>
              </a:ext>
            </a:extLst>
          </p:cNvPr>
          <p:cNvSpPr/>
          <p:nvPr/>
        </p:nvSpPr>
        <p:spPr>
          <a:xfrm>
            <a:off x="2262554" y="3591169"/>
            <a:ext cx="2962031" cy="2399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737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Q14 parse input arguments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./port_status_ans.sh  127.0.0.1  80  8080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152283-5CCA-4E93-8AC8-5CF93A8C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1" y="3585308"/>
            <a:ext cx="48672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DE45FB-F7B3-4822-978F-C1DDFB70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683" y="3585308"/>
            <a:ext cx="5016758" cy="31624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E937511-E7ED-461E-A682-6F2C7BAE0699}"/>
              </a:ext>
            </a:extLst>
          </p:cNvPr>
          <p:cNvSpPr txBox="1"/>
          <p:nvPr/>
        </p:nvSpPr>
        <p:spPr>
          <a:xfrm>
            <a:off x="2640062" y="225864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$0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FAE189-BB3C-428F-AB75-B23B12024B04}"/>
              </a:ext>
            </a:extLst>
          </p:cNvPr>
          <p:cNvSpPr txBox="1"/>
          <p:nvPr/>
        </p:nvSpPr>
        <p:spPr>
          <a:xfrm>
            <a:off x="5073700" y="225864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$1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C329E4-512D-4D3B-9823-2227428E736C}"/>
              </a:ext>
            </a:extLst>
          </p:cNvPr>
          <p:cNvSpPr txBox="1"/>
          <p:nvPr/>
        </p:nvSpPr>
        <p:spPr>
          <a:xfrm>
            <a:off x="6236677" y="225864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$2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CD2611D-1543-4D23-856F-9E08CE4F4B5F}"/>
              </a:ext>
            </a:extLst>
          </p:cNvPr>
          <p:cNvSpPr txBox="1"/>
          <p:nvPr/>
        </p:nvSpPr>
        <p:spPr>
          <a:xfrm>
            <a:off x="7032869" y="225864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$3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C26969-D530-4071-A8D3-2F53B2173C0F}"/>
              </a:ext>
            </a:extLst>
          </p:cNvPr>
          <p:cNvSpPr txBox="1"/>
          <p:nvPr/>
        </p:nvSpPr>
        <p:spPr>
          <a:xfrm>
            <a:off x="5888059" y="2973898"/>
            <a:ext cx="89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$@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100D0145-05B2-45B3-83C5-EE1FA8E9E83C}"/>
              </a:ext>
            </a:extLst>
          </p:cNvPr>
          <p:cNvSpPr/>
          <p:nvPr/>
        </p:nvSpPr>
        <p:spPr>
          <a:xfrm rot="16200000">
            <a:off x="6065998" y="1304821"/>
            <a:ext cx="252045" cy="306698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4774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Q15 call function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CCA256-AF05-42C4-B172-21AC6E97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272860"/>
            <a:ext cx="4865076" cy="25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F444FF1-4FB7-47D8-97EA-A32A29191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536" y="2678560"/>
            <a:ext cx="6532909" cy="3534668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30BE34C9-5176-4120-9C29-CDC94B93C3AD}"/>
              </a:ext>
            </a:extLst>
          </p:cNvPr>
          <p:cNvSpPr/>
          <p:nvPr/>
        </p:nvSpPr>
        <p:spPr>
          <a:xfrm>
            <a:off x="5912338" y="3476787"/>
            <a:ext cx="1066800" cy="2667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0C01F87-13C7-4D98-A451-F673FB36535F}"/>
              </a:ext>
            </a:extLst>
          </p:cNvPr>
          <p:cNvSpPr txBox="1"/>
          <p:nvPr/>
        </p:nvSpPr>
        <p:spPr>
          <a:xfrm>
            <a:off x="1184031" y="1839244"/>
            <a:ext cx="3782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String comparison needs “ ” both sides.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7269777-550E-4078-9014-1476BEC9900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829908" y="2332892"/>
            <a:ext cx="1615830" cy="11438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CBB1B566-0343-4B5A-8D9A-4622A043CACE}"/>
              </a:ext>
            </a:extLst>
          </p:cNvPr>
          <p:cNvSpPr/>
          <p:nvPr/>
        </p:nvSpPr>
        <p:spPr>
          <a:xfrm>
            <a:off x="6201915" y="5543612"/>
            <a:ext cx="296578" cy="2667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3F6FA3-7964-4B27-B180-F4981962F9F9}"/>
              </a:ext>
            </a:extLst>
          </p:cNvPr>
          <p:cNvSpPr txBox="1"/>
          <p:nvPr/>
        </p:nvSpPr>
        <p:spPr>
          <a:xfrm>
            <a:off x="7538344" y="1664128"/>
            <a:ext cx="4243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Function call like executing another script.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11EB55D-6585-47FB-8175-42BCD08FA8B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350204" y="2088442"/>
            <a:ext cx="1539427" cy="34551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047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Awk:</a:t>
            </a:r>
          </a:p>
          <a:p>
            <a:pPr lvl="1"/>
            <a:r>
              <a:rPr lang="en-US" altLang="zh-TW" sz="1800" dirty="0">
                <a:hlinkClick r:id="rId2"/>
              </a:rPr>
              <a:t>Linux awk </a:t>
            </a:r>
            <a:r>
              <a:rPr lang="zh-TW" altLang="en-US" sz="1800" dirty="0">
                <a:hlinkClick r:id="rId2"/>
              </a:rPr>
              <a:t>命令 </a:t>
            </a:r>
            <a:r>
              <a:rPr lang="en-US" altLang="zh-TW" sz="1800" dirty="0">
                <a:hlinkClick r:id="rId2"/>
              </a:rPr>
              <a:t>| </a:t>
            </a:r>
            <a:r>
              <a:rPr lang="zh-TW" altLang="en-US" sz="1800" dirty="0">
                <a:hlinkClick r:id="rId2"/>
              </a:rPr>
              <a:t>菜鸟教程 </a:t>
            </a:r>
            <a:r>
              <a:rPr lang="en-US" altLang="zh-TW" sz="1800" dirty="0">
                <a:hlinkClick r:id="rId2"/>
              </a:rPr>
              <a:t>(runoob.com)</a:t>
            </a:r>
            <a:endParaRPr lang="en-US" altLang="zh-TW" sz="1800" dirty="0"/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Awk regular expression:</a:t>
            </a:r>
          </a:p>
          <a:p>
            <a:pPr lvl="1"/>
            <a:r>
              <a:rPr lang="en-US" altLang="zh-TW" sz="1600" dirty="0">
                <a:hlinkClick r:id="rId3"/>
              </a:rPr>
              <a:t>How to use regular expressions in awk | Opensource.com</a:t>
            </a:r>
            <a:endParaRPr lang="en-US" altLang="zh-TW" sz="1600" dirty="0"/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Released container images: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https://docs.nvidia.com/deeplearning/frameworks/pytorch-release-notes/rel-23-06.html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Bash color list: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https://gist.github.com/vratiu/9780109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Bash array: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https://www.hostinger.com/tutorials/bash-array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 calculator 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https://www.geeksforgeeks.org/bc-command-linux-examples/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64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Q1: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071" cy="4584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environment 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create -n pytorch-gpu2 python=3.9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activate pytorch-gpu2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torchvision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torchaudio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pytorch-cuda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=11.7 -c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-c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Checkout Pytorch website:</a:t>
            </a:r>
          </a:p>
          <a:p>
            <a:pPr lvl="1">
              <a:lnSpc>
                <a:spcPct val="150000"/>
              </a:lnSpc>
            </a:pPr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https://pytorch.org/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694425-3E93-6938-BB43-E6AC4368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878" y="4272134"/>
            <a:ext cx="3693570" cy="25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7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8877" cy="4351338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script: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https://linux.vbird.org/linux_basic/centos7/0340bashshell-scripts.php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https://medium.com/@yihengwu/%E7%A8%8B%E5%BC%8F%E7%AD%86%E8%A8%98-shell-script-%E7%B0%A1%E6%98%93%E7%AD%86%E8%A8%98-841cfc3ae3ab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Bash read:</a:t>
            </a: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https://www.delftstack.com/zh-tw/howto/linux/read-from-a-file-or-user-input-in-bash/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Tmuxinator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https://github.com/tmuxinator/tmuxinator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Tmux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https://blog.csdn.net/u014261408/article/details/89931729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229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Q1: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Useful command: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env list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activate &lt;name&gt;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deactivate</a:t>
            </a:r>
          </a:p>
          <a:p>
            <a:pPr lvl="1">
              <a:lnSpc>
                <a:spcPct val="150000"/>
              </a:lnSpc>
            </a:pPr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conda env remove -n &lt;name&gt;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94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Q2: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Dockerfile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a container with access to GPUs.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nvidia-smi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should work.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specific packages.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DF7D75-6D98-4678-A7E7-F5F46556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14" y="4333845"/>
            <a:ext cx="4953081" cy="14300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823BF2-C41B-4621-94C6-0DB92946E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92" y="2898592"/>
            <a:ext cx="5580184" cy="341330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0A3372E-7640-417D-B20E-AD21D7D71BA5}"/>
              </a:ext>
            </a:extLst>
          </p:cNvPr>
          <p:cNvSpPr txBox="1"/>
          <p:nvPr/>
        </p:nvSpPr>
        <p:spPr>
          <a:xfrm>
            <a:off x="2031999" y="6435189"/>
            <a:ext cx="8952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https://docs.nvidia.com/deeplearning/frameworks/pytorch-release-notes/rel-23-06.html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49A1475-3F14-4C3A-B2C6-7457893D725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800124" y="1679179"/>
            <a:ext cx="1218151" cy="16228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A4FF70-B65C-4916-B6A2-4DA14160781C}"/>
              </a:ext>
            </a:extLst>
          </p:cNvPr>
          <p:cNvSpPr txBox="1"/>
          <p:nvPr/>
        </p:nvSpPr>
        <p:spPr>
          <a:xfrm>
            <a:off x="7940430" y="1309847"/>
            <a:ext cx="415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Have to match your driver’s CUDA version.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8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66F2-4056-FB32-4410-78FE219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Q2: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Dockerfile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Podman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8AF10-52D5-A952-6880-F6E1F96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0231" cy="5032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podman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build -t &lt;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image_name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-f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Dockerfile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podman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image ls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podman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run -it -d -v $PWD:/workspace --name=&lt;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container_name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&lt;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image_name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/bin/bash</a:t>
            </a:r>
          </a:p>
          <a:p>
            <a:pPr>
              <a:lnSpc>
                <a:spcPct val="150000"/>
              </a:lnSpc>
            </a:pP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podman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-a</a:t>
            </a:r>
          </a:p>
          <a:p>
            <a:pPr>
              <a:lnSpc>
                <a:spcPct val="150000"/>
              </a:lnSpc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D9B8A4A-6A16-4D3F-B823-A5DD7E69F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3" b="4321"/>
          <a:stretch/>
        </p:blipFill>
        <p:spPr>
          <a:xfrm>
            <a:off x="1173079" y="2907317"/>
            <a:ext cx="8001411" cy="7449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813C433-BCAF-4AAA-95AF-6341BF37FEC5}"/>
              </a:ext>
            </a:extLst>
          </p:cNvPr>
          <p:cNvSpPr/>
          <p:nvPr/>
        </p:nvSpPr>
        <p:spPr>
          <a:xfrm>
            <a:off x="1173079" y="3466118"/>
            <a:ext cx="7822428" cy="186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EB7EE57-47DA-4A39-A6AC-45C17222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84" y="4836373"/>
            <a:ext cx="11273692" cy="115583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8531B16-5A2E-45DA-9B48-57B4DED5DB7B}"/>
              </a:ext>
            </a:extLst>
          </p:cNvPr>
          <p:cNvSpPr/>
          <p:nvPr/>
        </p:nvSpPr>
        <p:spPr>
          <a:xfrm>
            <a:off x="601784" y="5841995"/>
            <a:ext cx="11273692" cy="150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18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1771</Words>
  <Application>Microsoft Office PowerPoint</Application>
  <PresentationFormat>寬螢幕</PresentationFormat>
  <Paragraphs>364</Paragraphs>
  <Slides>60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7" baseType="lpstr">
      <vt:lpstr>-apple-system</vt:lpstr>
      <vt:lpstr>微軟正黑體</vt:lpstr>
      <vt:lpstr>Arial</vt:lpstr>
      <vt:lpstr>Calibri</vt:lpstr>
      <vt:lpstr>Calibri Light</vt:lpstr>
      <vt:lpstr>Cambria Math</vt:lpstr>
      <vt:lpstr>Office 佈景主題</vt:lpstr>
      <vt:lpstr>Shell Script &amp; Useful Tools</vt:lpstr>
      <vt:lpstr>Outline</vt:lpstr>
      <vt:lpstr>Virtual Environments</vt:lpstr>
      <vt:lpstr>Virtual Environments</vt:lpstr>
      <vt:lpstr>Q1: Conda</vt:lpstr>
      <vt:lpstr>Q1: Conda</vt:lpstr>
      <vt:lpstr>Q1: Conda</vt:lpstr>
      <vt:lpstr>Q2: Dockerfile</vt:lpstr>
      <vt:lpstr>Q2: Dockerfile and Podman</vt:lpstr>
      <vt:lpstr>Q2: Dockerfile and Podman</vt:lpstr>
      <vt:lpstr>Shell Script - Variables</vt:lpstr>
      <vt:lpstr>Shell Script - Variables</vt:lpstr>
      <vt:lpstr>Shell Script - Variables</vt:lpstr>
      <vt:lpstr>Shell Script - Math Operations</vt:lpstr>
      <vt:lpstr>Shell Script - Math Operations</vt:lpstr>
      <vt:lpstr>Shell Script - Math Operations</vt:lpstr>
      <vt:lpstr>Shell Script - Math Operations</vt:lpstr>
      <vt:lpstr>Shell Script - Math Operations</vt:lpstr>
      <vt:lpstr>Shell Script - Data Structures</vt:lpstr>
      <vt:lpstr>Shell Script - Data Structures</vt:lpstr>
      <vt:lpstr>Shell Script - Data Structures</vt:lpstr>
      <vt:lpstr>Shell Script - Data Structures</vt:lpstr>
      <vt:lpstr>Shell Script - Data Structures</vt:lpstr>
      <vt:lpstr>Shell Script - Data Structures</vt:lpstr>
      <vt:lpstr>Shell Script - Data Structures</vt:lpstr>
      <vt:lpstr>Shell Script - Expressions</vt:lpstr>
      <vt:lpstr>Shell Script - Expressions</vt:lpstr>
      <vt:lpstr>Shell Script - Expressions</vt:lpstr>
      <vt:lpstr>Shell Script - Expressions</vt:lpstr>
      <vt:lpstr>Shell Script - Expressions</vt:lpstr>
      <vt:lpstr>Shell Script - Expressions</vt:lpstr>
      <vt:lpstr>Shell Script - Expressions</vt:lpstr>
      <vt:lpstr>Shell Script - Expressions</vt:lpstr>
      <vt:lpstr>Shell Script - Other Useful Tricks</vt:lpstr>
      <vt:lpstr>Q3 using awk</vt:lpstr>
      <vt:lpstr>Q4 using awk</vt:lpstr>
      <vt:lpstr>Q6 using awk</vt:lpstr>
      <vt:lpstr>Tmux</vt:lpstr>
      <vt:lpstr>Tmux</vt:lpstr>
      <vt:lpstr>Tmux</vt:lpstr>
      <vt:lpstr>Tmux UI</vt:lpstr>
      <vt:lpstr>Tmux UI</vt:lpstr>
      <vt:lpstr>Tmux UI</vt:lpstr>
      <vt:lpstr>Tmux Command</vt:lpstr>
      <vt:lpstr>Tmux Command</vt:lpstr>
      <vt:lpstr>Tmux Command</vt:lpstr>
      <vt:lpstr>Q5 tmux script</vt:lpstr>
      <vt:lpstr>Tmuxinator</vt:lpstr>
      <vt:lpstr>Nvitop </vt:lpstr>
      <vt:lpstr>Q7 Associative array &amp; sort</vt:lpstr>
      <vt:lpstr>Q8 awk</vt:lpstr>
      <vt:lpstr>Q9 awk, for, seq</vt:lpstr>
      <vt:lpstr>Q10 awk</vt:lpstr>
      <vt:lpstr>Q11 change text color</vt:lpstr>
      <vt:lpstr>Q12 array</vt:lpstr>
      <vt:lpstr>Q13 case</vt:lpstr>
      <vt:lpstr>Q14 parse input arguments</vt:lpstr>
      <vt:lpstr>Q15 call function</vt:lpstr>
      <vt:lpstr>Reference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</dc:title>
  <dc:creator>陳昱丞</dc:creator>
  <cp:lastModifiedBy>陳昱丞</cp:lastModifiedBy>
  <cp:revision>356</cp:revision>
  <dcterms:created xsi:type="dcterms:W3CDTF">2023-07-22T09:09:30Z</dcterms:created>
  <dcterms:modified xsi:type="dcterms:W3CDTF">2023-08-08T10:48:02Z</dcterms:modified>
</cp:coreProperties>
</file>