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3" r:id="rId5"/>
    <p:sldId id="270" r:id="rId6"/>
    <p:sldId id="266" r:id="rId7"/>
    <p:sldId id="268" r:id="rId8"/>
    <p:sldId id="269" r:id="rId9"/>
    <p:sldId id="273" r:id="rId10"/>
    <p:sldId id="267" r:id="rId11"/>
    <p:sldId id="271" r:id="rId12"/>
    <p:sldId id="27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f7e6b198ed91c9f0/Desktop/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7e6b198ed91c9f0/Desktop/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80180145716432"/>
          <c:y val="6.4359416853762896E-2"/>
          <c:w val="0.86093615377044996"/>
          <c:h val="0.75922121630135242"/>
        </c:manualLayout>
      </c:layout>
      <c:barChart>
        <c:barDir val="col"/>
        <c:grouping val="clustered"/>
        <c:varyColors val="0"/>
        <c:ser>
          <c:idx val="0"/>
          <c:order val="0"/>
          <c:tx>
            <c:strRef>
              <c:f>Sheet1!$K$1</c:f>
              <c:strCache>
                <c:ptCount val="1"/>
                <c:pt idx="0">
                  <c:v>Test Accuracy</c:v>
                </c:pt>
              </c:strCache>
            </c:strRef>
          </c:tx>
          <c:spPr>
            <a:solidFill>
              <a:schemeClr val="accent6">
                <a:lumMod val="50000"/>
              </a:schemeClr>
            </a:solidFill>
            <a:ln>
              <a:solidFill>
                <a:schemeClr val="accent6">
                  <a:lumMod val="50000"/>
                </a:schemeClr>
              </a:solidFill>
            </a:ln>
            <a:effectLst/>
          </c:spPr>
          <c:invertIfNegative val="0"/>
          <c:cat>
            <c:strRef>
              <c:f>Sheet1!$J$2:$J$8</c:f>
              <c:strCache>
                <c:ptCount val="7"/>
                <c:pt idx="0">
                  <c:v>Base</c:v>
                </c:pt>
                <c:pt idx="1">
                  <c:v>Sigmoid </c:v>
                </c:pt>
                <c:pt idx="2">
                  <c:v>4CONV </c:v>
                </c:pt>
                <c:pt idx="3">
                  <c:v>HSV </c:v>
                </c:pt>
                <c:pt idx="4">
                  <c:v>Augmentation</c:v>
                </c:pt>
                <c:pt idx="5">
                  <c:v>VGG16 </c:v>
                </c:pt>
                <c:pt idx="6">
                  <c:v>ResNet</c:v>
                </c:pt>
              </c:strCache>
            </c:strRef>
          </c:cat>
          <c:val>
            <c:numRef>
              <c:f>Sheet1!$K$2:$K$8</c:f>
              <c:numCache>
                <c:formatCode>0.0000</c:formatCode>
                <c:ptCount val="7"/>
                <c:pt idx="0">
                  <c:v>0.97960000000000003</c:v>
                </c:pt>
                <c:pt idx="1">
                  <c:v>0.96299999999999997</c:v>
                </c:pt>
                <c:pt idx="2">
                  <c:v>0.98229999999999995</c:v>
                </c:pt>
                <c:pt idx="3">
                  <c:v>0.55689999999999995</c:v>
                </c:pt>
                <c:pt idx="4">
                  <c:v>0.95150000000000001</c:v>
                </c:pt>
                <c:pt idx="5">
                  <c:v>0.93879999999999997</c:v>
                </c:pt>
                <c:pt idx="6">
                  <c:v>0.89029999999999998</c:v>
                </c:pt>
              </c:numCache>
            </c:numRef>
          </c:val>
          <c:extLst>
            <c:ext xmlns:c16="http://schemas.microsoft.com/office/drawing/2014/chart" uri="{C3380CC4-5D6E-409C-BE32-E72D297353CC}">
              <c16:uniqueId val="{00000000-68BD-4FB9-A5A3-03FB3F29B052}"/>
            </c:ext>
          </c:extLst>
        </c:ser>
        <c:ser>
          <c:idx val="1"/>
          <c:order val="1"/>
          <c:tx>
            <c:strRef>
              <c:f>Sheet1!$L$1</c:f>
              <c:strCache>
                <c:ptCount val="1"/>
                <c:pt idx="0">
                  <c:v>Precision</c:v>
                </c:pt>
              </c:strCache>
            </c:strRef>
          </c:tx>
          <c:spPr>
            <a:pattFill prst="ltUpDiag">
              <a:fgClr>
                <a:schemeClr val="accent6">
                  <a:lumMod val="50000"/>
                </a:schemeClr>
              </a:fgClr>
              <a:bgClr>
                <a:schemeClr val="bg1"/>
              </a:bgClr>
            </a:pattFill>
            <a:ln>
              <a:solidFill>
                <a:schemeClr val="accent6">
                  <a:lumMod val="50000"/>
                </a:schemeClr>
              </a:solidFill>
            </a:ln>
            <a:effectLst/>
          </c:spPr>
          <c:invertIfNegative val="0"/>
          <c:cat>
            <c:strRef>
              <c:f>Sheet1!$J$2:$J$8</c:f>
              <c:strCache>
                <c:ptCount val="7"/>
                <c:pt idx="0">
                  <c:v>Base</c:v>
                </c:pt>
                <c:pt idx="1">
                  <c:v>Sigmoid </c:v>
                </c:pt>
                <c:pt idx="2">
                  <c:v>4CONV </c:v>
                </c:pt>
                <c:pt idx="3">
                  <c:v>HSV </c:v>
                </c:pt>
                <c:pt idx="4">
                  <c:v>Augmentation</c:v>
                </c:pt>
                <c:pt idx="5">
                  <c:v>VGG16 </c:v>
                </c:pt>
                <c:pt idx="6">
                  <c:v>ResNet</c:v>
                </c:pt>
              </c:strCache>
            </c:strRef>
          </c:cat>
          <c:val>
            <c:numRef>
              <c:f>Sheet1!$L$2:$L$8</c:f>
              <c:numCache>
                <c:formatCode>General</c:formatCode>
                <c:ptCount val="7"/>
                <c:pt idx="0">
                  <c:v>0.98</c:v>
                </c:pt>
                <c:pt idx="1">
                  <c:v>0.94</c:v>
                </c:pt>
                <c:pt idx="2">
                  <c:v>0.99</c:v>
                </c:pt>
                <c:pt idx="3">
                  <c:v>0.59</c:v>
                </c:pt>
                <c:pt idx="4">
                  <c:v>0.95</c:v>
                </c:pt>
                <c:pt idx="5">
                  <c:v>0.97</c:v>
                </c:pt>
                <c:pt idx="6">
                  <c:v>0.92</c:v>
                </c:pt>
              </c:numCache>
            </c:numRef>
          </c:val>
          <c:extLst>
            <c:ext xmlns:c16="http://schemas.microsoft.com/office/drawing/2014/chart" uri="{C3380CC4-5D6E-409C-BE32-E72D297353CC}">
              <c16:uniqueId val="{00000001-68BD-4FB9-A5A3-03FB3F29B052}"/>
            </c:ext>
          </c:extLst>
        </c:ser>
        <c:ser>
          <c:idx val="2"/>
          <c:order val="2"/>
          <c:tx>
            <c:strRef>
              <c:f>Sheet1!$M$1</c:f>
              <c:strCache>
                <c:ptCount val="1"/>
                <c:pt idx="0">
                  <c:v>Recall</c:v>
                </c:pt>
              </c:strCache>
            </c:strRef>
          </c:tx>
          <c:spPr>
            <a:pattFill prst="dkUpDiag">
              <a:fgClr>
                <a:schemeClr val="accent6">
                  <a:lumMod val="50000"/>
                </a:schemeClr>
              </a:fgClr>
              <a:bgClr>
                <a:schemeClr val="bg1"/>
              </a:bgClr>
            </a:pattFill>
            <a:ln>
              <a:solidFill>
                <a:schemeClr val="accent6">
                  <a:lumMod val="50000"/>
                </a:schemeClr>
              </a:solidFill>
            </a:ln>
            <a:effectLst/>
          </c:spPr>
          <c:invertIfNegative val="0"/>
          <c:cat>
            <c:strRef>
              <c:f>Sheet1!$J$2:$J$8</c:f>
              <c:strCache>
                <c:ptCount val="7"/>
                <c:pt idx="0">
                  <c:v>Base</c:v>
                </c:pt>
                <c:pt idx="1">
                  <c:v>Sigmoid </c:v>
                </c:pt>
                <c:pt idx="2">
                  <c:v>4CONV </c:v>
                </c:pt>
                <c:pt idx="3">
                  <c:v>HSV </c:v>
                </c:pt>
                <c:pt idx="4">
                  <c:v>Augmentation</c:v>
                </c:pt>
                <c:pt idx="5">
                  <c:v>VGG16 </c:v>
                </c:pt>
                <c:pt idx="6">
                  <c:v>ResNet</c:v>
                </c:pt>
              </c:strCache>
            </c:strRef>
          </c:cat>
          <c:val>
            <c:numRef>
              <c:f>Sheet1!$M$2:$M$8</c:f>
              <c:numCache>
                <c:formatCode>General</c:formatCode>
                <c:ptCount val="7"/>
                <c:pt idx="0">
                  <c:v>0.98</c:v>
                </c:pt>
                <c:pt idx="1">
                  <c:v>0.99</c:v>
                </c:pt>
                <c:pt idx="2">
                  <c:v>0.98</c:v>
                </c:pt>
                <c:pt idx="3">
                  <c:v>0.36</c:v>
                </c:pt>
                <c:pt idx="4">
                  <c:v>0.95</c:v>
                </c:pt>
                <c:pt idx="5">
                  <c:v>0.91</c:v>
                </c:pt>
                <c:pt idx="6">
                  <c:v>0.86</c:v>
                </c:pt>
              </c:numCache>
            </c:numRef>
          </c:val>
          <c:extLst>
            <c:ext xmlns:c16="http://schemas.microsoft.com/office/drawing/2014/chart" uri="{C3380CC4-5D6E-409C-BE32-E72D297353CC}">
              <c16:uniqueId val="{00000002-68BD-4FB9-A5A3-03FB3F29B052}"/>
            </c:ext>
          </c:extLst>
        </c:ser>
        <c:ser>
          <c:idx val="3"/>
          <c:order val="3"/>
          <c:tx>
            <c:strRef>
              <c:f>Sheet1!$N$1</c:f>
              <c:strCache>
                <c:ptCount val="1"/>
                <c:pt idx="0">
                  <c:v>F1-score</c:v>
                </c:pt>
              </c:strCache>
            </c:strRef>
          </c:tx>
          <c:spPr>
            <a:pattFill prst="wdUpDiag">
              <a:fgClr>
                <a:schemeClr val="accent6">
                  <a:lumMod val="50000"/>
                </a:schemeClr>
              </a:fgClr>
              <a:bgClr>
                <a:schemeClr val="bg1"/>
              </a:bgClr>
            </a:pattFill>
            <a:ln>
              <a:solidFill>
                <a:schemeClr val="accent6">
                  <a:lumMod val="50000"/>
                </a:schemeClr>
              </a:solidFill>
            </a:ln>
            <a:effectLst/>
          </c:spPr>
          <c:invertIfNegative val="0"/>
          <c:cat>
            <c:strRef>
              <c:f>Sheet1!$J$2:$J$8</c:f>
              <c:strCache>
                <c:ptCount val="7"/>
                <c:pt idx="0">
                  <c:v>Base</c:v>
                </c:pt>
                <c:pt idx="1">
                  <c:v>Sigmoid </c:v>
                </c:pt>
                <c:pt idx="2">
                  <c:v>4CONV </c:v>
                </c:pt>
                <c:pt idx="3">
                  <c:v>HSV </c:v>
                </c:pt>
                <c:pt idx="4">
                  <c:v>Augmentation</c:v>
                </c:pt>
                <c:pt idx="5">
                  <c:v>VGG16 </c:v>
                </c:pt>
                <c:pt idx="6">
                  <c:v>ResNet</c:v>
                </c:pt>
              </c:strCache>
            </c:strRef>
          </c:cat>
          <c:val>
            <c:numRef>
              <c:f>Sheet1!$N$2:$N$8</c:f>
              <c:numCache>
                <c:formatCode>General</c:formatCode>
                <c:ptCount val="7"/>
                <c:pt idx="0">
                  <c:v>0.98</c:v>
                </c:pt>
                <c:pt idx="1">
                  <c:v>0.96</c:v>
                </c:pt>
                <c:pt idx="2">
                  <c:v>0.98</c:v>
                </c:pt>
                <c:pt idx="3">
                  <c:v>0.45</c:v>
                </c:pt>
                <c:pt idx="4">
                  <c:v>0.95</c:v>
                </c:pt>
                <c:pt idx="5">
                  <c:v>0.94</c:v>
                </c:pt>
                <c:pt idx="6">
                  <c:v>0.89</c:v>
                </c:pt>
              </c:numCache>
            </c:numRef>
          </c:val>
          <c:extLst>
            <c:ext xmlns:c16="http://schemas.microsoft.com/office/drawing/2014/chart" uri="{C3380CC4-5D6E-409C-BE32-E72D297353CC}">
              <c16:uniqueId val="{00000003-68BD-4FB9-A5A3-03FB3F29B052}"/>
            </c:ext>
          </c:extLst>
        </c:ser>
        <c:dLbls>
          <c:showLegendKey val="0"/>
          <c:showVal val="0"/>
          <c:showCatName val="0"/>
          <c:showSerName val="0"/>
          <c:showPercent val="0"/>
          <c:showBubbleSize val="0"/>
        </c:dLbls>
        <c:gapWidth val="200"/>
        <c:axId val="624962576"/>
        <c:axId val="624963408"/>
      </c:barChart>
      <c:catAx>
        <c:axId val="624962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4963408"/>
        <c:crosses val="autoZero"/>
        <c:auto val="1"/>
        <c:lblAlgn val="ctr"/>
        <c:lblOffset val="100"/>
        <c:noMultiLvlLbl val="0"/>
      </c:catAx>
      <c:valAx>
        <c:axId val="62496340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Score</a:t>
                </a:r>
              </a:p>
            </c:rich>
          </c:tx>
          <c:layout>
            <c:manualLayout>
              <c:xMode val="edge"/>
              <c:yMode val="edge"/>
              <c:x val="2.7188277901370184E-2"/>
              <c:y val="0.4259785402472359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962576"/>
        <c:crosses val="autoZero"/>
        <c:crossBetween val="between"/>
        <c:majorUnit val="0.25"/>
      </c:valAx>
      <c:spPr>
        <a:noFill/>
        <a:ln>
          <a:noFill/>
        </a:ln>
        <a:effectLst/>
      </c:spPr>
    </c:plotArea>
    <c:legend>
      <c:legendPos val="b"/>
      <c:layout>
        <c:manualLayout>
          <c:xMode val="edge"/>
          <c:yMode val="edge"/>
          <c:x val="0.33296763314902161"/>
          <c:y val="0.9106213536779405"/>
          <c:w val="0.41222010935620151"/>
          <c:h val="5.70490808324415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0652868728109323"/>
          <c:y val="0.12747657295850071"/>
          <c:w val="0.85566926188098547"/>
          <c:h val="0.74200133868808571"/>
        </c:manualLayout>
      </c:layout>
      <c:bubbleChart>
        <c:varyColors val="0"/>
        <c:ser>
          <c:idx val="0"/>
          <c:order val="0"/>
          <c:tx>
            <c:strRef>
              <c:f>Sheet1!$B$15</c:f>
              <c:strCache>
                <c:ptCount val="1"/>
                <c:pt idx="0">
                  <c:v>Model Training Time (s)</c:v>
                </c:pt>
              </c:strCache>
            </c:strRef>
          </c:tx>
          <c:spPr>
            <a:pattFill prst="ltUpDiag">
              <a:fgClr>
                <a:schemeClr val="accent6"/>
              </a:fgClr>
              <a:bgClr>
                <a:schemeClr val="accent6">
                  <a:lumMod val="20000"/>
                  <a:lumOff val="80000"/>
                </a:schemeClr>
              </a:bgClr>
            </a:pattFill>
            <a:ln w="9525" cap="flat" cmpd="sng" algn="ctr">
              <a:solidFill>
                <a:schemeClr val="accent6">
                  <a:alpha val="75000"/>
                </a:schemeClr>
              </a:solidFill>
            </a:ln>
            <a:effectLst>
              <a:innerShdw blurRad="114300">
                <a:schemeClr val="accent6">
                  <a:alpha val="70000"/>
                </a:schemeClr>
              </a:innerShdw>
            </a:effectLst>
          </c:spPr>
          <c:invertIfNegative val="0"/>
          <c:dLbls>
            <c:dLbl>
              <c:idx val="0"/>
              <c:layout>
                <c:manualLayout>
                  <c:x val="-8.2441946440196659E-2"/>
                  <c:y val="-5.0200803212851405E-2"/>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0-0127-4876-B623-BD291BC1591E}"/>
                </c:ext>
              </c:extLst>
            </c:dLbl>
            <c:dLbl>
              <c:idx val="1"/>
              <c:layout>
                <c:manualLayout>
                  <c:x val="-8.8634779341055514E-2"/>
                  <c:y val="4.2789388130730896E-2"/>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1-0127-4876-B623-BD291BC1591E}"/>
                </c:ext>
              </c:extLst>
            </c:dLbl>
            <c:dLbl>
              <c:idx val="2"/>
              <c:layout>
                <c:manualLayout>
                  <c:x val="-7.8348812269515247E-2"/>
                  <c:y val="3.2274143199006601E-2"/>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2-0127-4876-B623-BD291BC1591E}"/>
                </c:ext>
              </c:extLst>
            </c:dLbl>
            <c:dLbl>
              <c:idx val="3"/>
              <c:layout>
                <c:manualLayout>
                  <c:x val="-6.5447416716008138E-3"/>
                  <c:y val="0"/>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3-0127-4876-B623-BD291BC1591E}"/>
                </c:ext>
              </c:extLst>
            </c:dLbl>
            <c:dLbl>
              <c:idx val="4"/>
              <c:layout>
                <c:manualLayout>
                  <c:x val="-6.3763915032506455E-3"/>
                  <c:y val="-3.3467202141901553E-3"/>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4-0127-4876-B623-BD291BC1591E}"/>
                </c:ext>
              </c:extLst>
            </c:dLbl>
            <c:dLbl>
              <c:idx val="5"/>
              <c:layout>
                <c:manualLayout>
                  <c:x val="-0.11938619204585958"/>
                  <c:y val="8.3668005354752342E-2"/>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5-0127-4876-B623-BD291BC1591E}"/>
                </c:ext>
              </c:extLst>
            </c:dLbl>
            <c:dLbl>
              <c:idx val="6"/>
              <c:layout>
                <c:manualLayout>
                  <c:x val="-0.11130229091733904"/>
                  <c:y val="0.12048192771084332"/>
                </c:manualLayout>
              </c:layout>
              <c:dLblPos val="r"/>
              <c:showLegendKey val="0"/>
              <c:showVal val="0"/>
              <c:showCatName val="1"/>
              <c:showSerName val="0"/>
              <c:showPercent val="0"/>
              <c:showBubbleSize val="1"/>
              <c:extLst>
                <c:ext xmlns:c15="http://schemas.microsoft.com/office/drawing/2012/chart" uri="{CE6537A1-D6FC-4f65-9D91-7224C49458BB}"/>
                <c:ext xmlns:c16="http://schemas.microsoft.com/office/drawing/2014/chart" uri="{C3380CC4-5D6E-409C-BE32-E72D297353CC}">
                  <c16:uniqueId val="{00000006-0127-4876-B623-BD291BC1591E}"/>
                </c:ext>
              </c:extLst>
            </c:dLbl>
            <c:spPr>
              <a:noFill/>
              <a:ln>
                <a:noFill/>
              </a:ln>
              <a:effectLst/>
            </c:spPr>
            <c:txPr>
              <a:bodyPr rot="0" spcFirstLastPara="1" vertOverflow="ellipsis"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0"/>
            <c:showBubbleSize val="1"/>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strRef>
              <c:f>Sheet1!$A$16:$A$22</c:f>
              <c:strCache>
                <c:ptCount val="7"/>
                <c:pt idx="0">
                  <c:v>Base Model</c:v>
                </c:pt>
                <c:pt idx="1">
                  <c:v>Sigmoid Model</c:v>
                </c:pt>
                <c:pt idx="2">
                  <c:v>4CONV Model</c:v>
                </c:pt>
                <c:pt idx="3">
                  <c:v>HSV Model</c:v>
                </c:pt>
                <c:pt idx="4">
                  <c:v>AUG Model</c:v>
                </c:pt>
                <c:pt idx="5">
                  <c:v>VGG16 Model</c:v>
                </c:pt>
                <c:pt idx="6">
                  <c:v>ResNet Model</c:v>
                </c:pt>
              </c:strCache>
            </c:strRef>
          </c:xVal>
          <c:yVal>
            <c:numRef>
              <c:f>Sheet1!$B$16:$B$22</c:f>
              <c:numCache>
                <c:formatCode>0</c:formatCode>
                <c:ptCount val="7"/>
                <c:pt idx="0">
                  <c:v>116</c:v>
                </c:pt>
                <c:pt idx="1">
                  <c:v>112</c:v>
                </c:pt>
                <c:pt idx="2">
                  <c:v>59</c:v>
                </c:pt>
                <c:pt idx="3">
                  <c:v>60</c:v>
                </c:pt>
                <c:pt idx="4" formatCode="General">
                  <c:v>240</c:v>
                </c:pt>
                <c:pt idx="5" formatCode="General">
                  <c:v>173</c:v>
                </c:pt>
                <c:pt idx="6" formatCode="General">
                  <c:v>365</c:v>
                </c:pt>
              </c:numCache>
            </c:numRef>
          </c:yVal>
          <c:bubbleSize>
            <c:numRef>
              <c:f>Sheet1!$C$16:$C$22</c:f>
              <c:numCache>
                <c:formatCode>#,##0</c:formatCode>
                <c:ptCount val="7"/>
                <c:pt idx="0">
                  <c:v>1060834</c:v>
                </c:pt>
                <c:pt idx="1">
                  <c:v>1060834</c:v>
                </c:pt>
                <c:pt idx="2">
                  <c:v>278530</c:v>
                </c:pt>
                <c:pt idx="3">
                  <c:v>145394</c:v>
                </c:pt>
                <c:pt idx="4">
                  <c:v>145394</c:v>
                </c:pt>
                <c:pt idx="5">
                  <c:v>15280770</c:v>
                </c:pt>
                <c:pt idx="6">
                  <c:v>43185282</c:v>
                </c:pt>
              </c:numCache>
            </c:numRef>
          </c:bubbleSize>
          <c:bubble3D val="0"/>
          <c:extLst>
            <c:ext xmlns:c16="http://schemas.microsoft.com/office/drawing/2014/chart" uri="{C3380CC4-5D6E-409C-BE32-E72D297353CC}">
              <c16:uniqueId val="{00000007-0127-4876-B623-BD291BC1591E}"/>
            </c:ext>
          </c:extLst>
        </c:ser>
        <c:dLbls>
          <c:dLblPos val="ctr"/>
          <c:showLegendKey val="0"/>
          <c:showVal val="1"/>
          <c:showCatName val="0"/>
          <c:showSerName val="0"/>
          <c:showPercent val="0"/>
          <c:showBubbleSize val="0"/>
        </c:dLbls>
        <c:bubbleScale val="100"/>
        <c:showNegBubbles val="0"/>
        <c:axId val="1509438048"/>
        <c:axId val="950713904"/>
      </c:bubbleChart>
      <c:valAx>
        <c:axId val="1509438048"/>
        <c:scaling>
          <c:orientation val="minMax"/>
          <c:max val="10"/>
          <c:min val="0"/>
        </c:scaling>
        <c:delete val="0"/>
        <c:axPos val="b"/>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0713904"/>
        <c:crossesAt val="0"/>
        <c:crossBetween val="midCat"/>
      </c:valAx>
      <c:valAx>
        <c:axId val="950713904"/>
        <c:scaling>
          <c:orientation val="minMax"/>
          <c:min val="0"/>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Training Time</a:t>
                </a:r>
                <a:r>
                  <a:rPr lang="en-US" baseline="0"/>
                  <a:t> (s)</a:t>
                </a:r>
                <a:endParaRPr lang="en-US"/>
              </a:p>
            </c:rich>
          </c:tx>
          <c:layout>
            <c:manualLayout>
              <c:xMode val="edge"/>
              <c:yMode val="edge"/>
              <c:x val="2.23815878234076E-2"/>
              <c:y val="0.39434404283801872"/>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94380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0">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9525" cap="flat" cmpd="sng" algn="ctr">
        <a:solidFill>
          <a:schemeClr val="phClr">
            <a:alpha val="75000"/>
          </a:schemeClr>
        </a:solidFill>
      </a:ln>
      <a:effectLst>
        <a:innerShdw blurRad="114300">
          <a:schemeClr val="phClr">
            <a:alpha val="70000"/>
          </a:scheme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9525" cap="flat" cmpd="sng" algn="ctr">
        <a:solidFill>
          <a:schemeClr val="phClr">
            <a:alpha val="75000"/>
          </a:schemeClr>
        </a:solidFill>
      </a:ln>
      <a:effectLst>
        <a:innerShdw blurRad="114300">
          <a:schemeClr val="phClr">
            <a:alpha val="70000"/>
          </a:scheme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ph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7EEF-B76B-4CE3-BEB0-AFD8E73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1795F-0E38-475B-A1B7-45CB80817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DCCCDD-957F-4C08-A1FD-BF3D15BABA40}"/>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2209F91E-2292-4A7D-9E0E-BDD524F1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EFAA4-FEDE-462F-B018-96BE25CA1B68}"/>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116841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EFDE-25E3-49BA-B496-3764906EB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993070-FAB8-4952-9248-509339D39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CA8DF-B8AC-47C4-86C0-9307DCDC3656}"/>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1A534616-2EBD-497B-ACF3-C5756A3B4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1D88B-3E42-48F3-AD86-A957913D39E1}"/>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11807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2D9D7C-14C8-4B24-939A-A9FC98948A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858B53-A58C-4E8E-9AFF-0FB6E2FD8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20DD-6CF7-4738-83C5-F2D48DA7CDAD}"/>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97B40C0D-47F3-4980-80A3-DD0E615EB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576CE-8F40-413B-A5EC-993F5AC9CCD0}"/>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341486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F443-2972-4BC4-8A27-54422094A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C212D-1E4C-43EF-AE02-87357617E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A8542-A1B3-4F7A-A27C-F562E2F51C07}"/>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4BABD1B2-A200-43A3-94AD-576D088F4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E3EC5-60F6-4E55-B3F2-174B91A1815B}"/>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25170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6E17-9FF5-4276-A168-4BD6B22B26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70FBC5-173F-45D9-B70A-FCE930139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07B96-FB77-4CE3-A61B-05EFE54623A0}"/>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2C209B0E-AEBC-484C-B06E-C3D3A0224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505AB-F838-4BF4-9880-6F2BC501CB62}"/>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394947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A697-C701-4E3C-BB7B-E87A1F0EB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9F0F27-B250-4E80-8C81-FF388A723E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A62B3-E882-4510-8EAB-8794DAEBC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3D1C71-9647-4920-A0AA-3728EF3014BA}"/>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6" name="Footer Placeholder 5">
            <a:extLst>
              <a:ext uri="{FF2B5EF4-FFF2-40B4-BE49-F238E27FC236}">
                <a16:creationId xmlns:a16="http://schemas.microsoft.com/office/drawing/2014/main" id="{528767F1-9BFD-4196-94DD-A00BBCDB8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BBB99-3BC9-4BCD-9B41-D3DCDF6BE2BE}"/>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242495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8C8D-EA55-4EFC-A3E0-8B188156B1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5CC86-8541-4795-B558-EC51A196D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3A8E14-7883-4AB4-9E0E-428F999F5E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A863D1-24CB-4DBA-A002-A24A5AEB0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9A68E-2D4C-4358-80CC-DCEDB2B53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E896A8-8CB7-4E1F-9F0D-460D89E295F2}"/>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8" name="Footer Placeholder 7">
            <a:extLst>
              <a:ext uri="{FF2B5EF4-FFF2-40B4-BE49-F238E27FC236}">
                <a16:creationId xmlns:a16="http://schemas.microsoft.com/office/drawing/2014/main" id="{FA4A425A-A79C-4E5C-8291-03E7B58FF9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1FEBC0-E0C9-4C76-BC84-5879A3C5F737}"/>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231595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A857-FADA-4862-8D78-8633C427DA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15055C-3970-4565-8C53-6B33B9B19EA0}"/>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4" name="Footer Placeholder 3">
            <a:extLst>
              <a:ext uri="{FF2B5EF4-FFF2-40B4-BE49-F238E27FC236}">
                <a16:creationId xmlns:a16="http://schemas.microsoft.com/office/drawing/2014/main" id="{1FEC86E7-A336-457B-9488-6F5B8D086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9FF581-AB34-4039-ACB2-3BE1E1643370}"/>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421747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6CB55-3F49-4FC5-84B9-35C10AC226FE}"/>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3" name="Footer Placeholder 2">
            <a:extLst>
              <a:ext uri="{FF2B5EF4-FFF2-40B4-BE49-F238E27FC236}">
                <a16:creationId xmlns:a16="http://schemas.microsoft.com/office/drawing/2014/main" id="{3D9566CB-7507-49E9-AAA4-A840C444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20FB64-29BF-4486-BDA4-6A8E52AB4F5B}"/>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191314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BC81-1647-4FB8-A256-8D5BC828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12515D-6975-4967-AF2F-2BB253B53A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95203-24AC-4854-A41A-ED09F0180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19344-39EF-41CF-A2AB-A1F2F4539912}"/>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6" name="Footer Placeholder 5">
            <a:extLst>
              <a:ext uri="{FF2B5EF4-FFF2-40B4-BE49-F238E27FC236}">
                <a16:creationId xmlns:a16="http://schemas.microsoft.com/office/drawing/2014/main" id="{FA5E9E12-A835-4AF6-B10F-BB01658AE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1B2C9-F961-421C-BB07-9186891EBCAA}"/>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158432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6A68-FC74-489C-BCE2-C66827C50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B9EAA-C845-44FA-982D-86887331A1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59761-7C61-4960-99FF-2D6271BDB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0D90C-547B-4E2F-8671-303DFAB2FA2D}"/>
              </a:ext>
            </a:extLst>
          </p:cNvPr>
          <p:cNvSpPr>
            <a:spLocks noGrp="1"/>
          </p:cNvSpPr>
          <p:nvPr>
            <p:ph type="dt" sz="half" idx="10"/>
          </p:nvPr>
        </p:nvSpPr>
        <p:spPr/>
        <p:txBody>
          <a:bodyPr/>
          <a:lstStyle/>
          <a:p>
            <a:fld id="{D2168AB4-6103-4195-ADA9-82C5B7CA1C09}" type="datetimeFigureOut">
              <a:rPr lang="en-US" smtClean="0"/>
              <a:t>5/30/2022</a:t>
            </a:fld>
            <a:endParaRPr lang="en-US"/>
          </a:p>
        </p:txBody>
      </p:sp>
      <p:sp>
        <p:nvSpPr>
          <p:cNvPr id="6" name="Footer Placeholder 5">
            <a:extLst>
              <a:ext uri="{FF2B5EF4-FFF2-40B4-BE49-F238E27FC236}">
                <a16:creationId xmlns:a16="http://schemas.microsoft.com/office/drawing/2014/main" id="{AF25A464-E5BA-48BE-BCF0-3CC126342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20C23-32CB-4074-AB31-300AA9A84032}"/>
              </a:ext>
            </a:extLst>
          </p:cNvPr>
          <p:cNvSpPr>
            <a:spLocks noGrp="1"/>
          </p:cNvSpPr>
          <p:nvPr>
            <p:ph type="sldNum" sz="quarter" idx="12"/>
          </p:nvPr>
        </p:nvSpPr>
        <p:spPr/>
        <p:txBody>
          <a:bodyPr/>
          <a:lstStyle/>
          <a:p>
            <a:fld id="{F2F7C5AB-F90B-4C1A-A460-5A6F9B8405F3}" type="slidenum">
              <a:rPr lang="en-US" smtClean="0"/>
              <a:t>‹#›</a:t>
            </a:fld>
            <a:endParaRPr lang="en-US"/>
          </a:p>
        </p:txBody>
      </p:sp>
    </p:spTree>
    <p:extLst>
      <p:ext uri="{BB962C8B-B14F-4D97-AF65-F5344CB8AC3E}">
        <p14:creationId xmlns:p14="http://schemas.microsoft.com/office/powerpoint/2010/main" val="400450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726FC-CAB8-4610-B724-BB0C6DFD2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52AA1-3FDD-48EB-89E7-BF7F9DE92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7F308-F73D-4D00-A2DD-E10F236CF9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68AB4-6103-4195-ADA9-82C5B7CA1C09}" type="datetimeFigureOut">
              <a:rPr lang="en-US" smtClean="0"/>
              <a:t>5/30/2022</a:t>
            </a:fld>
            <a:endParaRPr lang="en-US"/>
          </a:p>
        </p:txBody>
      </p:sp>
      <p:sp>
        <p:nvSpPr>
          <p:cNvPr id="5" name="Footer Placeholder 4">
            <a:extLst>
              <a:ext uri="{FF2B5EF4-FFF2-40B4-BE49-F238E27FC236}">
                <a16:creationId xmlns:a16="http://schemas.microsoft.com/office/drawing/2014/main" id="{9BAFA4DF-0640-42D3-8245-AC501180D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1987D-4217-4188-8428-E014D0C66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7C5AB-F90B-4C1A-A460-5A6F9B8405F3}" type="slidenum">
              <a:rPr lang="en-US" smtClean="0"/>
              <a:t>‹#›</a:t>
            </a:fld>
            <a:endParaRPr lang="en-US"/>
          </a:p>
        </p:txBody>
      </p:sp>
    </p:spTree>
    <p:extLst>
      <p:ext uri="{BB962C8B-B14F-4D97-AF65-F5344CB8AC3E}">
        <p14:creationId xmlns:p14="http://schemas.microsoft.com/office/powerpoint/2010/main" val="34268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220D-79F2-47D9-BCA2-1D8C09A5AD00}"/>
              </a:ext>
            </a:extLst>
          </p:cNvPr>
          <p:cNvSpPr>
            <a:spLocks noGrp="1"/>
          </p:cNvSpPr>
          <p:nvPr>
            <p:ph type="ctrTitle"/>
          </p:nvPr>
        </p:nvSpPr>
        <p:spPr/>
        <p:txBody>
          <a:bodyPr>
            <a:normAutofit/>
          </a:bodyPr>
          <a:lstStyle/>
          <a:p>
            <a:pPr rtl="0">
              <a:spcBef>
                <a:spcPts val="0"/>
              </a:spcBef>
              <a:spcAft>
                <a:spcPts val="0"/>
              </a:spcAft>
            </a:pPr>
            <a:r>
              <a:rPr lang="en-US" sz="4800" b="0" i="0" u="none" strike="noStrike" dirty="0">
                <a:solidFill>
                  <a:srgbClr val="000000"/>
                </a:solidFill>
                <a:effectLst/>
                <a:latin typeface="Calibri" panose="020F0502020204030204" pitchFamily="34" charset="0"/>
              </a:rPr>
              <a:t>Malaria Detection </a:t>
            </a:r>
            <a:br>
              <a:rPr lang="en-US" sz="4800" b="0" i="0" u="none" strike="noStrike" dirty="0">
                <a:solidFill>
                  <a:srgbClr val="000000"/>
                </a:solidFill>
                <a:effectLst/>
                <a:latin typeface="Calibri" panose="020F0502020204030204" pitchFamily="34" charset="0"/>
              </a:rPr>
            </a:br>
            <a:r>
              <a:rPr lang="en-US" sz="4000" b="0" i="0" u="none" strike="noStrike" dirty="0">
                <a:solidFill>
                  <a:srgbClr val="000000"/>
                </a:solidFill>
                <a:effectLst/>
              </a:rPr>
              <a:t>Capstone Project Final Presentation</a:t>
            </a:r>
            <a:endParaRPr lang="en-US" sz="16600" dirty="0"/>
          </a:p>
        </p:txBody>
      </p:sp>
      <p:sp>
        <p:nvSpPr>
          <p:cNvPr id="3" name="Subtitle 2">
            <a:extLst>
              <a:ext uri="{FF2B5EF4-FFF2-40B4-BE49-F238E27FC236}">
                <a16:creationId xmlns:a16="http://schemas.microsoft.com/office/drawing/2014/main" id="{D061869C-784D-48AA-8156-F10F43E3970F}"/>
              </a:ext>
            </a:extLst>
          </p:cNvPr>
          <p:cNvSpPr>
            <a:spLocks noGrp="1"/>
          </p:cNvSpPr>
          <p:nvPr>
            <p:ph type="subTitle" idx="1"/>
          </p:nvPr>
        </p:nvSpPr>
        <p:spPr/>
        <p:txBody>
          <a:bodyPr/>
          <a:lstStyle/>
          <a:p>
            <a:r>
              <a:rPr lang="en-US" dirty="0"/>
              <a:t>Yu-Chen Hwang, Ph.D.</a:t>
            </a:r>
          </a:p>
          <a:p>
            <a:r>
              <a:rPr lang="en-US" dirty="0"/>
              <a:t>4/17/2022</a:t>
            </a:r>
          </a:p>
        </p:txBody>
      </p:sp>
    </p:spTree>
    <p:extLst>
      <p:ext uri="{BB962C8B-B14F-4D97-AF65-F5344CB8AC3E}">
        <p14:creationId xmlns:p14="http://schemas.microsoft.com/office/powerpoint/2010/main" val="413556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456-CEB0-45EF-9B31-C8191C798308}"/>
              </a:ext>
            </a:extLst>
          </p:cNvPr>
          <p:cNvSpPr>
            <a:spLocks noGrp="1"/>
          </p:cNvSpPr>
          <p:nvPr>
            <p:ph type="title"/>
          </p:nvPr>
        </p:nvSpPr>
        <p:spPr/>
        <p:txBody>
          <a:bodyPr>
            <a:normAutofit/>
          </a:bodyPr>
          <a:lstStyle/>
          <a:p>
            <a:r>
              <a:rPr lang="en-US" sz="3600" dirty="0"/>
              <a:t>Accuracy vs Epoch Plot – Variation of Base Models</a:t>
            </a:r>
          </a:p>
        </p:txBody>
      </p:sp>
      <p:grpSp>
        <p:nvGrpSpPr>
          <p:cNvPr id="4" name="Group 3">
            <a:extLst>
              <a:ext uri="{FF2B5EF4-FFF2-40B4-BE49-F238E27FC236}">
                <a16:creationId xmlns:a16="http://schemas.microsoft.com/office/drawing/2014/main" id="{B6C5205E-3E47-40EF-95BC-70A05E8A92A0}"/>
              </a:ext>
            </a:extLst>
          </p:cNvPr>
          <p:cNvGrpSpPr/>
          <p:nvPr/>
        </p:nvGrpSpPr>
        <p:grpSpPr>
          <a:xfrm>
            <a:off x="259985" y="2024429"/>
            <a:ext cx="11588479" cy="3888692"/>
            <a:chOff x="426609" y="1146605"/>
            <a:chExt cx="11588479" cy="3888692"/>
          </a:xfrm>
        </p:grpSpPr>
        <p:pic>
          <p:nvPicPr>
            <p:cNvPr id="5" name="Picture 2">
              <a:extLst>
                <a:ext uri="{FF2B5EF4-FFF2-40B4-BE49-F238E27FC236}">
                  <a16:creationId xmlns:a16="http://schemas.microsoft.com/office/drawing/2014/main" id="{E5AC354A-F9B8-485D-A045-6E5EF9224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09" y="1515937"/>
              <a:ext cx="3575223" cy="35193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2C85A7-7B26-4487-970E-8883FAC4B1B4}"/>
                </a:ext>
              </a:extLst>
            </p:cNvPr>
            <p:cNvSpPr txBox="1"/>
            <p:nvPr/>
          </p:nvSpPr>
          <p:spPr>
            <a:xfrm>
              <a:off x="1782251" y="1146605"/>
              <a:ext cx="1287532" cy="369332"/>
            </a:xfrm>
            <a:prstGeom prst="rect">
              <a:avLst/>
            </a:prstGeom>
            <a:noFill/>
          </p:spPr>
          <p:txBody>
            <a:bodyPr wrap="none" rtlCol="0">
              <a:spAutoFit/>
            </a:bodyPr>
            <a:lstStyle/>
            <a:p>
              <a:r>
                <a:rPr lang="en-US" dirty="0"/>
                <a:t>Base Model</a:t>
              </a:r>
            </a:p>
          </p:txBody>
        </p:sp>
        <p:pic>
          <p:nvPicPr>
            <p:cNvPr id="7" name="Picture 4">
              <a:extLst>
                <a:ext uri="{FF2B5EF4-FFF2-40B4-BE49-F238E27FC236}">
                  <a16:creationId xmlns:a16="http://schemas.microsoft.com/office/drawing/2014/main" id="{07D1F1DE-C1A0-4CA0-8651-4CAE6B658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084" y="1515937"/>
              <a:ext cx="3575223" cy="3519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3DD8C6-6D21-4CFA-929A-CB97646A4961}"/>
                </a:ext>
              </a:extLst>
            </p:cNvPr>
            <p:cNvSpPr txBox="1"/>
            <p:nvPr/>
          </p:nvSpPr>
          <p:spPr>
            <a:xfrm>
              <a:off x="5698868" y="1146605"/>
              <a:ext cx="1595309" cy="369332"/>
            </a:xfrm>
            <a:prstGeom prst="rect">
              <a:avLst/>
            </a:prstGeom>
            <a:noFill/>
          </p:spPr>
          <p:txBody>
            <a:bodyPr wrap="none" rtlCol="0">
              <a:spAutoFit/>
            </a:bodyPr>
            <a:lstStyle/>
            <a:p>
              <a:r>
                <a:rPr lang="en-US" dirty="0"/>
                <a:t>Sigmoid Model</a:t>
              </a:r>
            </a:p>
          </p:txBody>
        </p:sp>
        <p:pic>
          <p:nvPicPr>
            <p:cNvPr id="9" name="Picture 8">
              <a:extLst>
                <a:ext uri="{FF2B5EF4-FFF2-40B4-BE49-F238E27FC236}">
                  <a16:creationId xmlns:a16="http://schemas.microsoft.com/office/drawing/2014/main" id="{F3C9B1EB-653E-4BA3-AFB6-C88DD878D45F}"/>
                </a:ext>
              </a:extLst>
            </p:cNvPr>
            <p:cNvPicPr>
              <a:picLocks noChangeAspect="1"/>
            </p:cNvPicPr>
            <p:nvPr/>
          </p:nvPicPr>
          <p:blipFill>
            <a:blip r:embed="rId4"/>
            <a:stretch>
              <a:fillRect/>
            </a:stretch>
          </p:blipFill>
          <p:spPr>
            <a:xfrm>
              <a:off x="8439865" y="1515937"/>
              <a:ext cx="3575223" cy="3519360"/>
            </a:xfrm>
            <a:prstGeom prst="rect">
              <a:avLst/>
            </a:prstGeom>
          </p:spPr>
        </p:pic>
        <p:sp>
          <p:nvSpPr>
            <p:cNvPr id="10" name="TextBox 9">
              <a:extLst>
                <a:ext uri="{FF2B5EF4-FFF2-40B4-BE49-F238E27FC236}">
                  <a16:creationId xmlns:a16="http://schemas.microsoft.com/office/drawing/2014/main" id="{EFE0227B-843E-47E5-9E99-00092E957DA1}"/>
                </a:ext>
              </a:extLst>
            </p:cNvPr>
            <p:cNvSpPr txBox="1"/>
            <p:nvPr/>
          </p:nvSpPr>
          <p:spPr>
            <a:xfrm>
              <a:off x="9650791" y="1146605"/>
              <a:ext cx="1517916" cy="369332"/>
            </a:xfrm>
            <a:prstGeom prst="rect">
              <a:avLst/>
            </a:prstGeom>
            <a:noFill/>
          </p:spPr>
          <p:txBody>
            <a:bodyPr wrap="none" rtlCol="0">
              <a:spAutoFit/>
            </a:bodyPr>
            <a:lstStyle/>
            <a:p>
              <a:r>
                <a:rPr lang="en-US" dirty="0"/>
                <a:t>4CONV Model</a:t>
              </a:r>
            </a:p>
          </p:txBody>
        </p:sp>
      </p:grpSp>
    </p:spTree>
    <p:extLst>
      <p:ext uri="{BB962C8B-B14F-4D97-AF65-F5344CB8AC3E}">
        <p14:creationId xmlns:p14="http://schemas.microsoft.com/office/powerpoint/2010/main" val="264085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456-CEB0-45EF-9B31-C8191C798308}"/>
              </a:ext>
            </a:extLst>
          </p:cNvPr>
          <p:cNvSpPr>
            <a:spLocks noGrp="1"/>
          </p:cNvSpPr>
          <p:nvPr>
            <p:ph type="title"/>
          </p:nvPr>
        </p:nvSpPr>
        <p:spPr/>
        <p:txBody>
          <a:bodyPr>
            <a:normAutofit/>
          </a:bodyPr>
          <a:lstStyle/>
          <a:p>
            <a:r>
              <a:rPr lang="en-US" sz="3600" dirty="0"/>
              <a:t>Accuracy vs Epoch Plot – Data Transformation</a:t>
            </a:r>
          </a:p>
        </p:txBody>
      </p:sp>
      <p:grpSp>
        <p:nvGrpSpPr>
          <p:cNvPr id="3" name="Group 2">
            <a:extLst>
              <a:ext uri="{FF2B5EF4-FFF2-40B4-BE49-F238E27FC236}">
                <a16:creationId xmlns:a16="http://schemas.microsoft.com/office/drawing/2014/main" id="{66F3C55C-12B2-412A-98C0-A55B479DD997}"/>
              </a:ext>
            </a:extLst>
          </p:cNvPr>
          <p:cNvGrpSpPr/>
          <p:nvPr/>
        </p:nvGrpSpPr>
        <p:grpSpPr>
          <a:xfrm>
            <a:off x="1536314" y="2042792"/>
            <a:ext cx="7800814" cy="3949925"/>
            <a:chOff x="1181590" y="2042792"/>
            <a:chExt cx="7800814" cy="3949925"/>
          </a:xfrm>
        </p:grpSpPr>
        <p:sp>
          <p:nvSpPr>
            <p:cNvPr id="11" name="TextBox 10">
              <a:extLst>
                <a:ext uri="{FF2B5EF4-FFF2-40B4-BE49-F238E27FC236}">
                  <a16:creationId xmlns:a16="http://schemas.microsoft.com/office/drawing/2014/main" id="{6AF713EC-E212-4D37-B412-1CFB80BFD789}"/>
                </a:ext>
              </a:extLst>
            </p:cNvPr>
            <p:cNvSpPr txBox="1"/>
            <p:nvPr/>
          </p:nvSpPr>
          <p:spPr>
            <a:xfrm>
              <a:off x="2473526" y="2042792"/>
              <a:ext cx="1333846" cy="369332"/>
            </a:xfrm>
            <a:prstGeom prst="rect">
              <a:avLst/>
            </a:prstGeom>
            <a:noFill/>
          </p:spPr>
          <p:txBody>
            <a:bodyPr wrap="square" rtlCol="0">
              <a:spAutoFit/>
            </a:bodyPr>
            <a:lstStyle/>
            <a:p>
              <a:r>
                <a:rPr lang="en-US" dirty="0"/>
                <a:t>HSV Model</a:t>
              </a:r>
            </a:p>
          </p:txBody>
        </p:sp>
        <p:sp>
          <p:nvSpPr>
            <p:cNvPr id="12" name="TextBox 11">
              <a:extLst>
                <a:ext uri="{FF2B5EF4-FFF2-40B4-BE49-F238E27FC236}">
                  <a16:creationId xmlns:a16="http://schemas.microsoft.com/office/drawing/2014/main" id="{C12C4B42-F279-47DA-8009-7BD7D653B5B7}"/>
                </a:ext>
              </a:extLst>
            </p:cNvPr>
            <p:cNvSpPr txBox="1"/>
            <p:nvPr/>
          </p:nvSpPr>
          <p:spPr>
            <a:xfrm>
              <a:off x="6654979" y="2042792"/>
              <a:ext cx="1448495" cy="369332"/>
            </a:xfrm>
            <a:prstGeom prst="rect">
              <a:avLst/>
            </a:prstGeom>
            <a:noFill/>
          </p:spPr>
          <p:txBody>
            <a:bodyPr wrap="square" rtlCol="0">
              <a:spAutoFit/>
            </a:bodyPr>
            <a:lstStyle/>
            <a:p>
              <a:r>
                <a:rPr lang="en-US" dirty="0"/>
                <a:t>AUG Model</a:t>
              </a:r>
            </a:p>
          </p:txBody>
        </p:sp>
        <p:pic>
          <p:nvPicPr>
            <p:cNvPr id="13" name="Picture 2">
              <a:extLst>
                <a:ext uri="{FF2B5EF4-FFF2-40B4-BE49-F238E27FC236}">
                  <a16:creationId xmlns:a16="http://schemas.microsoft.com/office/drawing/2014/main" id="{53D23305-2D6A-4FD3-A8BF-37270671A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590" y="2412124"/>
              <a:ext cx="3580593" cy="35805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0778875-0286-4497-9699-1334FFB00D69}"/>
                </a:ext>
              </a:extLst>
            </p:cNvPr>
            <p:cNvPicPr>
              <a:picLocks noChangeAspect="1"/>
            </p:cNvPicPr>
            <p:nvPr/>
          </p:nvPicPr>
          <p:blipFill>
            <a:blip r:embed="rId3"/>
            <a:stretch>
              <a:fillRect/>
            </a:stretch>
          </p:blipFill>
          <p:spPr>
            <a:xfrm>
              <a:off x="5344976" y="2412124"/>
              <a:ext cx="3637428" cy="3580593"/>
            </a:xfrm>
            <a:prstGeom prst="rect">
              <a:avLst/>
            </a:prstGeom>
          </p:spPr>
        </p:pic>
      </p:grpSp>
    </p:spTree>
    <p:extLst>
      <p:ext uri="{BB962C8B-B14F-4D97-AF65-F5344CB8AC3E}">
        <p14:creationId xmlns:p14="http://schemas.microsoft.com/office/powerpoint/2010/main" val="116542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456-CEB0-45EF-9B31-C8191C798308}"/>
              </a:ext>
            </a:extLst>
          </p:cNvPr>
          <p:cNvSpPr>
            <a:spLocks noGrp="1"/>
          </p:cNvSpPr>
          <p:nvPr>
            <p:ph type="title"/>
          </p:nvPr>
        </p:nvSpPr>
        <p:spPr/>
        <p:txBody>
          <a:bodyPr>
            <a:normAutofit/>
          </a:bodyPr>
          <a:lstStyle/>
          <a:p>
            <a:r>
              <a:rPr lang="en-US" sz="3600" dirty="0"/>
              <a:t>Accuracy vs Epoch Plot – Transfer Learning</a:t>
            </a:r>
          </a:p>
        </p:txBody>
      </p:sp>
      <p:grpSp>
        <p:nvGrpSpPr>
          <p:cNvPr id="5" name="Group 4">
            <a:extLst>
              <a:ext uri="{FF2B5EF4-FFF2-40B4-BE49-F238E27FC236}">
                <a16:creationId xmlns:a16="http://schemas.microsoft.com/office/drawing/2014/main" id="{2B08CE03-30AF-4BDE-A451-6444ADB0EECD}"/>
              </a:ext>
            </a:extLst>
          </p:cNvPr>
          <p:cNvGrpSpPr/>
          <p:nvPr/>
        </p:nvGrpSpPr>
        <p:grpSpPr>
          <a:xfrm>
            <a:off x="25397" y="1837319"/>
            <a:ext cx="5985775" cy="3277297"/>
            <a:chOff x="251789" y="1794984"/>
            <a:chExt cx="6250908" cy="3385871"/>
          </a:xfrm>
        </p:grpSpPr>
        <p:sp>
          <p:nvSpPr>
            <p:cNvPr id="17" name="TextBox 16">
              <a:extLst>
                <a:ext uri="{FF2B5EF4-FFF2-40B4-BE49-F238E27FC236}">
                  <a16:creationId xmlns:a16="http://schemas.microsoft.com/office/drawing/2014/main" id="{667F2D3F-ECB6-4353-B233-9CADA560A6B1}"/>
                </a:ext>
              </a:extLst>
            </p:cNvPr>
            <p:cNvSpPr txBox="1"/>
            <p:nvPr/>
          </p:nvSpPr>
          <p:spPr>
            <a:xfrm>
              <a:off x="484843" y="1794984"/>
              <a:ext cx="3076569" cy="369332"/>
            </a:xfrm>
            <a:prstGeom prst="rect">
              <a:avLst/>
            </a:prstGeom>
            <a:noFill/>
          </p:spPr>
          <p:txBody>
            <a:bodyPr wrap="square" rtlCol="0">
              <a:spAutoFit/>
            </a:bodyPr>
            <a:lstStyle/>
            <a:p>
              <a:r>
                <a:rPr lang="en-US" dirty="0"/>
                <a:t>VGG Model with Callbacks</a:t>
              </a:r>
            </a:p>
          </p:txBody>
        </p:sp>
        <p:pic>
          <p:nvPicPr>
            <p:cNvPr id="18" name="Picture 8">
              <a:extLst>
                <a:ext uri="{FF2B5EF4-FFF2-40B4-BE49-F238E27FC236}">
                  <a16:creationId xmlns:a16="http://schemas.microsoft.com/office/drawing/2014/main" id="{60537257-C8DB-480C-867E-2DB1658E1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89" y="2195988"/>
              <a:ext cx="3045760" cy="295854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7050337A-5950-4103-BB46-449C74C66CE7}"/>
                </a:ext>
              </a:extLst>
            </p:cNvPr>
            <p:cNvSpPr txBox="1"/>
            <p:nvPr/>
          </p:nvSpPr>
          <p:spPr>
            <a:xfrm>
              <a:off x="3655674" y="1803796"/>
              <a:ext cx="2847023" cy="369332"/>
            </a:xfrm>
            <a:prstGeom prst="rect">
              <a:avLst/>
            </a:prstGeom>
            <a:noFill/>
          </p:spPr>
          <p:txBody>
            <a:bodyPr wrap="square" rtlCol="0">
              <a:spAutoFit/>
            </a:bodyPr>
            <a:lstStyle/>
            <a:p>
              <a:r>
                <a:rPr lang="en-US" dirty="0"/>
                <a:t>VGG Model w/o Callbacks</a:t>
              </a:r>
            </a:p>
          </p:txBody>
        </p:sp>
        <p:pic>
          <p:nvPicPr>
            <p:cNvPr id="20" name="Picture 2">
              <a:extLst>
                <a:ext uri="{FF2B5EF4-FFF2-40B4-BE49-F238E27FC236}">
                  <a16:creationId xmlns:a16="http://schemas.microsoft.com/office/drawing/2014/main" id="{EE8553EB-8FC8-495C-843F-AF102388F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5338" y="2164316"/>
              <a:ext cx="3105461" cy="30165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DB153EA8-6679-4596-A8D2-E275AFC1B189}"/>
              </a:ext>
            </a:extLst>
          </p:cNvPr>
          <p:cNvGrpSpPr/>
          <p:nvPr/>
        </p:nvGrpSpPr>
        <p:grpSpPr>
          <a:xfrm>
            <a:off x="6117183" y="1837320"/>
            <a:ext cx="6025863" cy="3292703"/>
            <a:chOff x="6909761" y="1742834"/>
            <a:chExt cx="6236568" cy="3327880"/>
          </a:xfrm>
        </p:grpSpPr>
        <p:sp>
          <p:nvSpPr>
            <p:cNvPr id="16" name="TextBox 15">
              <a:extLst>
                <a:ext uri="{FF2B5EF4-FFF2-40B4-BE49-F238E27FC236}">
                  <a16:creationId xmlns:a16="http://schemas.microsoft.com/office/drawing/2014/main" id="{2EA0A6FD-5B2B-441A-84EC-0838316EF91C}"/>
                </a:ext>
              </a:extLst>
            </p:cNvPr>
            <p:cNvSpPr txBox="1"/>
            <p:nvPr/>
          </p:nvSpPr>
          <p:spPr>
            <a:xfrm>
              <a:off x="7045764" y="1751434"/>
              <a:ext cx="3005508" cy="373278"/>
            </a:xfrm>
            <a:prstGeom prst="rect">
              <a:avLst/>
            </a:prstGeom>
            <a:noFill/>
          </p:spPr>
          <p:txBody>
            <a:bodyPr wrap="square" rtlCol="0">
              <a:spAutoFit/>
            </a:bodyPr>
            <a:lstStyle/>
            <a:p>
              <a:r>
                <a:rPr lang="en-US" dirty="0" err="1"/>
                <a:t>ResNet</a:t>
              </a:r>
              <a:r>
                <a:rPr lang="en-US" dirty="0"/>
                <a:t> Model with Callbacks</a:t>
              </a:r>
            </a:p>
          </p:txBody>
        </p:sp>
        <p:pic>
          <p:nvPicPr>
            <p:cNvPr id="21" name="Picture 20">
              <a:extLst>
                <a:ext uri="{FF2B5EF4-FFF2-40B4-BE49-F238E27FC236}">
                  <a16:creationId xmlns:a16="http://schemas.microsoft.com/office/drawing/2014/main" id="{F98B0D73-AFA2-49AA-8F6D-4436AB42F529}"/>
                </a:ext>
              </a:extLst>
            </p:cNvPr>
            <p:cNvPicPr>
              <a:picLocks noChangeAspect="1"/>
            </p:cNvPicPr>
            <p:nvPr/>
          </p:nvPicPr>
          <p:blipFill>
            <a:blip r:embed="rId4"/>
            <a:stretch>
              <a:fillRect/>
            </a:stretch>
          </p:blipFill>
          <p:spPr>
            <a:xfrm>
              <a:off x="6909761" y="2096596"/>
              <a:ext cx="3005508" cy="2958547"/>
            </a:xfrm>
            <a:prstGeom prst="rect">
              <a:avLst/>
            </a:prstGeom>
          </p:spPr>
        </p:pic>
        <p:pic>
          <p:nvPicPr>
            <p:cNvPr id="22" name="Picture 4">
              <a:extLst>
                <a:ext uri="{FF2B5EF4-FFF2-40B4-BE49-F238E27FC236}">
                  <a16:creationId xmlns:a16="http://schemas.microsoft.com/office/drawing/2014/main" id="{4BD24B4E-7D9D-49DC-A8A3-49ACF20064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1046" y="2112167"/>
              <a:ext cx="3005508" cy="295854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D775D629-EC19-4B06-A62D-71F603B6F185}"/>
                </a:ext>
              </a:extLst>
            </p:cNvPr>
            <p:cNvSpPr txBox="1"/>
            <p:nvPr/>
          </p:nvSpPr>
          <p:spPr>
            <a:xfrm>
              <a:off x="10069762" y="1742834"/>
              <a:ext cx="3076567" cy="369332"/>
            </a:xfrm>
            <a:prstGeom prst="rect">
              <a:avLst/>
            </a:prstGeom>
            <a:noFill/>
          </p:spPr>
          <p:txBody>
            <a:bodyPr wrap="square" rtlCol="0">
              <a:spAutoFit/>
            </a:bodyPr>
            <a:lstStyle/>
            <a:p>
              <a:r>
                <a:rPr lang="en-US" dirty="0" err="1"/>
                <a:t>ResNet</a:t>
              </a:r>
              <a:r>
                <a:rPr lang="en-US" dirty="0"/>
                <a:t> Model w/o Callbacks</a:t>
              </a:r>
            </a:p>
          </p:txBody>
        </p:sp>
      </p:grpSp>
    </p:spTree>
    <p:extLst>
      <p:ext uri="{BB962C8B-B14F-4D97-AF65-F5344CB8AC3E}">
        <p14:creationId xmlns:p14="http://schemas.microsoft.com/office/powerpoint/2010/main" val="88825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8606C-A113-40B6-B32C-14AF7B468E96}"/>
              </a:ext>
            </a:extLst>
          </p:cNvPr>
          <p:cNvSpPr txBox="1"/>
          <p:nvPr/>
        </p:nvSpPr>
        <p:spPr>
          <a:xfrm>
            <a:off x="10209971" y="221734"/>
            <a:ext cx="1513107" cy="369332"/>
          </a:xfrm>
          <a:prstGeom prst="rect">
            <a:avLst/>
          </a:prstGeom>
          <a:noFill/>
        </p:spPr>
        <p:txBody>
          <a:bodyPr wrap="none" rtlCol="0">
            <a:spAutoFit/>
          </a:bodyPr>
          <a:lstStyle/>
          <a:p>
            <a:r>
              <a:rPr lang="en-US" dirty="0" err="1"/>
              <a:t>ResNet</a:t>
            </a:r>
            <a:r>
              <a:rPr lang="en-US" dirty="0"/>
              <a:t> Model</a:t>
            </a:r>
          </a:p>
        </p:txBody>
      </p:sp>
      <p:sp>
        <p:nvSpPr>
          <p:cNvPr id="7" name="TextBox 6">
            <a:extLst>
              <a:ext uri="{FF2B5EF4-FFF2-40B4-BE49-F238E27FC236}">
                <a16:creationId xmlns:a16="http://schemas.microsoft.com/office/drawing/2014/main" id="{3D3656A9-91A2-4E55-B21B-4A97DE55E8E5}"/>
              </a:ext>
            </a:extLst>
          </p:cNvPr>
          <p:cNvSpPr txBox="1"/>
          <p:nvPr/>
        </p:nvSpPr>
        <p:spPr>
          <a:xfrm>
            <a:off x="1258948" y="262128"/>
            <a:ext cx="2651560" cy="369332"/>
          </a:xfrm>
          <a:prstGeom prst="rect">
            <a:avLst/>
          </a:prstGeom>
          <a:noFill/>
        </p:spPr>
        <p:txBody>
          <a:bodyPr wrap="none" rtlCol="0">
            <a:spAutoFit/>
          </a:bodyPr>
          <a:lstStyle/>
          <a:p>
            <a:r>
              <a:rPr lang="en-US" dirty="0"/>
              <a:t>VGG Model with Callbacks</a:t>
            </a:r>
          </a:p>
        </p:txBody>
      </p:sp>
      <p:pic>
        <p:nvPicPr>
          <p:cNvPr id="2056" name="Picture 8">
            <a:extLst>
              <a:ext uri="{FF2B5EF4-FFF2-40B4-BE49-F238E27FC236}">
                <a16:creationId xmlns:a16="http://schemas.microsoft.com/office/drawing/2014/main" id="{9F5AFBC2-DDB7-47E2-BD97-1BF84957E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52" y="957951"/>
            <a:ext cx="4324350" cy="4200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2EC666D-ED11-499F-BA56-70451FADBB92}"/>
              </a:ext>
            </a:extLst>
          </p:cNvPr>
          <p:cNvSpPr txBox="1"/>
          <p:nvPr/>
        </p:nvSpPr>
        <p:spPr>
          <a:xfrm>
            <a:off x="5666356" y="221734"/>
            <a:ext cx="2607509" cy="369332"/>
          </a:xfrm>
          <a:prstGeom prst="rect">
            <a:avLst/>
          </a:prstGeom>
          <a:noFill/>
        </p:spPr>
        <p:txBody>
          <a:bodyPr wrap="none" rtlCol="0">
            <a:spAutoFit/>
          </a:bodyPr>
          <a:lstStyle/>
          <a:p>
            <a:r>
              <a:rPr lang="en-US" dirty="0"/>
              <a:t>VGG Model w/o Callbacks</a:t>
            </a:r>
          </a:p>
        </p:txBody>
      </p:sp>
      <p:pic>
        <p:nvPicPr>
          <p:cNvPr id="3074" name="Picture 2">
            <a:extLst>
              <a:ext uri="{FF2B5EF4-FFF2-40B4-BE49-F238E27FC236}">
                <a16:creationId xmlns:a16="http://schemas.microsoft.com/office/drawing/2014/main" id="{07A22BBC-ED0B-4501-8935-E6CF80A50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593" y="922338"/>
            <a:ext cx="4324350" cy="4200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5CEAD96-5885-4488-97A8-173E182ECF45}"/>
              </a:ext>
            </a:extLst>
          </p:cNvPr>
          <p:cNvPicPr>
            <a:picLocks noChangeAspect="1"/>
          </p:cNvPicPr>
          <p:nvPr/>
        </p:nvPicPr>
        <p:blipFill>
          <a:blip r:embed="rId4"/>
          <a:stretch>
            <a:fillRect/>
          </a:stretch>
        </p:blipFill>
        <p:spPr>
          <a:xfrm>
            <a:off x="9180576" y="824801"/>
            <a:ext cx="4267200" cy="4200525"/>
          </a:xfrm>
          <a:prstGeom prst="rect">
            <a:avLst/>
          </a:prstGeom>
        </p:spPr>
      </p:pic>
      <p:pic>
        <p:nvPicPr>
          <p:cNvPr id="3076" name="Picture 4">
            <a:extLst>
              <a:ext uri="{FF2B5EF4-FFF2-40B4-BE49-F238E27FC236}">
                <a16:creationId xmlns:a16="http://schemas.microsoft.com/office/drawing/2014/main" id="{DC1A19ED-404D-41BB-842E-0CD4A527CC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9788" y="6091746"/>
            <a:ext cx="4267200" cy="42005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DE9E148-B3A0-4D29-B82C-5894D55C2DC3}"/>
              </a:ext>
            </a:extLst>
          </p:cNvPr>
          <p:cNvSpPr txBox="1"/>
          <p:nvPr/>
        </p:nvSpPr>
        <p:spPr>
          <a:xfrm>
            <a:off x="5469315" y="5566330"/>
            <a:ext cx="2853538" cy="369332"/>
          </a:xfrm>
          <a:prstGeom prst="rect">
            <a:avLst/>
          </a:prstGeom>
          <a:noFill/>
        </p:spPr>
        <p:txBody>
          <a:bodyPr wrap="none" rtlCol="0">
            <a:spAutoFit/>
          </a:bodyPr>
          <a:lstStyle/>
          <a:p>
            <a:r>
              <a:rPr lang="en-US" dirty="0" err="1"/>
              <a:t>ResNet</a:t>
            </a:r>
            <a:r>
              <a:rPr lang="en-US" dirty="0"/>
              <a:t> Model w/o Callbacks</a:t>
            </a:r>
          </a:p>
        </p:txBody>
      </p:sp>
    </p:spTree>
    <p:extLst>
      <p:ext uri="{BB962C8B-B14F-4D97-AF65-F5344CB8AC3E}">
        <p14:creationId xmlns:p14="http://schemas.microsoft.com/office/powerpoint/2010/main" val="207397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CAD6-4E76-4596-BDC7-E0DD13243DA5}"/>
              </a:ext>
            </a:extLst>
          </p:cNvPr>
          <p:cNvSpPr>
            <a:spLocks noGrp="1"/>
          </p:cNvSpPr>
          <p:nvPr>
            <p:ph type="title"/>
          </p:nvPr>
        </p:nvSpPr>
        <p:spPr/>
        <p:txBody>
          <a:bodyPr>
            <a:normAutofit/>
          </a:bodyPr>
          <a:lstStyle/>
          <a:p>
            <a:r>
              <a:rPr lang="en-US" sz="3600" dirty="0"/>
              <a:t>Executive Summary</a:t>
            </a:r>
            <a:br>
              <a:rPr lang="en-US" sz="3600" dirty="0"/>
            </a:br>
            <a:r>
              <a:rPr lang="en-US" sz="2800" dirty="0"/>
              <a:t>- Key Learnings</a:t>
            </a:r>
            <a:endParaRPr lang="en-US" sz="3600" dirty="0"/>
          </a:p>
        </p:txBody>
      </p:sp>
      <p:sp>
        <p:nvSpPr>
          <p:cNvPr id="3" name="Content Placeholder 2">
            <a:extLst>
              <a:ext uri="{FF2B5EF4-FFF2-40B4-BE49-F238E27FC236}">
                <a16:creationId xmlns:a16="http://schemas.microsoft.com/office/drawing/2014/main" id="{3A0B90B1-3C38-4656-ABAD-34081BDE3A53}"/>
              </a:ext>
            </a:extLst>
          </p:cNvPr>
          <p:cNvSpPr>
            <a:spLocks noGrp="1"/>
          </p:cNvSpPr>
          <p:nvPr>
            <p:ph idx="1"/>
          </p:nvPr>
        </p:nvSpPr>
        <p:spPr>
          <a:xfrm>
            <a:off x="838200" y="1789092"/>
            <a:ext cx="10515600" cy="4726535"/>
          </a:xfrm>
        </p:spPr>
        <p:txBody>
          <a:bodyPr>
            <a:normAutofit/>
          </a:bodyPr>
          <a:lstStyle/>
          <a:p>
            <a:pPr marL="285750" indent="-285750" fontAlgn="base">
              <a:spcBef>
                <a:spcPts val="500"/>
              </a:spcBef>
            </a:pPr>
            <a:r>
              <a:rPr lang="en-US" sz="2000" dirty="0">
                <a:solidFill>
                  <a:srgbClr val="000000"/>
                </a:solidFill>
                <a:latin typeface="+mj-lt"/>
              </a:rPr>
              <a:t>Malaria affects about 50% of the world population and an automated screening for cells infected with the parasite is warranted to prevent death</a:t>
            </a:r>
          </a:p>
          <a:p>
            <a:pPr marL="285750" indent="-285750" fontAlgn="base">
              <a:spcBef>
                <a:spcPts val="500"/>
              </a:spcBef>
            </a:pPr>
            <a:r>
              <a:rPr lang="en-US" sz="2000" dirty="0">
                <a:solidFill>
                  <a:srgbClr val="000000"/>
                </a:solidFill>
                <a:latin typeface="+mj-lt"/>
              </a:rPr>
              <a:t>Dataset is well curated – no missing data &amp; both uninfected and parasitized cells are evenly distributed. </a:t>
            </a:r>
          </a:p>
          <a:p>
            <a:pPr marL="285750" indent="-285750" fontAlgn="base">
              <a:spcBef>
                <a:spcPts val="500"/>
              </a:spcBef>
            </a:pPr>
            <a:r>
              <a:rPr lang="en-US" sz="2000" b="0" i="0" u="none" strike="noStrike" dirty="0">
                <a:solidFill>
                  <a:srgbClr val="000000"/>
                </a:solidFill>
                <a:effectLst/>
                <a:latin typeface="+mj-lt"/>
              </a:rPr>
              <a:t>Data transformation or augmentation did not improve model performance</a:t>
            </a:r>
          </a:p>
          <a:p>
            <a:pPr marL="285750" indent="-285750" fontAlgn="base"/>
            <a:r>
              <a:rPr lang="en-US" sz="2000" dirty="0">
                <a:solidFill>
                  <a:srgbClr val="000000"/>
                </a:solidFill>
                <a:latin typeface="+mj-lt"/>
              </a:rPr>
              <a:t>T</a:t>
            </a:r>
            <a:r>
              <a:rPr lang="en-US" sz="2000" b="0" i="0" u="none" strike="noStrike" dirty="0">
                <a:solidFill>
                  <a:srgbClr val="000000"/>
                </a:solidFill>
                <a:effectLst/>
                <a:latin typeface="+mj-lt"/>
              </a:rPr>
              <a:t>ransfer learning using pre-trained model such as VGG16 and </a:t>
            </a:r>
            <a:r>
              <a:rPr lang="en-US" sz="2000" b="0" i="0" u="none" strike="noStrike" dirty="0" err="1">
                <a:solidFill>
                  <a:srgbClr val="000000"/>
                </a:solidFill>
                <a:effectLst/>
                <a:latin typeface="+mj-lt"/>
              </a:rPr>
              <a:t>ResNet</a:t>
            </a:r>
            <a:r>
              <a:rPr lang="en-US" sz="2000" b="0" i="0" u="none" strike="noStrike" dirty="0">
                <a:solidFill>
                  <a:srgbClr val="000000"/>
                </a:solidFill>
                <a:effectLst/>
                <a:latin typeface="+mj-lt"/>
              </a:rPr>
              <a:t> also did not improve performance</a:t>
            </a:r>
          </a:p>
          <a:p>
            <a:pPr marL="285750" indent="-285750" fontAlgn="base"/>
            <a:r>
              <a:rPr lang="en-US" sz="2000" dirty="0">
                <a:solidFill>
                  <a:srgbClr val="000000"/>
                </a:solidFill>
                <a:latin typeface="+mj-lt"/>
              </a:rPr>
              <a:t>Model fitting might stop before the training accuracy stabilizes with Callbacks. For pre-trained models, removing Callbacks and fitting the model over the entire iteration resulted in better performance</a:t>
            </a:r>
            <a:endParaRPr lang="en-US" sz="2000" b="0" i="0" u="none" strike="noStrike" dirty="0">
              <a:solidFill>
                <a:srgbClr val="000000"/>
              </a:solidFill>
              <a:effectLst/>
              <a:latin typeface="+mj-lt"/>
            </a:endParaRPr>
          </a:p>
          <a:p>
            <a:pPr marL="285750" indent="-285750" fontAlgn="base">
              <a:spcBef>
                <a:spcPts val="500"/>
              </a:spcBef>
            </a:pPr>
            <a:r>
              <a:rPr lang="en-US" sz="2000" b="0" i="0" u="none" strike="noStrike" dirty="0">
                <a:solidFill>
                  <a:srgbClr val="000000"/>
                </a:solidFill>
                <a:effectLst/>
                <a:latin typeface="+mj-lt"/>
              </a:rPr>
              <a:t>Model should aim to maximize recall value to minimize false negative as failing to diagnose malaria patients have much dire consequences  </a:t>
            </a:r>
          </a:p>
          <a:p>
            <a:r>
              <a:rPr lang="en-US" sz="2000" dirty="0">
                <a:latin typeface="+mj-lt"/>
              </a:rPr>
              <a:t>The developed model is useful for pre-screening of malaria infected cells at high-throughput</a:t>
            </a:r>
          </a:p>
        </p:txBody>
      </p:sp>
    </p:spTree>
    <p:extLst>
      <p:ext uri="{BB962C8B-B14F-4D97-AF65-F5344CB8AC3E}">
        <p14:creationId xmlns:p14="http://schemas.microsoft.com/office/powerpoint/2010/main" val="88874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CA70-D950-4A2F-B4B3-E688A1E9D902}"/>
              </a:ext>
            </a:extLst>
          </p:cNvPr>
          <p:cNvSpPr>
            <a:spLocks noGrp="1"/>
          </p:cNvSpPr>
          <p:nvPr>
            <p:ph type="title"/>
          </p:nvPr>
        </p:nvSpPr>
        <p:spPr/>
        <p:txBody>
          <a:bodyPr>
            <a:normAutofit/>
          </a:bodyPr>
          <a:lstStyle/>
          <a:p>
            <a:r>
              <a:rPr lang="en-US" sz="3600" dirty="0"/>
              <a:t>Problem &amp; Solution Summary</a:t>
            </a:r>
            <a:br>
              <a:rPr lang="en-US" sz="3600" dirty="0"/>
            </a:br>
            <a:r>
              <a:rPr lang="en-US" sz="2800" dirty="0"/>
              <a:t>- Problem Statement</a:t>
            </a:r>
            <a:endParaRPr lang="en-US" sz="3600" dirty="0"/>
          </a:p>
        </p:txBody>
      </p:sp>
      <p:sp>
        <p:nvSpPr>
          <p:cNvPr id="3" name="Content Placeholder 2">
            <a:extLst>
              <a:ext uri="{FF2B5EF4-FFF2-40B4-BE49-F238E27FC236}">
                <a16:creationId xmlns:a16="http://schemas.microsoft.com/office/drawing/2014/main" id="{33C97556-11C7-4B66-96A5-6465B8E42155}"/>
              </a:ext>
            </a:extLst>
          </p:cNvPr>
          <p:cNvSpPr>
            <a:spLocks noGrp="1"/>
          </p:cNvSpPr>
          <p:nvPr>
            <p:ph idx="1"/>
          </p:nvPr>
        </p:nvSpPr>
        <p:spPr>
          <a:xfrm>
            <a:off x="838200" y="1730709"/>
            <a:ext cx="10515600" cy="5423630"/>
          </a:xfrm>
        </p:spPr>
        <p:txBody>
          <a:bodyPr>
            <a:normAutofit fontScale="70000" lnSpcReduction="20000"/>
          </a:bodyPr>
          <a:lstStyle/>
          <a:p>
            <a:pPr marL="339725" rtl="0" fontAlgn="base">
              <a:spcBef>
                <a:spcPts val="0"/>
              </a:spcBef>
              <a:spcAft>
                <a:spcPts val="0"/>
              </a:spcAft>
              <a:buFont typeface="Arial" panose="020B0604020202020204" pitchFamily="34" charset="0"/>
              <a:buChar char="•"/>
            </a:pPr>
            <a:r>
              <a:rPr lang="en-US" dirty="0">
                <a:solidFill>
                  <a:srgbClr val="000000"/>
                </a:solidFill>
                <a:latin typeface="+mj-lt"/>
              </a:rPr>
              <a:t>C</a:t>
            </a:r>
            <a:r>
              <a:rPr lang="en-US" sz="2800" b="0" i="0" u="none" strike="noStrike" dirty="0">
                <a:solidFill>
                  <a:srgbClr val="000000"/>
                </a:solidFill>
                <a:effectLst/>
                <a:latin typeface="+mj-lt"/>
              </a:rPr>
              <a:t>ontext</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About 50% of the world’s population is in danger of malaria, a severe infectious disease caused by Plasmodium parasite transmitted through mosquitoes. </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There are more than 229 million malaria cases and 400,000 malaria-related death worldwide in 2019. Children under five are the most vulnerable population and they accounted for 67% of the total mortality. </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Malaria is treatable; however, the treatment success relies on early diagnosis of malarial parasites. Hence, the need for an automated method for accurate, early detection of the parasite that can lead to effective treatment regiment.</a:t>
            </a:r>
          </a:p>
          <a:p>
            <a:pPr marL="339725" rtl="0" fontAlgn="base">
              <a:spcBef>
                <a:spcPts val="500"/>
              </a:spcBef>
              <a:spcAft>
                <a:spcPts val="0"/>
              </a:spcAft>
              <a:buFont typeface="Arial" panose="020B0604020202020204" pitchFamily="34" charset="0"/>
              <a:buChar char="•"/>
            </a:pPr>
            <a:r>
              <a:rPr lang="en-US" dirty="0">
                <a:solidFill>
                  <a:srgbClr val="000000"/>
                </a:solidFill>
                <a:latin typeface="+mj-lt"/>
              </a:rPr>
              <a:t>Objectives</a:t>
            </a:r>
            <a:endParaRPr lang="en-US" sz="2800" b="0" i="0" u="none" strike="noStrike" dirty="0">
              <a:solidFill>
                <a:srgbClr val="000000"/>
              </a:solidFill>
              <a:effectLst/>
              <a:latin typeface="+mj-lt"/>
            </a:endParaRPr>
          </a:p>
          <a:p>
            <a:pPr marL="742950" lvl="1" indent="-285750" rtl="0" fontAlgn="base">
              <a:spcBef>
                <a:spcPts val="500"/>
              </a:spcBef>
              <a:spcAft>
                <a:spcPts val="0"/>
              </a:spcAft>
              <a:buFont typeface="Arial" panose="020B0604020202020204" pitchFamily="34" charset="0"/>
              <a:buChar char="•"/>
            </a:pPr>
            <a:r>
              <a:rPr lang="en-US" sz="2300" dirty="0">
                <a:solidFill>
                  <a:srgbClr val="000000"/>
                </a:solidFill>
                <a:latin typeface="+mj-lt"/>
              </a:rPr>
              <a:t>Conventional malaria detection method required a qualified pathologist manually inspecting blood smears collected from the patient and score the test results. This process is labor intensive, time consuming, expansive, and prone to human error</a:t>
            </a:r>
            <a:endParaRPr lang="en-US" sz="2300" b="0" i="0" u="none" strike="noStrike" dirty="0">
              <a:solidFill>
                <a:srgbClr val="000000"/>
              </a:solidFill>
              <a:effectLst/>
              <a:latin typeface="+mj-lt"/>
            </a:endParaRP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This project is to develop a robust model using Deep Learning algorithm for automated detection of malaria parasite in the blood smear samples to reduce cost and achieve high screening throughput. </a:t>
            </a:r>
          </a:p>
          <a:p>
            <a:pPr marL="339725" rtl="0" fontAlgn="base">
              <a:spcBef>
                <a:spcPts val="500"/>
              </a:spcBef>
              <a:spcAft>
                <a:spcPts val="0"/>
              </a:spcAft>
              <a:buFont typeface="Arial" panose="020B0604020202020204" pitchFamily="34" charset="0"/>
              <a:buChar char="•"/>
            </a:pPr>
            <a:r>
              <a:rPr lang="en-US" dirty="0">
                <a:solidFill>
                  <a:srgbClr val="000000"/>
                </a:solidFill>
                <a:latin typeface="+mj-lt"/>
              </a:rPr>
              <a:t>K</a:t>
            </a:r>
            <a:r>
              <a:rPr lang="en-US" sz="2800" b="0" i="0" u="none" strike="noStrike" dirty="0">
                <a:solidFill>
                  <a:srgbClr val="000000"/>
                </a:solidFill>
                <a:effectLst/>
                <a:latin typeface="+mj-lt"/>
              </a:rPr>
              <a:t>ey questions</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What is the acceptable type I and type II error</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What is the respective training, validation accuracy of the model</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Which method we should use to build the model</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Is the algorithm computationally expansive</a:t>
            </a:r>
          </a:p>
          <a:p>
            <a:pPr marL="339725" rtl="0" fontAlgn="base">
              <a:spcBef>
                <a:spcPts val="500"/>
              </a:spcBef>
              <a:spcAft>
                <a:spcPts val="0"/>
              </a:spcAft>
              <a:buFont typeface="Arial" panose="020B0604020202020204" pitchFamily="34" charset="0"/>
              <a:buChar char="•"/>
            </a:pPr>
            <a:r>
              <a:rPr lang="en-US" sz="2800" b="0" i="0" u="none" strike="noStrike" dirty="0">
                <a:solidFill>
                  <a:srgbClr val="000000"/>
                </a:solidFill>
                <a:effectLst/>
                <a:latin typeface="+mj-lt"/>
              </a:rPr>
              <a:t>Problem formulation</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Build a robust and efficient machine learning model to detect malaria – determine if the image of a red blood cell is infected with the parasite or not.</a:t>
            </a:r>
          </a:p>
        </p:txBody>
      </p:sp>
    </p:spTree>
    <p:extLst>
      <p:ext uri="{BB962C8B-B14F-4D97-AF65-F5344CB8AC3E}">
        <p14:creationId xmlns:p14="http://schemas.microsoft.com/office/powerpoint/2010/main" val="253473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3955-5D28-4E6B-8A86-6FAA2C9C1501}"/>
              </a:ext>
            </a:extLst>
          </p:cNvPr>
          <p:cNvSpPr>
            <a:spLocks noGrp="1"/>
          </p:cNvSpPr>
          <p:nvPr>
            <p:ph type="title"/>
          </p:nvPr>
        </p:nvSpPr>
        <p:spPr/>
        <p:txBody>
          <a:bodyPr>
            <a:normAutofit/>
          </a:bodyPr>
          <a:lstStyle/>
          <a:p>
            <a:r>
              <a:rPr lang="en-US" sz="3600" dirty="0"/>
              <a:t>Problem &amp; Solution Summary</a:t>
            </a:r>
            <a:br>
              <a:rPr lang="en-US" sz="3600" dirty="0"/>
            </a:br>
            <a:r>
              <a:rPr lang="en-US" sz="2800" dirty="0"/>
              <a:t>- Data Exploration</a:t>
            </a:r>
            <a:endParaRPr lang="en-US" sz="3600" dirty="0"/>
          </a:p>
        </p:txBody>
      </p:sp>
      <p:sp>
        <p:nvSpPr>
          <p:cNvPr id="3" name="Content Placeholder 2">
            <a:extLst>
              <a:ext uri="{FF2B5EF4-FFF2-40B4-BE49-F238E27FC236}">
                <a16:creationId xmlns:a16="http://schemas.microsoft.com/office/drawing/2014/main" id="{A5C77BDA-54B1-4BAD-9CCA-56E2F2ECBED8}"/>
              </a:ext>
            </a:extLst>
          </p:cNvPr>
          <p:cNvSpPr>
            <a:spLocks noGrp="1"/>
          </p:cNvSpPr>
          <p:nvPr>
            <p:ph idx="1"/>
          </p:nvPr>
        </p:nvSpPr>
        <p:spPr>
          <a:xfrm>
            <a:off x="838200" y="1785739"/>
            <a:ext cx="10515600" cy="4624060"/>
          </a:xfrm>
        </p:spPr>
        <p:txBody>
          <a:bodyPr>
            <a:normAutofit fontScale="70000" lnSpcReduction="20000"/>
          </a:bodyPr>
          <a:lstStyle/>
          <a:p>
            <a:pPr marL="339725" rtl="0" fontAlgn="base">
              <a:spcBef>
                <a:spcPts val="0"/>
              </a:spcBef>
              <a:spcAft>
                <a:spcPts val="0"/>
              </a:spcAft>
              <a:buFont typeface="Arial" panose="020B0604020202020204" pitchFamily="34" charset="0"/>
              <a:buChar char="•"/>
            </a:pPr>
            <a:r>
              <a:rPr lang="en-US" dirty="0">
                <a:solidFill>
                  <a:srgbClr val="000000"/>
                </a:solidFill>
                <a:latin typeface="+mj-lt"/>
              </a:rPr>
              <a:t>Overview</a:t>
            </a:r>
            <a:endParaRPr lang="en-US" sz="2800" b="0" i="0" u="none" strike="noStrike" dirty="0">
              <a:solidFill>
                <a:srgbClr val="000000"/>
              </a:solidFill>
              <a:effectLst/>
              <a:latin typeface="+mj-lt"/>
            </a:endParaRP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Images in the training and test sets have the same dimensions - 64 x 64 pixels in 8-bit RGB</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Number of images matches the number of labels</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Total of 24,958 training and 2,600 test images taken from microscopic images</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These images are labeled in two classes:</a:t>
            </a:r>
          </a:p>
          <a:p>
            <a:pPr marL="1143000" lvl="2" indent="-228600" rtl="0" fontAlgn="base">
              <a:spcBef>
                <a:spcPts val="500"/>
              </a:spcBef>
              <a:spcAft>
                <a:spcPts val="0"/>
              </a:spcAft>
              <a:buFont typeface="Arial" panose="020B0604020202020204" pitchFamily="34" charset="0"/>
              <a:buChar char="•"/>
            </a:pPr>
            <a:r>
              <a:rPr lang="en-US" sz="2100" b="0" i="0" u="none" strike="noStrike" dirty="0">
                <a:solidFill>
                  <a:srgbClr val="000000"/>
                </a:solidFill>
                <a:effectLst/>
                <a:latin typeface="+mj-lt"/>
              </a:rPr>
              <a:t>Parasitized: The parasitized cells contain the Plasmodium parasite which causes malaria</a:t>
            </a:r>
          </a:p>
          <a:p>
            <a:pPr marL="1143000" lvl="2" indent="-228600" rtl="0" fontAlgn="base">
              <a:spcBef>
                <a:spcPts val="500"/>
              </a:spcBef>
              <a:spcAft>
                <a:spcPts val="0"/>
              </a:spcAft>
              <a:buFont typeface="Arial" panose="020B0604020202020204" pitchFamily="34" charset="0"/>
              <a:buChar char="•"/>
            </a:pPr>
            <a:r>
              <a:rPr lang="en-US" sz="2100" b="0" i="0" u="none" strike="noStrike" dirty="0">
                <a:solidFill>
                  <a:srgbClr val="000000"/>
                </a:solidFill>
                <a:effectLst/>
                <a:latin typeface="+mj-lt"/>
              </a:rPr>
              <a:t>Uninfected: The uninfected cells are free of the Plasmodium parasites </a:t>
            </a:r>
          </a:p>
          <a:p>
            <a:pPr marL="339725" rtl="0" fontAlgn="base">
              <a:spcBef>
                <a:spcPts val="500"/>
              </a:spcBef>
              <a:spcAft>
                <a:spcPts val="0"/>
              </a:spcAft>
              <a:buFont typeface="Arial" panose="020B0604020202020204" pitchFamily="34" charset="0"/>
              <a:buChar char="•"/>
            </a:pPr>
            <a:r>
              <a:rPr lang="en-US" dirty="0">
                <a:solidFill>
                  <a:srgbClr val="000000"/>
                </a:solidFill>
                <a:latin typeface="+mj-lt"/>
              </a:rPr>
              <a:t>K</a:t>
            </a:r>
            <a:r>
              <a:rPr lang="en-US" sz="2800" b="0" i="0" u="none" strike="noStrike" dirty="0">
                <a:solidFill>
                  <a:srgbClr val="000000"/>
                </a:solidFill>
                <a:effectLst/>
                <a:latin typeface="+mj-lt"/>
              </a:rPr>
              <a:t>ey patterns</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No missing data and all images are labeled </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Some images might not be labeled correctly</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Images in both classes are evenly distributed – close to 50-50 split in both train and test sets</a:t>
            </a: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Red blood cells have different shape and hue. Uninfected cells have relatively even color and intensity distribution; while the parasitized cells have dark purple (more red than blue) patches within the cell.</a:t>
            </a:r>
          </a:p>
          <a:p>
            <a:pPr marL="742950" lvl="1" indent="-285750" rtl="0" fontAlgn="base">
              <a:spcBef>
                <a:spcPts val="500"/>
              </a:spcBef>
              <a:spcAft>
                <a:spcPts val="0"/>
              </a:spcAft>
              <a:buFont typeface="Arial" panose="020B0604020202020204" pitchFamily="34" charset="0"/>
              <a:buChar char="•"/>
            </a:pPr>
            <a:r>
              <a:rPr lang="en-US" sz="2300" dirty="0">
                <a:solidFill>
                  <a:srgbClr val="000000"/>
                </a:solidFill>
                <a:latin typeface="+mj-lt"/>
              </a:rPr>
              <a:t>R</a:t>
            </a:r>
            <a:r>
              <a:rPr lang="en-US" sz="2300" b="0" i="0" u="none" strike="noStrike" dirty="0">
                <a:solidFill>
                  <a:srgbClr val="000000"/>
                </a:solidFill>
                <a:effectLst/>
                <a:latin typeface="+mj-lt"/>
              </a:rPr>
              <a:t>andomly selected images showed that there might be some mis-labeled images in the training set, which might affect the result. However, data validation is beyond the scope of this project - we just need to be mindful about the possibility of incorrectly labeled data. This </a:t>
            </a:r>
            <a:r>
              <a:rPr lang="en-US" sz="2300" dirty="0">
                <a:solidFill>
                  <a:srgbClr val="000000"/>
                </a:solidFill>
                <a:latin typeface="+mj-lt"/>
              </a:rPr>
              <a:t>observation</a:t>
            </a:r>
            <a:r>
              <a:rPr lang="en-US" sz="2300" b="0" i="0" u="none" strike="noStrike" dirty="0">
                <a:solidFill>
                  <a:srgbClr val="000000"/>
                </a:solidFill>
                <a:effectLst/>
                <a:latin typeface="+mj-lt"/>
              </a:rPr>
              <a:t> helps </a:t>
            </a:r>
            <a:r>
              <a:rPr lang="en-US" sz="2300" dirty="0">
                <a:solidFill>
                  <a:srgbClr val="000000"/>
                </a:solidFill>
                <a:latin typeface="+mj-lt"/>
              </a:rPr>
              <a:t>t</a:t>
            </a:r>
            <a:r>
              <a:rPr lang="en-US" sz="2300" b="0" i="0" u="none" strike="noStrike" dirty="0">
                <a:solidFill>
                  <a:srgbClr val="000000"/>
                </a:solidFill>
                <a:effectLst/>
                <a:latin typeface="+mj-lt"/>
              </a:rPr>
              <a:t>o explain model accuracy.</a:t>
            </a:r>
            <a:r>
              <a:rPr lang="en-US" sz="2800" b="0" i="0" u="none" strike="noStrike" dirty="0">
                <a:solidFill>
                  <a:srgbClr val="000000"/>
                </a:solidFill>
                <a:effectLst/>
                <a:latin typeface="+mj-lt"/>
              </a:rPr>
              <a:t> </a:t>
            </a:r>
          </a:p>
          <a:p>
            <a:pPr marL="339725" rtl="0" fontAlgn="base">
              <a:spcBef>
                <a:spcPts val="500"/>
              </a:spcBef>
              <a:spcAft>
                <a:spcPts val="0"/>
              </a:spcAft>
              <a:buFont typeface="Arial" panose="020B0604020202020204" pitchFamily="34" charset="0"/>
              <a:buChar char="•"/>
            </a:pPr>
            <a:r>
              <a:rPr lang="en-US" dirty="0">
                <a:solidFill>
                  <a:srgbClr val="000000"/>
                </a:solidFill>
                <a:latin typeface="+mj-lt"/>
              </a:rPr>
              <a:t>Data process</a:t>
            </a:r>
            <a:endParaRPr lang="en-US" sz="2800" b="0" i="0" u="none" strike="noStrike" dirty="0">
              <a:solidFill>
                <a:srgbClr val="000000"/>
              </a:solidFill>
              <a:effectLst/>
              <a:latin typeface="+mj-lt"/>
            </a:endParaRPr>
          </a:p>
          <a:p>
            <a:pPr marL="742950" lvl="1" indent="-285750" rtl="0" fontAlgn="base">
              <a:spcBef>
                <a:spcPts val="500"/>
              </a:spcBef>
              <a:spcAft>
                <a:spcPts val="0"/>
              </a:spcAft>
              <a:buFont typeface="Arial" panose="020B0604020202020204" pitchFamily="34" charset="0"/>
              <a:buChar char="•"/>
            </a:pPr>
            <a:r>
              <a:rPr lang="en-US" sz="2300" b="0" i="0" u="none" strike="noStrike" dirty="0">
                <a:solidFill>
                  <a:srgbClr val="000000"/>
                </a:solidFill>
                <a:effectLst/>
                <a:latin typeface="+mj-lt"/>
              </a:rPr>
              <a:t>Normalize the images so the intensity scale is between 0 and 1</a:t>
            </a:r>
          </a:p>
        </p:txBody>
      </p:sp>
    </p:spTree>
    <p:extLst>
      <p:ext uri="{BB962C8B-B14F-4D97-AF65-F5344CB8AC3E}">
        <p14:creationId xmlns:p14="http://schemas.microsoft.com/office/powerpoint/2010/main" val="239956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3955-5D28-4E6B-8A86-6FAA2C9C1501}"/>
              </a:ext>
            </a:extLst>
          </p:cNvPr>
          <p:cNvSpPr>
            <a:spLocks noGrp="1"/>
          </p:cNvSpPr>
          <p:nvPr>
            <p:ph type="title"/>
          </p:nvPr>
        </p:nvSpPr>
        <p:spPr/>
        <p:txBody>
          <a:bodyPr>
            <a:normAutofit/>
          </a:bodyPr>
          <a:lstStyle/>
          <a:p>
            <a:r>
              <a:rPr lang="en-US" sz="3600" dirty="0"/>
              <a:t>Problem &amp; Solution Summary</a:t>
            </a:r>
            <a:br>
              <a:rPr lang="en-US" sz="3600" dirty="0"/>
            </a:br>
            <a:r>
              <a:rPr lang="en-US" sz="2800" dirty="0"/>
              <a:t>- Tested Models</a:t>
            </a:r>
            <a:endParaRPr lang="en-US" sz="3600" dirty="0"/>
          </a:p>
        </p:txBody>
      </p:sp>
      <p:sp>
        <p:nvSpPr>
          <p:cNvPr id="3" name="Content Placeholder 2">
            <a:extLst>
              <a:ext uri="{FF2B5EF4-FFF2-40B4-BE49-F238E27FC236}">
                <a16:creationId xmlns:a16="http://schemas.microsoft.com/office/drawing/2014/main" id="{A5C77BDA-54B1-4BAD-9CCA-56E2F2ECBED8}"/>
              </a:ext>
            </a:extLst>
          </p:cNvPr>
          <p:cNvSpPr>
            <a:spLocks noGrp="1"/>
          </p:cNvSpPr>
          <p:nvPr>
            <p:ph idx="1"/>
          </p:nvPr>
        </p:nvSpPr>
        <p:spPr>
          <a:xfrm>
            <a:off x="838200" y="2005871"/>
            <a:ext cx="10515600" cy="4272164"/>
          </a:xfrm>
        </p:spPr>
        <p:txBody>
          <a:bodyPr>
            <a:normAutofit fontScale="70000" lnSpcReduction="20000"/>
          </a:bodyPr>
          <a:lstStyle/>
          <a:p>
            <a:pPr marL="625475" indent="-514350" rtl="0" fontAlgn="base">
              <a:spcBef>
                <a:spcPts val="0"/>
              </a:spcBef>
              <a:spcAft>
                <a:spcPts val="0"/>
              </a:spcAft>
              <a:buFont typeface="+mj-lt"/>
              <a:buAutoNum type="arabicPeriod"/>
            </a:pPr>
            <a:r>
              <a:rPr lang="en-US" b="0" i="0" u="none" strike="noStrike" dirty="0">
                <a:solidFill>
                  <a:srgbClr val="000000"/>
                </a:solidFill>
                <a:effectLst/>
                <a:latin typeface="+mj-lt"/>
              </a:rPr>
              <a:t>Base Model</a:t>
            </a:r>
          </a:p>
          <a:p>
            <a:pPr marL="1200150" lvl="2" indent="-285750" fontAlgn="base"/>
            <a:r>
              <a:rPr lang="en-US" sz="2300" dirty="0">
                <a:solidFill>
                  <a:srgbClr val="000000"/>
                </a:solidFill>
                <a:latin typeface="+mj-lt"/>
              </a:rPr>
              <a:t>Three</a:t>
            </a:r>
            <a:r>
              <a:rPr lang="en-US" sz="2300" b="0" i="0" u="none" strike="noStrike" dirty="0">
                <a:solidFill>
                  <a:srgbClr val="000000"/>
                </a:solidFill>
                <a:effectLst/>
                <a:latin typeface="+mj-lt"/>
              </a:rPr>
              <a:t> sequential layers for feature extraction and two dense layers for classification. </a:t>
            </a:r>
          </a:p>
          <a:p>
            <a:pPr marL="1200150" lvl="2" indent="-285750" fontAlgn="base"/>
            <a:r>
              <a:rPr lang="en-US" sz="2300" b="0" i="0" u="none" strike="noStrike" dirty="0">
                <a:solidFill>
                  <a:srgbClr val="000000"/>
                </a:solidFill>
                <a:effectLst/>
                <a:latin typeface="+mj-lt"/>
              </a:rPr>
              <a:t>Impose regularization to mitigate overfitting</a:t>
            </a:r>
          </a:p>
          <a:p>
            <a:pPr marL="625475" indent="-514350" rtl="0" fontAlgn="base">
              <a:spcBef>
                <a:spcPts val="500"/>
              </a:spcBef>
              <a:spcAft>
                <a:spcPts val="0"/>
              </a:spcAft>
              <a:buFont typeface="+mj-lt"/>
              <a:buAutoNum type="arabicPeriod"/>
            </a:pPr>
            <a:r>
              <a:rPr lang="en-US" dirty="0">
                <a:solidFill>
                  <a:srgbClr val="000000"/>
                </a:solidFill>
                <a:latin typeface="+mj-lt"/>
              </a:rPr>
              <a:t>Sigmoid</a:t>
            </a:r>
            <a:endParaRPr lang="en-US" b="0" i="0" u="none" strike="noStrike" dirty="0">
              <a:solidFill>
                <a:srgbClr val="000000"/>
              </a:solidFill>
              <a:effectLst/>
              <a:latin typeface="+mj-lt"/>
            </a:endParaRPr>
          </a:p>
          <a:p>
            <a:pPr marL="1200150" lvl="2" indent="-285750" fontAlgn="base"/>
            <a:r>
              <a:rPr lang="en-US" sz="2300" b="0" i="0" u="none" strike="noStrike" dirty="0">
                <a:solidFill>
                  <a:srgbClr val="000000"/>
                </a:solidFill>
                <a:effectLst/>
                <a:latin typeface="+mj-lt"/>
              </a:rPr>
              <a:t>Use Sigmoid activation function </a:t>
            </a:r>
            <a:r>
              <a:rPr lang="en-US" sz="2300" dirty="0">
                <a:solidFill>
                  <a:srgbClr val="000000"/>
                </a:solidFill>
                <a:latin typeface="+mj-lt"/>
              </a:rPr>
              <a:t>in the output layer </a:t>
            </a:r>
            <a:endParaRPr lang="en-US" sz="2300" b="0" i="0" u="none" strike="noStrike" dirty="0">
              <a:solidFill>
                <a:srgbClr val="000000"/>
              </a:solidFill>
              <a:effectLst/>
              <a:latin typeface="+mj-lt"/>
            </a:endParaRPr>
          </a:p>
          <a:p>
            <a:pPr marL="625475" indent="-514350" rtl="0" fontAlgn="base">
              <a:spcBef>
                <a:spcPts val="500"/>
              </a:spcBef>
              <a:spcAft>
                <a:spcPts val="0"/>
              </a:spcAft>
              <a:buFont typeface="+mj-lt"/>
              <a:buAutoNum type="arabicPeriod"/>
            </a:pPr>
            <a:r>
              <a:rPr lang="en-US" dirty="0">
                <a:solidFill>
                  <a:srgbClr val="000000"/>
                </a:solidFill>
                <a:latin typeface="+mj-lt"/>
              </a:rPr>
              <a:t>4CONV</a:t>
            </a:r>
            <a:endParaRPr lang="en-US" b="0" i="0" u="none" strike="noStrike" dirty="0">
              <a:solidFill>
                <a:srgbClr val="000000"/>
              </a:solidFill>
              <a:effectLst/>
              <a:latin typeface="+mj-lt"/>
            </a:endParaRPr>
          </a:p>
          <a:p>
            <a:pPr marL="1200150" lvl="2" indent="-285750" fontAlgn="base"/>
            <a:r>
              <a:rPr lang="en-US" sz="2300" b="0" i="0" u="none" strike="noStrike" dirty="0">
                <a:solidFill>
                  <a:srgbClr val="000000"/>
                </a:solidFill>
                <a:effectLst/>
                <a:latin typeface="+mj-lt"/>
              </a:rPr>
              <a:t>Add an additional convolution layers for feature extraction</a:t>
            </a:r>
          </a:p>
          <a:p>
            <a:pPr marL="625475" indent="-514350" rtl="0" fontAlgn="base">
              <a:spcBef>
                <a:spcPts val="0"/>
              </a:spcBef>
              <a:spcAft>
                <a:spcPts val="0"/>
              </a:spcAft>
              <a:buFont typeface="+mj-lt"/>
              <a:buAutoNum type="arabicPeriod"/>
            </a:pPr>
            <a:r>
              <a:rPr lang="en-US" sz="2800" b="0" i="0" u="none" strike="noStrike" dirty="0">
                <a:solidFill>
                  <a:srgbClr val="000000"/>
                </a:solidFill>
                <a:effectLst/>
                <a:latin typeface="+mj-lt"/>
              </a:rPr>
              <a:t>HSV </a:t>
            </a:r>
          </a:p>
          <a:p>
            <a:pPr marL="1200150" lvl="2" indent="-285750" fontAlgn="base"/>
            <a:r>
              <a:rPr lang="en-US" sz="2300" b="0" i="0" u="none" strike="noStrike" dirty="0">
                <a:solidFill>
                  <a:srgbClr val="000000"/>
                </a:solidFill>
                <a:effectLst/>
                <a:latin typeface="+mj-lt"/>
              </a:rPr>
              <a:t>Convert RGB images to HSV</a:t>
            </a:r>
          </a:p>
          <a:p>
            <a:pPr marL="1200150" lvl="2" indent="-285750" fontAlgn="base"/>
            <a:r>
              <a:rPr lang="en-US" sz="2300" b="0" i="0" u="none" strike="noStrike" dirty="0">
                <a:solidFill>
                  <a:srgbClr val="000000"/>
                </a:solidFill>
                <a:effectLst/>
                <a:latin typeface="+mj-lt"/>
              </a:rPr>
              <a:t>Build 4CONV model</a:t>
            </a:r>
          </a:p>
          <a:p>
            <a:pPr marL="625475" indent="-514350" rtl="0" fontAlgn="base">
              <a:spcBef>
                <a:spcPts val="500"/>
              </a:spcBef>
              <a:spcAft>
                <a:spcPts val="0"/>
              </a:spcAft>
              <a:buFont typeface="+mj-lt"/>
              <a:buAutoNum type="arabicPeriod"/>
            </a:pPr>
            <a:r>
              <a:rPr lang="en-US" sz="2800" b="0" i="0" u="none" strike="noStrike" dirty="0">
                <a:solidFill>
                  <a:srgbClr val="000000"/>
                </a:solidFill>
                <a:effectLst/>
                <a:latin typeface="+mj-lt"/>
              </a:rPr>
              <a:t>Augmentation</a:t>
            </a:r>
          </a:p>
          <a:p>
            <a:pPr marL="1200150" lvl="2" indent="-285750" fontAlgn="base"/>
            <a:r>
              <a:rPr lang="en-US" sz="2300" b="0" i="0" u="none" strike="noStrike" dirty="0">
                <a:solidFill>
                  <a:srgbClr val="000000"/>
                </a:solidFill>
                <a:effectLst/>
                <a:latin typeface="+mj-lt"/>
              </a:rPr>
              <a:t>Augment data using image data generator</a:t>
            </a:r>
          </a:p>
          <a:p>
            <a:pPr marL="1200150" lvl="2" indent="-285750" fontAlgn="base"/>
            <a:r>
              <a:rPr lang="en-US" sz="2300" dirty="0">
                <a:solidFill>
                  <a:srgbClr val="000000"/>
                </a:solidFill>
                <a:latin typeface="+mj-lt"/>
              </a:rPr>
              <a:t>Build 4CONV model</a:t>
            </a:r>
            <a:endParaRPr lang="en-US" sz="2300" b="0" i="0" u="none" strike="noStrike" dirty="0">
              <a:solidFill>
                <a:srgbClr val="000000"/>
              </a:solidFill>
              <a:effectLst/>
              <a:latin typeface="+mj-lt"/>
            </a:endParaRPr>
          </a:p>
          <a:p>
            <a:pPr marL="625475" indent="-514350" rtl="0" fontAlgn="base">
              <a:spcBef>
                <a:spcPts val="500"/>
              </a:spcBef>
              <a:spcAft>
                <a:spcPts val="0"/>
              </a:spcAft>
              <a:buFont typeface="+mj-lt"/>
              <a:buAutoNum type="arabicPeriod"/>
            </a:pPr>
            <a:r>
              <a:rPr lang="en-US" sz="2800" b="0" i="0" u="none" strike="noStrike" dirty="0">
                <a:solidFill>
                  <a:srgbClr val="000000"/>
                </a:solidFill>
                <a:effectLst/>
                <a:latin typeface="+mj-lt"/>
              </a:rPr>
              <a:t>VGG16</a:t>
            </a:r>
          </a:p>
          <a:p>
            <a:pPr marL="1200150" lvl="2" indent="-285750" fontAlgn="base"/>
            <a:r>
              <a:rPr lang="en-US" sz="2300" b="0" i="0" u="none" strike="noStrike" dirty="0">
                <a:solidFill>
                  <a:srgbClr val="000000"/>
                </a:solidFill>
                <a:effectLst/>
                <a:latin typeface="+mj-lt"/>
              </a:rPr>
              <a:t>Use pre-trained VGG16 model with additional classification layers</a:t>
            </a:r>
          </a:p>
          <a:p>
            <a:pPr marL="625475" indent="-514350" rtl="0" fontAlgn="base">
              <a:spcBef>
                <a:spcPts val="500"/>
              </a:spcBef>
              <a:spcAft>
                <a:spcPts val="0"/>
              </a:spcAft>
              <a:buFont typeface="+mj-lt"/>
              <a:buAutoNum type="arabicPeriod"/>
            </a:pPr>
            <a:r>
              <a:rPr lang="en-US" dirty="0" err="1">
                <a:solidFill>
                  <a:srgbClr val="000000"/>
                </a:solidFill>
                <a:latin typeface="+mj-lt"/>
              </a:rPr>
              <a:t>ResNet</a:t>
            </a:r>
            <a:endParaRPr lang="en-US" sz="2800" b="0" i="0" u="none" strike="noStrike" dirty="0">
              <a:solidFill>
                <a:srgbClr val="000000"/>
              </a:solidFill>
              <a:effectLst/>
              <a:latin typeface="+mj-lt"/>
            </a:endParaRPr>
          </a:p>
          <a:p>
            <a:pPr marL="1200150" lvl="2" indent="-285750" fontAlgn="base"/>
            <a:r>
              <a:rPr lang="en-US" sz="2300" b="0" i="0" u="none" strike="noStrike" dirty="0">
                <a:solidFill>
                  <a:srgbClr val="000000"/>
                </a:solidFill>
                <a:effectLst/>
                <a:latin typeface="+mj-lt"/>
              </a:rPr>
              <a:t>Use pre-trained </a:t>
            </a:r>
            <a:r>
              <a:rPr lang="en-US" sz="2300" b="0" i="0" u="none" strike="noStrike" dirty="0" err="1">
                <a:solidFill>
                  <a:srgbClr val="000000"/>
                </a:solidFill>
                <a:effectLst/>
                <a:latin typeface="+mj-lt"/>
              </a:rPr>
              <a:t>ResNet</a:t>
            </a:r>
            <a:r>
              <a:rPr lang="en-US" sz="2300" b="0" i="0" u="none" strike="noStrike" dirty="0">
                <a:solidFill>
                  <a:srgbClr val="000000"/>
                </a:solidFill>
                <a:effectLst/>
                <a:latin typeface="+mj-lt"/>
              </a:rPr>
              <a:t> 101 v2 model with additional classification layers</a:t>
            </a:r>
          </a:p>
          <a:p>
            <a:pPr marL="742950" lvl="1" indent="-285750" rtl="0" fontAlgn="base">
              <a:spcBef>
                <a:spcPts val="500"/>
              </a:spcBef>
              <a:spcAft>
                <a:spcPts val="0"/>
              </a:spcAft>
              <a:buFont typeface="Arial" panose="020B0604020202020204" pitchFamily="34" charset="0"/>
              <a:buChar char="•"/>
            </a:pPr>
            <a:endParaRPr lang="en-US" sz="2300" dirty="0">
              <a:solidFill>
                <a:srgbClr val="000000"/>
              </a:solidFill>
              <a:latin typeface="+mj-lt"/>
            </a:endParaRPr>
          </a:p>
          <a:p>
            <a:pPr marL="742950" lvl="1" indent="-285750" rtl="0" fontAlgn="base">
              <a:spcBef>
                <a:spcPts val="500"/>
              </a:spcBef>
              <a:spcAft>
                <a:spcPts val="0"/>
              </a:spcAft>
              <a:buFont typeface="Arial" panose="020B0604020202020204" pitchFamily="34" charset="0"/>
              <a:buChar char="•"/>
            </a:pPr>
            <a:endParaRPr lang="en-US" sz="2300" b="0" i="0" u="none" strike="noStrike" dirty="0">
              <a:solidFill>
                <a:srgbClr val="000000"/>
              </a:solidFill>
              <a:effectLst/>
              <a:latin typeface="+mj-lt"/>
            </a:endParaRPr>
          </a:p>
        </p:txBody>
      </p:sp>
    </p:spTree>
    <p:extLst>
      <p:ext uri="{BB962C8B-B14F-4D97-AF65-F5344CB8AC3E}">
        <p14:creationId xmlns:p14="http://schemas.microsoft.com/office/powerpoint/2010/main" val="127509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5418-46B8-4CB3-AA7C-E1A8147B434D}"/>
              </a:ext>
            </a:extLst>
          </p:cNvPr>
          <p:cNvSpPr>
            <a:spLocks noGrp="1"/>
          </p:cNvSpPr>
          <p:nvPr>
            <p:ph type="title"/>
          </p:nvPr>
        </p:nvSpPr>
        <p:spPr/>
        <p:txBody>
          <a:bodyPr>
            <a:normAutofit/>
          </a:bodyPr>
          <a:lstStyle/>
          <a:p>
            <a:r>
              <a:rPr lang="en-US" sz="3600" dirty="0"/>
              <a:t>Problem &amp; Solution Summary</a:t>
            </a:r>
            <a:br>
              <a:rPr lang="en-US" sz="3600" dirty="0"/>
            </a:br>
            <a:r>
              <a:rPr lang="en-US" sz="2800" dirty="0"/>
              <a:t>- Model Performance</a:t>
            </a:r>
            <a:endParaRPr lang="en-US" sz="3600" dirty="0"/>
          </a:p>
        </p:txBody>
      </p:sp>
      <p:graphicFrame>
        <p:nvGraphicFramePr>
          <p:cNvPr id="4" name="Chart 3">
            <a:extLst>
              <a:ext uri="{FF2B5EF4-FFF2-40B4-BE49-F238E27FC236}">
                <a16:creationId xmlns:a16="http://schemas.microsoft.com/office/drawing/2014/main" id="{DB9F9813-EE72-40C2-AB5B-F64F94999260}"/>
              </a:ext>
            </a:extLst>
          </p:cNvPr>
          <p:cNvGraphicFramePr>
            <a:graphicFrameLocks/>
          </p:cNvGraphicFramePr>
          <p:nvPr>
            <p:extLst>
              <p:ext uri="{D42A27DB-BD31-4B8C-83A1-F6EECF244321}">
                <p14:modId xmlns:p14="http://schemas.microsoft.com/office/powerpoint/2010/main" val="3014808930"/>
              </p:ext>
            </p:extLst>
          </p:nvPr>
        </p:nvGraphicFramePr>
        <p:xfrm>
          <a:off x="838200" y="1513489"/>
          <a:ext cx="9358313" cy="47475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564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5418-46B8-4CB3-AA7C-E1A8147B434D}"/>
              </a:ext>
            </a:extLst>
          </p:cNvPr>
          <p:cNvSpPr>
            <a:spLocks noGrp="1"/>
          </p:cNvSpPr>
          <p:nvPr>
            <p:ph type="title"/>
          </p:nvPr>
        </p:nvSpPr>
        <p:spPr/>
        <p:txBody>
          <a:bodyPr>
            <a:normAutofit/>
          </a:bodyPr>
          <a:lstStyle/>
          <a:p>
            <a:r>
              <a:rPr lang="en-US" sz="3600" dirty="0"/>
              <a:t>Problem &amp; Solution Summary</a:t>
            </a:r>
            <a:br>
              <a:rPr lang="en-US" sz="3600" dirty="0"/>
            </a:br>
            <a:r>
              <a:rPr lang="en-US" sz="2800" dirty="0"/>
              <a:t>- Model Training Time &amp; Total Parameters</a:t>
            </a:r>
            <a:endParaRPr lang="en-US" sz="3600" dirty="0"/>
          </a:p>
        </p:txBody>
      </p:sp>
      <p:graphicFrame>
        <p:nvGraphicFramePr>
          <p:cNvPr id="6" name="Chart 5">
            <a:extLst>
              <a:ext uri="{FF2B5EF4-FFF2-40B4-BE49-F238E27FC236}">
                <a16:creationId xmlns:a16="http://schemas.microsoft.com/office/drawing/2014/main" id="{24D9E442-C1E1-4B2F-A07E-630FFDA2CF74}"/>
              </a:ext>
            </a:extLst>
          </p:cNvPr>
          <p:cNvGraphicFramePr>
            <a:graphicFrameLocks/>
          </p:cNvGraphicFramePr>
          <p:nvPr>
            <p:extLst>
              <p:ext uri="{D42A27DB-BD31-4B8C-83A1-F6EECF244321}">
                <p14:modId xmlns:p14="http://schemas.microsoft.com/office/powerpoint/2010/main" val="373532300"/>
              </p:ext>
            </p:extLst>
          </p:nvPr>
        </p:nvGraphicFramePr>
        <p:xfrm>
          <a:off x="838200" y="1373964"/>
          <a:ext cx="9133490" cy="4831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316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F31B-105E-4A3C-B8BA-3F092DEBE498}"/>
              </a:ext>
            </a:extLst>
          </p:cNvPr>
          <p:cNvSpPr>
            <a:spLocks noGrp="1"/>
          </p:cNvSpPr>
          <p:nvPr>
            <p:ph type="title"/>
          </p:nvPr>
        </p:nvSpPr>
        <p:spPr/>
        <p:txBody>
          <a:bodyPr>
            <a:normAutofit/>
          </a:bodyPr>
          <a:lstStyle/>
          <a:p>
            <a:r>
              <a:rPr lang="en-US" sz="3600" dirty="0"/>
              <a:t>Recommendation for Implementation </a:t>
            </a:r>
            <a:br>
              <a:rPr lang="en-US" sz="3600" dirty="0"/>
            </a:br>
            <a:r>
              <a:rPr lang="en-US" sz="2800" dirty="0"/>
              <a:t>- Final Solution Design</a:t>
            </a:r>
            <a:endParaRPr lang="en-US" sz="3600" dirty="0"/>
          </a:p>
        </p:txBody>
      </p:sp>
      <p:sp>
        <p:nvSpPr>
          <p:cNvPr id="3" name="Content Placeholder 2">
            <a:extLst>
              <a:ext uri="{FF2B5EF4-FFF2-40B4-BE49-F238E27FC236}">
                <a16:creationId xmlns:a16="http://schemas.microsoft.com/office/drawing/2014/main" id="{F060C1B2-1FC3-4F60-A85D-4193BAFF5FE7}"/>
              </a:ext>
            </a:extLst>
          </p:cNvPr>
          <p:cNvSpPr>
            <a:spLocks noGrp="1"/>
          </p:cNvSpPr>
          <p:nvPr>
            <p:ph idx="1"/>
          </p:nvPr>
        </p:nvSpPr>
        <p:spPr>
          <a:xfrm>
            <a:off x="838200" y="1779895"/>
            <a:ext cx="10515600" cy="4773832"/>
          </a:xfrm>
        </p:spPr>
        <p:txBody>
          <a:bodyPr>
            <a:normAutofit/>
          </a:bodyPr>
          <a:lstStyle/>
          <a:p>
            <a:r>
              <a:rPr lang="en-US" sz="2000" dirty="0">
                <a:solidFill>
                  <a:srgbClr val="000000"/>
                </a:solidFill>
                <a:latin typeface="+mj-lt"/>
              </a:rPr>
              <a:t>4CONV model is the best performing model</a:t>
            </a:r>
          </a:p>
          <a:p>
            <a:r>
              <a:rPr lang="en-US" sz="2000" dirty="0">
                <a:solidFill>
                  <a:srgbClr val="000000"/>
                </a:solidFill>
                <a:latin typeface="+mj-lt"/>
              </a:rPr>
              <a:t>This model comprises 4 convolution layers and 2 dense layer, resulting in 278,530 total parameters</a:t>
            </a:r>
          </a:p>
          <a:p>
            <a:r>
              <a:rPr lang="en-US" sz="2000" dirty="0">
                <a:latin typeface="+mj-lt"/>
              </a:rPr>
              <a:t>Highest test accuracy and recall score - </a:t>
            </a:r>
            <a:r>
              <a:rPr lang="en-US" sz="2000" dirty="0">
                <a:solidFill>
                  <a:srgbClr val="000000"/>
                </a:solidFill>
                <a:latin typeface="+mj-lt"/>
              </a:rPr>
              <a:t>test accuracy is 0.98, precision is 0.99, recall is 0.98, and f1-score is 0.988</a:t>
            </a:r>
          </a:p>
          <a:p>
            <a:r>
              <a:rPr lang="en-US" sz="2000" dirty="0">
                <a:solidFill>
                  <a:srgbClr val="000000"/>
                </a:solidFill>
                <a:latin typeface="+mj-lt"/>
              </a:rPr>
              <a:t>Simplest model tested - the total parameters is about 25% of the base model and less than 1% of the pre-trained models. Easy to implement. </a:t>
            </a:r>
          </a:p>
          <a:p>
            <a:r>
              <a:rPr lang="en-US" sz="2000" dirty="0">
                <a:solidFill>
                  <a:srgbClr val="000000"/>
                </a:solidFill>
                <a:latin typeface="+mj-lt"/>
              </a:rPr>
              <a:t>Computationally efficient - model training took less than 1 min to complete, the fastest process amongst the tested models. Fast to improve training with additional data.</a:t>
            </a:r>
          </a:p>
          <a:p>
            <a:r>
              <a:rPr lang="en-US" sz="2000" dirty="0">
                <a:solidFill>
                  <a:srgbClr val="000000"/>
                </a:solidFill>
                <a:latin typeface="+mj-lt"/>
              </a:rPr>
              <a:t>To improve this model even further will require validating all labeled images before feeding them to the model. The main challenge for DL technique is the need for accurately labeled data - although this is out of scope for this project, accurately label the ground truth objects is the key factor in building a robust model. </a:t>
            </a:r>
          </a:p>
          <a:p>
            <a:r>
              <a:rPr lang="en-US" sz="2000" dirty="0">
                <a:solidFill>
                  <a:srgbClr val="000000"/>
                </a:solidFill>
                <a:latin typeface="+mj-lt"/>
              </a:rPr>
              <a:t>This simple model can be adapted to screen other blood born parasites, such as Babesia, using the target-specific image and label sets</a:t>
            </a:r>
          </a:p>
          <a:p>
            <a:pPr marL="0" indent="0">
              <a:buNone/>
            </a:pPr>
            <a:endParaRPr lang="en-US" sz="2000" dirty="0">
              <a:solidFill>
                <a:srgbClr val="000000"/>
              </a:solidFill>
              <a:latin typeface="+mj-lt"/>
            </a:endParaRPr>
          </a:p>
          <a:p>
            <a:pPr marL="0" indent="0">
              <a:buNone/>
            </a:pPr>
            <a:endParaRPr lang="en-US" sz="2000" dirty="0">
              <a:latin typeface="+mj-lt"/>
            </a:endParaRPr>
          </a:p>
          <a:p>
            <a:endParaRPr lang="en-US" sz="2000" dirty="0">
              <a:solidFill>
                <a:srgbClr val="000000"/>
              </a:solidFill>
              <a:latin typeface="+mj-lt"/>
            </a:endParaRPr>
          </a:p>
          <a:p>
            <a:pPr marL="0" indent="0">
              <a:buNone/>
            </a:pPr>
            <a:endParaRPr lang="en-US" sz="2000" dirty="0">
              <a:latin typeface="+mj-lt"/>
            </a:endParaRPr>
          </a:p>
        </p:txBody>
      </p:sp>
    </p:spTree>
    <p:extLst>
      <p:ext uri="{BB962C8B-B14F-4D97-AF65-F5344CB8AC3E}">
        <p14:creationId xmlns:p14="http://schemas.microsoft.com/office/powerpoint/2010/main" val="1288849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836B-3D93-44D2-AEC7-C9B5DE794BB3}"/>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396502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1000</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Malaria Detection  Capstone Project Final Presentation</vt:lpstr>
      <vt:lpstr>Executive Summary - Key Learnings</vt:lpstr>
      <vt:lpstr>Problem &amp; Solution Summary - Problem Statement</vt:lpstr>
      <vt:lpstr>Problem &amp; Solution Summary - Data Exploration</vt:lpstr>
      <vt:lpstr>Problem &amp; Solution Summary - Tested Models</vt:lpstr>
      <vt:lpstr>Problem &amp; Solution Summary - Model Performance</vt:lpstr>
      <vt:lpstr>Problem &amp; Solution Summary - Model Training Time &amp; Total Parameters</vt:lpstr>
      <vt:lpstr>Recommendation for Implementation  - Final Solution Design</vt:lpstr>
      <vt:lpstr>Appendix</vt:lpstr>
      <vt:lpstr>Accuracy vs Epoch Plot – Variation of Base Models</vt:lpstr>
      <vt:lpstr>Accuracy vs Epoch Plot – Data Transformation</vt:lpstr>
      <vt:lpstr>Accuracy vs Epoch Plot – Transfer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Detection  Capstone Project Final Presentation</dc:title>
  <dc:creator>Yu-Chen Hwang</dc:creator>
  <cp:lastModifiedBy>Matthew Yoder</cp:lastModifiedBy>
  <cp:revision>2</cp:revision>
  <dcterms:created xsi:type="dcterms:W3CDTF">2022-04-17T16:34:07Z</dcterms:created>
  <dcterms:modified xsi:type="dcterms:W3CDTF">2022-05-30T13:03:36Z</dcterms:modified>
</cp:coreProperties>
</file>