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3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4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5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6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4"/>
  </p:notesMasterIdLst>
  <p:sldIdLst>
    <p:sldId id="257" r:id="rId3"/>
    <p:sldId id="258" r:id="rId4"/>
    <p:sldId id="259" r:id="rId5"/>
    <p:sldId id="292" r:id="rId6"/>
    <p:sldId id="355" r:id="rId7"/>
    <p:sldId id="349" r:id="rId8"/>
    <p:sldId id="356" r:id="rId9"/>
    <p:sldId id="312" r:id="rId10"/>
    <p:sldId id="267" r:id="rId11"/>
    <p:sldId id="299" r:id="rId12"/>
    <p:sldId id="272" r:id="rId1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2E678B0-FD11-49FC-9765-5FB491205A1B}">
          <p14:sldIdLst>
            <p14:sldId id="257"/>
            <p14:sldId id="258"/>
            <p14:sldId id="259"/>
            <p14:sldId id="292"/>
            <p14:sldId id="355"/>
            <p14:sldId id="349"/>
            <p14:sldId id="356"/>
            <p14:sldId id="312"/>
            <p14:sldId id="267"/>
            <p14:sldId id="299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7DE4E-F276-4ACD-AE2A-528BC9E5E47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093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>
            <p:ph type="subTitle" idx="1"/>
          </p:nvPr>
        </p:nvSpPr>
        <p:spPr>
          <a:xfrm>
            <a:off x="2972534" y="3194562"/>
            <a:ext cx="8250638" cy="558799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2972534" y="1755355"/>
            <a:ext cx="8250638" cy="1226299"/>
          </a:xfrm>
        </p:spPr>
        <p:txBody>
          <a:bodyPr anchor="ctr">
            <a:normAutofit/>
          </a:bodyPr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14708" y="3286124"/>
            <a:ext cx="5419185" cy="797379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1214708" y="4152900"/>
            <a:ext cx="5419185" cy="94622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1359563" y="3485470"/>
            <a:ext cx="45614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199" y="1130300"/>
            <a:ext cx="5348287" cy="50069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13"/>
          </p:nvPr>
        </p:nvSpPr>
        <p:spPr>
          <a:xfrm>
            <a:off x="669924" y="1130300"/>
            <a:ext cx="5348287" cy="50069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2019/4/24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5163" y="1135380"/>
            <a:ext cx="5326061" cy="448976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1514" y="1685956"/>
            <a:ext cx="5326061" cy="450370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426" y="1135380"/>
            <a:ext cx="5326061" cy="448976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199" y="1685956"/>
            <a:ext cx="5348287" cy="450370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2019/4/24</a:t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1130299"/>
            <a:ext cx="6337300" cy="50069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Picture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9924" y="1138237"/>
            <a:ext cx="4282322" cy="49990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2019/4/24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0599" y="1130300"/>
            <a:ext cx="2909888" cy="5006974"/>
          </a:xfrm>
        </p:spPr>
        <p:txBody>
          <a:bodyPr vert="eaVert">
            <a:normAutofit/>
          </a:bodyPr>
          <a:lstStyle>
            <a:lvl1pPr>
              <a:defRPr sz="2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1130300"/>
            <a:ext cx="7795065" cy="500697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2019/4/24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rgbClr val="FB76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783284" y="2085976"/>
            <a:ext cx="6625432" cy="1028699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777530" y="3162300"/>
            <a:ext cx="6636940" cy="4286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3586956" y="3082925"/>
            <a:ext cx="5018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notesSlide" Target="../notesSlides/notesSlide6.xml"/><Relationship Id="rId5" Type="http://schemas.openxmlformats.org/officeDocument/2006/relationships/tags" Target="../tags/tag33.xml"/><Relationship Id="rId10" Type="http://schemas.openxmlformats.org/officeDocument/2006/relationships/slideLayout" Target="../slideLayouts/slideLayout18.xml"/><Relationship Id="rId4" Type="http://schemas.openxmlformats.org/officeDocument/2006/relationships/tags" Target="../tags/tag32.xml"/><Relationship Id="rId9" Type="http://schemas.openxmlformats.org/officeDocument/2006/relationships/tags" Target="../tags/tag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11.xml"/><Relationship Id="rId10" Type="http://schemas.openxmlformats.org/officeDocument/2006/relationships/slideLayout" Target="../slideLayouts/slideLayout18.xml"/><Relationship Id="rId4" Type="http://schemas.openxmlformats.org/officeDocument/2006/relationships/tags" Target="../tags/tag10.xml"/><Relationship Id="rId9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704080" y="1949450"/>
            <a:ext cx="7198995" cy="1226185"/>
          </a:xfrm>
        </p:spPr>
        <p:txBody>
          <a:bodyPr/>
          <a:lstStyle/>
          <a:p>
            <a:r>
              <a:rPr lang="en-US" altLang="zh-CN" dirty="0"/>
              <a:t>This Week Work Progress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512284" y="3302512"/>
            <a:ext cx="8250638" cy="558799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Lecturer</a:t>
            </a:r>
            <a:r>
              <a:rPr lang="zh-CN" altLang="en-US" sz="3200" dirty="0"/>
              <a:t>：</a:t>
            </a:r>
            <a:r>
              <a:rPr lang="en-US" altLang="zh-CN" sz="3200" dirty="0"/>
              <a:t>SUSTech Li Yuchen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531604" y="3988188"/>
            <a:ext cx="3583656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5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2019.3.28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>
            <p:custDataLst>
              <p:tags r:id="rId2"/>
            </p:custDataLst>
          </p:nvPr>
        </p:nvSpPr>
        <p:spPr>
          <a:xfrm>
            <a:off x="0" y="2321919"/>
            <a:ext cx="4963886" cy="1019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" name="文本框 5"/>
          <p:cNvSpPr txBox="1"/>
          <p:nvPr>
            <p:custDataLst>
              <p:tags r:id="rId3"/>
            </p:custDataLst>
          </p:nvPr>
        </p:nvSpPr>
        <p:spPr>
          <a:xfrm>
            <a:off x="1558213" y="1369286"/>
            <a:ext cx="3514038" cy="952633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 fontScale="97500"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4800" b="1" dirty="0">
                <a:latin typeface="+mj-lt"/>
                <a:ea typeface="+mj-ea"/>
                <a:cs typeface="+mj-cs"/>
              </a:rPr>
              <a:t>Future plan</a:t>
            </a:r>
            <a:endParaRPr lang="zh-CN" sz="4800" b="1" dirty="0">
              <a:latin typeface="+mj-lt"/>
              <a:ea typeface="+mj-ea"/>
              <a:cs typeface="+mj-cs"/>
            </a:endParaRPr>
          </a:p>
        </p:txBody>
      </p:sp>
      <p:sp>
        <p:nvSpPr>
          <p:cNvPr id="4" name="文本框 12"/>
          <p:cNvSpPr txBox="1"/>
          <p:nvPr>
            <p:custDataLst>
              <p:tags r:id="rId4"/>
            </p:custDataLst>
          </p:nvPr>
        </p:nvSpPr>
        <p:spPr>
          <a:xfrm>
            <a:off x="6583130" y="2120692"/>
            <a:ext cx="5238756" cy="49911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Analyze the reasons &amp; find questions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文本框 13"/>
          <p:cNvSpPr txBox="1"/>
          <p:nvPr>
            <p:custDataLst>
              <p:tags r:id="rId5"/>
            </p:custDataLst>
          </p:nvPr>
        </p:nvSpPr>
        <p:spPr>
          <a:xfrm>
            <a:off x="6003198" y="2168974"/>
            <a:ext cx="544138" cy="450829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01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7" name="文本框 15"/>
          <p:cNvSpPr txBox="1"/>
          <p:nvPr>
            <p:custDataLst>
              <p:tags r:id="rId6"/>
            </p:custDataLst>
          </p:nvPr>
        </p:nvSpPr>
        <p:spPr>
          <a:xfrm>
            <a:off x="6583130" y="2852282"/>
            <a:ext cx="3318428" cy="49911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Try the methods</a:t>
            </a:r>
            <a:endParaRPr 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文本框 16"/>
          <p:cNvSpPr txBox="1"/>
          <p:nvPr>
            <p:custDataLst>
              <p:tags r:id="rId7"/>
            </p:custDataLst>
          </p:nvPr>
        </p:nvSpPr>
        <p:spPr>
          <a:xfrm>
            <a:off x="6003198" y="2900564"/>
            <a:ext cx="544138" cy="450829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02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9" name="文本框 16">
            <a:extLst>
              <a:ext uri="{FF2B5EF4-FFF2-40B4-BE49-F238E27FC236}">
                <a16:creationId xmlns:a16="http://schemas.microsoft.com/office/drawing/2014/main" id="{CF6E02CA-A37F-4F46-B442-993B5AE8A895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003198" y="3656294"/>
            <a:ext cx="544138" cy="450829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02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文本框 15">
            <a:extLst>
              <a:ext uri="{FF2B5EF4-FFF2-40B4-BE49-F238E27FC236}">
                <a16:creationId xmlns:a16="http://schemas.microsoft.com/office/drawing/2014/main" id="{A0D6B5EF-CF3E-47E0-8B5D-8BADC97A9F5E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6547336" y="3632152"/>
            <a:ext cx="3318428" cy="49911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Study</a:t>
            </a:r>
            <a:endParaRPr 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THANKS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/>
              <a:t>And Your Slogan Here.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>
            <p:custDataLst>
              <p:tags r:id="rId2"/>
            </p:custDataLst>
          </p:nvPr>
        </p:nvSpPr>
        <p:spPr>
          <a:xfrm>
            <a:off x="0" y="2321919"/>
            <a:ext cx="4963886" cy="1019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" name="文本框 5"/>
          <p:cNvSpPr txBox="1"/>
          <p:nvPr>
            <p:custDataLst>
              <p:tags r:id="rId3"/>
            </p:custDataLst>
          </p:nvPr>
        </p:nvSpPr>
        <p:spPr>
          <a:xfrm>
            <a:off x="2648897" y="1369286"/>
            <a:ext cx="2423353" cy="952633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4800" b="1" dirty="0">
                <a:latin typeface="+mj-lt"/>
                <a:ea typeface="+mj-ea"/>
                <a:cs typeface="+mj-cs"/>
              </a:rPr>
              <a:t>content</a:t>
            </a:r>
            <a:endParaRPr lang="zh-CN" altLang="en-US" sz="4800" b="1" dirty="0">
              <a:latin typeface="+mj-lt"/>
              <a:ea typeface="+mj-ea"/>
              <a:cs typeface="+mj-cs"/>
            </a:endParaRPr>
          </a:p>
        </p:txBody>
      </p:sp>
      <p:sp>
        <p:nvSpPr>
          <p:cNvPr id="4" name="文本框 12"/>
          <p:cNvSpPr txBox="1"/>
          <p:nvPr>
            <p:custDataLst>
              <p:tags r:id="rId4"/>
            </p:custDataLst>
          </p:nvPr>
        </p:nvSpPr>
        <p:spPr>
          <a:xfrm>
            <a:off x="6583129" y="2120692"/>
            <a:ext cx="4423227" cy="49911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Kaggle</a:t>
            </a:r>
          </a:p>
        </p:txBody>
      </p:sp>
      <p:sp>
        <p:nvSpPr>
          <p:cNvPr id="5" name="文本框 13"/>
          <p:cNvSpPr txBox="1"/>
          <p:nvPr>
            <p:custDataLst>
              <p:tags r:id="rId5"/>
            </p:custDataLst>
          </p:nvPr>
        </p:nvSpPr>
        <p:spPr>
          <a:xfrm>
            <a:off x="6003198" y="2168974"/>
            <a:ext cx="544138" cy="450829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01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7" name="文本框 15"/>
          <p:cNvSpPr txBox="1"/>
          <p:nvPr>
            <p:custDataLst>
              <p:tags r:id="rId6"/>
            </p:custDataLst>
          </p:nvPr>
        </p:nvSpPr>
        <p:spPr>
          <a:xfrm>
            <a:off x="6608296" y="2900564"/>
            <a:ext cx="3318428" cy="49911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Mis-Classification analysis</a:t>
            </a:r>
          </a:p>
        </p:txBody>
      </p:sp>
      <p:sp>
        <p:nvSpPr>
          <p:cNvPr id="8" name="文本框 16"/>
          <p:cNvSpPr txBox="1"/>
          <p:nvPr>
            <p:custDataLst>
              <p:tags r:id="rId7"/>
            </p:custDataLst>
          </p:nvPr>
        </p:nvSpPr>
        <p:spPr>
          <a:xfrm>
            <a:off x="6003198" y="2900564"/>
            <a:ext cx="544138" cy="450829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02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文本框 18"/>
          <p:cNvSpPr txBox="1"/>
          <p:nvPr>
            <p:custDataLst>
              <p:tags r:id="rId8"/>
            </p:custDataLst>
          </p:nvPr>
        </p:nvSpPr>
        <p:spPr>
          <a:xfrm>
            <a:off x="6583129" y="3585014"/>
            <a:ext cx="4574229" cy="49911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 fontScale="92500"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Studying machine learning &amp; 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Tensorflow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文本框 19"/>
          <p:cNvSpPr txBox="1"/>
          <p:nvPr>
            <p:custDataLst>
              <p:tags r:id="rId9"/>
            </p:custDataLst>
          </p:nvPr>
        </p:nvSpPr>
        <p:spPr>
          <a:xfrm>
            <a:off x="6003198" y="3632154"/>
            <a:ext cx="544138" cy="450829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03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6"/>
          <p:cNvSpPr txBox="1"/>
          <p:nvPr>
            <p:custDataLst>
              <p:tags r:id="rId2"/>
            </p:custDataLst>
          </p:nvPr>
        </p:nvSpPr>
        <p:spPr>
          <a:xfrm>
            <a:off x="2046508" y="2317002"/>
            <a:ext cx="1295400" cy="120032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200" b="1" dirty="0">
                <a:solidFill>
                  <a:schemeClr val="bg1"/>
                </a:solidFill>
              </a:rPr>
              <a:t>01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13" name="文本框 5"/>
          <p:cNvSpPr txBox="1"/>
          <p:nvPr>
            <p:custDataLst>
              <p:tags r:id="rId3"/>
            </p:custDataLst>
          </p:nvPr>
        </p:nvSpPr>
        <p:spPr>
          <a:xfrm>
            <a:off x="2021341" y="1981619"/>
            <a:ext cx="1728560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</a:rPr>
              <a:t>Part One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Diabetic Retinopathy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4634" y="1195957"/>
            <a:ext cx="4028644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altLang="zh-CN" sz="4800" dirty="0">
                <a:solidFill>
                  <a:srgbClr val="FFFFFF"/>
                </a:solidFill>
              </a:rPr>
              <a:t>Automated Identification</a:t>
            </a:r>
            <a:br>
              <a:rPr lang="en-US" altLang="zh-CN" sz="4800" dirty="0">
                <a:solidFill>
                  <a:srgbClr val="FFFFFF"/>
                </a:solidFill>
              </a:rPr>
            </a:br>
            <a:r>
              <a:rPr lang="en-US" altLang="zh-CN" sz="4800" dirty="0">
                <a:solidFill>
                  <a:srgbClr val="FFFFFF"/>
                </a:solidFill>
              </a:rPr>
              <a:t>of Diabetic Retinopathy Using Deep Learning</a:t>
            </a:r>
            <a:br>
              <a:rPr lang="en-US" altLang="zh-CN" b="0" dirty="0"/>
            </a:br>
            <a:endParaRPr lang="en-US" altLang="zh-CN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EC2C2CA-8089-4A4A-AB7A-7785D8DC6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483" y="621923"/>
            <a:ext cx="6086925" cy="561415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3FA150B4-A742-4262-BD59-466A929E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A4FE7D0-637A-4D75-94D7-6AFFA1C49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0AA26AB-8469-43A9-99AD-42CE1F3D7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Deep Residual Learning for Image Recognition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5CA3ACB-2405-409C-BB3A-B4FD47A9B0A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69924" y="1233488"/>
            <a:ext cx="2433868" cy="50069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DC9D945-6831-4FBE-AD8B-48B6028CE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406" y="1061973"/>
            <a:ext cx="1917711" cy="5178490"/>
          </a:xfrm>
          <a:prstGeom prst="rect">
            <a:avLst/>
          </a:prstGeom>
        </p:spPr>
      </p:pic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04126DE-82BC-44AE-9B39-EC709A410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847750"/>
              </p:ext>
            </p:extLst>
          </p:nvPr>
        </p:nvGraphicFramePr>
        <p:xfrm>
          <a:off x="5888731" y="1282262"/>
          <a:ext cx="2031068" cy="4909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068">
                  <a:extLst>
                    <a:ext uri="{9D8B030D-6E8A-4147-A177-3AD203B41FA5}">
                      <a16:colId xmlns:a16="http://schemas.microsoft.com/office/drawing/2014/main" val="1281147812"/>
                    </a:ext>
                  </a:extLst>
                </a:gridCol>
              </a:tblGrid>
              <a:tr h="799005">
                <a:tc>
                  <a:txBody>
                    <a:bodyPr/>
                    <a:lstStyle/>
                    <a:p>
                      <a:r>
                        <a:rPr lang="en-US" altLang="zh-CN" dirty="0"/>
                        <a:t>Residual Blocks of convolutional layers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583164"/>
                  </a:ext>
                </a:extLst>
              </a:tr>
              <a:tr h="799005">
                <a:tc>
                  <a:txBody>
                    <a:bodyPr/>
                    <a:lstStyle/>
                    <a:p>
                      <a:r>
                        <a:rPr lang="en-US" altLang="zh-CN" dirty="0"/>
                        <a:t>32 * 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89438"/>
                  </a:ext>
                </a:extLst>
              </a:tr>
              <a:tr h="799005">
                <a:tc>
                  <a:txBody>
                    <a:bodyPr/>
                    <a:lstStyle/>
                    <a:p>
                      <a:r>
                        <a:rPr lang="en-US" altLang="zh-CN" dirty="0"/>
                        <a:t>64 * 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422251"/>
                  </a:ext>
                </a:extLst>
              </a:tr>
              <a:tr h="799005">
                <a:tc>
                  <a:txBody>
                    <a:bodyPr/>
                    <a:lstStyle/>
                    <a:p>
                      <a:r>
                        <a:rPr lang="en-US" altLang="zh-CN" dirty="0"/>
                        <a:t>128 * 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682137"/>
                  </a:ext>
                </a:extLst>
              </a:tr>
              <a:tr h="799005">
                <a:tc>
                  <a:txBody>
                    <a:bodyPr/>
                    <a:lstStyle/>
                    <a:p>
                      <a:r>
                        <a:rPr lang="en-US" altLang="zh-CN" dirty="0"/>
                        <a:t>256 * 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453496"/>
                  </a:ext>
                </a:extLst>
              </a:tr>
              <a:tr h="799005">
                <a:tc>
                  <a:txBody>
                    <a:bodyPr/>
                    <a:lstStyle/>
                    <a:p>
                      <a:r>
                        <a:rPr lang="en-US" altLang="zh-CN" dirty="0"/>
                        <a:t>512 * 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17138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46EA7FBD-7B82-4B23-8B9F-3EE56E6AC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0401" y="1909484"/>
            <a:ext cx="5307231" cy="365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7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88A39248-5899-4A3B-8918-6AA9A4C71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7479C77-639A-46C5-B854-05F3F0E3C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B0A5FE9-1267-401C-B9D4-C1C2E9745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Deep Residual learning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6B44A2C3-F3F9-4854-8CD3-C14283AF728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52796" y="1130300"/>
            <a:ext cx="9484821" cy="500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25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7D86837-4BE9-4E98-A17F-83B9CD795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9635A9C-6B05-4973-9863-2D604CC91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798878B-54A0-413E-8B99-4CAA3ECD4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Three Methods to Realize Resnet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D7A7AEC-7DF3-4814-A401-6FEF092D44C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/>
              <a:t>Keras</a:t>
            </a:r>
            <a:endParaRPr lang="en-US" altLang="zh-CN" dirty="0"/>
          </a:p>
          <a:p>
            <a:pPr lvl="1"/>
            <a:r>
              <a:rPr lang="en-US" altLang="zh-CN" dirty="0"/>
              <a:t>Pre-trained models present in </a:t>
            </a:r>
            <a:r>
              <a:rPr lang="en-US" altLang="zh-CN" dirty="0" err="1"/>
              <a:t>Keras</a:t>
            </a:r>
            <a:r>
              <a:rPr lang="en-US" altLang="zh-CN" dirty="0"/>
              <a:t> (Using ImageNet’s Weights and Network Structure)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Re-training models present in </a:t>
            </a:r>
            <a:r>
              <a:rPr lang="en-US" altLang="zh-CN" dirty="0" err="1"/>
              <a:t>keras</a:t>
            </a:r>
            <a:r>
              <a:rPr lang="en-US" altLang="zh-CN" dirty="0"/>
              <a:t> (Using Resnet’s Structure but not weights)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Modify some structure in Resnet using </a:t>
            </a:r>
            <a:r>
              <a:rPr lang="en-US" altLang="zh-CN" dirty="0" err="1"/>
              <a:t>keras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8B9864E-0B8E-436D-96BD-5A6764300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992037"/>
              </p:ext>
            </p:extLst>
          </p:nvPr>
        </p:nvGraphicFramePr>
        <p:xfrm>
          <a:off x="1520271" y="2178113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43977080"/>
                    </a:ext>
                  </a:extLst>
                </a:gridCol>
                <a:gridCol w="5418666">
                  <a:extLst>
                    <a:ext uri="{9D8B030D-6E8A-4147-A177-3AD203B41FA5}">
                      <a16:colId xmlns:a16="http://schemas.microsoft.com/office/drawing/2014/main" val="4145665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Final </a:t>
                      </a:r>
                      <a:r>
                        <a:rPr lang="en-US" altLang="zh-CN" dirty="0" err="1"/>
                        <a:t>Test_Acc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Best </a:t>
                      </a:r>
                      <a:r>
                        <a:rPr lang="en-US" altLang="zh-CN" dirty="0" err="1"/>
                        <a:t>Val_Acc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578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0.84375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0.8094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018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624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6"/>
          <p:cNvSpPr txBox="1"/>
          <p:nvPr>
            <p:custDataLst>
              <p:tags r:id="rId2"/>
            </p:custDataLst>
          </p:nvPr>
        </p:nvSpPr>
        <p:spPr>
          <a:xfrm>
            <a:off x="2046508" y="2317002"/>
            <a:ext cx="1295400" cy="120032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200" b="1" dirty="0">
                <a:solidFill>
                  <a:schemeClr val="bg1"/>
                </a:solidFill>
              </a:rPr>
              <a:t>02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13" name="文本框 5"/>
          <p:cNvSpPr txBox="1"/>
          <p:nvPr>
            <p:custDataLst>
              <p:tags r:id="rId3"/>
            </p:custDataLst>
          </p:nvPr>
        </p:nvSpPr>
        <p:spPr>
          <a:xfrm>
            <a:off x="2021341" y="1981619"/>
            <a:ext cx="1728560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</a:rPr>
              <a:t>Part Two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399266" y="3286124"/>
            <a:ext cx="5419185" cy="797379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Image Quality Evaluation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9919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6"/>
          <p:cNvSpPr txBox="1"/>
          <p:nvPr>
            <p:custDataLst>
              <p:tags r:id="rId2"/>
            </p:custDataLst>
          </p:nvPr>
        </p:nvSpPr>
        <p:spPr>
          <a:xfrm>
            <a:off x="2021341" y="2295089"/>
            <a:ext cx="1295400" cy="120032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200" b="1" dirty="0">
                <a:solidFill>
                  <a:schemeClr val="bg1"/>
                </a:solidFill>
              </a:rPr>
              <a:t>03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13" name="文本框 5"/>
          <p:cNvSpPr txBox="1"/>
          <p:nvPr>
            <p:custDataLst>
              <p:tags r:id="rId3"/>
            </p:custDataLst>
          </p:nvPr>
        </p:nvSpPr>
        <p:spPr>
          <a:xfrm>
            <a:off x="2021341" y="1926150"/>
            <a:ext cx="1728560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</a:rPr>
              <a:t>Part Three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	Study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15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a"/>
  <p:tag name="KSO_WM_UNIT_INDEX" val="1_1_1"/>
  <p:tag name="KSO_WM_UNIT_ID" val="custom20187310_1*l_h_a*1_1_1"/>
  <p:tag name="KSO_WM_UNIT_LAYERLEVEL" val="1_1_1"/>
  <p:tag name="KSO_WM_UNIT_VALUE" val="13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_INDEX" val="2"/>
  <p:tag name="KSO_WM_UNIT_PRESET_TEXT_LEN" val="10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i"/>
  <p:tag name="KSO_WM_UNIT_INDEX" val="1_1_1"/>
  <p:tag name="KSO_WM_UNIT_ID" val="custom20187310_1*l_h_i*1_1_1"/>
  <p:tag name="KSO_WM_UNIT_LAYERLEVEL" val="1_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a"/>
  <p:tag name="KSO_WM_UNIT_INDEX" val="1_2_1"/>
  <p:tag name="KSO_WM_UNIT_ID" val="custom20187310_1*l_h_a*1_2_1"/>
  <p:tag name="KSO_WM_UNIT_LAYERLEVEL" val="1_1_1"/>
  <p:tag name="KSO_WM_UNIT_VALUE" val="13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_INDEX" val="2"/>
  <p:tag name="KSO_WM_UNIT_PRESET_TEXT_LEN" val="10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i"/>
  <p:tag name="KSO_WM_UNIT_INDEX" val="1_2_1"/>
  <p:tag name="KSO_WM_UNIT_ID" val="custom20187310_1*l_h_i*1_2_1"/>
  <p:tag name="KSO_WM_UNIT_LAYERLEVEL" val="1_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a"/>
  <p:tag name="KSO_WM_UNIT_INDEX" val="1_3_1"/>
  <p:tag name="KSO_WM_UNIT_ID" val="custom20187310_1*l_h_a*1_3_1"/>
  <p:tag name="KSO_WM_UNIT_LAYERLEVEL" val="1_1_1"/>
  <p:tag name="KSO_WM_UNIT_VALUE" val="13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_INDEX" val="2"/>
  <p:tag name="KSO_WM_UNIT_PRESET_TEXT_LEN" val="10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i"/>
  <p:tag name="KSO_WM_UNIT_INDEX" val="1_3_1"/>
  <p:tag name="KSO_WM_UNIT_ID" val="custom20187310_1*l_h_i*1_3_1"/>
  <p:tag name="KSO_WM_UNIT_LAYERLEVEL" val="1_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SLIDE_ID" val="custom20187310_2"/>
  <p:tag name="KSO_WM_SLIDE_INDEX" val="2"/>
  <p:tag name="KSO_WM_SLIDE_ITEM_CNT" val="2"/>
  <p:tag name="KSO_WM_SLIDE_LAYOUT" val="a_e_b"/>
  <p:tag name="KSO_WM_SLIDE_LAYOUT_CNT" val="1_1_1"/>
  <p:tag name="KSO_WM_SLIDE_TYPE" val="sectionTitle"/>
  <p:tag name="KSO_WM_SLIDE_SUBTYPE" val="pureTxt"/>
  <p:tag name="KSO_WM_BEAUTIFY_FLAG" val="#wm#"/>
  <p:tag name="KSO_WM_TEMPLATE_SUBCATEGORY" val="ai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UNIT_TYPE" val="e"/>
  <p:tag name="KSO_WM_UNIT_INDEX" val="1"/>
  <p:tag name="KSO_WM_UNIT_ID" val="custom20187310_2*e*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_INDEX" val="2"/>
  <p:tag name="KSO_WM_UNIT_PRESET_TEXT_LEN" val="1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AYERLEVEL" val="1"/>
  <p:tag name="KSO_WM_UNIT_VALUE" val="6"/>
  <p:tag name="KSO_WM_UNIT_HIGHLIGHT" val="0"/>
  <p:tag name="KSO_WM_UNIT_COMPATIBLE" val="0"/>
  <p:tag name="KSO_WM_UNIT_CLEAR" val="0"/>
  <p:tag name="KSO_WM_UNIT_PRESET_TEXT_INDEX" val="2"/>
  <p:tag name="KSO_WM_UNIT_PRESET_TEXT_LEN" val="10"/>
  <p:tag name="KSO_WM_TAG_VERSION" val="1.0"/>
  <p:tag name="KSO_WM_BEAUTIFY_FLAG" val="#wm#"/>
  <p:tag name="KSO_WM_UNIT_TYPE" val="i"/>
  <p:tag name="KSO_WM_UNIT_ID" val="custom20187310_2*i*1"/>
  <p:tag name="KSO_WM_TEMPLATE_CATEGORY" val="custom"/>
  <p:tag name="KSO_WM_TEMPLATE_INDEX" val="20187310"/>
  <p:tag name="KSO_WM_UNIT_INDEX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UNIT_TYPE" val="a"/>
  <p:tag name="KSO_WM_UNIT_INDEX" val="1"/>
  <p:tag name="KSO_WM_UNIT_ID" val="custom20187310_2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  <p:tag name="KSO_WM_BEAUTIFY_FLAG" val="#wm#"/>
  <p:tag name="KSO_WM_TAG_VERSION" val="1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15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15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SLIDE_ID" val="custom20187310_2"/>
  <p:tag name="KSO_WM_SLIDE_INDEX" val="2"/>
  <p:tag name="KSO_WM_SLIDE_ITEM_CNT" val="2"/>
  <p:tag name="KSO_WM_SLIDE_LAYOUT" val="a_e_b"/>
  <p:tag name="KSO_WM_SLIDE_LAYOUT_CNT" val="1_1_1"/>
  <p:tag name="KSO_WM_SLIDE_TYPE" val="sectionTitle"/>
  <p:tag name="KSO_WM_SLIDE_SUBTYPE" val="pureTxt"/>
  <p:tag name="KSO_WM_BEAUTIFY_FLAG" val="#wm#"/>
  <p:tag name="KSO_WM_TEMPLATE_SUBCATEGORY" val="ai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UNIT_TYPE" val="e"/>
  <p:tag name="KSO_WM_UNIT_INDEX" val="1"/>
  <p:tag name="KSO_WM_UNIT_ID" val="custom20187310_2*e*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_INDEX" val="2"/>
  <p:tag name="KSO_WM_UNIT_PRESET_TEXT_LEN" val="1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AYERLEVEL" val="1"/>
  <p:tag name="KSO_WM_UNIT_VALUE" val="6"/>
  <p:tag name="KSO_WM_UNIT_HIGHLIGHT" val="0"/>
  <p:tag name="KSO_WM_UNIT_COMPATIBLE" val="0"/>
  <p:tag name="KSO_WM_UNIT_CLEAR" val="0"/>
  <p:tag name="KSO_WM_UNIT_PRESET_TEXT_INDEX" val="2"/>
  <p:tag name="KSO_WM_UNIT_PRESET_TEXT_LEN" val="10"/>
  <p:tag name="KSO_WM_TAG_VERSION" val="1.0"/>
  <p:tag name="KSO_WM_BEAUTIFY_FLAG" val="#wm#"/>
  <p:tag name="KSO_WM_UNIT_TYPE" val="i"/>
  <p:tag name="KSO_WM_UNIT_ID" val="custom20187310_2*i*1"/>
  <p:tag name="KSO_WM_TEMPLATE_CATEGORY" val="custom"/>
  <p:tag name="KSO_WM_TEMPLATE_INDEX" val="20187310"/>
  <p:tag name="KSO_WM_UNIT_INDEX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UNIT_TYPE" val="a"/>
  <p:tag name="KSO_WM_UNIT_INDEX" val="1"/>
  <p:tag name="KSO_WM_UNIT_ID" val="custom20187310_2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  <p:tag name="KSO_WM_BEAUTIFY_FLAG" val="#wm#"/>
  <p:tag name="KSO_WM_TAG_VERSION" val="1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SLIDE_ID" val="custom20187310_14"/>
  <p:tag name="KSO_WM_SLIDE_INDEX" val="14"/>
  <p:tag name="KSO_WM_SLIDE_ITEM_CNT" val="2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SLIDE_POSITION" val="159*217"/>
  <p:tag name="KSO_WM_SLIDE_SIZE" val="626*137"/>
  <p:tag name="KSO_WM_TEMPLATE_SUBCATEGORY" val="ai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e"/>
  <p:tag name="KSO_WM_UNIT_INDEX" val="1"/>
  <p:tag name="KSO_WM_UNIT_ID" val="custom20187310_14*e*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PRESET_TEXT_INDEX" val="2"/>
  <p:tag name="KSO_WM_UNIT_PRESET_TEXT_LEN" val="1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AYERLEVEL" val="1"/>
  <p:tag name="KSO_WM_UNIT_VALUE" val="6"/>
  <p:tag name="KSO_WM_UNIT_HIGHLIGHT" val="0"/>
  <p:tag name="KSO_WM_UNIT_COMPATIBLE" val="0"/>
  <p:tag name="KSO_WM_UNIT_CLEAR" val="0"/>
  <p:tag name="KSO_WM_UNIT_PRESET_TEXT_INDEX" val="2"/>
  <p:tag name="KSO_WM_UNIT_PRESET_TEXT_LEN" val="10"/>
  <p:tag name="KSO_WM_TAG_VERSION" val="1.0"/>
  <p:tag name="KSO_WM_BEAUTIFY_FLAG" val="#wm#"/>
  <p:tag name="KSO_WM_UNIT_TYPE" val="i"/>
  <p:tag name="KSO_WM_UNIT_ID" val="custom20187310_14*i*1"/>
  <p:tag name="KSO_WM_TEMPLATE_CATEGORY" val="custom"/>
  <p:tag name="KSO_WM_TEMPLATE_INDEX" val="20187310"/>
  <p:tag name="KSO_WM_UNIT_INDEX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UNIT_TYPE" val="a"/>
  <p:tag name="KSO_WM_UNIT_INDEX" val="1"/>
  <p:tag name="KSO_WM_UNIT_ID" val="custom20187310_14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  <p:tag name="KSO_WM_BEAUTIFY_FLAG" val="#wm#"/>
  <p:tag name="KSO_WM_TAG_VERSION" val="1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SLIDE_ID" val="custom20187310_1"/>
  <p:tag name="KSO_WM_SLIDE_INDEX" val="1"/>
  <p:tag name="KSO_WM_SLIDE_ITEM_CNT" val="5"/>
  <p:tag name="KSO_WM_SLIDE_LAYOUT" val="a_l"/>
  <p:tag name="KSO_WM_SLIDE_LAYOUT_CNT" val="1_1"/>
  <p:tag name="KSO_WM_SLIDE_TYPE" val="contents"/>
  <p:tag name="KSO_WM_SLIDE_SUBTYPE" val="diag"/>
  <p:tag name="KSO_WM_BEAUTIFY_FLAG" val="#wm#"/>
  <p:tag name="KSO_WM_DIAGRAM_GROUP_CODE" val="l1-1"/>
  <p:tag name="KSO_WM_TEMPLATE_THUMBS_INDEX" val="1、2、3、7、9、13、15、19、23、25、36、37、38、40、"/>
  <p:tag name="KSO_WM_TEMPLATE_SUBCATEGORY" val="ai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BEAUTIFY_FLAG" val="#wm#"/>
  <p:tag name="KSO_WM_TEMPLATE_THUMBS_INDEX" val="1、2、3、4、5"/>
  <p:tag name="KSO_WM_TEMPLATE_SUBCATEGORY" val="ai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7310_1*i*0"/>
  <p:tag name="KSO_WM_TEMPLATE_CATEGORY" val="custom"/>
  <p:tag name="KSO_WM_TEMPLATE_INDEX" val="20187310"/>
  <p:tag name="KSO_WM_UNIT_INDEX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a"/>
  <p:tag name="KSO_WM_UNIT_INDEX" val="1"/>
  <p:tag name="KSO_WM_UNIT_ID" val="custom20187310_1*a*1"/>
  <p:tag name="KSO_WM_UNIT_LAYERLEVEL" val="1"/>
  <p:tag name="KSO_WM_UNIT_ISCONTENTSTITLE" val="1"/>
  <p:tag name="KSO_WM_UNIT_VALUE" val="4"/>
  <p:tag name="KSO_WM_UNIT_HIGHLIGHT" val="0"/>
  <p:tag name="KSO_WM_UNIT_COMPATIBLE" val="0"/>
  <p:tag name="KSO_WM_UNIT_CLEAR" val="0"/>
  <p:tag name="KSO_WM_BEAUTIFY_FLAG" val="#wm#"/>
  <p:tag name="KSO_WM_UNIT_PRESET_TEXT_INDEX" val="2"/>
  <p:tag name="KSO_WM_UNIT_PRESET_TEXT_LEN" val="1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a"/>
  <p:tag name="KSO_WM_UNIT_INDEX" val="1_1_1"/>
  <p:tag name="KSO_WM_UNIT_ID" val="custom20187310_1*l_h_a*1_1_1"/>
  <p:tag name="KSO_WM_UNIT_LAYERLEVEL" val="1_1_1"/>
  <p:tag name="KSO_WM_UNIT_VALUE" val="13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_INDEX" val="2"/>
  <p:tag name="KSO_WM_UNIT_PRESET_TEXT_LEN" val="10"/>
  <p:tag name="KSO_WM_UNIT_TEXT_FILL_FORE_SCHEMECOLOR_INDEX" val="13"/>
  <p:tag name="KSO_WM_UNIT_TEXT_FILL_TYPE" val="1"/>
  <p:tag name="KSO_WM_UNIT_USESOURCEFORMAT_APPLY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i"/>
  <p:tag name="KSO_WM_UNIT_INDEX" val="1_1_1"/>
  <p:tag name="KSO_WM_UNIT_ID" val="custom20187310_1*l_h_i*1_1_1"/>
  <p:tag name="KSO_WM_UNIT_LAYERLEVEL" val="1_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a"/>
  <p:tag name="KSO_WM_UNIT_INDEX" val="1_2_1"/>
  <p:tag name="KSO_WM_UNIT_ID" val="custom20187310_1*l_h_a*1_2_1"/>
  <p:tag name="KSO_WM_UNIT_LAYERLEVEL" val="1_1_1"/>
  <p:tag name="KSO_WM_UNIT_VALUE" val="13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_INDEX" val="2"/>
  <p:tag name="KSO_WM_UNIT_PRESET_TEXT_LEN" val="10"/>
  <p:tag name="KSO_WM_UNIT_TEXT_FILL_FORE_SCHEMECOLOR_INDEX" val="13"/>
  <p:tag name="KSO_WM_UNIT_TEXT_FILL_TYPE" val="1"/>
  <p:tag name="KSO_WM_UNIT_USESOURCEFORMAT_APPLY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i"/>
  <p:tag name="KSO_WM_UNIT_INDEX" val="1_2_1"/>
  <p:tag name="KSO_WM_UNIT_ID" val="custom20187310_1*l_h_i*1_2_1"/>
  <p:tag name="KSO_WM_UNIT_LAYERLEVEL" val="1_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i"/>
  <p:tag name="KSO_WM_UNIT_INDEX" val="1_2_1"/>
  <p:tag name="KSO_WM_UNIT_ID" val="custom20187310_1*l_h_i*1_2_1"/>
  <p:tag name="KSO_WM_UNIT_LAYERLEVEL" val="1_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a"/>
  <p:tag name="KSO_WM_UNIT_INDEX" val="1_2_1"/>
  <p:tag name="KSO_WM_UNIT_ID" val="custom20187310_1*l_h_a*1_2_1"/>
  <p:tag name="KSO_WM_UNIT_LAYERLEVEL" val="1_1_1"/>
  <p:tag name="KSO_WM_UNIT_VALUE" val="13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_INDEX" val="2"/>
  <p:tag name="KSO_WM_UNIT_PRESET_TEXT_LEN" val="10"/>
  <p:tag name="KSO_WM_UNIT_TEXT_FILL_FORE_SCHEMECOLOR_INDEX" val="13"/>
  <p:tag name="KSO_WM_UNIT_TEXT_FILL_TYPE" val="1"/>
  <p:tag name="KSO_WM_UNIT_USESOURCEFORMAT_APPLY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152"/>
  <p:tag name="KSO_WM_TAG_VERSION" val="1.0"/>
  <p:tag name="KSO_WM_SLIDE_ID" val="custom20187152_5"/>
  <p:tag name="KSO_WM_SLIDE_INDEX" val="5"/>
  <p:tag name="KSO_WM_SLIDE_ITEM_CNT" val="2"/>
  <p:tag name="KSO_WM_SLIDE_LAYOUT" val="a_f"/>
  <p:tag name="KSO_WM_SLIDE_LAYOUT_CNT" val="1_1"/>
  <p:tag name="KSO_WM_SLIDE_TYPE" val="endPage"/>
  <p:tag name="KSO_WM_SLIDE_SUBTYPE" val="pureTxt"/>
  <p:tag name="KSO_WM_TEMPLATE_THUMBS_INDEX" val="1、"/>
  <p:tag name="KSO_WM_TEMPLATE_SUBCATEGORY" val="ai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UNIT_TYPE" val="a"/>
  <p:tag name="KSO_WM_UNIT_INDEX" val="1"/>
  <p:tag name="KSO_WM_UNIT_ID" val="custom20187152_5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THANK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SLIDE_ID" val="custom20189164_8"/>
  <p:tag name="KSO_WM_SLIDE_INDEX" val="8"/>
  <p:tag name="KSO_WM_SLIDE_ITEM_CNT" val="2"/>
  <p:tag name="KSO_WM_SLIDE_LAYOUT" val="a_b"/>
  <p:tag name="KSO_WM_SLIDE_LAYOUT_CNT" val="1_1"/>
  <p:tag name="KSO_WM_SLIDE_TYPE" val="title"/>
  <p:tag name="KSO_WM_SLIDE_SUBTYPE" val="picTxt"/>
  <p:tag name="KSO_WM_BEAUTIFY_FLAG" val="#wm#"/>
  <p:tag name="KSO_WM_TEMPLATE_SUBCATEGORY" val="ai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UNIT_TYPE" val="f"/>
  <p:tag name="KSO_WM_UNIT_INDEX" val="1"/>
  <p:tag name="KSO_WM_UNIT_ID" val="custom20187152_5*f*1"/>
  <p:tag name="KSO_WM_UNIT_LAYERLEVEL" val="1"/>
  <p:tag name="KSO_WM_UNIT_VALUE" val="25"/>
  <p:tag name="KSO_WM_UNIT_HIGHLIGHT" val="0"/>
  <p:tag name="KSO_WM_UNIT_COMPATIBLE" val="0"/>
  <p:tag name="KSO_WM_UNIT_CLEAR" val="0"/>
  <p:tag name="KSO_WM_BEAUTIFY_FLAG" val="#wm#"/>
  <p:tag name="KSO_WM_UNIT_PRESET_TEXT" val="And Your Slogan Here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164"/>
  <p:tag name="KSO_WM_UNIT_TYPE" val="a"/>
  <p:tag name="KSO_WM_UNIT_INDEX" val="1"/>
  <p:tag name="KSO_WM_UNIT_ID" val="custom20189164_8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_INDEX" val="2"/>
  <p:tag name="KSO_WM_UNIT_PRESET_TEXT_LEN" val="1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164"/>
  <p:tag name="KSO_WM_UNIT_TYPE" val="b"/>
  <p:tag name="KSO_WM_UNIT_INDEX" val="1"/>
  <p:tag name="KSO_WM_UNIT_ID" val="custom20189164_8*b*1"/>
  <p:tag name="KSO_WM_UNIT_LAYERLEVEL" val="1"/>
  <p:tag name="KSO_WM_UNIT_VALUE" val="140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_INDEX" val="2"/>
  <p:tag name="KSO_WM_UNIT_PRESET_TEXT_LEN" val="1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SLIDE_ID" val="custom20187310_1"/>
  <p:tag name="KSO_WM_SLIDE_INDEX" val="1"/>
  <p:tag name="KSO_WM_SLIDE_ITEM_CNT" val="5"/>
  <p:tag name="KSO_WM_SLIDE_LAYOUT" val="a_l"/>
  <p:tag name="KSO_WM_SLIDE_LAYOUT_CNT" val="1_1"/>
  <p:tag name="KSO_WM_SLIDE_TYPE" val="contents"/>
  <p:tag name="KSO_WM_SLIDE_SUBTYPE" val="diag"/>
  <p:tag name="KSO_WM_BEAUTIFY_FLAG" val="#wm#"/>
  <p:tag name="KSO_WM_DIAGRAM_GROUP_CODE" val="l1-1"/>
  <p:tag name="KSO_WM_TEMPLATE_THUMBS_INDEX" val="1、2、3、7、9、13、15、19、23、25、36、37、38、40、"/>
  <p:tag name="KSO_WM_TEMPLATE_SUBCATEGORY" val="ai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7310_1*i*0"/>
  <p:tag name="KSO_WM_TEMPLATE_CATEGORY" val="custom"/>
  <p:tag name="KSO_WM_TEMPLATE_INDEX" val="20187310"/>
  <p:tag name="KSO_WM_UNIT_INDEX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a"/>
  <p:tag name="KSO_WM_UNIT_INDEX" val="1"/>
  <p:tag name="KSO_WM_UNIT_ID" val="custom20187310_1*a*1"/>
  <p:tag name="KSO_WM_UNIT_LAYERLEVEL" val="1"/>
  <p:tag name="KSO_WM_UNIT_ISCONTENTSTITLE" val="1"/>
  <p:tag name="KSO_WM_UNIT_VALUE" val="4"/>
  <p:tag name="KSO_WM_UNIT_HIGHLIGHT" val="0"/>
  <p:tag name="KSO_WM_UNIT_COMPATIBLE" val="0"/>
  <p:tag name="KSO_WM_UNIT_CLEAR" val="0"/>
  <p:tag name="KSO_WM_BEAUTIFY_FLAG" val="#wm#"/>
  <p:tag name="KSO_WM_UNIT_PRESET_TEXT_INDEX" val="2"/>
  <p:tag name="KSO_WM_UNIT_PRESET_TEXT_LEN" val="1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30E4BF"/>
      </a:accent1>
      <a:accent2>
        <a:srgbClr val="B4F9EB"/>
      </a:accent2>
      <a:accent3>
        <a:srgbClr val="FDFAD5"/>
      </a:accent3>
      <a:accent4>
        <a:srgbClr val="FDA203"/>
      </a:accent4>
      <a:accent5>
        <a:srgbClr val="FB7674"/>
      </a:accent5>
      <a:accent6>
        <a:srgbClr val="037E87"/>
      </a:accent6>
      <a:hlink>
        <a:srgbClr val="4276AA"/>
      </a:hlink>
      <a:folHlink>
        <a:srgbClr val="BFBFB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162</Words>
  <Application>Microsoft Office PowerPoint</Application>
  <PresentationFormat>宽屏</PresentationFormat>
  <Paragraphs>66</Paragraphs>
  <Slides>11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黑体</vt:lpstr>
      <vt:lpstr>宋体</vt:lpstr>
      <vt:lpstr>微软雅黑</vt:lpstr>
      <vt:lpstr>微软雅黑 Light</vt:lpstr>
      <vt:lpstr>Arial</vt:lpstr>
      <vt:lpstr>Calibri</vt:lpstr>
      <vt:lpstr>Office 主题</vt:lpstr>
      <vt:lpstr>1_主题5</vt:lpstr>
      <vt:lpstr>This Week Work Progress</vt:lpstr>
      <vt:lpstr>PowerPoint 演示文稿</vt:lpstr>
      <vt:lpstr>Diabetic Retinopathy</vt:lpstr>
      <vt:lpstr>Automated Identification of Diabetic Retinopathy Using Deep Learning </vt:lpstr>
      <vt:lpstr>Deep Residual Learning for Image Recognition</vt:lpstr>
      <vt:lpstr>Deep Residual learning</vt:lpstr>
      <vt:lpstr>Three Methods to Realize Resnet</vt:lpstr>
      <vt:lpstr>Image Quality Evaluation</vt:lpstr>
      <vt:lpstr> Study</vt:lpstr>
      <vt:lpstr>PowerPoint 演示文稿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Week Work Progress</dc:title>
  <dc:creator>yuchenlichuck@126.com</dc:creator>
  <cp:lastModifiedBy>yuchenlichuck@126.com</cp:lastModifiedBy>
  <cp:revision>11</cp:revision>
  <dcterms:created xsi:type="dcterms:W3CDTF">2019-03-28T09:17:37Z</dcterms:created>
  <dcterms:modified xsi:type="dcterms:W3CDTF">2019-04-24T09:59:28Z</dcterms:modified>
</cp:coreProperties>
</file>