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4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5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6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2"/>
  </p:notesMasterIdLst>
  <p:sldIdLst>
    <p:sldId id="257" r:id="rId3"/>
    <p:sldId id="258" r:id="rId4"/>
    <p:sldId id="259" r:id="rId5"/>
    <p:sldId id="292" r:id="rId6"/>
    <p:sldId id="340" r:id="rId7"/>
    <p:sldId id="341" r:id="rId8"/>
    <p:sldId id="342" r:id="rId9"/>
    <p:sldId id="328" r:id="rId10"/>
    <p:sldId id="312" r:id="rId11"/>
    <p:sldId id="323" r:id="rId12"/>
    <p:sldId id="332" r:id="rId13"/>
    <p:sldId id="329" r:id="rId14"/>
    <p:sldId id="330" r:id="rId15"/>
    <p:sldId id="331" r:id="rId16"/>
    <p:sldId id="333" r:id="rId17"/>
    <p:sldId id="334" r:id="rId18"/>
    <p:sldId id="267" r:id="rId19"/>
    <p:sldId id="299" r:id="rId20"/>
    <p:sldId id="272" r:id="rId2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2E678B0-FD11-49FC-9765-5FB491205A1B}">
          <p14:sldIdLst>
            <p14:sldId id="257"/>
            <p14:sldId id="258"/>
            <p14:sldId id="259"/>
            <p14:sldId id="292"/>
            <p14:sldId id="340"/>
            <p14:sldId id="341"/>
            <p14:sldId id="342"/>
            <p14:sldId id="328"/>
            <p14:sldId id="312"/>
            <p14:sldId id="323"/>
            <p14:sldId id="332"/>
            <p14:sldId id="329"/>
            <p14:sldId id="330"/>
            <p14:sldId id="331"/>
            <p14:sldId id="333"/>
            <p14:sldId id="334"/>
            <p14:sldId id="267"/>
            <p14:sldId id="299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7DE4E-F276-4ACD-AE2A-528BC9E5E47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093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2972534" y="3194562"/>
            <a:ext cx="8250638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2972534" y="1755355"/>
            <a:ext cx="8250638" cy="1226299"/>
          </a:xfrm>
        </p:spPr>
        <p:txBody>
          <a:bodyPr anchor="ctr">
            <a:normAutofit/>
          </a:bodyPr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14708" y="3286124"/>
            <a:ext cx="5419185" cy="797379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1214708" y="4152900"/>
            <a:ext cx="5419185" cy="94622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359563" y="3485470"/>
            <a:ext cx="45614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99" y="1130300"/>
            <a:ext cx="5348287" cy="50069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13"/>
          </p:nvPr>
        </p:nvSpPr>
        <p:spPr>
          <a:xfrm>
            <a:off x="669924" y="1130300"/>
            <a:ext cx="5348287" cy="50069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2019/3/7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5163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1514" y="1685956"/>
            <a:ext cx="5326061" cy="45037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426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199" y="1685956"/>
            <a:ext cx="5348287" cy="45037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2019/3/7</a:t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1130299"/>
            <a:ext cx="6337300" cy="50069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Picture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9924" y="1138237"/>
            <a:ext cx="4282322" cy="49990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2019/3/7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599" y="1130300"/>
            <a:ext cx="2909888" cy="5006974"/>
          </a:xfrm>
        </p:spPr>
        <p:txBody>
          <a:bodyPr vert="eaVert">
            <a:normAutofit/>
          </a:bodyPr>
          <a:lstStyle>
            <a:lvl1pPr>
              <a:defRPr sz="2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1130300"/>
            <a:ext cx="7795065" cy="500697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2019/3/7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rgbClr val="FB76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783284" y="2085976"/>
            <a:ext cx="6625432" cy="1028699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777530" y="3162300"/>
            <a:ext cx="6636940" cy="4286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3586956" y="3082925"/>
            <a:ext cx="5018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2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notesSlide" Target="../notesSlides/notesSlide6.xml"/><Relationship Id="rId5" Type="http://schemas.openxmlformats.org/officeDocument/2006/relationships/tags" Target="../tags/tag33.xml"/><Relationship Id="rId10" Type="http://schemas.openxmlformats.org/officeDocument/2006/relationships/slideLayout" Target="../slideLayouts/slideLayout18.xml"/><Relationship Id="rId4" Type="http://schemas.openxmlformats.org/officeDocument/2006/relationships/tags" Target="../tags/tag32.xml"/><Relationship Id="rId9" Type="http://schemas.openxmlformats.org/officeDocument/2006/relationships/tags" Target="../tags/tag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11.xml"/><Relationship Id="rId10" Type="http://schemas.openxmlformats.org/officeDocument/2006/relationships/slideLayout" Target="../slideLayouts/slideLayout18.xml"/><Relationship Id="rId4" Type="http://schemas.openxmlformats.org/officeDocument/2006/relationships/tags" Target="../tags/tag10.xml"/><Relationship Id="rId9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704080" y="1949450"/>
            <a:ext cx="7198995" cy="1226185"/>
          </a:xfrm>
        </p:spPr>
        <p:txBody>
          <a:bodyPr/>
          <a:lstStyle/>
          <a:p>
            <a:r>
              <a:rPr lang="en-US" altLang="zh-CN" dirty="0"/>
              <a:t>This Week Work Progress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512284" y="3302512"/>
            <a:ext cx="8250638" cy="55879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Lecturer</a:t>
            </a:r>
            <a:r>
              <a:rPr lang="zh-CN" altLang="en-US" sz="3200" dirty="0"/>
              <a:t>：</a:t>
            </a:r>
            <a:r>
              <a:rPr lang="en-US" altLang="zh-CN" sz="3200" dirty="0"/>
              <a:t>SUSTech Li Yuchen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531604" y="3988188"/>
            <a:ext cx="3583656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5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2019.3.07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D2610CC-81F6-4F67-AC77-580F33E8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0617F4-E8DC-4B6A-9D32-FBD8517E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7B53B64-B70D-4698-91B0-BD125BEA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 the Both Dataset </a:t>
            </a:r>
            <a:endParaRPr lang="zh-CN" alt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5E245E8-50FB-418E-9958-33B5A6E9FE83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69924" y="1166843"/>
            <a:ext cx="676980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4000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、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Best validation accuracy = 88.84353637695312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Final test accuracy = 77.06255912780762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400" dirty="0">
                <a:solidFill>
                  <a:srgbClr val="333333"/>
                </a:solidFill>
              </a:rPr>
              <a:t>Total Model Runtime: 17min, 35.09sec</a:t>
            </a:r>
            <a:endParaRPr lang="en-US" altLang="zh-CN" sz="2400" dirty="0">
              <a:solidFill>
                <a:srgbClr val="333333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333333"/>
                </a:solidFill>
              </a:rPr>
              <a:t>8000</a:t>
            </a:r>
            <a:r>
              <a:rPr lang="zh-CN" altLang="en-US" sz="2400" dirty="0">
                <a:solidFill>
                  <a:srgbClr val="333333"/>
                </a:solidFill>
              </a:rPr>
              <a:t>、</a:t>
            </a:r>
            <a:endParaRPr lang="zh-CN" altLang="zh-CN" sz="2400" dirty="0">
              <a:solidFill>
                <a:srgbClr val="333333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400" dirty="0">
                <a:solidFill>
                  <a:srgbClr val="333333"/>
                </a:solidFill>
              </a:rPr>
              <a:t>Best validation accuracy = 88.70748281478882 </a:t>
            </a:r>
            <a:endParaRPr lang="en-US" altLang="zh-CN" sz="2400" dirty="0">
              <a:solidFill>
                <a:srgbClr val="333333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400" dirty="0">
                <a:solidFill>
                  <a:srgbClr val="333333"/>
                </a:solidFill>
              </a:rPr>
              <a:t>Final test accuracy = 78.60381007194519 </a:t>
            </a:r>
            <a:endParaRPr lang="en-US" altLang="zh-CN" sz="2400" dirty="0">
              <a:solidFill>
                <a:srgbClr val="333333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400" dirty="0">
                <a:solidFill>
                  <a:srgbClr val="333333"/>
                </a:solidFill>
              </a:rPr>
              <a:t>Total Model Runtime: 35min, 17.77sec</a:t>
            </a:r>
            <a:endParaRPr lang="en-US" altLang="zh-CN" sz="2400" dirty="0">
              <a:solidFill>
                <a:srgbClr val="333333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333333"/>
                </a:solidFill>
              </a:rPr>
              <a:t>2000</a:t>
            </a:r>
            <a:r>
              <a:rPr lang="zh-CN" altLang="en-US" sz="2400" dirty="0">
                <a:solidFill>
                  <a:srgbClr val="333333"/>
                </a:solidFill>
              </a:rPr>
              <a:t>、</a:t>
            </a:r>
            <a:endParaRPr lang="zh-CN" altLang="zh-CN" sz="2400" dirty="0">
              <a:solidFill>
                <a:srgbClr val="333333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400" dirty="0">
                <a:solidFill>
                  <a:srgbClr val="333333"/>
                </a:solidFill>
              </a:rPr>
              <a:t>Best validation accuracy = 89.79591727256775 </a:t>
            </a:r>
            <a:endParaRPr lang="en-US" altLang="zh-CN" sz="2400" dirty="0">
              <a:solidFill>
                <a:srgbClr val="333333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400" dirty="0">
                <a:solidFill>
                  <a:srgbClr val="333333"/>
                </a:solidFill>
              </a:rPr>
              <a:t>Final test accuracy 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77.1078884601593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Total Model Runtime: 94min, 25.98sec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882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B0F2C0B-7298-49CC-A316-800ABB9F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2BBB430-62CF-46F3-9EC2-6F81DA21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Mis-Classification Analysis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C0419F1-5735-4DAF-A39C-3C558BBAC030}"/>
              </a:ext>
            </a:extLst>
          </p:cNvPr>
          <p:cNvSpPr txBox="1"/>
          <p:nvPr/>
        </p:nvSpPr>
        <p:spPr>
          <a:xfrm>
            <a:off x="669923" y="1327324"/>
            <a:ext cx="685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Some of the images is too dark  (DR-&gt;DM)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8AB980-5EED-4CE4-848A-82777034C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92" y="1198606"/>
            <a:ext cx="5470345" cy="577566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ACF1B7A-564F-46D9-9E40-2D5F967993BA}"/>
              </a:ext>
            </a:extLst>
          </p:cNvPr>
          <p:cNvSpPr txBox="1"/>
          <p:nvPr/>
        </p:nvSpPr>
        <p:spPr>
          <a:xfrm>
            <a:off x="6314303" y="2014151"/>
            <a:ext cx="434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DR mis-classify to DM: 342 / 525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DF8441-0034-4F26-804B-3ED84895A074}"/>
              </a:ext>
            </a:extLst>
          </p:cNvPr>
          <p:cNvSpPr txBox="1"/>
          <p:nvPr/>
        </p:nvSpPr>
        <p:spPr>
          <a:xfrm>
            <a:off x="6314303" y="2826269"/>
            <a:ext cx="434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DM mis-classify to DR: 151 / 1681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C69E46A-DD85-4D49-9B71-89F3A2E2D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205" y="4210320"/>
            <a:ext cx="6104762" cy="2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23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B0F2C0B-7298-49CC-A316-800ABB9F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2BBB430-62CF-46F3-9EC2-6F81DA21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Mis-Classification Analysis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CD8335F-27C0-416A-9351-7170BDFBD6A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29" y="1696656"/>
            <a:ext cx="6854855" cy="5182939"/>
          </a:xfr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C0419F1-5735-4DAF-A39C-3C558BBAC030}"/>
              </a:ext>
            </a:extLst>
          </p:cNvPr>
          <p:cNvSpPr txBox="1"/>
          <p:nvPr/>
        </p:nvSpPr>
        <p:spPr>
          <a:xfrm>
            <a:off x="669923" y="1327324"/>
            <a:ext cx="685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Some of the images are too dark  (DR-&gt;DM)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404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B0F2C0B-7298-49CC-A316-800ABB9F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2BBB430-62CF-46F3-9EC2-6F81DA21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Mis-Classification Analysis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CD8335F-27C0-416A-9351-7170BDFBD6A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29" y="1696656"/>
            <a:ext cx="6854855" cy="5182939"/>
          </a:xfr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C0419F1-5735-4DAF-A39C-3C558BBAC030}"/>
              </a:ext>
            </a:extLst>
          </p:cNvPr>
          <p:cNvSpPr txBox="1"/>
          <p:nvPr/>
        </p:nvSpPr>
        <p:spPr>
          <a:xfrm>
            <a:off x="669923" y="1327324"/>
            <a:ext cx="685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Some of the images are too dark  (DR-&gt;DM)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651D98-7E8C-4C98-AAB9-C418F1485C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29" y="1675061"/>
            <a:ext cx="6854855" cy="518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42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B0F2C0B-7298-49CC-A316-800ABB9F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2BBB430-62CF-46F3-9EC2-6F81DA21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Mis-Classification Analysis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CD8335F-27C0-416A-9351-7170BDFBD6A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29" y="1696656"/>
            <a:ext cx="6854855" cy="5182939"/>
          </a:xfr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C0419F1-5735-4DAF-A39C-3C558BBAC030}"/>
              </a:ext>
            </a:extLst>
          </p:cNvPr>
          <p:cNvSpPr txBox="1"/>
          <p:nvPr/>
        </p:nvSpPr>
        <p:spPr>
          <a:xfrm>
            <a:off x="669923" y="1327324"/>
            <a:ext cx="685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Some of the images are too dark  (DM-&gt;DR)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651D98-7E8C-4C98-AAB9-C418F1485C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29" y="1675061"/>
            <a:ext cx="6854855" cy="51829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D39C150-5923-4196-892B-1B8467D3D6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159" y="1718251"/>
            <a:ext cx="6726394" cy="508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36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B0F2C0B-7298-49CC-A316-800ABB9F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2BBB430-62CF-46F3-9EC2-6F81DA21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Mis-Classification Analysis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CD8335F-27C0-416A-9351-7170BDFBD6A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29" y="1696656"/>
            <a:ext cx="6854855" cy="5182939"/>
          </a:xfr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C0419F1-5735-4DAF-A39C-3C558BBAC030}"/>
              </a:ext>
            </a:extLst>
          </p:cNvPr>
          <p:cNvSpPr txBox="1"/>
          <p:nvPr/>
        </p:nvSpPr>
        <p:spPr>
          <a:xfrm>
            <a:off x="669923" y="1327324"/>
            <a:ext cx="685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Some of the images are too dark  (DM-&gt;DR)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651D98-7E8C-4C98-AAB9-C418F1485C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29" y="1675061"/>
            <a:ext cx="6854855" cy="51829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D39C150-5923-4196-892B-1B8467D3D6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159" y="1718251"/>
            <a:ext cx="6726394" cy="508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08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B0F2C0B-7298-49CC-A316-800ABB9F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2BBB430-62CF-46F3-9EC2-6F81DA21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Mis-Classification Analysis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CD8335F-27C0-416A-9351-7170BDFBD6A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29" y="1696656"/>
            <a:ext cx="6854855" cy="5182939"/>
          </a:xfr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C0419F1-5735-4DAF-A39C-3C558BBAC030}"/>
              </a:ext>
            </a:extLst>
          </p:cNvPr>
          <p:cNvSpPr txBox="1"/>
          <p:nvPr/>
        </p:nvSpPr>
        <p:spPr>
          <a:xfrm>
            <a:off x="669923" y="1327324"/>
            <a:ext cx="685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Some of the images are few  (DM-&gt;DR)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651D98-7E8C-4C98-AAB9-C418F1485C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29" y="1675061"/>
            <a:ext cx="6854855" cy="51829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D39C150-5923-4196-892B-1B8467D3D6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159" y="1718251"/>
            <a:ext cx="6726394" cy="50858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5AD0AB-3FA0-4428-9C66-9A0A014411E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28" y="1718251"/>
            <a:ext cx="6854855" cy="518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24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6"/>
          <p:cNvSpPr txBox="1"/>
          <p:nvPr>
            <p:custDataLst>
              <p:tags r:id="rId2"/>
            </p:custDataLst>
          </p:nvPr>
        </p:nvSpPr>
        <p:spPr>
          <a:xfrm>
            <a:off x="2021341" y="2295089"/>
            <a:ext cx="1295400" cy="120032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200" b="1" dirty="0">
                <a:solidFill>
                  <a:schemeClr val="bg1"/>
                </a:solidFill>
              </a:rPr>
              <a:t>03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3" name="文本框 5"/>
          <p:cNvSpPr txBox="1"/>
          <p:nvPr>
            <p:custDataLst>
              <p:tags r:id="rId3"/>
            </p:custDataLst>
          </p:nvPr>
        </p:nvSpPr>
        <p:spPr>
          <a:xfrm>
            <a:off x="2021341" y="1926150"/>
            <a:ext cx="1728560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</a:rPr>
              <a:t>Part Three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	Study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>
            <p:custDataLst>
              <p:tags r:id="rId2"/>
            </p:custDataLst>
          </p:nvPr>
        </p:nvSpPr>
        <p:spPr>
          <a:xfrm>
            <a:off x="0" y="2321919"/>
            <a:ext cx="4963886" cy="1019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" name="文本框 5"/>
          <p:cNvSpPr txBox="1"/>
          <p:nvPr>
            <p:custDataLst>
              <p:tags r:id="rId3"/>
            </p:custDataLst>
          </p:nvPr>
        </p:nvSpPr>
        <p:spPr>
          <a:xfrm>
            <a:off x="1558213" y="1369286"/>
            <a:ext cx="3514038" cy="952633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 fontScale="97500"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4800" b="1" dirty="0">
                <a:latin typeface="+mj-lt"/>
                <a:ea typeface="+mj-ea"/>
                <a:cs typeface="+mj-cs"/>
              </a:rPr>
              <a:t>Future plan</a:t>
            </a:r>
            <a:endParaRPr lang="zh-CN" sz="48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文本框 12"/>
          <p:cNvSpPr txBox="1"/>
          <p:nvPr>
            <p:custDataLst>
              <p:tags r:id="rId4"/>
            </p:custDataLst>
          </p:nvPr>
        </p:nvSpPr>
        <p:spPr>
          <a:xfrm>
            <a:off x="6583130" y="2120692"/>
            <a:ext cx="5238756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Analyze the reasons &amp; find questions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文本框 13"/>
          <p:cNvSpPr txBox="1"/>
          <p:nvPr>
            <p:custDataLst>
              <p:tags r:id="rId5"/>
            </p:custDataLst>
          </p:nvPr>
        </p:nvSpPr>
        <p:spPr>
          <a:xfrm>
            <a:off x="6003198" y="216897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01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7" name="文本框 15"/>
          <p:cNvSpPr txBox="1"/>
          <p:nvPr>
            <p:custDataLst>
              <p:tags r:id="rId6"/>
            </p:custDataLst>
          </p:nvPr>
        </p:nvSpPr>
        <p:spPr>
          <a:xfrm>
            <a:off x="6583130" y="2852282"/>
            <a:ext cx="3318428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Try the methods</a:t>
            </a:r>
            <a:endParaRPr 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文本框 16"/>
          <p:cNvSpPr txBox="1"/>
          <p:nvPr>
            <p:custDataLst>
              <p:tags r:id="rId7"/>
            </p:custDataLst>
          </p:nvPr>
        </p:nvSpPr>
        <p:spPr>
          <a:xfrm>
            <a:off x="6003198" y="290056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02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9" name="文本框 16">
            <a:extLst>
              <a:ext uri="{FF2B5EF4-FFF2-40B4-BE49-F238E27FC236}">
                <a16:creationId xmlns:a16="http://schemas.microsoft.com/office/drawing/2014/main" id="{CF6E02CA-A37F-4F46-B442-993B5AE8A895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003198" y="365629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02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文本框 15">
            <a:extLst>
              <a:ext uri="{FF2B5EF4-FFF2-40B4-BE49-F238E27FC236}">
                <a16:creationId xmlns:a16="http://schemas.microsoft.com/office/drawing/2014/main" id="{A0D6B5EF-CF3E-47E0-8B5D-8BADC97A9F5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547336" y="3632152"/>
            <a:ext cx="3318428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Study</a:t>
            </a:r>
            <a:endParaRPr 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And Your Slogan Here.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>
            <p:custDataLst>
              <p:tags r:id="rId2"/>
            </p:custDataLst>
          </p:nvPr>
        </p:nvSpPr>
        <p:spPr>
          <a:xfrm>
            <a:off x="0" y="2321919"/>
            <a:ext cx="4963886" cy="1019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" name="文本框 5"/>
          <p:cNvSpPr txBox="1"/>
          <p:nvPr>
            <p:custDataLst>
              <p:tags r:id="rId3"/>
            </p:custDataLst>
          </p:nvPr>
        </p:nvSpPr>
        <p:spPr>
          <a:xfrm>
            <a:off x="2648897" y="1369286"/>
            <a:ext cx="2423353" cy="952633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4800" b="1" dirty="0">
                <a:latin typeface="+mj-lt"/>
                <a:ea typeface="+mj-ea"/>
                <a:cs typeface="+mj-cs"/>
              </a:rPr>
              <a:t>content</a:t>
            </a:r>
            <a:endParaRPr lang="zh-CN" altLang="en-US" sz="48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文本框 12"/>
          <p:cNvSpPr txBox="1"/>
          <p:nvPr>
            <p:custDataLst>
              <p:tags r:id="rId4"/>
            </p:custDataLst>
          </p:nvPr>
        </p:nvSpPr>
        <p:spPr>
          <a:xfrm>
            <a:off x="6583129" y="2120692"/>
            <a:ext cx="4423227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Reading Code &amp; Recurring paper</a:t>
            </a:r>
          </a:p>
        </p:txBody>
      </p:sp>
      <p:sp>
        <p:nvSpPr>
          <p:cNvPr id="5" name="文本框 13"/>
          <p:cNvSpPr txBox="1"/>
          <p:nvPr>
            <p:custDataLst>
              <p:tags r:id="rId5"/>
            </p:custDataLst>
          </p:nvPr>
        </p:nvSpPr>
        <p:spPr>
          <a:xfrm>
            <a:off x="6003198" y="216897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01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7" name="文本框 15"/>
          <p:cNvSpPr txBox="1"/>
          <p:nvPr>
            <p:custDataLst>
              <p:tags r:id="rId6"/>
            </p:custDataLst>
          </p:nvPr>
        </p:nvSpPr>
        <p:spPr>
          <a:xfrm>
            <a:off x="6608296" y="2900564"/>
            <a:ext cx="3318428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Mis-Classification analysis</a:t>
            </a:r>
          </a:p>
        </p:txBody>
      </p:sp>
      <p:sp>
        <p:nvSpPr>
          <p:cNvPr id="8" name="文本框 16"/>
          <p:cNvSpPr txBox="1"/>
          <p:nvPr>
            <p:custDataLst>
              <p:tags r:id="rId7"/>
            </p:custDataLst>
          </p:nvPr>
        </p:nvSpPr>
        <p:spPr>
          <a:xfrm>
            <a:off x="6003198" y="290056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02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文本框 18"/>
          <p:cNvSpPr txBox="1"/>
          <p:nvPr>
            <p:custDataLst>
              <p:tags r:id="rId8"/>
            </p:custDataLst>
          </p:nvPr>
        </p:nvSpPr>
        <p:spPr>
          <a:xfrm>
            <a:off x="6583129" y="3585014"/>
            <a:ext cx="4574229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 fontScale="92500"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Studying machine learning &amp;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Tensorflow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文本框 19"/>
          <p:cNvSpPr txBox="1"/>
          <p:nvPr>
            <p:custDataLst>
              <p:tags r:id="rId9"/>
            </p:custDataLst>
          </p:nvPr>
        </p:nvSpPr>
        <p:spPr>
          <a:xfrm>
            <a:off x="6003198" y="363215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03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6"/>
          <p:cNvSpPr txBox="1"/>
          <p:nvPr>
            <p:custDataLst>
              <p:tags r:id="rId2"/>
            </p:custDataLst>
          </p:nvPr>
        </p:nvSpPr>
        <p:spPr>
          <a:xfrm>
            <a:off x="2046508" y="2317002"/>
            <a:ext cx="1295400" cy="120032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200" b="1" dirty="0">
                <a:solidFill>
                  <a:schemeClr val="bg1"/>
                </a:solidFill>
              </a:rPr>
              <a:t>01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3" name="文本框 5"/>
          <p:cNvSpPr txBox="1"/>
          <p:nvPr>
            <p:custDataLst>
              <p:tags r:id="rId3"/>
            </p:custDataLst>
          </p:nvPr>
        </p:nvSpPr>
        <p:spPr>
          <a:xfrm>
            <a:off x="2021341" y="1981619"/>
            <a:ext cx="1728560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</a:rPr>
              <a:t>Part One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Reading paper &amp; Recurring paper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950" y="742951"/>
            <a:ext cx="3770327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altLang="zh-CN" sz="4800" dirty="0">
                <a:solidFill>
                  <a:srgbClr val="FFFFFF"/>
                </a:solidFill>
              </a:rPr>
              <a:t>Kaggle-Diabetic Retinopathy Detection</a:t>
            </a:r>
            <a:br>
              <a:rPr lang="en-US" altLang="zh-CN" b="0" dirty="0"/>
            </a:br>
            <a:endParaRPr lang="en-US" altLang="zh-CN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https://upload-images.jianshu.io/upload_images/5549241-12522630fe371a23.png?imageMogr2/auto-orient/">
            <a:extLst>
              <a:ext uri="{FF2B5EF4-FFF2-40B4-BE49-F238E27FC236}">
                <a16:creationId xmlns:a16="http://schemas.microsoft.com/office/drawing/2014/main" id="{4BD6E031-A9B0-48B8-8831-BC4E1FD13626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22" y="975392"/>
            <a:ext cx="6553545" cy="491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19E4B43-F49D-4DDB-93F3-E39BC7767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altLang="zh-CN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Diabetic Retinopathy Detection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0FAC7B-1813-485A-8EF0-202E4BF6F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843539"/>
            <a:ext cx="7188199" cy="2030665"/>
          </a:xfrm>
          <a:prstGeom prst="rect">
            <a:avLst/>
          </a:prstGeo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A3CD0C8-1064-4AC0-800F-E653BD385D4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38600" y="4429387"/>
            <a:ext cx="7188199" cy="174757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altLang="zh-CN" sz="2400" dirty="0"/>
              <a:t>0 - No DR</a:t>
            </a:r>
            <a:br>
              <a:rPr lang="en-US" altLang="zh-CN" sz="2400" dirty="0"/>
            </a:br>
            <a:r>
              <a:rPr lang="en-US" altLang="zh-CN" sz="2400" dirty="0"/>
              <a:t>1 - Mild</a:t>
            </a:r>
            <a:br>
              <a:rPr lang="en-US" altLang="zh-CN" sz="2400" dirty="0"/>
            </a:br>
            <a:r>
              <a:rPr lang="en-US" altLang="zh-CN" sz="2400" dirty="0"/>
              <a:t>2 - Moderate</a:t>
            </a:r>
            <a:br>
              <a:rPr lang="en-US" altLang="zh-CN" sz="2400" dirty="0"/>
            </a:br>
            <a:r>
              <a:rPr lang="en-US" altLang="zh-CN" sz="2400" dirty="0"/>
              <a:t>3 - Severe</a:t>
            </a:r>
            <a:br>
              <a:rPr lang="en-US" altLang="zh-CN" sz="2400" dirty="0"/>
            </a:br>
            <a:r>
              <a:rPr lang="en-US" altLang="zh-CN" sz="2400" dirty="0"/>
              <a:t>4 - Proliferative DR</a:t>
            </a:r>
          </a:p>
          <a:p>
            <a:pPr marL="0" defTabSz="914400"/>
            <a:endParaRPr lang="en-US" altLang="zh-CN" sz="1700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85B6C52-0A28-40C5-9F48-146A1B1F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4789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www.islide.cc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61665AA-7293-4EDE-AFAF-C899814E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4978" y="6356350"/>
            <a:ext cx="146882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DD3DB80-B894-403A-B48E-6FDC1A72010E}" type="slidenum">
              <a:rPr lang="en-US" altLang="zh-CN" sz="12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altLang="zh-CN" sz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987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5E1F0CC-04C3-48CA-B75A-33D29B9A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5913C16-D688-49AE-9DFE-34E37862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C9A1C73-2461-4EE9-BD3E-129E8F46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/>
              <a:t>Paper Artificial Intelligence of Diabetic Retinopathy Image Recognition Used in the Real World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5FD6BE6-CF78-43DB-A490-2DEC46A89B9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数据不均衡的解决方案：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0</a:t>
            </a:r>
            <a:r>
              <a:rPr lang="zh-CN" altLang="en-US" dirty="0"/>
              <a:t>类数据占绝对优势，如不添加预处理，</a:t>
            </a:r>
            <a:r>
              <a:rPr lang="en-US" altLang="zh-CN" dirty="0"/>
              <a:t>0</a:t>
            </a:r>
            <a:r>
              <a:rPr lang="zh-CN" altLang="en-US" dirty="0"/>
              <a:t>类将表现极高的特异性（</a:t>
            </a:r>
            <a:r>
              <a:rPr lang="en-US" altLang="zh-CN" dirty="0"/>
              <a:t>specificity</a:t>
            </a:r>
            <a:r>
              <a:rPr lang="zh-CN" altLang="en-US" dirty="0"/>
              <a:t>）和敏感性（</a:t>
            </a:r>
            <a:r>
              <a:rPr lang="en-US" altLang="zh-CN" dirty="0"/>
              <a:t>sensitivity</a:t>
            </a:r>
            <a:r>
              <a:rPr lang="zh-CN" altLang="en-US" dirty="0"/>
              <a:t>），其他类别分类准确性也会收到影响。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- Resolution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1</a:t>
            </a:r>
            <a:r>
              <a:rPr lang="zh-CN" altLang="en-US" dirty="0"/>
              <a:t>、</a:t>
            </a:r>
            <a:r>
              <a:rPr lang="en-US" altLang="zh-CN" dirty="0"/>
              <a:t>Due to the</a:t>
            </a:r>
            <a:r>
              <a:rPr lang="zh-CN" altLang="en-US" dirty="0"/>
              <a:t> </a:t>
            </a:r>
            <a:r>
              <a:rPr lang="en-US" altLang="zh-CN" dirty="0"/>
              <a:t>bad quality of some images(such as Underexposed, Light leakage)	remove the bad quality images</a:t>
            </a:r>
          </a:p>
          <a:p>
            <a:pPr marL="0" indent="0">
              <a:buNone/>
            </a:pPr>
            <a:r>
              <a:rPr lang="en-US" altLang="zh-CN" dirty="0"/>
              <a:t>	2</a:t>
            </a:r>
            <a:r>
              <a:rPr lang="zh-CN" altLang="en-US" dirty="0"/>
              <a:t>、</a:t>
            </a:r>
            <a:r>
              <a:rPr lang="en-US" altLang="zh-CN" dirty="0"/>
              <a:t>Choose the high quality images of category 0 and 2, respectively 15000 images. </a:t>
            </a:r>
          </a:p>
          <a:p>
            <a:pPr marL="0" indent="0">
              <a:buNone/>
            </a:pPr>
            <a:r>
              <a:rPr lang="en-US" altLang="zh-CN" dirty="0"/>
              <a:t>Others do rotation.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6C439D-E656-44BA-8245-3A45F48D0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641" y="4026404"/>
            <a:ext cx="4317739" cy="24930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8D6534-A339-4B5C-8A2D-E9A6CC4B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566" y="4425483"/>
            <a:ext cx="5269096" cy="181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68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0D840D8-F6F2-42DC-8E7C-38921FEF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123E3B3-EE42-459A-874D-B7C69396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135F4DF-0269-42AB-B890-0ECDD41E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D757027-D651-46AA-89F6-2FDD2DA7179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-</a:t>
            </a:r>
            <a:r>
              <a:rPr lang="zh-CN" altLang="en-US" dirty="0"/>
              <a:t>五分类</a:t>
            </a:r>
            <a:endParaRPr lang="en-US" altLang="zh-CN" dirty="0"/>
          </a:p>
          <a:p>
            <a:r>
              <a:rPr lang="en-US" altLang="zh-CN" dirty="0" err="1"/>
              <a:t>ResNeXt</a:t>
            </a:r>
            <a:r>
              <a:rPr lang="en-US" altLang="zh-CN" dirty="0"/>
              <a:t> 50:77.02%</a:t>
            </a:r>
          </a:p>
          <a:p>
            <a:r>
              <a:rPr lang="en-US" altLang="zh-CN" dirty="0"/>
              <a:t>Inception-V3:76.76%</a:t>
            </a:r>
          </a:p>
          <a:p>
            <a:r>
              <a:rPr lang="zh-CN" altLang="en-US" dirty="0"/>
              <a:t>双眼融合</a:t>
            </a:r>
            <a:r>
              <a:rPr lang="en-US" altLang="zh-CN" dirty="0"/>
              <a:t>SVM</a:t>
            </a:r>
            <a:r>
              <a:rPr lang="zh-CN" altLang="en-US" dirty="0"/>
              <a:t>和</a:t>
            </a:r>
            <a:r>
              <a:rPr lang="en-US" altLang="zh-CN" dirty="0"/>
              <a:t>Inception V3</a:t>
            </a:r>
            <a:r>
              <a:rPr lang="zh-CN" altLang="en-US" dirty="0"/>
              <a:t>：</a:t>
            </a:r>
            <a:r>
              <a:rPr lang="en-US" altLang="zh-CN" dirty="0"/>
              <a:t>82.54%</a:t>
            </a:r>
          </a:p>
          <a:p>
            <a:pPr>
              <a:buFontTx/>
              <a:buChar char="-"/>
            </a:pPr>
            <a:r>
              <a:rPr lang="zh-CN" altLang="en-US" dirty="0"/>
              <a:t>二分类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·</a:t>
            </a:r>
            <a:r>
              <a:rPr lang="zh-CN" altLang="en-US" dirty="0"/>
              <a:t>双眼融合</a:t>
            </a:r>
            <a:r>
              <a:rPr lang="en-US" altLang="zh-CN" dirty="0"/>
              <a:t>SVM</a:t>
            </a:r>
            <a:r>
              <a:rPr lang="zh-CN" altLang="en-US" dirty="0"/>
              <a:t>和</a:t>
            </a:r>
            <a:r>
              <a:rPr lang="en-US" altLang="zh-CN" dirty="0"/>
              <a:t>Inception V3</a:t>
            </a:r>
            <a:r>
              <a:rPr lang="zh-CN" altLang="en-US" dirty="0"/>
              <a:t>：</a:t>
            </a:r>
            <a:r>
              <a:rPr lang="en-US" altLang="zh-CN" dirty="0"/>
              <a:t>92.62%</a:t>
            </a:r>
          </a:p>
          <a:p>
            <a:pPr marL="0" indent="0">
              <a:buNone/>
            </a:pPr>
            <a:r>
              <a:rPr lang="en-US" altLang="zh-CN" dirty="0"/>
              <a:t>Sensitivity</a:t>
            </a:r>
            <a:r>
              <a:rPr lang="zh-CN" altLang="en-US" dirty="0"/>
              <a:t>：</a:t>
            </a:r>
            <a:r>
              <a:rPr lang="en-US" altLang="zh-CN" dirty="0"/>
              <a:t>95.3%</a:t>
            </a:r>
          </a:p>
          <a:p>
            <a:pPr marL="0" indent="0">
              <a:buNone/>
            </a:pPr>
            <a:r>
              <a:rPr lang="en-US" altLang="zh-CN" dirty="0"/>
              <a:t>Specificity</a:t>
            </a:r>
            <a:r>
              <a:rPr lang="zh-CN" altLang="en-US" dirty="0"/>
              <a:t>：</a:t>
            </a:r>
            <a:r>
              <a:rPr lang="en-US" altLang="zh-CN" dirty="0"/>
              <a:t>79.5%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6144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2B495E8-78F6-4392-9E1E-892C0B193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-204121"/>
            <a:ext cx="512703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altLang="zh-CN" sz="4400" dirty="0"/>
              <a:t>Opensource Code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A0A8B1F-F061-414F-BED2-020DBF73509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48928" y="1230545"/>
            <a:ext cx="8495238" cy="2123810"/>
          </a:xfrm>
          <a:prstGeom prst="rect">
            <a:avLst/>
          </a:prstGeom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F728287-3461-44A3-AC61-2FCDB5DB0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en-US" altLang="zh-CN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www.islide.cc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B48EA5C-4544-418A-A174-6F8E1D5F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DD3DB80-B894-403A-B48E-6FDC1A72010E}" type="slidenum">
              <a:rPr lang="en-US" altLang="zh-CN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8</a:t>
            </a:fld>
            <a:endParaRPr lang="en-US" altLang="zh-CN" sz="12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32717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6"/>
          <p:cNvSpPr txBox="1"/>
          <p:nvPr>
            <p:custDataLst>
              <p:tags r:id="rId2"/>
            </p:custDataLst>
          </p:nvPr>
        </p:nvSpPr>
        <p:spPr>
          <a:xfrm>
            <a:off x="2046508" y="2317002"/>
            <a:ext cx="1295400" cy="120032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200" b="1" dirty="0">
                <a:solidFill>
                  <a:schemeClr val="bg1"/>
                </a:solidFill>
              </a:rPr>
              <a:t>02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3" name="文本框 5"/>
          <p:cNvSpPr txBox="1"/>
          <p:nvPr>
            <p:custDataLst>
              <p:tags r:id="rId3"/>
            </p:custDataLst>
          </p:nvPr>
        </p:nvSpPr>
        <p:spPr>
          <a:xfrm>
            <a:off x="2021341" y="1981619"/>
            <a:ext cx="1728560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</a:rPr>
              <a:t>Part Two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399266" y="3286124"/>
            <a:ext cx="5419185" cy="797379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Image Processing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99192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15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1_1"/>
  <p:tag name="KSO_WM_UNIT_ID" val="custom20187310_1*l_h_a*1_1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1_1"/>
  <p:tag name="KSO_WM_UNIT_ID" val="custom20187310_1*l_h_i*1_1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2_1"/>
  <p:tag name="KSO_WM_UNIT_ID" val="custom20187310_1*l_h_a*1_2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2_1"/>
  <p:tag name="KSO_WM_UNIT_ID" val="custom20187310_1*l_h_i*1_2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3_1"/>
  <p:tag name="KSO_WM_UNIT_ID" val="custom20187310_1*l_h_a*1_3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3_1"/>
  <p:tag name="KSO_WM_UNIT_ID" val="custom20187310_1*l_h_i*1_3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7310_2"/>
  <p:tag name="KSO_WM_SLIDE_INDEX" val="2"/>
  <p:tag name="KSO_WM_SLIDE_ITEM_CNT" val="2"/>
  <p:tag name="KSO_WM_SLIDE_LAYOUT" val="a_e_b"/>
  <p:tag name="KSO_WM_SLIDE_LAYOUT_CNT" val="1_1_1"/>
  <p:tag name="KSO_WM_SLIDE_TYPE" val="sectionTitle"/>
  <p:tag name="KSO_WM_SLIDE_SUBTYPE" val="pureTxt"/>
  <p:tag name="KSO_WM_BEAUTIFY_FLAG" val="#wm#"/>
  <p:tag name="KSO_WM_TEMPLATE_SUBCATEGORY" val="ai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UNIT_TYPE" val="e"/>
  <p:tag name="KSO_WM_UNIT_INDEX" val="1"/>
  <p:tag name="KSO_WM_UNIT_ID" val="custom20187310_2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_INDEX" val="2"/>
  <p:tag name="KSO_WM_UNIT_PRESET_TEXT_LEN" val="1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YERLEVEL" val="1"/>
  <p:tag name="KSO_WM_UNIT_VALUE" val="6"/>
  <p:tag name="KSO_WM_UNIT_HIGHLIGHT" val="0"/>
  <p:tag name="KSO_WM_UNIT_COMPATIBLE" val="0"/>
  <p:tag name="KSO_WM_UNIT_CLEAR" val="0"/>
  <p:tag name="KSO_WM_UNIT_PRESET_TEXT_INDEX" val="2"/>
  <p:tag name="KSO_WM_UNIT_PRESET_TEXT_LEN" val="10"/>
  <p:tag name="KSO_WM_TAG_VERSION" val="1.0"/>
  <p:tag name="KSO_WM_BEAUTIFY_FLAG" val="#wm#"/>
  <p:tag name="KSO_WM_UNIT_TYPE" val="i"/>
  <p:tag name="KSO_WM_UNIT_ID" val="custom20187310_2*i*1"/>
  <p:tag name="KSO_WM_TEMPLATE_CATEGORY" val="custom"/>
  <p:tag name="KSO_WM_TEMPLATE_INDEX" val="20187310"/>
  <p:tag name="KSO_WM_UNIT_INDEX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UNIT_TYPE" val="a"/>
  <p:tag name="KSO_WM_UNIT_INDEX" val="1"/>
  <p:tag name="KSO_WM_UNIT_ID" val="custom20187310_2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15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15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7310_2"/>
  <p:tag name="KSO_WM_SLIDE_INDEX" val="2"/>
  <p:tag name="KSO_WM_SLIDE_ITEM_CNT" val="2"/>
  <p:tag name="KSO_WM_SLIDE_LAYOUT" val="a_e_b"/>
  <p:tag name="KSO_WM_SLIDE_LAYOUT_CNT" val="1_1_1"/>
  <p:tag name="KSO_WM_SLIDE_TYPE" val="sectionTitle"/>
  <p:tag name="KSO_WM_SLIDE_SUBTYPE" val="pureTxt"/>
  <p:tag name="KSO_WM_BEAUTIFY_FLAG" val="#wm#"/>
  <p:tag name="KSO_WM_TEMPLATE_SUBCATEGORY" val="ai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UNIT_TYPE" val="e"/>
  <p:tag name="KSO_WM_UNIT_INDEX" val="1"/>
  <p:tag name="KSO_WM_UNIT_ID" val="custom20187310_2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_INDEX" val="2"/>
  <p:tag name="KSO_WM_UNIT_PRESET_TEXT_LEN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YERLEVEL" val="1"/>
  <p:tag name="KSO_WM_UNIT_VALUE" val="6"/>
  <p:tag name="KSO_WM_UNIT_HIGHLIGHT" val="0"/>
  <p:tag name="KSO_WM_UNIT_COMPATIBLE" val="0"/>
  <p:tag name="KSO_WM_UNIT_CLEAR" val="0"/>
  <p:tag name="KSO_WM_UNIT_PRESET_TEXT_INDEX" val="2"/>
  <p:tag name="KSO_WM_UNIT_PRESET_TEXT_LEN" val="10"/>
  <p:tag name="KSO_WM_TAG_VERSION" val="1.0"/>
  <p:tag name="KSO_WM_BEAUTIFY_FLAG" val="#wm#"/>
  <p:tag name="KSO_WM_UNIT_TYPE" val="i"/>
  <p:tag name="KSO_WM_UNIT_ID" val="custom20187310_2*i*1"/>
  <p:tag name="KSO_WM_TEMPLATE_CATEGORY" val="custom"/>
  <p:tag name="KSO_WM_TEMPLATE_INDEX" val="20187310"/>
  <p:tag name="KSO_WM_UNIT_INDEX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UNIT_TYPE" val="a"/>
  <p:tag name="KSO_WM_UNIT_INDEX" val="1"/>
  <p:tag name="KSO_WM_UNIT_ID" val="custom20187310_2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7310_14"/>
  <p:tag name="KSO_WM_SLIDE_INDEX" val="14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SLIDE_POSITION" val="159*217"/>
  <p:tag name="KSO_WM_SLIDE_SIZE" val="626*137"/>
  <p:tag name="KSO_WM_TEMPLATE_SUBCATEGORY" val="ai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e"/>
  <p:tag name="KSO_WM_UNIT_INDEX" val="1"/>
  <p:tag name="KSO_WM_UNIT_ID" val="custom20187310_14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PRESET_TEXT_INDEX" val="2"/>
  <p:tag name="KSO_WM_UNIT_PRESET_TEXT_LEN" val="1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YERLEVEL" val="1"/>
  <p:tag name="KSO_WM_UNIT_VALUE" val="6"/>
  <p:tag name="KSO_WM_UNIT_HIGHLIGHT" val="0"/>
  <p:tag name="KSO_WM_UNIT_COMPATIBLE" val="0"/>
  <p:tag name="KSO_WM_UNIT_CLEAR" val="0"/>
  <p:tag name="KSO_WM_UNIT_PRESET_TEXT_INDEX" val="2"/>
  <p:tag name="KSO_WM_UNIT_PRESET_TEXT_LEN" val="10"/>
  <p:tag name="KSO_WM_TAG_VERSION" val="1.0"/>
  <p:tag name="KSO_WM_BEAUTIFY_FLAG" val="#wm#"/>
  <p:tag name="KSO_WM_UNIT_TYPE" val="i"/>
  <p:tag name="KSO_WM_UNIT_ID" val="custom20187310_14*i*1"/>
  <p:tag name="KSO_WM_TEMPLATE_CATEGORY" val="custom"/>
  <p:tag name="KSO_WM_TEMPLATE_INDEX" val="20187310"/>
  <p:tag name="KSO_WM_UNIT_INDEX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UNIT_TYPE" val="a"/>
  <p:tag name="KSO_WM_UNIT_INDEX" val="1"/>
  <p:tag name="KSO_WM_UNIT_ID" val="custom20187310_14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7310_1"/>
  <p:tag name="KSO_WM_SLIDE_INDEX" val="1"/>
  <p:tag name="KSO_WM_SLIDE_ITEM_CNT" val="5"/>
  <p:tag name="KSO_WM_SLIDE_LAYOUT" val="a_l"/>
  <p:tag name="KSO_WM_SLIDE_LAYOUT_CNT" val="1_1"/>
  <p:tag name="KSO_WM_SLIDE_TYPE" val="contents"/>
  <p:tag name="KSO_WM_SLIDE_SUBTYPE" val="diag"/>
  <p:tag name="KSO_WM_BEAUTIFY_FLAG" val="#wm#"/>
  <p:tag name="KSO_WM_DIAGRAM_GROUP_CODE" val="l1-1"/>
  <p:tag name="KSO_WM_TEMPLATE_THUMBS_INDEX" val="1、2、3、7、9、13、15、19、23、25、36、37、38、40、"/>
  <p:tag name="KSO_WM_TEMPLATE_SUBCATEGORY" val="ai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BEAUTIFY_FLAG" val="#wm#"/>
  <p:tag name="KSO_WM_TEMPLATE_THUMBS_INDEX" val="1、2、3、4、5"/>
  <p:tag name="KSO_WM_TEMPLATE_SUBCATEGORY" val="ai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7310_1*i*0"/>
  <p:tag name="KSO_WM_TEMPLATE_CATEGORY" val="custom"/>
  <p:tag name="KSO_WM_TEMPLATE_INDEX" val="20187310"/>
  <p:tag name="KSO_WM_UNIT_INDEX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a"/>
  <p:tag name="KSO_WM_UNIT_INDEX" val="1"/>
  <p:tag name="KSO_WM_UNIT_ID" val="custom20187310_1*a*1"/>
  <p:tag name="KSO_WM_UNIT_LAYERLEVEL" val="1"/>
  <p:tag name="KSO_WM_UNIT_ISCONTENTSTITLE" val="1"/>
  <p:tag name="KSO_WM_UNIT_VALUE" val="4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1_1"/>
  <p:tag name="KSO_WM_UNIT_ID" val="custom20187310_1*l_h_a*1_1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1_1"/>
  <p:tag name="KSO_WM_UNIT_ID" val="custom20187310_1*l_h_i*1_1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2_1"/>
  <p:tag name="KSO_WM_UNIT_ID" val="custom20187310_1*l_h_a*1_2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2_1"/>
  <p:tag name="KSO_WM_UNIT_ID" val="custom20187310_1*l_h_i*1_2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2_1"/>
  <p:tag name="KSO_WM_UNIT_ID" val="custom20187310_1*l_h_i*1_2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2_1"/>
  <p:tag name="KSO_WM_UNIT_ID" val="custom20187310_1*l_h_a*1_2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152"/>
  <p:tag name="KSO_WM_TAG_VERSION" val="1.0"/>
  <p:tag name="KSO_WM_SLIDE_ID" val="custom20187152_5"/>
  <p:tag name="KSO_WM_SLIDE_INDEX" val="5"/>
  <p:tag name="KSO_WM_SLIDE_ITEM_CNT" val="2"/>
  <p:tag name="KSO_WM_SLIDE_LAYOUT" val="a_f"/>
  <p:tag name="KSO_WM_SLIDE_LAYOUT_CNT" val="1_1"/>
  <p:tag name="KSO_WM_SLIDE_TYPE" val="endPage"/>
  <p:tag name="KSO_WM_SLIDE_SUBTYPE" val="pureTxt"/>
  <p:tag name="KSO_WM_TEMPLATE_THUMBS_INDEX" val="1、"/>
  <p:tag name="KSO_WM_TEMPLATE_SUBCATEGORY" val="ai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UNIT_TYPE" val="a"/>
  <p:tag name="KSO_WM_UNIT_INDEX" val="1"/>
  <p:tag name="KSO_WM_UNIT_ID" val="custom20187152_5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THANK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9164_8"/>
  <p:tag name="KSO_WM_SLIDE_INDEX" val="8"/>
  <p:tag name="KSO_WM_SLIDE_ITEM_CNT" val="2"/>
  <p:tag name="KSO_WM_SLIDE_LAYOUT" val="a_b"/>
  <p:tag name="KSO_WM_SLIDE_LAYOUT_CNT" val="1_1"/>
  <p:tag name="KSO_WM_SLIDE_TYPE" val="title"/>
  <p:tag name="KSO_WM_SLIDE_SUBTYPE" val="picTxt"/>
  <p:tag name="KSO_WM_BEAUTIFY_FLAG" val="#wm#"/>
  <p:tag name="KSO_WM_TEMPLATE_SUBCATEGORY" val="ai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UNIT_TYPE" val="f"/>
  <p:tag name="KSO_WM_UNIT_INDEX" val="1"/>
  <p:tag name="KSO_WM_UNIT_ID" val="custom20187152_5*f*1"/>
  <p:tag name="KSO_WM_UNIT_LAYERLEVEL" val="1"/>
  <p:tag name="KSO_WM_UNIT_VALUE" val="25"/>
  <p:tag name="KSO_WM_UNIT_HIGHLIGHT" val="0"/>
  <p:tag name="KSO_WM_UNIT_COMPATIBLE" val="0"/>
  <p:tag name="KSO_WM_UNIT_CLEAR" val="0"/>
  <p:tag name="KSO_WM_BEAUTIFY_FLAG" val="#wm#"/>
  <p:tag name="KSO_WM_UNIT_PRESET_TEXT" val="And Your Slogan Here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164"/>
  <p:tag name="KSO_WM_UNIT_TYPE" val="a"/>
  <p:tag name="KSO_WM_UNIT_INDEX" val="1"/>
  <p:tag name="KSO_WM_UNIT_ID" val="custom20189164_8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_INDEX" val="2"/>
  <p:tag name="KSO_WM_UNIT_PRESET_TEXT_LEN" val="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164"/>
  <p:tag name="KSO_WM_UNIT_TYPE" val="b"/>
  <p:tag name="KSO_WM_UNIT_INDEX" val="1"/>
  <p:tag name="KSO_WM_UNIT_ID" val="custom20189164_8*b*1"/>
  <p:tag name="KSO_WM_UNIT_LAYERLEVEL" val="1"/>
  <p:tag name="KSO_WM_UNIT_VALUE" val="14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_INDEX" val="2"/>
  <p:tag name="KSO_WM_UNIT_PRESET_TEXT_LEN" val="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7310_1"/>
  <p:tag name="KSO_WM_SLIDE_INDEX" val="1"/>
  <p:tag name="KSO_WM_SLIDE_ITEM_CNT" val="5"/>
  <p:tag name="KSO_WM_SLIDE_LAYOUT" val="a_l"/>
  <p:tag name="KSO_WM_SLIDE_LAYOUT_CNT" val="1_1"/>
  <p:tag name="KSO_WM_SLIDE_TYPE" val="contents"/>
  <p:tag name="KSO_WM_SLIDE_SUBTYPE" val="diag"/>
  <p:tag name="KSO_WM_BEAUTIFY_FLAG" val="#wm#"/>
  <p:tag name="KSO_WM_DIAGRAM_GROUP_CODE" val="l1-1"/>
  <p:tag name="KSO_WM_TEMPLATE_THUMBS_INDEX" val="1、2、3、7、9、13、15、19、23、25、36、37、38、40、"/>
  <p:tag name="KSO_WM_TEMPLATE_SUBCATEGORY" val="ai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7310_1*i*0"/>
  <p:tag name="KSO_WM_TEMPLATE_CATEGORY" val="custom"/>
  <p:tag name="KSO_WM_TEMPLATE_INDEX" val="20187310"/>
  <p:tag name="KSO_WM_UNIT_INDEX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a"/>
  <p:tag name="KSO_WM_UNIT_INDEX" val="1"/>
  <p:tag name="KSO_WM_UNIT_ID" val="custom20187310_1*a*1"/>
  <p:tag name="KSO_WM_UNIT_LAYERLEVEL" val="1"/>
  <p:tag name="KSO_WM_UNIT_ISCONTENTSTITLE" val="1"/>
  <p:tag name="KSO_WM_UNIT_VALUE" val="4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0E4BF"/>
      </a:accent1>
      <a:accent2>
        <a:srgbClr val="B4F9EB"/>
      </a:accent2>
      <a:accent3>
        <a:srgbClr val="FDFAD5"/>
      </a:accent3>
      <a:accent4>
        <a:srgbClr val="FDA203"/>
      </a:accent4>
      <a:accent5>
        <a:srgbClr val="FB7674"/>
      </a:accent5>
      <a:accent6>
        <a:srgbClr val="037E87"/>
      </a:accent6>
      <a:hlink>
        <a:srgbClr val="4276AA"/>
      </a:hlink>
      <a:folHlink>
        <a:srgbClr val="BFBFB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413</Words>
  <Application>Microsoft Office PowerPoint</Application>
  <PresentationFormat>宽屏</PresentationFormat>
  <Paragraphs>99</Paragraphs>
  <Slides>19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Open Sans</vt:lpstr>
      <vt:lpstr>黑体</vt:lpstr>
      <vt:lpstr>宋体</vt:lpstr>
      <vt:lpstr>微软雅黑</vt:lpstr>
      <vt:lpstr>微软雅黑 Light</vt:lpstr>
      <vt:lpstr>Arial</vt:lpstr>
      <vt:lpstr>Calibri</vt:lpstr>
      <vt:lpstr>Office 主题</vt:lpstr>
      <vt:lpstr>1_主题5</vt:lpstr>
      <vt:lpstr>This Week Work Progress</vt:lpstr>
      <vt:lpstr>PowerPoint 演示文稿</vt:lpstr>
      <vt:lpstr>Reading paper &amp; Recurring paper</vt:lpstr>
      <vt:lpstr>Kaggle-Diabetic Retinopathy Detection </vt:lpstr>
      <vt:lpstr>Diabetic Retinopathy Detection</vt:lpstr>
      <vt:lpstr>Paper Artificial Intelligence of Diabetic Retinopathy Image Recognition Used in the Real World</vt:lpstr>
      <vt:lpstr>CNN</vt:lpstr>
      <vt:lpstr>Opensource Code</vt:lpstr>
      <vt:lpstr>Image Processing</vt:lpstr>
      <vt:lpstr>Run the Both Dataset </vt:lpstr>
      <vt:lpstr>Mis-Classification Analysis</vt:lpstr>
      <vt:lpstr>Mis-Classification Analysis</vt:lpstr>
      <vt:lpstr>Mis-Classification Analysis</vt:lpstr>
      <vt:lpstr>Mis-Classification Analysis</vt:lpstr>
      <vt:lpstr>Mis-Classification Analysis</vt:lpstr>
      <vt:lpstr>Mis-Classification Analysis</vt:lpstr>
      <vt:lpstr> Study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Week Work Progress</dc:title>
  <dc:creator>yuchenlichuck@126.com</dc:creator>
  <cp:lastModifiedBy>yuchenlichuck@126.com</cp:lastModifiedBy>
  <cp:revision>6</cp:revision>
  <dcterms:created xsi:type="dcterms:W3CDTF">2019-03-07T08:44:36Z</dcterms:created>
  <dcterms:modified xsi:type="dcterms:W3CDTF">2019-03-07T09:46:06Z</dcterms:modified>
</cp:coreProperties>
</file>