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258" r:id="rId4"/>
    <p:sldId id="259" r:id="rId5"/>
    <p:sldId id="292" r:id="rId6"/>
    <p:sldId id="308" r:id="rId7"/>
    <p:sldId id="322" r:id="rId8"/>
    <p:sldId id="321" r:id="rId9"/>
    <p:sldId id="324" r:id="rId10"/>
    <p:sldId id="312" r:id="rId11"/>
    <p:sldId id="313" r:id="rId12"/>
    <p:sldId id="316" r:id="rId13"/>
    <p:sldId id="323" r:id="rId14"/>
    <p:sldId id="327" r:id="rId15"/>
    <p:sldId id="326" r:id="rId16"/>
    <p:sldId id="325" r:id="rId17"/>
    <p:sldId id="267" r:id="rId18"/>
    <p:sldId id="320" r:id="rId19"/>
    <p:sldId id="299" r:id="rId20"/>
    <p:sldId id="272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E678B0-FD11-49FC-9765-5FB491205A1B}">
          <p14:sldIdLst>
            <p14:sldId id="257"/>
            <p14:sldId id="258"/>
            <p14:sldId id="259"/>
            <p14:sldId id="292"/>
            <p14:sldId id="308"/>
            <p14:sldId id="322"/>
            <p14:sldId id="321"/>
            <p14:sldId id="324"/>
            <p14:sldId id="312"/>
            <p14:sldId id="313"/>
            <p14:sldId id="316"/>
            <p14:sldId id="323"/>
            <p14:sldId id="327"/>
            <p14:sldId id="326"/>
            <p14:sldId id="325"/>
            <p14:sldId id="267"/>
            <p14:sldId id="320"/>
            <p14:sldId id="29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Test:Train:Val</a:t>
            </a:r>
            <a:r>
              <a:rPr lang="en-US" altLang="zh-CN" baseline="0" dirty="0"/>
              <a:t> Rate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DMNOTDR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</c:v>
                </c:pt>
                <c:pt idx="1">
                  <c:v>Train</c:v>
                </c:pt>
                <c:pt idx="2">
                  <c:v>Val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512</c:v>
                </c:pt>
                <c:pt idx="1">
                  <c:v>5017</c:v>
                </c:pt>
                <c:pt idx="2">
                  <c:v>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EE-491B-B33C-EF673DA912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</c:v>
                </c:pt>
                <c:pt idx="1">
                  <c:v>Train</c:v>
                </c:pt>
                <c:pt idx="2">
                  <c:v>Val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522</c:v>
                </c:pt>
                <c:pt idx="1">
                  <c:v>1563</c:v>
                </c:pt>
                <c:pt idx="2">
                  <c:v>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EE-491B-B33C-EF673DA91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3006832"/>
        <c:axId val="639576752"/>
      </c:barChart>
      <c:catAx>
        <c:axId val="81300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9576752"/>
        <c:crosses val="autoZero"/>
        <c:auto val="1"/>
        <c:lblAlgn val="ctr"/>
        <c:lblOffset val="100"/>
        <c:noMultiLvlLbl val="0"/>
      </c:catAx>
      <c:valAx>
        <c:axId val="63957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00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DE4E-F276-4ACD-AE2A-528BC9E5E4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972534" y="3194562"/>
            <a:ext cx="8250638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972534" y="1755355"/>
            <a:ext cx="8250638" cy="1226299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14708" y="3286124"/>
            <a:ext cx="5419185" cy="797379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214708" y="4152900"/>
            <a:ext cx="5419185" cy="94622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59563" y="3485470"/>
            <a:ext cx="45614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B7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83284" y="2085976"/>
            <a:ext cx="6625432" cy="1028699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777530" y="3162300"/>
            <a:ext cx="6636940" cy="428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586956" y="3082925"/>
            <a:ext cx="5018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4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04080" y="1949450"/>
            <a:ext cx="7198995" cy="1226185"/>
          </a:xfrm>
        </p:spPr>
        <p:txBody>
          <a:bodyPr/>
          <a:lstStyle/>
          <a:p>
            <a:r>
              <a:rPr lang="en-US" altLang="zh-CN" dirty="0"/>
              <a:t>This Week Work Progress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12284" y="3302512"/>
            <a:ext cx="8250638" cy="55879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Lecturer</a:t>
            </a:r>
            <a:r>
              <a:rPr lang="zh-CN" altLang="en-US" sz="3200" dirty="0"/>
              <a:t>：</a:t>
            </a:r>
            <a:r>
              <a:rPr lang="en-US" altLang="zh-CN" sz="3200" dirty="0"/>
              <a:t>SUSTech Li Yuchen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31604" y="3988188"/>
            <a:ext cx="358365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2019.1.24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2CD3A6C-14DF-44B0-BE47-7957ED5F3A0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26503" y="2638044"/>
            <a:ext cx="4427793" cy="3415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DR! let: 1259 right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：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1348 all: 2607</a:t>
            </a: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52107B20-910B-4318-950D-F3486CD49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923961"/>
              </p:ext>
            </p:extLst>
          </p:nvPr>
        </p:nvGraphicFramePr>
        <p:xfrm>
          <a:off x="417876" y="2021747"/>
          <a:ext cx="4368800" cy="412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EBF6C16-544D-425B-8055-194BB5D84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97" y="2331307"/>
            <a:ext cx="7010400" cy="28670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4F2BED1-9AF7-4178-9508-052F5208D5EC}"/>
              </a:ext>
            </a:extLst>
          </p:cNvPr>
          <p:cNvSpPr txBox="1"/>
          <p:nvPr/>
        </p:nvSpPr>
        <p:spPr>
          <a:xfrm>
            <a:off x="634482" y="550507"/>
            <a:ext cx="1047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Migrating to DR data set</a:t>
            </a:r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33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844DFE7-70BC-449B-988F-E69008DF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altLang="zh-CN" sz="4600">
                <a:solidFill>
                  <a:srgbClr val="FFFFFF"/>
                </a:solidFill>
              </a:rPr>
              <a:t>Remove the black edge of the image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0DF16B4-F7C8-4250-9984-78DA079F1E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46" y="2453618"/>
            <a:ext cx="400765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B627E44-78CD-4D8D-82ED-B7AD19F5E7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9" y="2453618"/>
            <a:ext cx="5294882" cy="3997637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91D89B7-CCCB-4C25-8380-FE4D448B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0449A2-59FF-4B0A-AC21-CA81838C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3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D2610CC-81F6-4F67-AC77-580F33E8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0617F4-E8DC-4B6A-9D32-FBD8517E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7B53B64-B70D-4698-91B0-BD125BEA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the first dataset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9AA1450-43D0-4F51-B7D4-5E5A0FA244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Left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Best validation accuracy = 85.78431606292725</a:t>
            </a:r>
          </a:p>
          <a:p>
            <a:pPr marL="0" indent="0">
              <a:buNone/>
            </a:pPr>
            <a:r>
              <a:rPr lang="en-US" altLang="zh-CN" dirty="0"/>
              <a:t>Final test accuracy =  80.41552154234143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Right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Best validation accuracy = 77.31958627700806</a:t>
            </a:r>
          </a:p>
          <a:p>
            <a:pPr marL="0" indent="0">
              <a:buNone/>
            </a:pPr>
            <a:r>
              <a:rPr lang="en-US" altLang="zh-CN" dirty="0"/>
              <a:t>Final test accuracy =  62.886595726013184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all</a:t>
            </a:r>
          </a:p>
          <a:p>
            <a:pPr marL="0" indent="0">
              <a:buNone/>
            </a:pPr>
            <a:r>
              <a:rPr lang="en-US" altLang="zh-CN" dirty="0"/>
              <a:t>Best validation accuracy = 84.20310020446777</a:t>
            </a:r>
          </a:p>
          <a:p>
            <a:pPr marL="0" indent="0">
              <a:buNone/>
            </a:pPr>
            <a:r>
              <a:rPr lang="en-US" altLang="zh-CN" dirty="0"/>
              <a:t>Final test accuracy =  74.29378628730774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FE38A3-B551-41A6-A4F7-4C3BBDF5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697" y="2934397"/>
            <a:ext cx="1349160" cy="17707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63E998-4047-4189-B0DC-64EDAFA2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228" y="1057270"/>
            <a:ext cx="1974315" cy="154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8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00EB78D-86BF-4ABD-AD64-B1909445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850EFD-F14B-401F-9319-8DD98F13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CAF367-CFFF-4706-A819-BE38F605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Microsoft NNI </a:t>
            </a:r>
            <a:r>
              <a:rPr lang="zh-CN" altLang="en-US" dirty="0"/>
              <a:t>（</a:t>
            </a:r>
            <a:r>
              <a:rPr lang="en-US" altLang="zh-CN" dirty="0" err="1"/>
              <a:t>AutoML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51007F3-028F-488C-B422-682E3B80A2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7249" y="1138411"/>
            <a:ext cx="8214431" cy="53084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CEB7B3-CCE5-4A0C-BDF5-A0127E8DE54D}"/>
              </a:ext>
            </a:extLst>
          </p:cNvPr>
          <p:cNvSpPr txBox="1"/>
          <p:nvPr/>
        </p:nvSpPr>
        <p:spPr>
          <a:xfrm>
            <a:off x="8816504" y="1298908"/>
            <a:ext cx="2909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open source </a:t>
            </a:r>
            <a:r>
              <a:rPr lang="en-US" altLang="zh-CN" dirty="0" err="1"/>
              <a:t>AutoML</a:t>
            </a:r>
            <a:r>
              <a:rPr lang="en-US" altLang="zh-CN" dirty="0"/>
              <a:t> toolkit for neural architecture search and hyper-parameter tuning.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11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66C6361-DC2E-4284-B33B-1DC679F7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Enhancement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CF3BD3E-433B-4397-8854-CA2BBA65CC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233488"/>
            <a:ext cx="5063116" cy="5006975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00522D-1FAB-463D-82AD-3687D1FE7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62" y="1233488"/>
            <a:ext cx="4938551" cy="500697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DE540B15-8532-43D8-BE8D-74D2832AD821}"/>
              </a:ext>
            </a:extLst>
          </p:cNvPr>
          <p:cNvSpPr/>
          <p:nvPr/>
        </p:nvSpPr>
        <p:spPr>
          <a:xfrm>
            <a:off x="5733040" y="3612444"/>
            <a:ext cx="725922" cy="349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8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82EDF81-1E0E-4F23-BD69-1E77D5F354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490" r="262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4F2927-EA42-4E3D-859D-A5B65276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altLang="zh-CN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6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21341" y="229508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2615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Study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F9580E-E9A7-4F98-84E1-8469D13D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zh-CN" sz="4400"/>
              <a:t>Reading Books</a:t>
            </a:r>
          </a:p>
        </p:txBody>
      </p:sp>
      <p:pic>
        <p:nvPicPr>
          <p:cNvPr id="1026" name="Picture 2" descr="https://timgsa.baidu.com/timg?image&amp;quality=80&amp;size=b9999_10000&amp;sec=1548323396112&amp;di=7da73484f68cb6b84a05cb4467a6b198&amp;imgtype=0&amp;src=http%3A%2F%2Fstatic.ijiandao.com%2Fwp-content%2Fuploads%2F2018%2F12%2Fe3cfc1c8bd6c9c7e8a8d572a1009bb49.jpg">
            <a:extLst>
              <a:ext uri="{FF2B5EF4-FFF2-40B4-BE49-F238E27FC236}">
                <a16:creationId xmlns:a16="http://schemas.microsoft.com/office/drawing/2014/main" id="{528EE9CA-EDAD-4869-AD70-DED20EDB0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93" y="2889581"/>
            <a:ext cx="5069382" cy="2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6B8904D-7679-4B47-B8B4-DA5B06569B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zh-CN" dirty="0"/>
              <a:t>《Statistical Learning Method》 first seven chapters: perceptron, k-NN, naïve </a:t>
            </a:r>
            <a:r>
              <a:rPr lang="en-US" altLang="zh-CN" dirty="0" err="1"/>
              <a:t>bayes</a:t>
            </a:r>
            <a:r>
              <a:rPr lang="en-US" altLang="zh-CN" dirty="0"/>
              <a:t>, decision tree, logistic regression, SVM</a:t>
            </a:r>
          </a:p>
          <a:p>
            <a:pPr defTabSz="914400"/>
            <a:r>
              <a:rPr lang="en-US" altLang="zh-CN" dirty="0"/>
              <a:t>《Andrew Ng</a:t>
            </a:r>
            <a:r>
              <a:rPr lang="zh-CN" altLang="en-US" dirty="0"/>
              <a:t>，</a:t>
            </a:r>
            <a:r>
              <a:rPr lang="en-US" altLang="zh-CN" dirty="0"/>
              <a:t>Machine Learning》 the ninth chapter</a:t>
            </a:r>
          </a:p>
          <a:p>
            <a:pPr defTabSz="914400"/>
            <a:r>
              <a:rPr lang="en-US" altLang="zh-CN" dirty="0"/>
              <a:t>《Introduction to </a:t>
            </a:r>
            <a:r>
              <a:rPr lang="en-US" altLang="zh-CN" dirty="0" err="1"/>
              <a:t>Tensorflow》do</a:t>
            </a:r>
            <a:r>
              <a:rPr lang="en-US" altLang="zh-CN" dirty="0"/>
              <a:t> some experiment of the examples in the book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93BB71E-C63B-4D83-8027-A641D55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6350B1-DE67-48D4-94D9-1757D6D3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altLang="zh-CN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82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1558213" y="1369286"/>
            <a:ext cx="3514038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7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Future plan</a:t>
            </a:r>
            <a:endParaRPr lang="zh-CN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30" y="2120692"/>
            <a:ext cx="5238756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Analyze the reasons &amp; find questions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583130" y="285228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Try the methods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CF6E02CA-A37F-4F46-B442-993B5AE8A89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03198" y="365629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A0D6B5EF-CF3E-47E0-8B5D-8BADC97A9F5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547336" y="363215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And Your Slogan Here.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2648897" y="1369286"/>
            <a:ext cx="2423353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content</a:t>
            </a:r>
            <a:endParaRPr lang="zh-CN" alt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29" y="2120692"/>
            <a:ext cx="4423227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Reading Code &amp; Recurring paper</a:t>
            </a: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608296" y="2900564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Image Processing</a:t>
            </a: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8"/>
          <p:cNvSpPr txBox="1"/>
          <p:nvPr>
            <p:custDataLst>
              <p:tags r:id="rId8"/>
            </p:custDataLst>
          </p:nvPr>
        </p:nvSpPr>
        <p:spPr>
          <a:xfrm>
            <a:off x="6583129" y="3585014"/>
            <a:ext cx="4574229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2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Studying machine learning &amp;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Tensorflow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9"/>
          <p:cNvSpPr txBox="1"/>
          <p:nvPr>
            <p:custDataLst>
              <p:tags r:id="rId9"/>
            </p:custDataLst>
          </p:nvPr>
        </p:nvSpPr>
        <p:spPr>
          <a:xfrm>
            <a:off x="6003198" y="363215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Reading paper &amp; Recurring paper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Cell: Identifying Medical Diagnoses and Treatable Diseases by Image-Based Deep Learning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290EB83-EF31-4C68-83EA-3FA7B518FC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004766" y="492573"/>
            <a:ext cx="4851656" cy="58807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C28BF0F-C211-476F-807A-97248144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r>
              <a:rPr lang="en-US" altLang="zh-CN" sz="3400" i="1" dirty="0">
                <a:solidFill>
                  <a:srgbClr val="FFFFFF"/>
                </a:solidFill>
              </a:rPr>
              <a:t>Macular Degeneration</a:t>
            </a:r>
            <a:r>
              <a:rPr lang="en-US" altLang="zh-CN" sz="3400" dirty="0">
                <a:solidFill>
                  <a:srgbClr val="FFFFFF"/>
                </a:solidFill>
              </a:rPr>
              <a:t> and </a:t>
            </a:r>
            <a:r>
              <a:rPr lang="en-US" altLang="zh-CN" sz="3400" i="1" dirty="0">
                <a:solidFill>
                  <a:srgbClr val="FFFFFF"/>
                </a:solidFill>
              </a:rPr>
              <a:t>Diabetic Retinopathy</a:t>
            </a:r>
            <a:r>
              <a:rPr lang="zh-CN" altLang="en-US" sz="3400" i="1" dirty="0">
                <a:solidFill>
                  <a:srgbClr val="FFFFFF"/>
                </a:solidFill>
              </a:rPr>
              <a:t>（</a:t>
            </a:r>
            <a:r>
              <a:rPr lang="en-US" altLang="zh-CN" sz="3400" i="1" dirty="0">
                <a:solidFill>
                  <a:srgbClr val="FFFFFF"/>
                </a:solidFill>
              </a:rPr>
              <a:t>OCT</a:t>
            </a:r>
            <a:r>
              <a:rPr lang="zh-CN" altLang="en-US" sz="3400" i="1" dirty="0">
                <a:solidFill>
                  <a:srgbClr val="FFFFFF"/>
                </a:solidFill>
              </a:rPr>
              <a:t>）</a:t>
            </a:r>
            <a:endParaRPr lang="en-US" altLang="zh-CN" sz="3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0DE90AD-3EDF-4FB5-A75C-7BD80AF6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7" y="2423197"/>
            <a:ext cx="4752733" cy="40992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7646DF9-D589-47C2-AB81-18FFF04E65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284740" y="2542511"/>
            <a:ext cx="5656919" cy="117381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0FBDC9-1BCC-46DC-99AD-6403606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EA198A-0C34-46CD-B418-88336F8D1665}"/>
              </a:ext>
            </a:extLst>
          </p:cNvPr>
          <p:cNvSpPr txBox="1"/>
          <p:nvPr/>
        </p:nvSpPr>
        <p:spPr>
          <a:xfrm>
            <a:off x="6375633" y="4135773"/>
            <a:ext cx="5241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CNV:</a:t>
            </a:r>
            <a:r>
              <a:rPr lang="zh-CN" altLang="en-US" dirty="0"/>
              <a:t> </a:t>
            </a:r>
            <a:r>
              <a:rPr lang="en-US" altLang="zh-CN" dirty="0"/>
              <a:t>Choroidal Neovascularization </a:t>
            </a:r>
            <a:r>
              <a:rPr lang="zh-CN" altLang="en-US" dirty="0"/>
              <a:t>脉络新生血管</a:t>
            </a:r>
            <a:endParaRPr lang="en-US" altLang="zh-CN" dirty="0"/>
          </a:p>
          <a:p>
            <a:r>
              <a:rPr lang="en-US" altLang="zh-CN" dirty="0"/>
              <a:t>DME:</a:t>
            </a:r>
            <a:r>
              <a:rPr lang="zh-CN" altLang="en-US" dirty="0"/>
              <a:t> </a:t>
            </a:r>
            <a:r>
              <a:rPr lang="en-US" altLang="zh-CN" dirty="0"/>
              <a:t>Diabetic</a:t>
            </a:r>
            <a:r>
              <a:rPr lang="zh-CN" altLang="en-US" dirty="0"/>
              <a:t> </a:t>
            </a:r>
            <a:r>
              <a:rPr lang="en-US" altLang="zh-CN" dirty="0"/>
              <a:t>macular</a:t>
            </a:r>
            <a:r>
              <a:rPr lang="zh-CN" altLang="en-US" dirty="0"/>
              <a:t> </a:t>
            </a:r>
            <a:r>
              <a:rPr lang="en-US" altLang="zh-CN" dirty="0"/>
              <a:t>edema </a:t>
            </a:r>
            <a:r>
              <a:rPr lang="zh-CN" altLang="en-US" dirty="0"/>
              <a:t>糖尿病性黄斑水肿</a:t>
            </a:r>
            <a:endParaRPr lang="en-US" altLang="zh-CN" dirty="0"/>
          </a:p>
          <a:p>
            <a:r>
              <a:rPr lang="en-US" altLang="zh-CN" dirty="0"/>
              <a:t>DRUSEN:</a:t>
            </a:r>
            <a:r>
              <a:rPr lang="zh-CN" altLang="en-US" dirty="0"/>
              <a:t> </a:t>
            </a:r>
            <a:r>
              <a:rPr lang="en-US" altLang="zh-CN" dirty="0"/>
              <a:t>Multiple drusen present in early AMD</a:t>
            </a:r>
          </a:p>
          <a:p>
            <a:r>
              <a:rPr lang="en-US" altLang="zh-CN" dirty="0"/>
              <a:t>(age-related macular degeneration)</a:t>
            </a:r>
          </a:p>
        </p:txBody>
      </p:sp>
    </p:spTree>
    <p:extLst>
      <p:ext uri="{BB962C8B-B14F-4D97-AF65-F5344CB8AC3E}">
        <p14:creationId xmlns:p14="http://schemas.microsoft.com/office/powerpoint/2010/main" val="113104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93A5BAB-B47B-4B13-B5BA-DCDA7D86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1982F3-4B67-46FC-B045-583F971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754D683-7CE8-4A7F-9E39-B18FBF22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Code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8284C0-E576-43AD-9124-B1328AC4F4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InceptionV3 </a:t>
            </a:r>
            <a:r>
              <a:rPr lang="zh-CN" altLang="en-US" dirty="0"/>
              <a:t>训练模型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width=299 height=299 depth=3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difference </a:t>
            </a:r>
            <a:r>
              <a:rPr lang="en-US" altLang="zh-CN" dirty="0" err="1"/>
              <a:t>bewteen</a:t>
            </a:r>
            <a:r>
              <a:rPr lang="en-US" altLang="zh-CN" dirty="0"/>
              <a:t> </a:t>
            </a:r>
            <a:r>
              <a:rPr lang="en-US" altLang="zh-CN" dirty="0" err="1"/>
              <a:t>tf.placeholder</a:t>
            </a:r>
            <a:r>
              <a:rPr lang="en-US" altLang="zh-CN" dirty="0"/>
              <a:t> and </a:t>
            </a:r>
            <a:r>
              <a:rPr lang="en-US" altLang="zh-CN" dirty="0" err="1"/>
              <a:t>tf.Variable</a:t>
            </a:r>
            <a:endParaRPr lang="en-US" altLang="zh-CN" dirty="0"/>
          </a:p>
          <a:p>
            <a:pPr lvl="1"/>
            <a:r>
              <a:rPr lang="en-US" altLang="zh-CN" dirty="0" err="1"/>
              <a:t>tf.Variable</a:t>
            </a:r>
            <a:r>
              <a:rPr lang="en-US" altLang="zh-CN" dirty="0"/>
              <a:t>: major for the trainable variables and models' weight(W)or bias(b)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声明时，必须提供初始值；</a:t>
            </a: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名称的真实含义，在于变量，也即在真实训练时，其值是会改变的，自然事先需要指定初始值； 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 err="1"/>
              <a:t>tf.placeholder</a:t>
            </a:r>
            <a:r>
              <a:rPr lang="en-US" altLang="zh-CN" dirty="0"/>
              <a:t> :for </a:t>
            </a:r>
            <a:r>
              <a:rPr lang="en-US" altLang="zh-CN" dirty="0" err="1"/>
              <a:t>trainning</a:t>
            </a:r>
            <a:r>
              <a:rPr lang="en-US" altLang="zh-CN" dirty="0"/>
              <a:t> sample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不必指定初始值，可在运行时，通过 </a:t>
            </a:r>
            <a:r>
              <a:rPr lang="en-US" altLang="zh-CN" dirty="0" err="1"/>
              <a:t>Session.run</a:t>
            </a:r>
            <a:r>
              <a:rPr lang="en-US" altLang="zh-CN" dirty="0"/>
              <a:t> </a:t>
            </a:r>
            <a:r>
              <a:rPr lang="zh-CN" altLang="en-US" dirty="0"/>
              <a:t>的函数的 </a:t>
            </a:r>
            <a:r>
              <a:rPr lang="en-US" altLang="zh-CN" dirty="0" err="1"/>
              <a:t>feed_dict</a:t>
            </a:r>
            <a:r>
              <a:rPr lang="en-US" altLang="zh-CN" dirty="0"/>
              <a:t> </a:t>
            </a:r>
            <a:r>
              <a:rPr lang="zh-CN" altLang="en-US" dirty="0"/>
              <a:t>参数指定；</a:t>
            </a: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这也是其命名的原因所在，仅仅作为一种占位符；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7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E71483D-CF74-4233-AE91-F189D894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E82A0C-8713-4813-8498-F99D80C8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9130FE8-4C31-4420-8D63-2D808EFF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zh-CN" b="0" dirty="0">
                <a:solidFill>
                  <a:srgbClr val="333333"/>
                </a:solidFill>
                <a:latin typeface="+mn-ea"/>
              </a:rPr>
              <a:t>交叉验证法（Cross Validation） </a:t>
            </a:r>
            <a:endParaRPr lang="zh-CN" altLang="zh-CN" b="0" dirty="0">
              <a:latin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F8A70F9-53FE-4911-B6B6-5A383FDA25B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34168" y="1203785"/>
            <a:ext cx="1152207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  D=D1∪D2∪...∪Dk,Di∩Dj=∅(i≠j)D=D1∪D2∪...∪Dk,Di∩Dj=∅(i≠j)。每个子集都尽可能保持数据分布的一致性，即从D中通过分层采样得到。然后，每次用k-1个子集的并集作为训练集，余下的子集作为测试集；这样就可以获得k组训练/测试集，从而可以进行k次训练和测试，最终返回的是k个测试结果的均值。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lvl="0" indent="0" defTabSz="914400">
              <a:lnSpc>
                <a:spcPct val="100000"/>
              </a:lnSpc>
              <a:buNone/>
            </a:pPr>
            <a:r>
              <a:rPr lang="en-US" altLang="zh-CN" sz="1600" dirty="0">
                <a:latin typeface="+mn-ea"/>
              </a:rPr>
              <a:t>    </a:t>
            </a:r>
            <a:r>
              <a:rPr lang="zh-CN" altLang="en-US" sz="1600" dirty="0">
                <a:latin typeface="+mn-ea"/>
              </a:rPr>
              <a:t>显然，交叉验证法评估结果的稳定性和保真性在很大程度上取决于</a:t>
            </a:r>
            <a:r>
              <a:rPr lang="en-US" altLang="zh-CN" sz="1600" dirty="0">
                <a:latin typeface="+mn-ea"/>
              </a:rPr>
              <a:t>k</a:t>
            </a:r>
            <a:r>
              <a:rPr lang="zh-CN" altLang="en-US" sz="1600" dirty="0">
                <a:latin typeface="+mn-ea"/>
              </a:rPr>
              <a:t>的取值，为了强调这一点，通常把交叉验证法称为”</a:t>
            </a:r>
            <a:r>
              <a:rPr lang="en-US" altLang="zh-CN" sz="1600" dirty="0">
                <a:latin typeface="+mn-ea"/>
              </a:rPr>
              <a:t>k</a:t>
            </a:r>
            <a:r>
              <a:rPr lang="zh-CN" altLang="en-US" sz="1600" dirty="0">
                <a:latin typeface="+mn-ea"/>
              </a:rPr>
              <a:t>折交叉验证”（</a:t>
            </a:r>
            <a:r>
              <a:rPr lang="en-US" altLang="zh-CN" sz="1600" dirty="0">
                <a:latin typeface="+mn-ea"/>
              </a:rPr>
              <a:t>k-fold cross validation</a:t>
            </a:r>
            <a:r>
              <a:rPr lang="zh-CN" altLang="en-US" sz="1600" dirty="0">
                <a:latin typeface="+mn-ea"/>
              </a:rPr>
              <a:t>），</a:t>
            </a:r>
            <a:r>
              <a:rPr lang="en-US" altLang="zh-CN" sz="1600" dirty="0">
                <a:latin typeface="+mn-ea"/>
              </a:rPr>
              <a:t>k</a:t>
            </a:r>
            <a:r>
              <a:rPr lang="zh-CN" altLang="en-US" sz="1600" dirty="0">
                <a:latin typeface="+mn-ea"/>
              </a:rPr>
              <a:t>通常取</a:t>
            </a:r>
            <a:r>
              <a:rPr lang="en-US" altLang="zh-CN" sz="1600" dirty="0">
                <a:latin typeface="+mn-ea"/>
              </a:rPr>
              <a:t>10—10</a:t>
            </a:r>
            <a:r>
              <a:rPr lang="zh-CN" altLang="en-US" sz="1600" dirty="0">
                <a:latin typeface="+mn-ea"/>
              </a:rPr>
              <a:t>折交叉。当评价估计器的不同设置（”</a:t>
            </a:r>
            <a:r>
              <a:rPr lang="en-US" altLang="zh-CN" sz="1600" dirty="0">
                <a:latin typeface="+mn-ea"/>
              </a:rPr>
              <a:t>hyperparameters(</a:t>
            </a:r>
            <a:r>
              <a:rPr lang="zh-CN" altLang="en-US" sz="1600" dirty="0">
                <a:latin typeface="+mn-ea"/>
              </a:rPr>
              <a:t>超参数</a:t>
            </a:r>
            <a:r>
              <a:rPr lang="en-US" altLang="zh-CN" sz="1600" dirty="0">
                <a:latin typeface="+mn-ea"/>
              </a:rPr>
              <a:t>)”</a:t>
            </a:r>
            <a:r>
              <a:rPr lang="zh-CN" altLang="en-US" sz="1600" dirty="0">
                <a:latin typeface="+mn-ea"/>
              </a:rPr>
              <a:t>）时，例如手动为 </a:t>
            </a:r>
            <a:r>
              <a:rPr lang="en-US" altLang="zh-CN" sz="1600" dirty="0">
                <a:latin typeface="+mn-ea"/>
              </a:rPr>
              <a:t>SVM </a:t>
            </a:r>
            <a:r>
              <a:rPr lang="zh-CN" altLang="en-US" sz="1600" dirty="0">
                <a:latin typeface="+mn-ea"/>
              </a:rPr>
              <a:t>设置的 </a:t>
            </a:r>
            <a:r>
              <a:rPr lang="en-US" altLang="zh-CN" sz="1600" dirty="0">
                <a:latin typeface="+mn-ea"/>
              </a:rPr>
              <a:t>`C` </a:t>
            </a:r>
            <a:r>
              <a:rPr lang="zh-CN" altLang="en-US" sz="1600" dirty="0">
                <a:latin typeface="+mn-ea"/>
              </a:rPr>
              <a:t>参数， 由于在训练集上，通过调整参数设置使估计器的性能达到了最佳状态；但 *在测试集上* 可能会出现过拟合的情况。此时，测试集上的信息反馈足以颠覆训练好的模型，评估的指标不再有效反映出模型的泛化性能。为了解决此类问题，还应该准备另一部分被称为 “</a:t>
            </a:r>
            <a:r>
              <a:rPr lang="en-US" altLang="zh-CN" sz="1600" dirty="0">
                <a:latin typeface="+mn-ea"/>
              </a:rPr>
              <a:t>validation set(</a:t>
            </a:r>
            <a:r>
              <a:rPr lang="zh-CN" altLang="en-US" sz="1600" dirty="0">
                <a:latin typeface="+mn-ea"/>
              </a:rPr>
              <a:t>验证集</a:t>
            </a:r>
            <a:r>
              <a:rPr lang="en-US" altLang="zh-CN" sz="1600" dirty="0">
                <a:latin typeface="+mn-ea"/>
              </a:rPr>
              <a:t>)” </a:t>
            </a:r>
            <a:r>
              <a:rPr lang="zh-CN" altLang="en-US" sz="1600" dirty="0">
                <a:latin typeface="+mn-ea"/>
              </a:rPr>
              <a:t>的数据集，模型训练完成以后在验证集上对模型进行评估。 当验证集上的评估实验比较成功时，在测试集上进行最后的评估。</a:t>
            </a:r>
            <a:endParaRPr lang="en-US" altLang="zh-CN" sz="1600" dirty="0">
              <a:latin typeface="+mn-ea"/>
            </a:endParaRPr>
          </a:p>
          <a:p>
            <a:pPr marL="0" lvl="0" indent="0" defTabSz="914400">
              <a:lnSpc>
                <a:spcPct val="100000"/>
              </a:lnSpc>
              <a:buNone/>
            </a:pPr>
            <a:r>
              <a:rPr lang="zh-CN" altLang="en-US" sz="1600" dirty="0">
                <a:latin typeface="+mn-ea"/>
              </a:rPr>
              <a:t>     然而，通过将原始数据分为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个数据集合，我们就大大减少了可用于模型学习的样本数量， 并且得到的结果依赖于集合对（训练，验证）的随机选择。</a:t>
            </a:r>
          </a:p>
          <a:p>
            <a:pPr marL="0" lvl="0" indent="0" defTabSz="914400">
              <a:lnSpc>
                <a:spcPct val="100000"/>
              </a:lnSpc>
              <a:buNone/>
            </a:pPr>
            <a:r>
              <a:rPr lang="zh-CN" altLang="en-US" sz="1600" dirty="0">
                <a:latin typeface="+mn-ea"/>
              </a:rPr>
              <a:t>     最基本的方法被称之为，*</a:t>
            </a:r>
            <a:r>
              <a:rPr lang="en-US" altLang="zh-CN" sz="1600" dirty="0">
                <a:latin typeface="+mn-ea"/>
              </a:rPr>
              <a:t>k-</a:t>
            </a:r>
            <a:r>
              <a:rPr lang="zh-CN" altLang="en-US" sz="1600" dirty="0">
                <a:latin typeface="+mn-ea"/>
              </a:rPr>
              <a:t>折交叉验证* 。 </a:t>
            </a:r>
            <a:r>
              <a:rPr lang="en-US" altLang="zh-CN" sz="1600" dirty="0">
                <a:latin typeface="+mn-ea"/>
              </a:rPr>
              <a:t>k-</a:t>
            </a:r>
            <a:r>
              <a:rPr lang="zh-CN" altLang="en-US" sz="1600" dirty="0">
                <a:latin typeface="+mn-ea"/>
              </a:rPr>
              <a:t>折交叉验证将训练集划分为 </a:t>
            </a:r>
            <a:r>
              <a:rPr lang="en-US" altLang="zh-CN" sz="1600" dirty="0">
                <a:latin typeface="+mn-ea"/>
              </a:rPr>
              <a:t>k </a:t>
            </a:r>
            <a:r>
              <a:rPr lang="zh-CN" altLang="en-US" sz="1600" dirty="0">
                <a:latin typeface="+mn-ea"/>
              </a:rPr>
              <a:t>个较小的集合（其他方法会在下面描述，主要原则基本相同）。 每一个 *</a:t>
            </a:r>
            <a:r>
              <a:rPr lang="en-US" altLang="zh-CN" sz="1600" dirty="0">
                <a:latin typeface="+mn-ea"/>
              </a:rPr>
              <a:t>k* </a:t>
            </a:r>
            <a:r>
              <a:rPr lang="zh-CN" altLang="en-US" sz="1600" dirty="0">
                <a:latin typeface="+mn-ea"/>
              </a:rPr>
              <a:t>折都会遵循下面的过程：</a:t>
            </a:r>
            <a:endParaRPr lang="en-US" altLang="zh-CN" sz="1600" dirty="0">
              <a:latin typeface="+mn-ea"/>
            </a:endParaRPr>
          </a:p>
          <a:p>
            <a:pPr marL="0" lvl="0" indent="0" defTabSz="914400">
              <a:lnSpc>
                <a:spcPct val="100000"/>
              </a:lnSpc>
              <a:buNone/>
            </a:pPr>
            <a:r>
              <a:rPr lang="en-US" altLang="zh-CN" sz="1600" dirty="0">
                <a:latin typeface="+mn-ea"/>
              </a:rPr>
              <a:t>     </a:t>
            </a:r>
            <a:r>
              <a:rPr lang="zh-CN" altLang="en-US" sz="1600" dirty="0">
                <a:latin typeface="+mn-ea"/>
              </a:rPr>
              <a:t>将 </a:t>
            </a:r>
            <a:r>
              <a:rPr lang="en-US" altLang="zh-CN" sz="1600" dirty="0">
                <a:latin typeface="+mn-ea"/>
              </a:rPr>
              <a:t>k-1</a:t>
            </a:r>
            <a:r>
              <a:rPr lang="zh-CN" altLang="en-US" sz="1600" dirty="0">
                <a:latin typeface="+mn-ea"/>
              </a:rPr>
              <a:t>份训练集子集作为 </a:t>
            </a:r>
            <a:r>
              <a:rPr lang="en-US" altLang="zh-CN" sz="1600" dirty="0">
                <a:latin typeface="+mn-ea"/>
              </a:rPr>
              <a:t>training data </a:t>
            </a:r>
            <a:r>
              <a:rPr lang="zh-CN" altLang="en-US" sz="1600" dirty="0">
                <a:latin typeface="+mn-ea"/>
              </a:rPr>
              <a:t>（训练集）训练模型，</a:t>
            </a:r>
          </a:p>
          <a:p>
            <a:pPr marL="0" lvl="0" indent="0" defTabSz="914400">
              <a:lnSpc>
                <a:spcPct val="100000"/>
              </a:lnSpc>
              <a:buNone/>
            </a:pPr>
            <a:r>
              <a:rPr lang="en-US" altLang="zh-CN" sz="1600" dirty="0">
                <a:latin typeface="+mn-ea"/>
              </a:rPr>
              <a:t>     </a:t>
            </a:r>
            <a:r>
              <a:rPr lang="zh-CN" altLang="en-US" sz="1600" dirty="0">
                <a:latin typeface="+mn-ea"/>
              </a:rPr>
              <a:t>将剩余的 </a:t>
            </a:r>
            <a:r>
              <a:rPr lang="en-US" altLang="zh-CN" sz="1600" dirty="0">
                <a:latin typeface="+mn-ea"/>
              </a:rPr>
              <a:t>1 </a:t>
            </a:r>
            <a:r>
              <a:rPr lang="zh-CN" altLang="en-US" sz="1600" dirty="0">
                <a:latin typeface="+mn-ea"/>
              </a:rPr>
              <a:t>份训练集子集作为验证集用于模型验证（也就是利用该数据集计算模型的性能指标，例如准确率）。</a:t>
            </a:r>
            <a:endParaRPr lang="en-US" altLang="zh-CN" sz="1600" dirty="0">
              <a:latin typeface="+mn-ea"/>
            </a:endParaRPr>
          </a:p>
          <a:p>
            <a:pPr marL="0" lvl="0" indent="0" defTabSz="914400">
              <a:lnSpc>
                <a:spcPct val="100000"/>
              </a:lnSpc>
              <a:buNone/>
            </a:pPr>
            <a:r>
              <a:rPr lang="en-US" altLang="zh-CN" sz="1600" dirty="0">
                <a:latin typeface="+mn-ea"/>
              </a:rPr>
              <a:t>     </a:t>
            </a:r>
          </a:p>
          <a:p>
            <a:pPr marL="0" lvl="0" indent="0" defTabSz="914400">
              <a:lnSpc>
                <a:spcPct val="100000"/>
              </a:lnSpc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 </a:t>
            </a:r>
            <a:r>
              <a:rPr lang="zh-CN" altLang="en-US" sz="1600" dirty="0">
                <a:latin typeface="+mn-ea"/>
              </a:rPr>
              <a:t>*</a:t>
            </a:r>
            <a:r>
              <a:rPr lang="en-US" altLang="zh-CN" sz="1600" dirty="0">
                <a:latin typeface="+mn-ea"/>
              </a:rPr>
              <a:t>k*-</a:t>
            </a:r>
            <a:r>
              <a:rPr lang="zh-CN" altLang="en-US" sz="1600" dirty="0">
                <a:latin typeface="+mn-ea"/>
              </a:rPr>
              <a:t>折交叉验证得出的性能指标是循环计算中每个值的平均值。 该方法虽然计算代价很高，但是它不会浪费太多的数据（如固定任意测试集的情况一样）， 在处理样本数据集较少的问题（例如，逆向推理）时比较有优势。</a:t>
            </a:r>
            <a:endParaRPr lang="en-US" altLang="zh-CN" sz="1600" dirty="0">
              <a:latin typeface="+mn-ea"/>
            </a:endParaRPr>
          </a:p>
          <a:p>
            <a:pPr marL="0" lvl="0" indent="0" defTabSz="914400">
              <a:lnSpc>
                <a:spcPct val="100000"/>
              </a:lnSpc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lvl="0" indent="0" defTabSz="914400">
              <a:lnSpc>
                <a:spcPct val="100000"/>
              </a:lnSpc>
              <a:buNone/>
            </a:pPr>
            <a:endParaRPr lang="en-US" altLang="zh-CN" sz="1600" dirty="0">
              <a:latin typeface="+mn-ea"/>
            </a:endParaRPr>
          </a:p>
          <a:p>
            <a:pPr marL="0" lvl="0" indent="0" defTabSz="914400">
              <a:lnSpc>
                <a:spcPct val="100000"/>
              </a:lnSpc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	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打算利用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scikit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-learn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的包进行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Cross Validation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332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4D5E30D-0FB5-44D7-9850-BC562BEE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Tensorboard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3D5F5DF-13B1-4A77-A1AD-A6183C3801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46503" y="1582220"/>
            <a:ext cx="8291427" cy="4062800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EE99E0A-C3D5-4D5C-9D04-1E1ACF54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BE16C4-4F25-4170-9F3C-A889AF61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6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399266" y="3286124"/>
            <a:ext cx="5419185" cy="79737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Image Processing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19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3_1"/>
  <p:tag name="KSO_WM_UNIT_ID" val="custom20187310_1*l_h_a*1_3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3_1"/>
  <p:tag name="KSO_WM_UNIT_ID" val="custom20187310_1*l_h_i*1_3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4"/>
  <p:tag name="KSO_WM_SLIDE_INDEX" val="14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SLIDE_POSITION" val="159*217"/>
  <p:tag name="KSO_WM_SLIDE_SIZE" val="626*137"/>
  <p:tag name="KSO_WM_TEMPLATE_SUBCATEGORY" val="ai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14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14*i*1"/>
  <p:tag name="KSO_WM_TEMPLATE_CATEGORY" val="custom"/>
  <p:tag name="KSO_WM_TEMPLATE_INDEX" val="20187310"/>
  <p:tag name="KSO_WM_UNIT_INDEX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14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BEAUTIFY_FLAG" val="#wm#"/>
  <p:tag name="KSO_WM_TEMPLATE_THUMBS_INDEX" val="1、2、3、4、5"/>
  <p:tag name="KSO_WM_TEMPLATE_SUBCATEGORY" val="a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  <p:tag name="KSO_WM_TAG_VERSION" val="1.0"/>
  <p:tag name="KSO_WM_SLIDE_ID" val="custom20187152_5"/>
  <p:tag name="KSO_WM_SLIDE_INDEX" val="5"/>
  <p:tag name="KSO_WM_SLIDE_ITEM_CNT" val="2"/>
  <p:tag name="KSO_WM_SLIDE_LAYOUT" val="a_f"/>
  <p:tag name="KSO_WM_SLIDE_LAYOUT_CNT" val="1_1"/>
  <p:tag name="KSO_WM_SLIDE_TYPE" val="endPage"/>
  <p:tag name="KSO_WM_SLIDE_SUBTYPE" val="pureTxt"/>
  <p:tag name="KSO_WM_TEMPLATE_THUMBS_INDEX" val="1、"/>
  <p:tag name="KSO_WM_TEMPLATE_SUBCATEGORY" val="a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9164_8"/>
  <p:tag name="KSO_WM_SLIDE_INDEX" val="8"/>
  <p:tag name="KSO_WM_SLIDE_ITEM_CNT" val="2"/>
  <p:tag name="KSO_WM_SLIDE_LAYOUT" val="a_b"/>
  <p:tag name="KSO_WM_SLIDE_LAYOUT_CNT" val="1_1"/>
  <p:tag name="KSO_WM_SLIDE_TYPE" val="title"/>
  <p:tag name="KSO_WM_SLIDE_SUBTYPE" val="picTxt"/>
  <p:tag name="KSO_WM_BEAUTIFY_FLAG" val="#wm#"/>
  <p:tag name="KSO_WM_TEMPLATE_SUBCATEGORY" val="ai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a"/>
  <p:tag name="KSO_WM_UNIT_INDEX" val="1"/>
  <p:tag name="KSO_WM_UNIT_ID" val="custom20187152_5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f"/>
  <p:tag name="KSO_WM_UNIT_INDEX" val="1"/>
  <p:tag name="KSO_WM_UNIT_ID" val="custom20187152_5*f*1"/>
  <p:tag name="KSO_WM_UNIT_LAYERLEVEL" val="1"/>
  <p:tag name="KSO_WM_UNIT_VALUE" val="25"/>
  <p:tag name="KSO_WM_UNIT_HIGHLIGHT" val="0"/>
  <p:tag name="KSO_WM_UNIT_COMPATIBLE" val="0"/>
  <p:tag name="KSO_WM_UNIT_CLEAR" val="0"/>
  <p:tag name="KSO_WM_BEAUTIFY_FLAG" val="#wm#"/>
  <p:tag name="KSO_WM_UNIT_PRESET_TEXT" val="And Your Slogan Here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a"/>
  <p:tag name="KSO_WM_UNIT_INDEX" val="1"/>
  <p:tag name="KSO_WM_UNIT_ID" val="custom20189164_8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b"/>
  <p:tag name="KSO_WM_UNIT_INDEX" val="1"/>
  <p:tag name="KSO_WM_UNIT_ID" val="custom20189164_8*b*1"/>
  <p:tag name="KSO_WM_UNIT_LAYERLEVEL" val="1"/>
  <p:tag name="KSO_WM_UNIT_VALUE" val="14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0E4BF"/>
      </a:accent1>
      <a:accent2>
        <a:srgbClr val="B4F9EB"/>
      </a:accent2>
      <a:accent3>
        <a:srgbClr val="FDFAD5"/>
      </a:accent3>
      <a:accent4>
        <a:srgbClr val="FDA203"/>
      </a:accent4>
      <a:accent5>
        <a:srgbClr val="FB7674"/>
      </a:accent5>
      <a:accent6>
        <a:srgbClr val="037E87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328</Words>
  <Application>Microsoft Office PowerPoint</Application>
  <PresentationFormat>宽屏</PresentationFormat>
  <Paragraphs>110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宋体</vt:lpstr>
      <vt:lpstr>微软雅黑</vt:lpstr>
      <vt:lpstr>微软雅黑 Light</vt:lpstr>
      <vt:lpstr>Arial</vt:lpstr>
      <vt:lpstr>Calibri</vt:lpstr>
      <vt:lpstr>Office 主题</vt:lpstr>
      <vt:lpstr>1_主题5</vt:lpstr>
      <vt:lpstr>This Week Work Progress</vt:lpstr>
      <vt:lpstr>PowerPoint 演示文稿</vt:lpstr>
      <vt:lpstr>Reading paper &amp; Recurring paper</vt:lpstr>
      <vt:lpstr>Cell: Identifying Medical Diagnoses and Treatable Diseases by Image-Based Deep Learning</vt:lpstr>
      <vt:lpstr>Macular Degeneration and Diabetic Retinopathy（OCT）</vt:lpstr>
      <vt:lpstr>Reading Code</vt:lpstr>
      <vt:lpstr>交叉验证法（Cross Validation） </vt:lpstr>
      <vt:lpstr>Tensorboard</vt:lpstr>
      <vt:lpstr>Image Processing</vt:lpstr>
      <vt:lpstr>PowerPoint 演示文稿</vt:lpstr>
      <vt:lpstr>Remove the black edge of the image</vt:lpstr>
      <vt:lpstr>Run the first dataset </vt:lpstr>
      <vt:lpstr>Microsoft NNI （AutoML）</vt:lpstr>
      <vt:lpstr>Image Enhancement</vt:lpstr>
      <vt:lpstr>PowerPoint 演示文稿</vt:lpstr>
      <vt:lpstr> Study</vt:lpstr>
      <vt:lpstr>Reading Books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Week Work Progress</dc:title>
  <dc:creator>yuchenlichuck@126.com</dc:creator>
  <cp:lastModifiedBy>yuchenlichuck@126.com</cp:lastModifiedBy>
  <cp:revision>3</cp:revision>
  <dcterms:created xsi:type="dcterms:W3CDTF">2019-01-24T08:53:58Z</dcterms:created>
  <dcterms:modified xsi:type="dcterms:W3CDTF">2019-01-24T09:19:19Z</dcterms:modified>
</cp:coreProperties>
</file>