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258" r:id="rId4"/>
    <p:sldId id="259" r:id="rId5"/>
    <p:sldId id="292" r:id="rId6"/>
    <p:sldId id="308" r:id="rId7"/>
    <p:sldId id="312" r:id="rId8"/>
    <p:sldId id="313" r:id="rId9"/>
    <p:sldId id="316" r:id="rId10"/>
    <p:sldId id="317" r:id="rId11"/>
    <p:sldId id="318" r:id="rId12"/>
    <p:sldId id="315" r:id="rId13"/>
    <p:sldId id="267" r:id="rId14"/>
    <p:sldId id="320" r:id="rId15"/>
    <p:sldId id="299" r:id="rId16"/>
    <p:sldId id="272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E678B0-FD11-49FC-9765-5FB491205A1B}">
          <p14:sldIdLst>
            <p14:sldId id="257"/>
            <p14:sldId id="258"/>
            <p14:sldId id="259"/>
            <p14:sldId id="292"/>
            <p14:sldId id="308"/>
            <p14:sldId id="312"/>
            <p14:sldId id="313"/>
            <p14:sldId id="316"/>
            <p14:sldId id="317"/>
            <p14:sldId id="318"/>
            <p14:sldId id="315"/>
            <p14:sldId id="267"/>
            <p14:sldId id="320"/>
            <p14:sldId id="29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/>
              <a:t>Test:Train:Val</a:t>
            </a:r>
            <a:r>
              <a:rPr lang="en-US" altLang="zh-CN" baseline="0" dirty="0"/>
              <a:t> Rate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DMNOTDR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</c:v>
                </c:pt>
                <c:pt idx="1">
                  <c:v>Train</c:v>
                </c:pt>
                <c:pt idx="2">
                  <c:v>Val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512</c:v>
                </c:pt>
                <c:pt idx="1">
                  <c:v>5017</c:v>
                </c:pt>
                <c:pt idx="2">
                  <c:v>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EE-491B-B33C-EF673DA912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</c:v>
                </c:pt>
                <c:pt idx="1">
                  <c:v>Train</c:v>
                </c:pt>
                <c:pt idx="2">
                  <c:v>Val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522</c:v>
                </c:pt>
                <c:pt idx="1">
                  <c:v>1563</c:v>
                </c:pt>
                <c:pt idx="2">
                  <c:v>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EE-491B-B33C-EF673DA91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13006832"/>
        <c:axId val="639576752"/>
      </c:barChart>
      <c:catAx>
        <c:axId val="81300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9576752"/>
        <c:crosses val="autoZero"/>
        <c:auto val="1"/>
        <c:lblAlgn val="ctr"/>
        <c:lblOffset val="100"/>
        <c:noMultiLvlLbl val="0"/>
      </c:catAx>
      <c:valAx>
        <c:axId val="63957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300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7DE4E-F276-4ACD-AE2A-528BC9E5E47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9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2972534" y="3194562"/>
            <a:ext cx="8250638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2972534" y="1755355"/>
            <a:ext cx="8250638" cy="1226299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14708" y="3286124"/>
            <a:ext cx="5419185" cy="797379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214708" y="4152900"/>
            <a:ext cx="5419185" cy="94622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359563" y="3485470"/>
            <a:ext cx="45614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13"/>
          </p:nvPr>
        </p:nvSpPr>
        <p:spPr>
          <a:xfrm>
            <a:off x="669924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2019/1/24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5163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4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6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99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2019/1/24</a:t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1130299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9924" y="1138237"/>
            <a:ext cx="4282322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2019/1/24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1130300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2019/1/24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FB7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83284" y="2085976"/>
            <a:ext cx="6625432" cy="1028699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777530" y="3162300"/>
            <a:ext cx="6636940" cy="428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586956" y="3082925"/>
            <a:ext cx="5018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34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11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704080" y="1949450"/>
            <a:ext cx="7198995" cy="1226185"/>
          </a:xfrm>
        </p:spPr>
        <p:txBody>
          <a:bodyPr/>
          <a:lstStyle/>
          <a:p>
            <a:r>
              <a:rPr lang="en-US" altLang="zh-CN" dirty="0"/>
              <a:t>This Week Work Progress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512284" y="3302512"/>
            <a:ext cx="8250638" cy="55879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Lecturer</a:t>
            </a:r>
            <a:r>
              <a:rPr lang="zh-CN" altLang="en-US" sz="3200" dirty="0"/>
              <a:t>：</a:t>
            </a:r>
            <a:r>
              <a:rPr lang="en-US" altLang="zh-CN" sz="3200" dirty="0"/>
              <a:t>SUSTech Li Yuchen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31604" y="3988188"/>
            <a:ext cx="358365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2019.1.24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8FD48E-B252-4C05-8F9F-E58D2BB8E6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l="448" r="7996" b="-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B78C14E2-2917-4638-85F0-E195BE12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492" y="1129285"/>
            <a:ext cx="5612012" cy="16139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zh-CN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Unified the Size of Segmentation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D53A9B-9757-4152-AC12-68721FC8A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64811"/>
            <a:ext cx="4803820" cy="492837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C23A51-9F11-4608-B29C-14C068BE09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" b="2"/>
          <a:stretch/>
        </p:blipFill>
        <p:spPr>
          <a:xfrm>
            <a:off x="20" y="1129284"/>
            <a:ext cx="4617700" cy="4599432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FFE6D99-4D56-4758-A9BE-8CAB2F37B7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98975" y="2743200"/>
            <a:ext cx="5604529" cy="318676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altLang="zh-CN" sz="2400" dirty="0"/>
              <a:t>According to 500 images average sizes to make a rectangle </a:t>
            </a:r>
          </a:p>
          <a:p>
            <a:pPr defTabSz="914400"/>
            <a:endParaRPr lang="en-US" altLang="zh-CN" sz="2400" dirty="0"/>
          </a:p>
          <a:p>
            <a:pPr marL="0" defTabSz="914400"/>
            <a:endParaRPr lang="en-US" altLang="zh-CN" sz="240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92FC81E-3200-4B70-8BA3-F38E1CA6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1491" y="6296615"/>
            <a:ext cx="37555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www.islide.cc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537FB0C-8680-428C-9E26-83D590D8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8793" y="6300216"/>
            <a:ext cx="7542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D3DB80-B894-403A-B48E-6FDC1A72010E}" type="slidenum">
              <a:rPr lang="en-US" altLang="zh-CN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altLang="zh-CN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05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87D6762-5E36-42DF-90E4-D7CE05AF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D62D509-3512-4E81-B6F0-DC0FDAB89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3230" y="411156"/>
            <a:ext cx="71753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zh-CN" sz="3200" b="0" dirty="0">
                <a:latin typeface="Arial" panose="020B0604020202020204" pitchFamily="34" charset="0"/>
              </a:rPr>
              <a:t>Some image processing of the picture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D9A153-1C76-4C98-AB5F-D1CF956B661F}"/>
              </a:ext>
            </a:extLst>
          </p:cNvPr>
          <p:cNvSpPr txBox="1"/>
          <p:nvPr/>
        </p:nvSpPr>
        <p:spPr>
          <a:xfrm>
            <a:off x="763229" y="1104905"/>
            <a:ext cx="708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、直方图均衡化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4F852A-4D99-47D5-8D86-87F4C360C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1" y="1329397"/>
            <a:ext cx="4280875" cy="32011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606E21-1AFD-4C59-94F3-1F4988B3B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305" y="1316154"/>
            <a:ext cx="4280875" cy="32011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4859CD8-ADC5-4FEB-BDF4-5EBD9C6A9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1" y="4583961"/>
            <a:ext cx="4076700" cy="22669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93FD3FE-D668-4573-AE04-19C96F341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29" y="4464899"/>
            <a:ext cx="39243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3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21341" y="2295089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26150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Three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	Study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FF9580E-E9A7-4F98-84E1-8469D13D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zh-CN" sz="4400"/>
              <a:t>Reading Books</a:t>
            </a:r>
          </a:p>
        </p:txBody>
      </p:sp>
      <p:pic>
        <p:nvPicPr>
          <p:cNvPr id="1026" name="Picture 2" descr="https://timgsa.baidu.com/timg?image&amp;quality=80&amp;size=b9999_10000&amp;sec=1548323396112&amp;di=7da73484f68cb6b84a05cb4467a6b198&amp;imgtype=0&amp;src=http%3A%2F%2Fstatic.ijiandao.com%2Fwp-content%2Fuploads%2F2018%2F12%2Fe3cfc1c8bd6c9c7e8a8d572a1009bb49.jpg">
            <a:extLst>
              <a:ext uri="{FF2B5EF4-FFF2-40B4-BE49-F238E27FC236}">
                <a16:creationId xmlns:a16="http://schemas.microsoft.com/office/drawing/2014/main" id="{528EE9CA-EDAD-4869-AD70-DED20EDB0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93" y="2889581"/>
            <a:ext cx="5069382" cy="21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6B8904D-7679-4B47-B8B4-DA5B06569B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zh-CN" dirty="0"/>
              <a:t>《Statistical Learning Method》 first seven chapters: perceptron, k-NN, naïve </a:t>
            </a:r>
            <a:r>
              <a:rPr lang="en-US" altLang="zh-CN" dirty="0" err="1"/>
              <a:t>bayes</a:t>
            </a:r>
            <a:r>
              <a:rPr lang="en-US" altLang="zh-CN" dirty="0"/>
              <a:t>, decision tree, logistic regression, SVM</a:t>
            </a:r>
          </a:p>
          <a:p>
            <a:pPr defTabSz="914400"/>
            <a:r>
              <a:rPr lang="en-US" altLang="zh-CN" dirty="0"/>
              <a:t>《Andrew Ng</a:t>
            </a:r>
            <a:r>
              <a:rPr lang="zh-CN" altLang="en-US" dirty="0"/>
              <a:t>，</a:t>
            </a:r>
            <a:r>
              <a:rPr lang="en-US" altLang="zh-CN" dirty="0"/>
              <a:t>Machine Learning》 the ninth chapter</a:t>
            </a:r>
          </a:p>
          <a:p>
            <a:pPr defTabSz="914400"/>
            <a:r>
              <a:rPr lang="en-US" altLang="zh-CN" dirty="0"/>
              <a:t>《Introduction to </a:t>
            </a:r>
            <a:r>
              <a:rPr lang="en-US" altLang="zh-CN" dirty="0" err="1"/>
              <a:t>Tensorflow》do</a:t>
            </a:r>
            <a:r>
              <a:rPr lang="en-US" altLang="zh-CN" dirty="0"/>
              <a:t> some experiment of the examples in the book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93BB71E-C63B-4D83-8027-A641D55A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www.islide.cc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6350B1-DE67-48D4-94D9-1757D6D3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D3DB80-B894-403A-B48E-6FDC1A72010E}" type="slidenum">
              <a:rPr lang="en-US" altLang="zh-CN" sz="12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altLang="zh-CN" sz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824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0" y="2321919"/>
            <a:ext cx="4963886" cy="101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" name="文本框 5"/>
          <p:cNvSpPr txBox="1"/>
          <p:nvPr>
            <p:custDataLst>
              <p:tags r:id="rId3"/>
            </p:custDataLst>
          </p:nvPr>
        </p:nvSpPr>
        <p:spPr>
          <a:xfrm>
            <a:off x="1558213" y="1369286"/>
            <a:ext cx="3514038" cy="952633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fontScale="975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800" b="1" dirty="0">
                <a:latin typeface="+mj-lt"/>
                <a:ea typeface="+mj-ea"/>
                <a:cs typeface="+mj-cs"/>
              </a:rPr>
              <a:t>Future plan</a:t>
            </a:r>
            <a:endParaRPr lang="zh-CN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6583130" y="2120692"/>
            <a:ext cx="5238756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Try to use Image enhancement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13"/>
          <p:cNvSpPr txBox="1"/>
          <p:nvPr>
            <p:custDataLst>
              <p:tags r:id="rId5"/>
            </p:custDataLst>
          </p:nvPr>
        </p:nvSpPr>
        <p:spPr>
          <a:xfrm>
            <a:off x="6003198" y="216897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文本框 15"/>
          <p:cNvSpPr txBox="1"/>
          <p:nvPr>
            <p:custDataLst>
              <p:tags r:id="rId6"/>
            </p:custDataLst>
          </p:nvPr>
        </p:nvSpPr>
        <p:spPr>
          <a:xfrm>
            <a:off x="6547336" y="2876422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Add bounding box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文本框 16"/>
          <p:cNvSpPr txBox="1"/>
          <p:nvPr>
            <p:custDataLst>
              <p:tags r:id="rId7"/>
            </p:custDataLst>
          </p:nvPr>
        </p:nvSpPr>
        <p:spPr>
          <a:xfrm>
            <a:off x="6003198" y="290056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文本框 16">
            <a:extLst>
              <a:ext uri="{FF2B5EF4-FFF2-40B4-BE49-F238E27FC236}">
                <a16:creationId xmlns:a16="http://schemas.microsoft.com/office/drawing/2014/main" id="{CF6E02CA-A37F-4F46-B442-993B5AE8A89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003198" y="365629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文本框 15">
            <a:extLst>
              <a:ext uri="{FF2B5EF4-FFF2-40B4-BE49-F238E27FC236}">
                <a16:creationId xmlns:a16="http://schemas.microsoft.com/office/drawing/2014/main" id="{A0D6B5EF-CF3E-47E0-8B5D-8BADC97A9F5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547336" y="3632152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Erosion and Dilation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And Your Slogan Here.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0" y="2321919"/>
            <a:ext cx="4963886" cy="101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" name="文本框 5"/>
          <p:cNvSpPr txBox="1"/>
          <p:nvPr>
            <p:custDataLst>
              <p:tags r:id="rId3"/>
            </p:custDataLst>
          </p:nvPr>
        </p:nvSpPr>
        <p:spPr>
          <a:xfrm>
            <a:off x="2648897" y="1369286"/>
            <a:ext cx="2423353" cy="952633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800" b="1" dirty="0">
                <a:latin typeface="+mj-lt"/>
                <a:ea typeface="+mj-ea"/>
                <a:cs typeface="+mj-cs"/>
              </a:rPr>
              <a:t>content</a:t>
            </a:r>
            <a:endParaRPr lang="zh-CN" altLang="en-US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6583129" y="2120692"/>
            <a:ext cx="4423227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Reading Code &amp; Recurring paper</a:t>
            </a:r>
          </a:p>
        </p:txBody>
      </p:sp>
      <p:sp>
        <p:nvSpPr>
          <p:cNvPr id="5" name="文本框 13"/>
          <p:cNvSpPr txBox="1"/>
          <p:nvPr>
            <p:custDataLst>
              <p:tags r:id="rId5"/>
            </p:custDataLst>
          </p:nvPr>
        </p:nvSpPr>
        <p:spPr>
          <a:xfrm>
            <a:off x="6003198" y="216897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文本框 15"/>
          <p:cNvSpPr txBox="1"/>
          <p:nvPr>
            <p:custDataLst>
              <p:tags r:id="rId6"/>
            </p:custDataLst>
          </p:nvPr>
        </p:nvSpPr>
        <p:spPr>
          <a:xfrm>
            <a:off x="6606059" y="2900564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Migrating to DR data set</a:t>
            </a:r>
          </a:p>
        </p:txBody>
      </p:sp>
      <p:sp>
        <p:nvSpPr>
          <p:cNvPr id="8" name="文本框 16"/>
          <p:cNvSpPr txBox="1"/>
          <p:nvPr>
            <p:custDataLst>
              <p:tags r:id="rId7"/>
            </p:custDataLst>
          </p:nvPr>
        </p:nvSpPr>
        <p:spPr>
          <a:xfrm>
            <a:off x="6003198" y="290056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文本框 18"/>
          <p:cNvSpPr txBox="1"/>
          <p:nvPr>
            <p:custDataLst>
              <p:tags r:id="rId8"/>
            </p:custDataLst>
          </p:nvPr>
        </p:nvSpPr>
        <p:spPr>
          <a:xfrm>
            <a:off x="6583129" y="3585014"/>
            <a:ext cx="4574229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fontScale="925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Studying machine learning &amp;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Tensorflow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文本框 19"/>
          <p:cNvSpPr txBox="1"/>
          <p:nvPr>
            <p:custDataLst>
              <p:tags r:id="rId9"/>
            </p:custDataLst>
          </p:nvPr>
        </p:nvSpPr>
        <p:spPr>
          <a:xfrm>
            <a:off x="6003198" y="363215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03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46508" y="2317002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01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81619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One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Reading paper &amp; Recurring paper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zh-CN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Cell: Identifying Medical Diagnoses and Treatable Diseases by Image-Based Deep Learning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290EB83-EF31-4C68-83EA-3FA7B518FC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004766" y="492573"/>
            <a:ext cx="4851656" cy="58807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C28BF0F-C211-476F-807A-97248144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defTabSz="914400"/>
            <a:r>
              <a:rPr lang="en-US" altLang="zh-CN" sz="3400" i="1" dirty="0">
                <a:solidFill>
                  <a:srgbClr val="FFFFFF"/>
                </a:solidFill>
              </a:rPr>
              <a:t>Macular Degeneration</a:t>
            </a:r>
            <a:r>
              <a:rPr lang="en-US" altLang="zh-CN" sz="3400" dirty="0">
                <a:solidFill>
                  <a:srgbClr val="FFFFFF"/>
                </a:solidFill>
              </a:rPr>
              <a:t> and </a:t>
            </a:r>
            <a:r>
              <a:rPr lang="en-US" altLang="zh-CN" sz="3400" i="1" dirty="0">
                <a:solidFill>
                  <a:srgbClr val="FFFFFF"/>
                </a:solidFill>
              </a:rPr>
              <a:t>Diabetic Retinopathy</a:t>
            </a:r>
            <a:r>
              <a:rPr lang="zh-CN" altLang="en-US" sz="3400" i="1" dirty="0">
                <a:solidFill>
                  <a:srgbClr val="FFFFFF"/>
                </a:solidFill>
              </a:rPr>
              <a:t>（</a:t>
            </a:r>
            <a:r>
              <a:rPr lang="en-US" altLang="zh-CN" sz="3400" i="1" dirty="0">
                <a:solidFill>
                  <a:srgbClr val="FFFFFF"/>
                </a:solidFill>
              </a:rPr>
              <a:t>OCT</a:t>
            </a:r>
            <a:r>
              <a:rPr lang="zh-CN" altLang="en-US" sz="3400" i="1" dirty="0">
                <a:solidFill>
                  <a:srgbClr val="FFFFFF"/>
                </a:solidFill>
              </a:rPr>
              <a:t>）</a:t>
            </a:r>
            <a:endParaRPr lang="en-US" altLang="zh-CN" sz="34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50DE90AD-3EDF-4FB5-A75C-7BD80AF6F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57" y="2423197"/>
            <a:ext cx="4752733" cy="409923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7646DF9-D589-47C2-AB81-18FFF04E65A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284740" y="2542511"/>
            <a:ext cx="5656919" cy="117381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0FBDC9-1BCC-46DC-99AD-6403606F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D3DB80-B894-403A-B48E-6FDC1A72010E}" type="slidenum">
              <a:rPr lang="en-US" altLang="zh-CN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EA198A-0C34-46CD-B418-88336F8D1665}"/>
              </a:ext>
            </a:extLst>
          </p:cNvPr>
          <p:cNvSpPr txBox="1"/>
          <p:nvPr/>
        </p:nvSpPr>
        <p:spPr>
          <a:xfrm>
            <a:off x="6375633" y="4135773"/>
            <a:ext cx="5241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CNV:</a:t>
            </a:r>
            <a:r>
              <a:rPr lang="zh-CN" altLang="en-US" dirty="0"/>
              <a:t> </a:t>
            </a:r>
            <a:r>
              <a:rPr lang="en-US" altLang="zh-CN" dirty="0"/>
              <a:t>Choroidal Neovascularization </a:t>
            </a:r>
            <a:r>
              <a:rPr lang="zh-CN" altLang="en-US" dirty="0"/>
              <a:t>脉络新生血管</a:t>
            </a:r>
            <a:endParaRPr lang="en-US" altLang="zh-CN" dirty="0"/>
          </a:p>
          <a:p>
            <a:r>
              <a:rPr lang="en-US" altLang="zh-CN" dirty="0"/>
              <a:t>DME:</a:t>
            </a:r>
            <a:r>
              <a:rPr lang="zh-CN" altLang="en-US" dirty="0"/>
              <a:t> </a:t>
            </a:r>
            <a:r>
              <a:rPr lang="en-US" altLang="zh-CN" dirty="0"/>
              <a:t>Diabetic</a:t>
            </a:r>
            <a:r>
              <a:rPr lang="zh-CN" altLang="en-US" dirty="0"/>
              <a:t> </a:t>
            </a:r>
            <a:r>
              <a:rPr lang="en-US" altLang="zh-CN" dirty="0"/>
              <a:t>macular</a:t>
            </a:r>
            <a:r>
              <a:rPr lang="zh-CN" altLang="en-US" dirty="0"/>
              <a:t> </a:t>
            </a:r>
            <a:r>
              <a:rPr lang="en-US" altLang="zh-CN" dirty="0"/>
              <a:t>edema </a:t>
            </a:r>
            <a:r>
              <a:rPr lang="zh-CN" altLang="en-US" dirty="0"/>
              <a:t>糖尿病性黄斑水肿</a:t>
            </a:r>
            <a:endParaRPr lang="en-US" altLang="zh-CN" dirty="0"/>
          </a:p>
          <a:p>
            <a:r>
              <a:rPr lang="en-US" altLang="zh-CN" dirty="0"/>
              <a:t>DRUSEN:</a:t>
            </a:r>
            <a:r>
              <a:rPr lang="zh-CN" altLang="en-US" dirty="0"/>
              <a:t> </a:t>
            </a:r>
            <a:r>
              <a:rPr lang="en-US" altLang="zh-CN" dirty="0"/>
              <a:t>Multiple drusen present in early AMD</a:t>
            </a:r>
          </a:p>
          <a:p>
            <a:r>
              <a:rPr lang="en-US" altLang="zh-CN" dirty="0"/>
              <a:t>(age-related macular degeneration)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62C1EA3-093B-4F4E-9DFF-4E6437194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age-related macular degeneration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7CAE20A-53EF-446D-B4AC-C9A0F8078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age-related macular degeneration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DE7D7B5-15C7-4D3E-AB8A-09282F2A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age-related macular degeneration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84D20E2A-74B5-4E75-9762-9DC1B2278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XRray 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training：Normal：1349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PNEUMONIA：3884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test：Normal：234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PNEUMONIA：390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04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46508" y="2317002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81619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Two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Migrating to DR data set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91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E2CD3A6C-14DF-44B0-BE47-7957ED5F3A0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226503" y="2638044"/>
            <a:ext cx="4427793" cy="3415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defTabSz="9144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DR! let: 1259 right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：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1348 all: 2607</a:t>
            </a:r>
          </a:p>
          <a:p>
            <a:pPr marL="0" marR="0" lvl="0" defTabSz="9144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b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</a:b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52107B20-910B-4318-950D-F3486CD49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923961"/>
              </p:ext>
            </p:extLst>
          </p:nvPr>
        </p:nvGraphicFramePr>
        <p:xfrm>
          <a:off x="417876" y="2021747"/>
          <a:ext cx="4368800" cy="4124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3EBF6C16-544D-425B-8055-194BB5D84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97" y="2331307"/>
            <a:ext cx="7010400" cy="28670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4F2BED1-9AF7-4178-9508-052F5208D5EC}"/>
              </a:ext>
            </a:extLst>
          </p:cNvPr>
          <p:cNvSpPr txBox="1"/>
          <p:nvPr/>
        </p:nvSpPr>
        <p:spPr>
          <a:xfrm>
            <a:off x="634482" y="550507"/>
            <a:ext cx="1047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Migrating to DR data set</a:t>
            </a:r>
            <a:endParaRPr lang="zh-CN" alt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733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844DFE7-70BC-449B-988F-E69008DF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altLang="zh-CN" sz="4600">
                <a:solidFill>
                  <a:srgbClr val="FFFFFF"/>
                </a:solidFill>
              </a:rPr>
              <a:t>Remove the black edge of the image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E0DF16B4-F7C8-4250-9984-78DA079F1E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446" y="2453618"/>
            <a:ext cx="4007656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B627E44-78CD-4D8D-82ED-B7AD19F5E70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29" y="2453618"/>
            <a:ext cx="5294882" cy="3997637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91D89B7-CCCB-4C25-8380-FE4D448B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2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www.islide.cc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20449A2-59FF-4B0A-AC21-CA81838C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D3DB80-B894-403A-B48E-6FDC1A72010E}" type="slidenum">
              <a:rPr lang="en-US" altLang="zh-CN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43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641C68-5CD8-438D-80A4-DAFC03FC4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5" r="7916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1AE2BF8-00ED-496C-BC46-D64E3B65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zh-CN" sz="3600"/>
              <a:t>Problems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570F921A-38DF-43F8-8E48-383AB7B6FED7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25516" y="3417573"/>
            <a:ext cx="4593021" cy="26198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defTabSz="9144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Best validation accuracy = 58.95237922668457 </a:t>
            </a:r>
          </a:p>
          <a:p>
            <a:pPr marL="0" marR="0" lvl="0" defTabSz="9144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Final test accuracy = 50.67698359489441</a:t>
            </a:r>
          </a:p>
        </p:txBody>
      </p:sp>
    </p:spTree>
    <p:extLst>
      <p:ext uri="{BB962C8B-B14F-4D97-AF65-F5344CB8AC3E}">
        <p14:creationId xmlns:p14="http://schemas.microsoft.com/office/powerpoint/2010/main" val="41904271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1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1_1"/>
  <p:tag name="KSO_WM_UNIT_ID" val="custom20187310_1*l_h_a*1_1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1_1"/>
  <p:tag name="KSO_WM_UNIT_ID" val="custom20187310_1*l_h_i*1_1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3_1"/>
  <p:tag name="KSO_WM_UNIT_ID" val="custom20187310_1*l_h_a*1_3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3_1"/>
  <p:tag name="KSO_WM_UNIT_ID" val="custom20187310_1*l_h_i*1_3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2"/>
  <p:tag name="KSO_WM_SLIDE_INDEX" val="2"/>
  <p:tag name="KSO_WM_SLIDE_ITEM_CNT" val="2"/>
  <p:tag name="KSO_WM_SLIDE_LAYOUT" val="a_e_b"/>
  <p:tag name="KSO_WM_SLIDE_LAYOUT_CNT" val="1_1_1"/>
  <p:tag name="KSO_WM_SLIDE_TYPE" val="sectionTitle"/>
  <p:tag name="KSO_WM_SLIDE_SUBTYPE" val="pureTxt"/>
  <p:tag name="KSO_WM_BEAUTIFY_FLAG" val="#wm#"/>
  <p:tag name="KSO_WM_TEMPLATE_SUBCATEGORY" val="ai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e"/>
  <p:tag name="KSO_WM_UNIT_INDEX" val="1"/>
  <p:tag name="KSO_WM_UNIT_ID" val="custom20187310_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2*i*1"/>
  <p:tag name="KSO_WM_TEMPLATE_CATEGORY" val="custom"/>
  <p:tag name="KSO_WM_TEMPLATE_INDEX" val="20187310"/>
  <p:tag name="KSO_WM_UNIT_INDEX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2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1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2"/>
  <p:tag name="KSO_WM_SLIDE_INDEX" val="2"/>
  <p:tag name="KSO_WM_SLIDE_ITEM_CNT" val="2"/>
  <p:tag name="KSO_WM_SLIDE_LAYOUT" val="a_e_b"/>
  <p:tag name="KSO_WM_SLIDE_LAYOUT_CNT" val="1_1_1"/>
  <p:tag name="KSO_WM_SLIDE_TYPE" val="sectionTitle"/>
  <p:tag name="KSO_WM_SLIDE_SUBTYPE" val="pureTxt"/>
  <p:tag name="KSO_WM_BEAUTIFY_FLAG" val="#wm#"/>
  <p:tag name="KSO_WM_TEMPLATE_SUBCATEGORY" val="ai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e"/>
  <p:tag name="KSO_WM_UNIT_INDEX" val="1"/>
  <p:tag name="KSO_WM_UNIT_ID" val="custom20187310_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2*i*1"/>
  <p:tag name="KSO_WM_TEMPLATE_CATEGORY" val="custom"/>
  <p:tag name="KSO_WM_TEMPLATE_INDEX" val="20187310"/>
  <p:tag name="KSO_WM_UNIT_INDEX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2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4"/>
  <p:tag name="KSO_WM_SLIDE_INDEX" val="14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SLIDE_POSITION" val="159*217"/>
  <p:tag name="KSO_WM_SLIDE_SIZE" val="626*137"/>
  <p:tag name="KSO_WM_TEMPLATE_SUBCATEGORY" val="ai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e"/>
  <p:tag name="KSO_WM_UNIT_INDEX" val="1"/>
  <p:tag name="KSO_WM_UNIT_ID" val="custom20187310_14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PRESET_TEXT_INDEX" val="2"/>
  <p:tag name="KSO_WM_UNIT_PRESET_TEXT_LEN" val="1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14*i*1"/>
  <p:tag name="KSO_WM_TEMPLATE_CATEGORY" val="custom"/>
  <p:tag name="KSO_WM_TEMPLATE_INDEX" val="20187310"/>
  <p:tag name="KSO_WM_UNIT_INDEX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14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BEAUTIFY_FLAG" val="#wm#"/>
  <p:tag name="KSO_WM_TEMPLATE_THUMBS_INDEX" val="1、2、3、4、5"/>
  <p:tag name="KSO_WM_TEMPLATE_SUBCATEGORY" val="ai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"/>
  <p:tag name="KSO_WM_SLIDE_INDEX" val="1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TEMPLATE_THUMBS_INDEX" val="1、2、3、7、9、13、15、19、23、25、36、37、38、40、"/>
  <p:tag name="KSO_WM_TEMPLATE_SUBCATEGORY" val="ai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7310_1*i*0"/>
  <p:tag name="KSO_WM_TEMPLATE_CATEGORY" val="custom"/>
  <p:tag name="KSO_WM_TEMPLATE_INDEX" val="20187310"/>
  <p:tag name="KSO_WM_UNIT_INDEX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1*a*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1_1"/>
  <p:tag name="KSO_WM_UNIT_ID" val="custom20187310_1*l_h_a*1_1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1_1"/>
  <p:tag name="KSO_WM_UNIT_ID" val="custom20187310_1*l_h_i*1_1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  <p:tag name="KSO_WM_TAG_VERSION" val="1.0"/>
  <p:tag name="KSO_WM_SLIDE_ID" val="custom20187152_5"/>
  <p:tag name="KSO_WM_SLIDE_INDEX" val="5"/>
  <p:tag name="KSO_WM_SLIDE_ITEM_CNT" val="2"/>
  <p:tag name="KSO_WM_SLIDE_LAYOUT" val="a_f"/>
  <p:tag name="KSO_WM_SLIDE_LAYOUT_CNT" val="1_1"/>
  <p:tag name="KSO_WM_SLIDE_TYPE" val="endPage"/>
  <p:tag name="KSO_WM_SLIDE_SUBTYPE" val="pureTxt"/>
  <p:tag name="KSO_WM_TEMPLATE_THUMBS_INDEX" val="1、"/>
  <p:tag name="KSO_WM_TEMPLATE_SUBCATEGORY" val="a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9164_8"/>
  <p:tag name="KSO_WM_SLIDE_INDEX" val="8"/>
  <p:tag name="KSO_WM_SLIDE_ITEM_CNT" val="2"/>
  <p:tag name="KSO_WM_SLIDE_LAYOUT" val="a_b"/>
  <p:tag name="KSO_WM_SLIDE_LAYOUT_CNT" val="1_1"/>
  <p:tag name="KSO_WM_SLIDE_TYPE" val="title"/>
  <p:tag name="KSO_WM_SLIDE_SUBTYPE" val="picTxt"/>
  <p:tag name="KSO_WM_BEAUTIFY_FLAG" val="#wm#"/>
  <p:tag name="KSO_WM_TEMPLATE_SUBCATEGORY" val="ai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UNIT_TYPE" val="a"/>
  <p:tag name="KSO_WM_UNIT_INDEX" val="1"/>
  <p:tag name="KSO_WM_UNIT_ID" val="custom20187152_5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THANKS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UNIT_TYPE" val="f"/>
  <p:tag name="KSO_WM_UNIT_INDEX" val="1"/>
  <p:tag name="KSO_WM_UNIT_ID" val="custom20187152_5*f*1"/>
  <p:tag name="KSO_WM_UNIT_LAYERLEVEL" val="1"/>
  <p:tag name="KSO_WM_UNIT_VALUE" val="25"/>
  <p:tag name="KSO_WM_UNIT_HIGHLIGHT" val="0"/>
  <p:tag name="KSO_WM_UNIT_COMPATIBLE" val="0"/>
  <p:tag name="KSO_WM_UNIT_CLEAR" val="0"/>
  <p:tag name="KSO_WM_BEAUTIFY_FLAG" val="#wm#"/>
  <p:tag name="KSO_WM_UNIT_PRESET_TEXT" val="And Your Slogan Here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164"/>
  <p:tag name="KSO_WM_UNIT_TYPE" val="a"/>
  <p:tag name="KSO_WM_UNIT_INDEX" val="1"/>
  <p:tag name="KSO_WM_UNIT_ID" val="custom20189164_8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164"/>
  <p:tag name="KSO_WM_UNIT_TYPE" val="b"/>
  <p:tag name="KSO_WM_UNIT_INDEX" val="1"/>
  <p:tag name="KSO_WM_UNIT_ID" val="custom20189164_8*b*1"/>
  <p:tag name="KSO_WM_UNIT_LAYERLEVEL" val="1"/>
  <p:tag name="KSO_WM_UNIT_VALUE" val="14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"/>
  <p:tag name="KSO_WM_SLIDE_INDEX" val="1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TEMPLATE_THUMBS_INDEX" val="1、2、3、7、9、13、15、19、23、25、36、37、38、40、"/>
  <p:tag name="KSO_WM_TEMPLATE_SUBCATEGORY" val="a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7310_1*i*0"/>
  <p:tag name="KSO_WM_TEMPLATE_CATEGORY" val="custom"/>
  <p:tag name="KSO_WM_TEMPLATE_INDEX" val="20187310"/>
  <p:tag name="KSO_WM_UNIT_INDEX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1*a*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0E4BF"/>
      </a:accent1>
      <a:accent2>
        <a:srgbClr val="B4F9EB"/>
      </a:accent2>
      <a:accent3>
        <a:srgbClr val="FDFAD5"/>
      </a:accent3>
      <a:accent4>
        <a:srgbClr val="FDA203"/>
      </a:accent4>
      <a:accent5>
        <a:srgbClr val="FB7674"/>
      </a:accent5>
      <a:accent6>
        <a:srgbClr val="037E87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289</Words>
  <Application>Microsoft Office PowerPoint</Application>
  <PresentationFormat>宽屏</PresentationFormat>
  <Paragraphs>73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Open Sans</vt:lpstr>
      <vt:lpstr>黑体</vt:lpstr>
      <vt:lpstr>宋体</vt:lpstr>
      <vt:lpstr>微软雅黑</vt:lpstr>
      <vt:lpstr>微软雅黑 Light</vt:lpstr>
      <vt:lpstr>Arial</vt:lpstr>
      <vt:lpstr>Calibri</vt:lpstr>
      <vt:lpstr>Office 主题</vt:lpstr>
      <vt:lpstr>1_主题5</vt:lpstr>
      <vt:lpstr>This Week Work Progress</vt:lpstr>
      <vt:lpstr>PowerPoint 演示文稿</vt:lpstr>
      <vt:lpstr>Reading paper &amp; Recurring paper</vt:lpstr>
      <vt:lpstr>Cell: Identifying Medical Diagnoses and Treatable Diseases by Image-Based Deep Learning</vt:lpstr>
      <vt:lpstr>Macular Degeneration and Diabetic Retinopathy（OCT）</vt:lpstr>
      <vt:lpstr>Migrating to DR data set</vt:lpstr>
      <vt:lpstr>PowerPoint 演示文稿</vt:lpstr>
      <vt:lpstr>Remove the black edge of the image</vt:lpstr>
      <vt:lpstr>Problems</vt:lpstr>
      <vt:lpstr>Unified the Size of Segmentation</vt:lpstr>
      <vt:lpstr>Some image processing of the picture</vt:lpstr>
      <vt:lpstr> Study</vt:lpstr>
      <vt:lpstr>Reading Books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Week Work Progress</dc:title>
  <dc:creator>yuchenlichuck@126.com</dc:creator>
  <cp:lastModifiedBy>yuchenlichuck@126.com</cp:lastModifiedBy>
  <cp:revision>2</cp:revision>
  <dcterms:created xsi:type="dcterms:W3CDTF">2019-01-24T07:02:24Z</dcterms:created>
  <dcterms:modified xsi:type="dcterms:W3CDTF">2019-01-24T07:07:06Z</dcterms:modified>
</cp:coreProperties>
</file>