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9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EACC-F5B3-451D-B0EE-1DD2FC089F5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100C-3466-46EE-BC88-AD4D618E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4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EACC-F5B3-451D-B0EE-1DD2FC089F5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100C-3466-46EE-BC88-AD4D618E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0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EACC-F5B3-451D-B0EE-1DD2FC089F5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100C-3466-46EE-BC88-AD4D618E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5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EACC-F5B3-451D-B0EE-1DD2FC089F5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100C-3466-46EE-BC88-AD4D618E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5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EACC-F5B3-451D-B0EE-1DD2FC089F5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100C-3466-46EE-BC88-AD4D618E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9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EACC-F5B3-451D-B0EE-1DD2FC089F5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100C-3466-46EE-BC88-AD4D618E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8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EACC-F5B3-451D-B0EE-1DD2FC089F5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100C-3466-46EE-BC88-AD4D618E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EACC-F5B3-451D-B0EE-1DD2FC089F5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100C-3466-46EE-BC88-AD4D618E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7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EACC-F5B3-451D-B0EE-1DD2FC089F5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100C-3466-46EE-BC88-AD4D618E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1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EACC-F5B3-451D-B0EE-1DD2FC089F5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100C-3466-46EE-BC88-AD4D618E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9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EACC-F5B3-451D-B0EE-1DD2FC089F5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100C-3466-46EE-BC88-AD4D618E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7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FEACC-F5B3-451D-B0EE-1DD2FC089F5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2100C-3466-46EE-BC88-AD4D618E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ATLbs-qJfc" TargetMode="External"/><Relationship Id="rId7" Type="http://schemas.openxmlformats.org/officeDocument/2006/relationships/hyperlink" Target="https://youtu.be/HOjFxZxyDPM" TargetMode="External"/><Relationship Id="rId2" Type="http://schemas.openxmlformats.org/officeDocument/2006/relationships/hyperlink" Target="https://youtu.be/pynXEwiVt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fAKm2A25-nk" TargetMode="External"/><Relationship Id="rId5" Type="http://schemas.openxmlformats.org/officeDocument/2006/relationships/hyperlink" Target="https://youtu.be/O9nHZwuc8ww" TargetMode="External"/><Relationship Id="rId4" Type="http://schemas.openxmlformats.org/officeDocument/2006/relationships/hyperlink" Target="https://youtu.be/XzIe_xDizE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969305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Implementation of </a:t>
            </a:r>
            <a:br>
              <a:rPr lang="en-US" altLang="zh-CN" b="1" dirty="0"/>
            </a:br>
            <a:r>
              <a:rPr lang="en-US" altLang="zh-CN" sz="3300" b="1" i="1" u="sng" dirty="0"/>
              <a:t>Staggered Projections for Frictional Contact in Multibody systems</a:t>
            </a:r>
            <a:br>
              <a:rPr lang="en-US" dirty="0"/>
            </a:br>
            <a:r>
              <a:rPr lang="en-US" dirty="0"/>
              <a:t>in card house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Authors: Danny M. Kaufman, etc.</a:t>
            </a:r>
          </a:p>
          <a:p>
            <a:r>
              <a:rPr lang="en-US" dirty="0"/>
              <a:t>Presenter: Lake Chen and </a:t>
            </a:r>
            <a:r>
              <a:rPr lang="en-US" dirty="0" err="1"/>
              <a:t>Yuchen</a:t>
            </a:r>
            <a:r>
              <a:rPr lang="en-US" dirty="0"/>
              <a:t> Luo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"/>
            <a:ext cx="3366282" cy="224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08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Collision Detection and Response</a:t>
            </a:r>
            <a:endParaRPr lang="en-US" dirty="0"/>
          </a:p>
          <a:p>
            <a:r>
              <a:rPr lang="en-US" dirty="0">
                <a:hlinkClick r:id="rId3"/>
              </a:rPr>
              <a:t>Normal Impulse</a:t>
            </a:r>
            <a:endParaRPr lang="en-US" dirty="0"/>
          </a:p>
          <a:p>
            <a:r>
              <a:rPr lang="en-US" dirty="0">
                <a:hlinkClick r:id="rId4"/>
              </a:rPr>
              <a:t>Frictional Impulse</a:t>
            </a:r>
            <a:endParaRPr lang="en-US" dirty="0"/>
          </a:p>
          <a:p>
            <a:r>
              <a:rPr lang="en-US" dirty="0">
                <a:hlinkClick r:id="rId5"/>
              </a:rPr>
              <a:t>Stacking</a:t>
            </a:r>
            <a:endParaRPr lang="en-US" dirty="0"/>
          </a:p>
          <a:p>
            <a:r>
              <a:rPr lang="en-US" dirty="0">
                <a:hlinkClick r:id="rId6"/>
              </a:rPr>
              <a:t>Card House with No Friction</a:t>
            </a:r>
            <a:endParaRPr lang="en-US" dirty="0"/>
          </a:p>
          <a:p>
            <a:r>
              <a:rPr lang="en-US" dirty="0">
                <a:hlinkClick r:id="rId7"/>
              </a:rPr>
              <a:t>Card House with Friction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3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Equation Derivation(</a:t>
            </a:r>
            <a:r>
              <a:rPr lang="en-US" dirty="0" err="1"/>
              <a:t>Yuchen</a:t>
            </a:r>
            <a:r>
              <a:rPr lang="en-US" dirty="0"/>
              <a:t> and Lake)</a:t>
            </a:r>
          </a:p>
          <a:p>
            <a:r>
              <a:rPr lang="en-US" dirty="0"/>
              <a:t>Quadratic Programming (</a:t>
            </a:r>
            <a:r>
              <a:rPr lang="en-US" dirty="0" err="1"/>
              <a:t>Yuchen</a:t>
            </a:r>
            <a:r>
              <a:rPr lang="en-US" dirty="0"/>
              <a:t>)</a:t>
            </a:r>
          </a:p>
          <a:p>
            <a:r>
              <a:rPr lang="en-US" dirty="0"/>
              <a:t>Code framework (Lake)</a:t>
            </a:r>
          </a:p>
          <a:p>
            <a:r>
              <a:rPr lang="en-US" dirty="0"/>
              <a:t>Debug and test cases (</a:t>
            </a:r>
            <a:r>
              <a:rPr lang="en-US" dirty="0" err="1"/>
              <a:t>Yuchen</a:t>
            </a:r>
            <a:r>
              <a:rPr lang="en-US" dirty="0"/>
              <a:t> and Lake)</a:t>
            </a:r>
          </a:p>
          <a:p>
            <a:r>
              <a:rPr lang="en-US" dirty="0"/>
              <a:t>Slides (</a:t>
            </a:r>
            <a:r>
              <a:rPr lang="en-US" dirty="0" err="1"/>
              <a:t>Yuchen</a:t>
            </a:r>
            <a:r>
              <a:rPr lang="en-US" dirty="0"/>
              <a:t> and lake)</a:t>
            </a:r>
          </a:p>
          <a:p>
            <a:r>
              <a:rPr lang="en-US" dirty="0"/>
              <a:t>Post </a:t>
            </a:r>
            <a:r>
              <a:rPr lang="en-US" altLang="zh-CN" dirty="0"/>
              <a:t>Processing Animation (Lake)</a:t>
            </a:r>
          </a:p>
          <a:p>
            <a:r>
              <a:rPr lang="en-US" dirty="0"/>
              <a:t>Present (</a:t>
            </a:r>
            <a:r>
              <a:rPr lang="en-US" dirty="0" err="1"/>
              <a:t>Yuchen</a:t>
            </a:r>
            <a:r>
              <a:rPr lang="en-US" dirty="0"/>
              <a:t> and Lake)</a:t>
            </a:r>
          </a:p>
        </p:txBody>
      </p:sp>
    </p:spTree>
    <p:extLst>
      <p:ext uri="{BB962C8B-B14F-4D97-AF65-F5344CB8AC3E}">
        <p14:creationId xmlns:p14="http://schemas.microsoft.com/office/powerpoint/2010/main" val="376348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308" t="26246" r="27654" b="22036"/>
          <a:stretch/>
        </p:blipFill>
        <p:spPr>
          <a:xfrm>
            <a:off x="838200" y="1380393"/>
            <a:ext cx="868680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8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Introduction</a:t>
            </a:r>
          </a:p>
          <a:p>
            <a:r>
              <a:rPr lang="en-US" sz="3500" dirty="0"/>
              <a:t>Previous Work</a:t>
            </a:r>
          </a:p>
          <a:p>
            <a:r>
              <a:rPr lang="en-US" sz="3500" dirty="0"/>
              <a:t>New Method</a:t>
            </a:r>
          </a:p>
          <a:p>
            <a:r>
              <a:rPr lang="en-US" sz="3500" dirty="0"/>
              <a:t>Important Equations</a:t>
            </a:r>
          </a:p>
          <a:p>
            <a:r>
              <a:rPr lang="en-US" sz="3500" dirty="0"/>
              <a:t>Test Case and analysis</a:t>
            </a:r>
          </a:p>
          <a:p>
            <a:r>
              <a:rPr lang="en-US" sz="3500" dirty="0"/>
              <a:t>Result and Discussion</a:t>
            </a:r>
          </a:p>
          <a:p>
            <a:r>
              <a:rPr lang="en-US" altLang="zh-CN" sz="3500" dirty="0"/>
              <a:t>Workload Distribution</a:t>
            </a:r>
          </a:p>
          <a:p>
            <a:r>
              <a:rPr lang="en-US" altLang="zh-CN" sz="35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1801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4881" t="40630" r="24077" b="21216"/>
          <a:stretch/>
        </p:blipFill>
        <p:spPr>
          <a:xfrm>
            <a:off x="5867400" y="2451824"/>
            <a:ext cx="5486400" cy="2305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Grand Challenges in rigid body simulation</a:t>
            </a:r>
          </a:p>
          <a:p>
            <a:pPr marL="514350" indent="-514350">
              <a:buAutoNum type="arabicPeriod"/>
            </a:pPr>
            <a:r>
              <a:rPr lang="en-US" dirty="0"/>
              <a:t>Jitter free</a:t>
            </a:r>
          </a:p>
          <a:p>
            <a:pPr marL="514350" indent="-514350">
              <a:buAutoNum type="arabicPeriod"/>
            </a:pPr>
            <a:r>
              <a:rPr lang="en-US" dirty="0"/>
              <a:t>Stacking of multiple objects</a:t>
            </a:r>
          </a:p>
          <a:p>
            <a:pPr marL="514350" indent="-514350">
              <a:buAutoNum type="arabicPeriod"/>
            </a:pPr>
            <a:r>
              <a:rPr lang="en-US" dirty="0"/>
              <a:t>Friction Prediction</a:t>
            </a:r>
          </a:p>
          <a:p>
            <a:r>
              <a:rPr lang="en-US" dirty="0"/>
              <a:t>Friction Prediction is the topic </a:t>
            </a:r>
          </a:p>
          <a:p>
            <a:pPr marL="0" indent="0">
              <a:buNone/>
            </a:pPr>
            <a:r>
              <a:rPr lang="en-US" dirty="0"/>
              <a:t>   covered in this presentation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Penalty-based Method--- stiffness, stability issues</a:t>
            </a:r>
          </a:p>
          <a:p>
            <a:r>
              <a:rPr lang="en-US" dirty="0"/>
              <a:t>Linear Complementarity Programming (LCP)-based Approach</a:t>
            </a:r>
          </a:p>
          <a:p>
            <a:pPr marL="0" indent="0">
              <a:buNone/>
            </a:pPr>
            <a:r>
              <a:rPr lang="en-US" dirty="0"/>
              <a:t>   1) acceleration-level: NP-hard</a:t>
            </a:r>
          </a:p>
          <a:p>
            <a:pPr marL="0" indent="0">
              <a:buNone/>
            </a:pPr>
            <a:r>
              <a:rPr lang="en-US" dirty="0"/>
              <a:t>   2) velocity-level : non-convex</a:t>
            </a:r>
          </a:p>
          <a:p>
            <a:pPr marL="0" indent="0">
              <a:buNone/>
            </a:pPr>
            <a:r>
              <a:rPr lang="en-US" dirty="0"/>
              <a:t>   3) iterative LCP : errors, artifacts and lots of iterations</a:t>
            </a:r>
          </a:p>
          <a:p>
            <a:pPr marL="0" indent="0">
              <a:buNone/>
            </a:pPr>
            <a:r>
              <a:rPr lang="en-US" dirty="0"/>
              <a:t>   4) direct LCP : long computation time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2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Method--- </a:t>
            </a:r>
            <a:br>
              <a:rPr lang="en-US" dirty="0"/>
            </a:br>
            <a:r>
              <a:rPr lang="en-US" dirty="0"/>
              <a:t>Velocity-based Staggered Projection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347" t="54817" r="8615" b="15470"/>
          <a:stretch/>
        </p:blipFill>
        <p:spPr>
          <a:xfrm>
            <a:off x="1094935" y="1915771"/>
            <a:ext cx="10002130" cy="2036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4935" y="4177543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 Predicted Velocity: </a:t>
            </a:r>
          </a:p>
          <a:p>
            <a:pPr algn="ctr"/>
            <a:r>
              <a:rPr lang="en-US" dirty="0"/>
              <a:t>X, without constrain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850" y="2380117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Friction 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3650" y="1659034"/>
            <a:ext cx="184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Normal Direction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8535" y="4177542"/>
            <a:ext cx="1508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 Project the x-f</a:t>
            </a:r>
            <a:r>
              <a:rPr lang="en-US" baseline="30000" dirty="0"/>
              <a:t>0</a:t>
            </a:r>
            <a:r>
              <a:rPr lang="en-US" dirty="0"/>
              <a:t> to obtain normal impulse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9735" y="4177541"/>
            <a:ext cx="1508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 Project the x-c</a:t>
            </a:r>
            <a:r>
              <a:rPr lang="en-US" baseline="30000" dirty="0"/>
              <a:t>1</a:t>
            </a:r>
            <a:r>
              <a:rPr lang="en-US" dirty="0"/>
              <a:t> on friction set and obtain f</a:t>
            </a:r>
            <a:r>
              <a:rPr lang="en-US" baseline="30000" dirty="0"/>
              <a:t>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8854" t="30916" r="39178" b="61516"/>
          <a:stretch/>
        </p:blipFill>
        <p:spPr>
          <a:xfrm>
            <a:off x="5209735" y="5377870"/>
            <a:ext cx="2286000" cy="4427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8854" t="40086" r="43708" b="53287"/>
          <a:stretch/>
        </p:blipFill>
        <p:spPr>
          <a:xfrm>
            <a:off x="3114137" y="5413655"/>
            <a:ext cx="1737360" cy="3712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14087" y="4177540"/>
            <a:ext cx="1508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(e) Project the x-f</a:t>
            </a:r>
            <a:r>
              <a:rPr lang="en-US" baseline="30000" dirty="0"/>
              <a:t>1</a:t>
            </a:r>
            <a:r>
              <a:rPr lang="en-US" dirty="0"/>
              <a:t> to obtain normal impulse c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17207" y="4213326"/>
            <a:ext cx="1508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(e) Project the x-c</a:t>
            </a:r>
            <a:r>
              <a:rPr lang="en-US" baseline="30000" dirty="0"/>
              <a:t>2</a:t>
            </a:r>
            <a:r>
              <a:rPr lang="en-US" dirty="0"/>
              <a:t> on friction set and obtain f</a:t>
            </a:r>
            <a:r>
              <a:rPr lang="en-US" baseline="30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0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214" t="17005" r="22857" b="21679"/>
          <a:stretch/>
        </p:blipFill>
        <p:spPr>
          <a:xfrm>
            <a:off x="2656116" y="2023661"/>
            <a:ext cx="6574971" cy="420296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New Method(continue)--- </a:t>
            </a:r>
            <a:br>
              <a:rPr lang="en-US" dirty="0"/>
            </a:br>
            <a:r>
              <a:rPr lang="en-US" dirty="0"/>
              <a:t>Velocity-based Staggered Projection Method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023661"/>
            <a:ext cx="4111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Till converge </a:t>
            </a:r>
          </a:p>
        </p:txBody>
      </p:sp>
    </p:spTree>
    <p:extLst>
      <p:ext uri="{BB962C8B-B14F-4D97-AF65-F5344CB8AC3E}">
        <p14:creationId xmlns:p14="http://schemas.microsoft.com/office/powerpoint/2010/main" val="389364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Equations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542" t="40736" r="24167" b="48518"/>
          <a:stretch/>
        </p:blipFill>
        <p:spPr>
          <a:xfrm>
            <a:off x="1003300" y="1930400"/>
            <a:ext cx="6375400" cy="73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271" t="50000" r="24896" b="43330"/>
          <a:stretch/>
        </p:blipFill>
        <p:spPr>
          <a:xfrm>
            <a:off x="1003300" y="2854324"/>
            <a:ext cx="61976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8958" t="29620" r="38437" b="55558"/>
          <a:stretch/>
        </p:blipFill>
        <p:spPr>
          <a:xfrm>
            <a:off x="838200" y="4937920"/>
            <a:ext cx="2755900" cy="1016000"/>
          </a:xfrm>
          <a:prstGeom prst="rect">
            <a:avLst/>
          </a:prstGeom>
        </p:spPr>
      </p:pic>
      <p:sp>
        <p:nvSpPr>
          <p:cNvPr id="7" name="Arrow: Curved Left 6"/>
          <p:cNvSpPr/>
          <p:nvPr/>
        </p:nvSpPr>
        <p:spPr>
          <a:xfrm>
            <a:off x="7505700" y="2438400"/>
            <a:ext cx="1295400" cy="25527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300" y="1670048"/>
            <a:ext cx="172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Friction: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300" y="2614611"/>
            <a:ext cx="172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Normal 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33125" t="51019" r="33334" b="38698"/>
          <a:stretch/>
        </p:blipFill>
        <p:spPr>
          <a:xfrm>
            <a:off x="768350" y="4205286"/>
            <a:ext cx="4089400" cy="7048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38646" t="33395" r="38438" b="51714"/>
          <a:stretch/>
        </p:blipFill>
        <p:spPr>
          <a:xfrm>
            <a:off x="4648200" y="4935538"/>
            <a:ext cx="2794000" cy="1020764"/>
          </a:xfrm>
          <a:prstGeom prst="rect">
            <a:avLst/>
          </a:prstGeom>
        </p:spPr>
      </p:pic>
      <p:sp>
        <p:nvSpPr>
          <p:cNvPr id="12" name="Arrow: Striped Right 11"/>
          <p:cNvSpPr/>
          <p:nvPr/>
        </p:nvSpPr>
        <p:spPr>
          <a:xfrm>
            <a:off x="3771900" y="4991100"/>
            <a:ext cx="749300" cy="749300"/>
          </a:xfrm>
          <a:prstGeom prst="strip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0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Equations(continue)--- </a:t>
            </a:r>
            <a:br>
              <a:rPr lang="en-US" dirty="0"/>
            </a:br>
            <a:r>
              <a:rPr lang="en-US" dirty="0"/>
              <a:t>Quadratic Programming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3125" t="51019" r="33334" b="38698"/>
          <a:stretch/>
        </p:blipFill>
        <p:spPr>
          <a:xfrm>
            <a:off x="1016000" y="1920874"/>
            <a:ext cx="4089400" cy="7048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3021" t="35549" r="13750" b="38698"/>
          <a:stretch/>
        </p:blipFill>
        <p:spPr>
          <a:xfrm>
            <a:off x="939800" y="3721100"/>
            <a:ext cx="8928100" cy="1765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t="11278" r="67292" b="70936"/>
          <a:stretch/>
        </p:blipFill>
        <p:spPr>
          <a:xfrm>
            <a:off x="5765800" y="2501900"/>
            <a:ext cx="3987800" cy="12192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990850" y="1814514"/>
            <a:ext cx="2114550" cy="811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78200" y="2693749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function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47900" y="2300288"/>
            <a:ext cx="660400" cy="298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01850" y="2693749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</a:t>
            </a:r>
          </a:p>
        </p:txBody>
      </p:sp>
    </p:spTree>
    <p:extLst>
      <p:ext uri="{BB962C8B-B14F-4D97-AF65-F5344CB8AC3E}">
        <p14:creationId xmlns:p14="http://schemas.microsoft.com/office/powerpoint/2010/main" val="131707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Pseudocode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7041" y="1359215"/>
                <a:ext cx="9699382" cy="425718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initialize constant-size matrix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, f, c, M…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while(1){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	contact detection </a:t>
                </a:r>
                <a:r>
                  <a:rPr lang="en-US" sz="2000" dirty="0">
                    <a:sym typeface="Wingdings" panose="05000000000000000000" pitchFamily="2" charset="2"/>
                  </a:rPr>
                  <a:t> contacts (store body index, vertex index, </a:t>
                </a:r>
                <a:r>
                  <a:rPr lang="en-US" sz="2000" dirty="0" err="1">
                    <a:sym typeface="Wingdings" panose="05000000000000000000" pitchFamily="2" charset="2"/>
                  </a:rPr>
                  <a:t>sdf</a:t>
                </a:r>
                <a:r>
                  <a:rPr lang="en-US" sz="2000" dirty="0">
                    <a:sym typeface="Wingdings" panose="05000000000000000000" pitchFamily="2" charset="2"/>
                  </a:rPr>
                  <a:t> source index)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update inertia matrix  M (change rotational inertia)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update contact matrix  N, D, </a:t>
                </a:r>
                <a:r>
                  <a:rPr lang="en-US" sz="2000" dirty="0"/>
                  <a:t>α</a:t>
                </a:r>
                <a:r>
                  <a:rPr lang="en-US" sz="2000" dirty="0">
                    <a:sym typeface="Wingdings" panose="05000000000000000000" pitchFamily="2" charset="2"/>
                  </a:rPr>
                  <a:t>, </a:t>
                </a:r>
                <a:r>
                  <a:rPr lang="el-GR" sz="2000" dirty="0"/>
                  <a:t>β</a:t>
                </a:r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assemble overall impulse matrix using list of contacts  N, D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predict velocity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while (not converged or exceed maximum iteration){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	call quadratic programming solver to get impulse magnitude  </a:t>
                </a:r>
                <a:r>
                  <a:rPr lang="en-US" sz="2000" dirty="0"/>
                  <a:t>α</a:t>
                </a:r>
                <a:r>
                  <a:rPr lang="en-US" sz="2000" dirty="0">
                    <a:sym typeface="Wingdings" panose="05000000000000000000" pitchFamily="2" charset="2"/>
                  </a:rPr>
                  <a:t>, </a:t>
                </a:r>
                <a:r>
                  <a:rPr lang="el-GR" sz="2000" dirty="0"/>
                  <a:t>β </a:t>
                </a:r>
                <a:r>
                  <a:rPr lang="en-US" sz="2000" dirty="0">
                    <a:sym typeface="Wingdings" panose="05000000000000000000" pitchFamily="2" charset="2"/>
                  </a:rPr>
                  <a:t> c, f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}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update velocity using impulse 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update system position</a:t>
                </a:r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7041" y="1359215"/>
                <a:ext cx="9699382" cy="4257187"/>
              </a:xfrm>
              <a:blipFill>
                <a:blip r:embed="rId2"/>
                <a:stretch>
                  <a:fillRect l="-691" t="-860" r="-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47041" y="5616402"/>
                <a:ext cx="10106759" cy="944746"/>
              </a:xfrm>
              <a:prstGeom prst="rect">
                <a:avLst/>
              </a:prstGeom>
              <a:noFill/>
            </p:spPr>
            <p:txBody>
              <a:bodyPr wrap="square" numCol="3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: system velocity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: system predicted velocity</a:t>
                </a:r>
              </a:p>
              <a:p>
                <a:r>
                  <a:rPr lang="en-US" dirty="0"/>
                  <a:t>f: system friction impulse</a:t>
                </a:r>
              </a:p>
              <a:p>
                <a:r>
                  <a:rPr lang="en-US" dirty="0"/>
                  <a:t>c: system normal impulse</a:t>
                </a:r>
              </a:p>
              <a:p>
                <a:r>
                  <a:rPr lang="en-US" dirty="0"/>
                  <a:t>M: system inertia matrix</a:t>
                </a:r>
              </a:p>
              <a:p>
                <a:r>
                  <a:rPr lang="en-US" dirty="0"/>
                  <a:t>N: generalized normal impulse</a:t>
                </a:r>
              </a:p>
              <a:p>
                <a:r>
                  <a:rPr lang="en-US" dirty="0"/>
                  <a:t>D: generalized frictional impulse</a:t>
                </a:r>
              </a:p>
              <a:p>
                <a:r>
                  <a:rPr lang="en-US" dirty="0"/>
                  <a:t>α: normal impulse magnitude</a:t>
                </a:r>
              </a:p>
              <a:p>
                <a:r>
                  <a:rPr lang="el-GR" dirty="0"/>
                  <a:t>β</a:t>
                </a:r>
                <a:r>
                  <a:rPr lang="en-US" dirty="0"/>
                  <a:t>: frictional impulse magnitude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041" y="5616402"/>
                <a:ext cx="10106759" cy="944746"/>
              </a:xfrm>
              <a:prstGeom prst="rect">
                <a:avLst/>
              </a:prstGeom>
              <a:blipFill>
                <a:blip r:embed="rId3"/>
                <a:stretch>
                  <a:fillRect l="-543" t="-3226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52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262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Theme</vt:lpstr>
      <vt:lpstr>Implementation of  Staggered Projections for Frictional Contact in Multibody systems in card house</vt:lpstr>
      <vt:lpstr>Outlines</vt:lpstr>
      <vt:lpstr>Introduction</vt:lpstr>
      <vt:lpstr>Previous Work</vt:lpstr>
      <vt:lpstr>New Method---  Velocity-based Staggered Projection Method</vt:lpstr>
      <vt:lpstr>New Method(continue)---  Velocity-based Staggered Projection Method</vt:lpstr>
      <vt:lpstr>Important Equations</vt:lpstr>
      <vt:lpstr>Important Equations(continue)---  Quadratic Programming</vt:lpstr>
      <vt:lpstr>Framework Pseudocode</vt:lpstr>
      <vt:lpstr>Test Case</vt:lpstr>
      <vt:lpstr>Workload Distribution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Reconstructing Surfaces of Particle-Based Fluids Using Anisotropic Kernels</dc:title>
  <dc:creator>asus</dc:creator>
  <cp:lastModifiedBy>Lake Chen</cp:lastModifiedBy>
  <cp:revision>86</cp:revision>
  <dcterms:created xsi:type="dcterms:W3CDTF">2016-11-14T04:07:21Z</dcterms:created>
  <dcterms:modified xsi:type="dcterms:W3CDTF">2016-12-13T16:23:45Z</dcterms:modified>
</cp:coreProperties>
</file>