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324" r:id="rId3"/>
    <p:sldId id="266" r:id="rId4"/>
    <p:sldId id="388" r:id="rId5"/>
    <p:sldId id="268" r:id="rId6"/>
    <p:sldId id="391" r:id="rId7"/>
    <p:sldId id="330" r:id="rId8"/>
    <p:sldId id="365" r:id="rId9"/>
    <p:sldId id="354" r:id="rId10"/>
    <p:sldId id="410" r:id="rId11"/>
    <p:sldId id="428" r:id="rId12"/>
    <p:sldId id="429" r:id="rId13"/>
    <p:sldId id="389" r:id="rId14"/>
    <p:sldId id="392" r:id="rId15"/>
    <p:sldId id="393" r:id="rId16"/>
    <p:sldId id="332" r:id="rId17"/>
    <p:sldId id="430" r:id="rId18"/>
    <p:sldId id="356" r:id="rId19"/>
    <p:sldId id="412" r:id="rId20"/>
    <p:sldId id="372" r:id="rId21"/>
    <p:sldId id="337" r:id="rId22"/>
    <p:sldId id="362" r:id="rId23"/>
    <p:sldId id="338" r:id="rId24"/>
    <p:sldId id="432" r:id="rId25"/>
    <p:sldId id="339" r:id="rId26"/>
    <p:sldId id="433" r:id="rId27"/>
    <p:sldId id="413" r:id="rId28"/>
    <p:sldId id="434" r:id="rId29"/>
    <p:sldId id="374" r:id="rId30"/>
    <p:sldId id="373" r:id="rId31"/>
    <p:sldId id="420" r:id="rId32"/>
    <p:sldId id="375" r:id="rId33"/>
    <p:sldId id="421" r:id="rId34"/>
    <p:sldId id="376" r:id="rId35"/>
    <p:sldId id="396" r:id="rId36"/>
    <p:sldId id="379" r:id="rId37"/>
    <p:sldId id="380" r:id="rId38"/>
    <p:sldId id="381" r:id="rId39"/>
    <p:sldId id="382" r:id="rId40"/>
    <p:sldId id="383" r:id="rId41"/>
    <p:sldId id="384" r:id="rId42"/>
    <p:sldId id="399" r:id="rId43"/>
    <p:sldId id="435" r:id="rId44"/>
    <p:sldId id="436" r:id="rId45"/>
    <p:sldId id="437" r:id="rId46"/>
    <p:sldId id="438" r:id="rId47"/>
    <p:sldId id="400" r:id="rId48"/>
    <p:sldId id="402" r:id="rId49"/>
    <p:sldId id="439" r:id="rId50"/>
    <p:sldId id="404" r:id="rId51"/>
    <p:sldId id="440" r:id="rId52"/>
    <p:sldId id="406" r:id="rId53"/>
    <p:sldId id="441" r:id="rId54"/>
    <p:sldId id="259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24" autoAdjust="0"/>
    <p:restoredTop sz="82703" autoAdjust="0"/>
  </p:normalViewPr>
  <p:slideViewPr>
    <p:cSldViewPr>
      <p:cViewPr varScale="1">
        <p:scale>
          <a:sx n="75" d="100"/>
          <a:sy n="75" d="100"/>
        </p:scale>
        <p:origin x="6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5XX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59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50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3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0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常见的请求头：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User-Agent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：浏览器告诉服务器，我访问你使用的浏览器版本信息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可以在服务器端获取该头的信息，解决浏览器的兼容性问题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http://localhost/login.html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告诉服务器，我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当前请求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从哪里来？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作用：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防盗链：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统计工作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02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grep,find,locate,whereis,which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94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grep,find,locate,whereis,which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78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31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63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92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54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51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5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06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099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29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02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3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081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573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146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08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5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594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651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638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450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932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42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0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5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5XX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0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6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_HTTP_&#21709;&#24212;&#28040;&#24687;_&#21709;&#24212;&#22836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_Response_&#21151;&#33021;&#20171;&#32461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_Response_&#26696;&#20363;1_&#37325;&#23450;&#21521;_&#20195;&#30721;&#23454;&#29616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_Response_&#26696;&#20363;1_&#37325;&#23450;&#21521;_&#29305;&#28857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_Response_&#26696;&#20363;1_&#36335;&#24452;_&#30456;&#23545;&#36335;&#24452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_Response_&#26696;&#20363;1_&#36335;&#24452;_&#32477;&#23545;&#36335;&#24452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Response_&#26696;&#20363;2_&#36755;&#20986;&#23383;&#31526;&#25968;&#25454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Response_&#26696;&#20363;3_&#36755;&#20986;&#23383;&#33410;&#25968;&#25454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Response_&#26696;&#20363;4_&#39564;&#35777;&#30721;_&#20998;&#26512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Response_&#26696;&#20363;4_&#39564;&#35777;&#30721;_&#20195;&#30721;&#23454;&#29616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Response_&#26696;&#20363;4_&#39564;&#35777;&#30721;_&#28857;&#20987;&#20999;&#25442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ServletContext_&#27010;&#36848;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ServletContext_&#33719;&#21462;.av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_ServletContext_&#21151;&#33021;_&#33719;&#21462;MIME&#31867;&#22411;.avi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_ServletContext_&#21151;&#33021;_&#22495;&#23545;&#35937;.avi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_ServletContext_&#21151;&#33021;_&#33719;&#21462;&#25991;&#20214;&#26381;&#21153;&#22120;&#36335;&#24452;.avi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_&#26696;&#20363;_&#25991;&#20214;&#19979;&#36733;_&#20998;&#26512;.avi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1_&#26696;&#20363;_&#25991;&#20214;&#19979;&#36733;_&#20195;&#30721;&#23454;&#29616;.avi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2_&#26696;&#20363;_&#25991;&#20214;&#19979;&#36733;_&#20013;&#25991;&#25991;&#20214;&#21517;&#38382;&#39064;.avi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_HTTP_&#21709;&#24212;&#28040;&#24687;_&#27010;&#36848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_HTTP_&#21709;&#24212;&#28040;&#24687;_&#21709;&#24212;&#34892;_&#29366;&#24577;&#30721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服务器内部错误的状态码常以什么开头？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响应消息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状态码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08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：掌握记忆常用响应头及其含义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：记忆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HTTP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响应消息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响应头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常用响应消息头及其含义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7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说出常用的响应头及其含义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HTTP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响应消息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响应头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41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625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Response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常用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（一）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Response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重定向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重定向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对象的作用和使用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功能介绍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对象的功能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Response_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功能介绍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对象的作用？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982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：理解并独立实现重定向案例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8673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重定向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</a:rPr>
              <a:t>重定向案例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BD99A300-A7AB-4123-ABDB-0E6A40FDCAC9}"/>
              </a:ext>
            </a:extLst>
          </p:cNvPr>
          <p:cNvSpPr/>
          <p:nvPr/>
        </p:nvSpPr>
        <p:spPr>
          <a:xfrm>
            <a:off x="5580112" y="21333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4319D29A-6E03-41E4-8998-1F0E1B2150F0}"/>
              </a:ext>
            </a:extLst>
          </p:cNvPr>
          <p:cNvSpPr/>
          <p:nvPr/>
        </p:nvSpPr>
        <p:spPr>
          <a:xfrm>
            <a:off x="5220072" y="21333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重定向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1839147"/>
            <a:ext cx="532859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完成重定向案例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97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：理解并掌握重定向的特点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：理解记忆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 Response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重定向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</a:rPr>
              <a:t>重定向的特点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重定向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重定向的特点？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63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350368" y="2528305"/>
            <a:ext cx="7061144" cy="2206362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http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协议之响应部分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熟练掌握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Response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的相关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API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（重定向，路径，输出流）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ServletContext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的常用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API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独立完成文件下载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案例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51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Response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（二）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相对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绝对路径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输出字符数据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Response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输出字节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2219473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21947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：掌握跳转路径之相对路径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Response_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相对路径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相对路径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Response_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相对路径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什么是相对路径？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67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：理解掌握路径跳转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绝对路径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Response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绝对路径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绝对路径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Response_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绝对路径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什么是绝对路径？转发和重定向分别怎么设置路径？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824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对象输出字符数据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Response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输出字符数据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如何输出字符数据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输出字符数据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如何实现字符数据输出？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158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：理解掌握使用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对象输出字节数据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 Response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输出字节数据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对象输出字节数据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1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输出字节数据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如何实现字节数据输出？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7908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51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Response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（三）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560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切换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336704" cy="2232248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23224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74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699791" y="1922873"/>
            <a:ext cx="5472609" cy="975256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1. HTTP</a:t>
            </a:r>
            <a:r>
              <a:rPr lang="zh-CN" altLang="en-US" sz="2000" dirty="0"/>
              <a:t>协议：响应消息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2. Response</a:t>
            </a:r>
            <a:r>
              <a:rPr lang="zh-CN" altLang="en-US" sz="2000" dirty="0"/>
              <a:t>对象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/>
              <a:t>3. </a:t>
            </a:r>
            <a:r>
              <a:rPr lang="en-US" altLang="zh-CN" sz="2000" dirty="0" err="1"/>
              <a:t>ServletContext</a:t>
            </a:r>
            <a:r>
              <a:rPr lang="zh-CN" altLang="en-US" sz="2000" dirty="0"/>
              <a:t>对象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：了解验证码案例需求分析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Response_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验证码需求分析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80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验证码案例的实现步骤？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648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学习目标：掌握验证码代码实现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码代码实现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9921" y="3190666"/>
            <a:ext cx="5328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动手尝试实现验证码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51520" y="2571259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85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实现验证码切换功能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点击切换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验证码切换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Response_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点击切换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描述验证码切换思路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6556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96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ServletContext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详解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45549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MIME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域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5.5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获取文件服务器路径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 smtClean="0"/>
              <a:t>ServletContext</a:t>
            </a:r>
            <a:r>
              <a:rPr lang="zh-CN" altLang="en-US" dirty="0" smtClean="0"/>
              <a:t>的作用？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667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对象的获取方式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718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HTTP-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响应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响应消息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响应消息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HTTP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响应消息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 smtClean="0"/>
              <a:t>ServletContext</a:t>
            </a:r>
            <a:r>
              <a:rPr lang="zh-CN" altLang="en-US" dirty="0" smtClean="0"/>
              <a:t>对象如何获取？</a:t>
            </a:r>
            <a:endParaRPr lang="en-US" altLang="zh-CN" dirty="0"/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619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目标：掌握使用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MIME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MIME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获取文件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MIME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MIME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如何获取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类型？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6189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目标：掌握使用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作为域对象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域对象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对象作为域对象使用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14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域对象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常用的操作域对象的方法有哪些？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4804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目标：掌握使用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获取文件服务器路径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5.5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获取文件服务器路径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获取文件服务器路径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13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5.5 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获取文件服务器路径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ServletContext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获取文件服务器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1866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文件下载案例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3762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文件下载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文件下载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文件下载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中文文件名问题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1622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1622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755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：理解文件下载的基本步骤和需求分析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程度：理解记忆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文件下载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需求分析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87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文件下载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文件下载的步骤分析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路径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91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：知道今天的主要学习内容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今日学习内容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：掌握文件下载的代码实现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文件下载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29777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文件下载代码实现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6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文件下载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独立完成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文件下载代码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0920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掌握文件下载过程中的中文件名问题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文件下载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中文文件名问题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89041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中文文件名处理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43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文件下载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中文文件名问题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9859" y="2716547"/>
            <a:ext cx="5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如何处理文件上传过程种中文文件名称问题？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9552" y="2420888"/>
            <a:ext cx="2355041" cy="1983260"/>
            <a:chOff x="827584" y="2564904"/>
            <a:chExt cx="2232248" cy="2016224"/>
          </a:xfrm>
        </p:grpSpPr>
        <p:sp>
          <p:nvSpPr>
            <p:cNvPr id="19" name="圆角矩形 18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35318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今天主要学习内容？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今日内容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323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响应消息的概述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响应消息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响应消息的消息格式？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HTTP_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响应消息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：了解常用状态码及其含义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响应消息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状态码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常用状态码表示的含义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10043</TotalTime>
  <Words>1621</Words>
  <Application>Microsoft Office PowerPoint</Application>
  <PresentationFormat>全屏显示(4:3)</PresentationFormat>
  <Paragraphs>461</Paragraphs>
  <Slides>54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今日内容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zby</cp:lastModifiedBy>
  <cp:revision>1995</cp:revision>
  <dcterms:created xsi:type="dcterms:W3CDTF">2015-06-29T07:19:00Z</dcterms:created>
  <dcterms:modified xsi:type="dcterms:W3CDTF">2018-07-16T11:40:28Z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