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99" r:id="rId2"/>
    <p:sldId id="257" r:id="rId3"/>
    <p:sldId id="275" r:id="rId4"/>
    <p:sldId id="294" r:id="rId5"/>
    <p:sldId id="293" r:id="rId6"/>
    <p:sldId id="265" r:id="rId7"/>
    <p:sldId id="300" r:id="rId8"/>
    <p:sldId id="295" r:id="rId9"/>
    <p:sldId id="292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07A57-47BC-45C1-B9EB-906F4463B0AB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38D7-8F53-414D-A178-F59763C42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87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87D78-2EE9-41F4-B16B-B1F9C18C70C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42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87D78-2EE9-41F4-B16B-B1F9C18C70C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7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RESqtr_Z1orLkh1-J1UBwSlAibOSyoujpCUq9bQbc8/edit#gid=33372306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4-1: Semi-Auto Navigation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1E81932C-8517-2D4E-1E2B-26EC2211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4B20FBA-41A7-167C-7A9B-53316EF443B4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98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8FF0BD57-9E99-4BD6-BD49-1CC2E16F74AC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Marking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AA2EC5-F6D7-476E-88B1-D35DB39D8C08}"/>
              </a:ext>
            </a:extLst>
          </p:cNvPr>
          <p:cNvSpPr txBox="1"/>
          <p:nvPr/>
        </p:nvSpPr>
        <p:spPr>
          <a:xfrm>
            <a:off x="478180" y="838376"/>
            <a:ext cx="11527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Before the lab:</a:t>
            </a:r>
          </a:p>
          <a:p>
            <a:r>
              <a:rPr lang="en-US" dirty="0"/>
              <a:t>	</a:t>
            </a:r>
            <a:r>
              <a:rPr lang="en-GB" dirty="0"/>
              <a:t>Submit your code (link to BestYoLo.pt if too big)</a:t>
            </a:r>
          </a:p>
          <a:p>
            <a:endParaRPr lang="en-GB" dirty="0"/>
          </a:p>
          <a:p>
            <a:r>
              <a:rPr lang="en-GB" dirty="0"/>
              <a:t>Before marking:</a:t>
            </a:r>
          </a:p>
          <a:p>
            <a:r>
              <a:rPr lang="en-GB" dirty="0"/>
              <a:t>	Check the </a:t>
            </a:r>
            <a:r>
              <a:rPr lang="en-GB" dirty="0">
                <a:hlinkClick r:id="rId3"/>
              </a:rPr>
              <a:t>marking schedule</a:t>
            </a:r>
            <a:endParaRPr lang="en-GB" dirty="0"/>
          </a:p>
          <a:p>
            <a:r>
              <a:rPr lang="en-GB" dirty="0"/>
              <a:t>	Download the detector testing image set of your lab</a:t>
            </a:r>
          </a:p>
          <a:p>
            <a:endParaRPr lang="en-GB" dirty="0"/>
          </a:p>
          <a:p>
            <a:r>
              <a:rPr lang="en-GB" dirty="0"/>
              <a:t>During live demo:</a:t>
            </a:r>
          </a:p>
          <a:p>
            <a:r>
              <a:rPr lang="en-GB" dirty="0"/>
              <a:t>	Download and unzip submission</a:t>
            </a:r>
          </a:p>
          <a:p>
            <a:r>
              <a:rPr lang="en-GB" dirty="0"/>
              <a:t>	Demonstrate detector performance on marking set (show visualisation of bounding box and label)</a:t>
            </a:r>
          </a:p>
          <a:p>
            <a:r>
              <a:rPr lang="en-GB" dirty="0"/>
              <a:t>	Run operate.py to map the arena (run SLAM with ENTER and save </a:t>
            </a:r>
            <a:r>
              <a:rPr lang="en-GB" dirty="0" err="1"/>
              <a:t>pose+observation</a:t>
            </a:r>
            <a:r>
              <a:rPr lang="en-GB" dirty="0"/>
              <a:t> with “n”)</a:t>
            </a:r>
          </a:p>
          <a:p>
            <a:r>
              <a:rPr lang="en-GB" dirty="0"/>
              <a:t>	Generate targets.txt after a run with TargetPoseEst.py (save slam.txt and targets.txt with run ID)</a:t>
            </a:r>
            <a:endParaRPr lang="en-US" dirty="0"/>
          </a:p>
          <a:p>
            <a:r>
              <a:rPr lang="en-US" dirty="0"/>
              <a:t>	Submit slam.txt &amp; targets.txt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49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5D0D78-91C9-4078-BC90-BF33685D897B}"/>
              </a:ext>
            </a:extLst>
          </p:cNvPr>
          <p:cNvGraphicFramePr>
            <a:graphicFrameLocks noGrp="1"/>
          </p:cNvGraphicFramePr>
          <p:nvPr/>
        </p:nvGraphicFramePr>
        <p:xfrm>
          <a:off x="1787579" y="1344567"/>
          <a:ext cx="8552912" cy="4414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74819">
                  <a:extLst>
                    <a:ext uri="{9D8B030D-6E8A-4147-A177-3AD203B41FA5}">
                      <a16:colId xmlns:a16="http://schemas.microsoft.com/office/drawing/2014/main" val="3501780355"/>
                    </a:ext>
                  </a:extLst>
                </a:gridCol>
                <a:gridCol w="3575327">
                  <a:extLst>
                    <a:ext uri="{9D8B030D-6E8A-4147-A177-3AD203B41FA5}">
                      <a16:colId xmlns:a16="http://schemas.microsoft.com/office/drawing/2014/main" val="2450100747"/>
                    </a:ext>
                  </a:extLst>
                </a:gridCol>
                <a:gridCol w="3902766">
                  <a:extLst>
                    <a:ext uri="{9D8B030D-6E8A-4147-A177-3AD203B41FA5}">
                      <a16:colId xmlns:a16="http://schemas.microsoft.com/office/drawing/2014/main" val="215163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effectLst/>
                        </a:rPr>
                        <a:t>Week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effectLst/>
                        </a:rPr>
                        <a:t>Objectives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>
                          <a:effectLst/>
                        </a:rPr>
                        <a:t>Milestones</a:t>
                      </a:r>
                      <a:endParaRPr lang="en-AU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2: M1-1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Introduction and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4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3: M2-1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Calibration, ARUCO 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M1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3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4: M2-2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5: M2-3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0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6: M3-1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Object recognition &amp;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M2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7: M3-2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Object recognition &amp;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8: M4-1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Navigation &amp;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M3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9: M4-2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/>
                        </a:rPr>
                        <a:t>Navigation &amp;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10: M5-1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M4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11: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M5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546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12: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Final demo &amp;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Final demo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967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D73589-860F-3F26-05AE-20E2E317EA64}"/>
              </a:ext>
            </a:extLst>
          </p:cNvPr>
          <p:cNvSpPr txBox="1"/>
          <p:nvPr/>
        </p:nvSpPr>
        <p:spPr>
          <a:xfrm>
            <a:off x="1462393" y="3908724"/>
            <a:ext cx="32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5FB08-E436-6A6B-B66B-6EC92B9D3E95}"/>
              </a:ext>
            </a:extLst>
          </p:cNvPr>
          <p:cNvCxnSpPr/>
          <p:nvPr/>
        </p:nvCxnSpPr>
        <p:spPr>
          <a:xfrm>
            <a:off x="1637548" y="1894540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70ADFB-5BDC-E6F6-62AA-F23424BC6333}"/>
              </a:ext>
            </a:extLst>
          </p:cNvPr>
          <p:cNvCxnSpPr/>
          <p:nvPr/>
        </p:nvCxnSpPr>
        <p:spPr>
          <a:xfrm>
            <a:off x="1640174" y="2267658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CACF65-44D4-5766-DB85-803F5D6312CF}"/>
              </a:ext>
            </a:extLst>
          </p:cNvPr>
          <p:cNvCxnSpPr/>
          <p:nvPr/>
        </p:nvCxnSpPr>
        <p:spPr>
          <a:xfrm>
            <a:off x="1637184" y="2635206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8BC7ED-D566-CE59-4244-0E802114C391}"/>
              </a:ext>
            </a:extLst>
          </p:cNvPr>
          <p:cNvCxnSpPr/>
          <p:nvPr/>
        </p:nvCxnSpPr>
        <p:spPr>
          <a:xfrm>
            <a:off x="1640172" y="2996786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91C35-8EEF-2F64-7ABF-FF5CC335A651}"/>
              </a:ext>
            </a:extLst>
          </p:cNvPr>
          <p:cNvCxnSpPr/>
          <p:nvPr/>
        </p:nvCxnSpPr>
        <p:spPr>
          <a:xfrm>
            <a:off x="1637188" y="3370322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CEB60F-37D6-7DC4-133A-519F8819D69C}"/>
              </a:ext>
            </a:extLst>
          </p:cNvPr>
          <p:cNvCxnSpPr/>
          <p:nvPr/>
        </p:nvCxnSpPr>
        <p:spPr>
          <a:xfrm>
            <a:off x="1640178" y="3755802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Navigation and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 focuses on navigation and planning</a:t>
            </a:r>
          </a:p>
          <a:p>
            <a:r>
              <a:rPr lang="en-US" dirty="0"/>
              <a:t>	</a:t>
            </a:r>
            <a:r>
              <a:rPr lang="en-US" dirty="0" err="1"/>
              <a:t>PenguinPi</a:t>
            </a:r>
            <a:r>
              <a:rPr lang="en-US" dirty="0"/>
              <a:t> now knows where things are and needs to plan its way around the supermarket and get 	</a:t>
            </a:r>
            <a:r>
              <a:rPr lang="en-US" dirty="0" err="1"/>
              <a:t>fruits&amp;vegs</a:t>
            </a:r>
            <a:r>
              <a:rPr lang="en-US" dirty="0"/>
              <a:t> on its shopping list</a:t>
            </a:r>
          </a:p>
          <a:p>
            <a:endParaRPr lang="en-US" dirty="0"/>
          </a:p>
          <a:p>
            <a:r>
              <a:rPr lang="en-US" dirty="0"/>
              <a:t>	Your task will be to semi OR fully autonomously navigate and path plan around the arena to targets 	in a specified order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The arena will always contain:</a:t>
            </a:r>
          </a:p>
          <a:p>
            <a:r>
              <a:rPr lang="en-US" dirty="0"/>
              <a:t>	10 </a:t>
            </a:r>
            <a:r>
              <a:rPr lang="en-US" dirty="0" err="1"/>
              <a:t>ArUco</a:t>
            </a:r>
            <a:r>
              <a:rPr lang="en-US" dirty="0"/>
              <a:t> markers</a:t>
            </a:r>
          </a:p>
          <a:p>
            <a:r>
              <a:rPr lang="en-US" dirty="0"/>
              <a:t>	10 </a:t>
            </a:r>
            <a:r>
              <a:rPr lang="en-US" dirty="0" err="1"/>
              <a:t>Fruits&amp;Vegs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Groundtruth</a:t>
            </a:r>
            <a:r>
              <a:rPr lang="en-US" dirty="0"/>
              <a:t> maps are given for M4 ONLY (practice map in repo)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be given a shopping list that contains 5 targets in the order for the robot to navigate to</a:t>
            </a:r>
          </a:p>
          <a:p>
            <a:r>
              <a:rPr lang="en-US" dirty="0"/>
              <a:t>	The 5 targets will be unique, the 5 obstacles may contain duplicates of other types</a:t>
            </a:r>
          </a:p>
          <a:p>
            <a:endParaRPr lang="en-US" dirty="0"/>
          </a:p>
          <a:p>
            <a:r>
              <a:rPr lang="en-US" dirty="0"/>
              <a:t>	To “pick up” a target you must stop the robot for 2 seconds (doesn’t need to be exact) whilst being 	within 0.5m of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9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Navigation and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3 levels of difficulties which you can choose to complete the task in:</a:t>
            </a:r>
          </a:p>
          <a:p>
            <a:br>
              <a:rPr lang="en-US" dirty="0"/>
            </a:br>
            <a:r>
              <a:rPr lang="en-US" b="1" dirty="0"/>
              <a:t>Level 1</a:t>
            </a:r>
            <a:r>
              <a:rPr lang="en-US" dirty="0"/>
              <a:t>: Semi-auto navigation + known map</a:t>
            </a:r>
          </a:p>
          <a:p>
            <a:r>
              <a:rPr lang="en-US" dirty="0"/>
              <a:t>	- You will be provided with the location of all objects within the arena </a:t>
            </a:r>
          </a:p>
          <a:p>
            <a:r>
              <a:rPr lang="en-US" dirty="0"/>
              <a:t>	- You may control the robot by inputting “waypoints” for the robot to travel to </a:t>
            </a:r>
          </a:p>
          <a:p>
            <a:r>
              <a:rPr lang="en-US" dirty="0"/>
              <a:t>	- You can NOT teleoperate the robot (you can’t use keyboard inputs to drive the robot like in M2/M3)</a:t>
            </a:r>
          </a:p>
          <a:p>
            <a:endParaRPr lang="en-US" dirty="0"/>
          </a:p>
          <a:p>
            <a:r>
              <a:rPr lang="en-US" b="1" dirty="0"/>
              <a:t>Level 2</a:t>
            </a:r>
            <a:r>
              <a:rPr lang="en-US" dirty="0"/>
              <a:t>: Fully autonomous navigation + known map</a:t>
            </a:r>
          </a:p>
          <a:p>
            <a:r>
              <a:rPr lang="en-US" dirty="0"/>
              <a:t>	- You will be provided with the location of all objects within the arena </a:t>
            </a:r>
          </a:p>
          <a:p>
            <a:r>
              <a:rPr lang="en-US" dirty="0"/>
              <a:t>	- You are only allowed to enter a single command to start the robot</a:t>
            </a:r>
          </a:p>
          <a:p>
            <a:r>
              <a:rPr lang="en-US" dirty="0"/>
              <a:t>	- The robot should autonomously complete the task </a:t>
            </a:r>
            <a:r>
              <a:rPr lang="en-US" b="1" dirty="0"/>
              <a:t>without human intervention</a:t>
            </a:r>
          </a:p>
          <a:p>
            <a:endParaRPr lang="en-US" dirty="0"/>
          </a:p>
          <a:p>
            <a:r>
              <a:rPr lang="en-US" b="1" dirty="0"/>
              <a:t>Level 3</a:t>
            </a:r>
            <a:r>
              <a:rPr lang="en-US" dirty="0"/>
              <a:t>: Fully autonomous navigation + partially known map</a:t>
            </a:r>
          </a:p>
          <a:p>
            <a:r>
              <a:rPr lang="en-US" dirty="0"/>
              <a:t>	- You will be provided with the location of all objects EXCEPT the 5 obstacle </a:t>
            </a:r>
            <a:r>
              <a:rPr lang="en-US" dirty="0" err="1"/>
              <a:t>fruits&amp;vegs</a:t>
            </a:r>
            <a:endParaRPr lang="en-US" sz="300" dirty="0"/>
          </a:p>
          <a:p>
            <a:r>
              <a:rPr lang="en-US" dirty="0"/>
              <a:t>	- These unknown obstacles are strategically placed such that there is a high probability that your 		   generated path will intersect them. You will have to use your M3 to detect the obstacle fruit</a:t>
            </a:r>
          </a:p>
          <a:p>
            <a:r>
              <a:rPr lang="en-US" dirty="0"/>
              <a:t>	-You are only allowed to enter a single command to start the robot</a:t>
            </a:r>
          </a:p>
          <a:p>
            <a:r>
              <a:rPr lang="en-US" dirty="0"/>
              <a:t>	-The robot should autonomously complete the task </a:t>
            </a:r>
            <a:r>
              <a:rPr lang="en-US" b="1" dirty="0"/>
              <a:t>without human intervention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semi-auto waypoint nav (wk8)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1: semi-auto navigation with manually given waypoints</a:t>
            </a:r>
          </a:p>
          <a:p>
            <a:endParaRPr lang="en-US" dirty="0"/>
          </a:p>
          <a:p>
            <a:r>
              <a:rPr lang="en-US" dirty="0"/>
              <a:t>You can do this by modifying the skeleton code “</a:t>
            </a:r>
            <a:r>
              <a:rPr lang="en-US" i="1" dirty="0"/>
              <a:t>auto_fruit_search.py</a:t>
            </a:r>
            <a:r>
              <a:rPr lang="en-US" dirty="0"/>
              <a:t>” provided to you</a:t>
            </a:r>
          </a:p>
          <a:p>
            <a:endParaRPr lang="en-US" dirty="0"/>
          </a:p>
          <a:p>
            <a:r>
              <a:rPr lang="en-US" dirty="0"/>
              <a:t>	The skeleton code works by:	</a:t>
            </a:r>
          </a:p>
          <a:p>
            <a:pPr lvl="1"/>
            <a:r>
              <a:rPr lang="en-US" dirty="0"/>
              <a:t>	1: Receiving a waypoint that are inputted by the user</a:t>
            </a:r>
          </a:p>
          <a:p>
            <a:pPr lvl="1"/>
            <a:r>
              <a:rPr lang="en-US" dirty="0"/>
              <a:t>	2: Navigate the robot to the waypoint based on the estimated time it needs to turn and drive 	(implemented by you)</a:t>
            </a:r>
          </a:p>
          <a:p>
            <a:pPr lvl="1"/>
            <a:r>
              <a:rPr lang="en-US" dirty="0"/>
              <a:t>	3: Repeat step 1&amp;2 until task is complete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There are 3 things you need to change </a:t>
            </a:r>
          </a:p>
          <a:p>
            <a:pPr lvl="1"/>
            <a:r>
              <a:rPr lang="en-US" dirty="0"/>
              <a:t>	1: Calculate the time required to turn (in </a:t>
            </a:r>
            <a:r>
              <a:rPr lang="en-US" i="1" dirty="0" err="1"/>
              <a:t>drive_to_point</a:t>
            </a:r>
            <a:r>
              <a:rPr lang="en-US" dirty="0"/>
              <a:t> function)</a:t>
            </a:r>
          </a:p>
          <a:p>
            <a:pPr lvl="1"/>
            <a:r>
              <a:rPr lang="en-US" dirty="0"/>
              <a:t>	2: Calculate the time required to drive forward (in </a:t>
            </a:r>
            <a:r>
              <a:rPr lang="en-US" i="1" dirty="0" err="1"/>
              <a:t>drive_to_point</a:t>
            </a:r>
            <a:r>
              <a:rPr lang="en-US" i="1" dirty="0"/>
              <a:t> </a:t>
            </a:r>
            <a:r>
              <a:rPr lang="en-US" dirty="0"/>
              <a:t>function)</a:t>
            </a:r>
          </a:p>
          <a:p>
            <a:pPr lvl="1"/>
            <a:r>
              <a:rPr lang="en-US" dirty="0"/>
              <a:t>	3: Calculate the new pose of the robot (in </a:t>
            </a:r>
            <a:r>
              <a:rPr lang="en-US" i="1" dirty="0" err="1"/>
              <a:t>get_robot_pose</a:t>
            </a:r>
            <a:r>
              <a:rPr lang="en-US" i="1" dirty="0"/>
              <a:t> </a:t>
            </a:r>
            <a:r>
              <a:rPr lang="en-US" dirty="0"/>
              <a:t>function)</a:t>
            </a:r>
          </a:p>
        </p:txBody>
      </p:sp>
    </p:spTree>
    <p:extLst>
      <p:ext uri="{BB962C8B-B14F-4D97-AF65-F5344CB8AC3E}">
        <p14:creationId xmlns:p14="http://schemas.microsoft.com/office/powerpoint/2010/main" val="39441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Recommendations (optional)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C81F35-1469-4804-9BCB-5A04321DD9C5}"/>
              </a:ext>
            </a:extLst>
          </p:cNvPr>
          <p:cNvSpPr txBox="1"/>
          <p:nvPr/>
        </p:nvSpPr>
        <p:spPr>
          <a:xfrm>
            <a:off x="430650" y="1021636"/>
            <a:ext cx="118026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Visual </a:t>
            </a:r>
            <a:r>
              <a:rPr lang="en-US" dirty="0" err="1"/>
              <a:t>localisation</a:t>
            </a:r>
            <a:endParaRPr lang="en-US" dirty="0"/>
          </a:p>
          <a:p>
            <a:r>
              <a:rPr lang="en-US" dirty="0"/>
              <a:t>	The skeleton code does not use any visual features (</a:t>
            </a:r>
            <a:r>
              <a:rPr lang="en-US" dirty="0" err="1"/>
              <a:t>ArUco</a:t>
            </a:r>
            <a:r>
              <a:rPr lang="en-US" dirty="0"/>
              <a:t> markers) in estimating its current pose, 	relying solely on dynamics to estimate the robot’s current position in the arena. </a:t>
            </a:r>
          </a:p>
          <a:p>
            <a:endParaRPr lang="en-US" dirty="0"/>
          </a:p>
          <a:p>
            <a:r>
              <a:rPr lang="en-US" dirty="0"/>
              <a:t>	It is highly recommended that you implement a more robust </a:t>
            </a:r>
            <a:r>
              <a:rPr lang="en-US" dirty="0" err="1"/>
              <a:t>localisation</a:t>
            </a:r>
            <a:r>
              <a:rPr lang="en-US" dirty="0"/>
              <a:t> system that uses the </a:t>
            </a:r>
            <a:r>
              <a:rPr lang="en-US" dirty="0" err="1"/>
              <a:t>ArUco</a:t>
            </a:r>
            <a:r>
              <a:rPr lang="en-US" dirty="0"/>
              <a:t> 	markers like you did in M2. You do not have to generate / update the markers as the true location of the 	10 markers is given to you at the start   </a:t>
            </a:r>
          </a:p>
          <a:p>
            <a:endParaRPr lang="en-US" dirty="0"/>
          </a:p>
          <a:p>
            <a:r>
              <a:rPr lang="en-US" dirty="0"/>
              <a:t>- Controller based waypoint navigation</a:t>
            </a:r>
          </a:p>
          <a:p>
            <a:r>
              <a:rPr lang="en-US" dirty="0"/>
              <a:t>	By default, the skeleton code travels to waypoints based on an initial time estimate.</a:t>
            </a:r>
          </a:p>
          <a:p>
            <a:r>
              <a:rPr lang="en-US" dirty="0"/>
              <a:t>	A small error in the initial rotation can cause a large error in the final position if traveling long distances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You can improve this by using a proportional controller to gently steer the robot so that it is always 	moving towards the waypoint given visual feedback on the robot’s pose     </a:t>
            </a:r>
          </a:p>
          <a:p>
            <a:endParaRPr lang="en-US" dirty="0"/>
          </a:p>
          <a:p>
            <a:r>
              <a:rPr lang="en-US" dirty="0"/>
              <a:t>- Better GUI</a:t>
            </a:r>
          </a:p>
          <a:p>
            <a:r>
              <a:rPr lang="en-US" dirty="0"/>
              <a:t>	Manually inputting coordinates by hand is slow and prone to error, an interactive map to click on to 	create new waypoints would be more efficient</a:t>
            </a:r>
          </a:p>
          <a:p>
            <a:r>
              <a:rPr lang="en-US" dirty="0"/>
              <a:t>	It is also difficult to tell if the robot is within 0.5m of a target or if the robot’s pose estimation has drifted 	without any graphical feedback, therefore this should be included in the GUI as well</a:t>
            </a:r>
          </a:p>
        </p:txBody>
      </p:sp>
    </p:spTree>
    <p:extLst>
      <p:ext uri="{BB962C8B-B14F-4D97-AF65-F5344CB8AC3E}">
        <p14:creationId xmlns:p14="http://schemas.microsoft.com/office/powerpoint/2010/main" val="4886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auto nav (wk9)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2: </a:t>
            </a:r>
          </a:p>
          <a:p>
            <a:r>
              <a:rPr lang="en-US" dirty="0"/>
              <a:t>	auto navigation with known map (waypoints produced by your path planner)</a:t>
            </a:r>
          </a:p>
          <a:p>
            <a:r>
              <a:rPr lang="en-US" dirty="0"/>
              <a:t>Level 3: </a:t>
            </a:r>
          </a:p>
          <a:p>
            <a:r>
              <a:rPr lang="en-US" dirty="0"/>
              <a:t>	auto nav with partially known map (use M3 to detect obstacles and replan once an obstacle is seen)</a:t>
            </a:r>
          </a:p>
          <a:p>
            <a:endParaRPr lang="en-US" dirty="0"/>
          </a:p>
          <a:p>
            <a:r>
              <a:rPr lang="en-US" dirty="0"/>
              <a:t>You can do this by modifying “</a:t>
            </a:r>
            <a:r>
              <a:rPr lang="en-US" i="1" dirty="0"/>
              <a:t>auto_fruit_search.py</a:t>
            </a:r>
            <a:r>
              <a:rPr lang="en-US" dirty="0"/>
              <a:t>” or write your own scripts</a:t>
            </a:r>
          </a:p>
          <a:p>
            <a:endParaRPr lang="en-US" dirty="0"/>
          </a:p>
          <a:p>
            <a:r>
              <a:rPr lang="en-US" dirty="0"/>
              <a:t>Will talk about these more next week</a:t>
            </a:r>
          </a:p>
        </p:txBody>
      </p:sp>
    </p:spTree>
    <p:extLst>
      <p:ext uri="{BB962C8B-B14F-4D97-AF65-F5344CB8AC3E}">
        <p14:creationId xmlns:p14="http://schemas.microsoft.com/office/powerpoint/2010/main" val="420905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demo marking in wk10 using new arena</a:t>
            </a:r>
          </a:p>
          <a:p>
            <a:endParaRPr lang="en-US" dirty="0"/>
          </a:p>
          <a:p>
            <a:r>
              <a:rPr lang="en-US" dirty="0"/>
              <a:t>Each of the 3 levels have different marks associated</a:t>
            </a:r>
          </a:p>
          <a:p>
            <a:r>
              <a:rPr lang="en-US" b="1" dirty="0"/>
              <a:t>	Level 1</a:t>
            </a:r>
            <a:r>
              <a:rPr lang="en-US" dirty="0"/>
              <a:t>: (Total marks: 60pt)</a:t>
            </a:r>
          </a:p>
          <a:p>
            <a:r>
              <a:rPr lang="en-US" dirty="0"/>
              <a:t>		For each successful navigation in order +12pts</a:t>
            </a:r>
          </a:p>
          <a:p>
            <a:endParaRPr lang="en-US" dirty="0"/>
          </a:p>
          <a:p>
            <a:r>
              <a:rPr lang="en-US" b="1" dirty="0"/>
              <a:t>	Level 2</a:t>
            </a:r>
            <a:r>
              <a:rPr lang="en-US" dirty="0"/>
              <a:t>: (Total marks: 20pt)</a:t>
            </a:r>
          </a:p>
          <a:p>
            <a:r>
              <a:rPr lang="en-US" dirty="0"/>
              <a:t>		You get the Lv1 60pt if you can </a:t>
            </a:r>
            <a:r>
              <a:rPr lang="en-US" b="1" dirty="0"/>
              <a:t>achieve a qualified run </a:t>
            </a:r>
            <a:r>
              <a:rPr lang="en-US" dirty="0"/>
              <a:t>in Lv2</a:t>
            </a:r>
          </a:p>
          <a:p>
            <a:r>
              <a:rPr lang="en-US" dirty="0"/>
              <a:t>		For each successful navigation in order +4pts</a:t>
            </a:r>
          </a:p>
          <a:p>
            <a:endParaRPr lang="en-US" dirty="0"/>
          </a:p>
          <a:p>
            <a:r>
              <a:rPr lang="en-US" b="1" dirty="0"/>
              <a:t>	Level 3</a:t>
            </a:r>
            <a:r>
              <a:rPr lang="en-US" dirty="0"/>
              <a:t>: (Total marks: 20pt)</a:t>
            </a:r>
          </a:p>
          <a:p>
            <a:r>
              <a:rPr lang="en-US" dirty="0"/>
              <a:t>		You get the Lv1+Lv2 80pt if you can </a:t>
            </a:r>
            <a:r>
              <a:rPr lang="en-US" b="1" dirty="0"/>
              <a:t>achieve a qualified run </a:t>
            </a:r>
            <a:r>
              <a:rPr lang="en-US" dirty="0"/>
              <a:t>in Lv3</a:t>
            </a:r>
          </a:p>
          <a:p>
            <a:r>
              <a:rPr lang="en-US" dirty="0"/>
              <a:t>		For each successful navigation in order +4pts</a:t>
            </a:r>
          </a:p>
          <a:p>
            <a:endParaRPr lang="en-US" dirty="0"/>
          </a:p>
          <a:p>
            <a:r>
              <a:rPr lang="en-US" dirty="0"/>
              <a:t>You will receive penalties if:</a:t>
            </a:r>
          </a:p>
          <a:p>
            <a:r>
              <a:rPr lang="en-US" dirty="0"/>
              <a:t>	Robot collides with marker/object (-2pt)</a:t>
            </a:r>
          </a:p>
          <a:p>
            <a:r>
              <a:rPr lang="en-US" dirty="0"/>
              <a:t>	Robot goes out of arena boundaries (-5pt)</a:t>
            </a:r>
          </a:p>
          <a:p>
            <a:r>
              <a:rPr lang="en-US" dirty="0"/>
              <a:t>	Max 3 penalties allowed: third time a penalty happens that run is disqualified and gets 0pt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talk more about evaluation rules next week</a:t>
            </a:r>
          </a:p>
        </p:txBody>
      </p:sp>
    </p:spTree>
    <p:extLst>
      <p:ext uri="{BB962C8B-B14F-4D97-AF65-F5344CB8AC3E}">
        <p14:creationId xmlns:p14="http://schemas.microsoft.com/office/powerpoint/2010/main" val="236689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8FF0BD57-9E99-4BD6-BD49-1CC2E16F74AC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Marking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AA2EC5-F6D7-476E-88B1-D35DB39D8C08}"/>
              </a:ext>
            </a:extLst>
          </p:cNvPr>
          <p:cNvSpPr txBox="1"/>
          <p:nvPr/>
        </p:nvSpPr>
        <p:spPr>
          <a:xfrm>
            <a:off x="478180" y="838376"/>
            <a:ext cx="115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Detector performance:</a:t>
            </a:r>
          </a:p>
          <a:p>
            <a:r>
              <a:rPr lang="en-US" dirty="0"/>
              <a:t>	Classification performance of your trained YOLO on a set of 10 testing images</a:t>
            </a:r>
          </a:p>
          <a:p>
            <a:r>
              <a:rPr lang="en-US" dirty="0"/>
              <a:t>	Show detector visualization to demonstrator and we’ll note how images are correctly labelled</a:t>
            </a:r>
          </a:p>
          <a:p>
            <a:endParaRPr lang="en-US" dirty="0"/>
          </a:p>
          <a:p>
            <a:r>
              <a:rPr lang="en-GB" dirty="0"/>
              <a:t>	</a:t>
            </a:r>
            <a:r>
              <a:rPr lang="en-GB" dirty="0" err="1"/>
              <a:t>detector_score</a:t>
            </a:r>
            <a:r>
              <a:rPr lang="en-GB" dirty="0"/>
              <a:t> = 2 x </a:t>
            </a:r>
            <a:r>
              <a:rPr lang="en-GB" dirty="0" err="1"/>
              <a:t>NumberOfCorrectPredictions</a:t>
            </a:r>
            <a:r>
              <a:rPr lang="en-GB" dirty="0"/>
              <a:t>						(0 ≤ </a:t>
            </a:r>
            <a:r>
              <a:rPr lang="en-GB" dirty="0" err="1"/>
              <a:t>detector_score</a:t>
            </a:r>
            <a:r>
              <a:rPr lang="en-GB" dirty="0"/>
              <a:t> ≤ 20)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Target map performance:</a:t>
            </a:r>
          </a:p>
          <a:p>
            <a:r>
              <a:rPr lang="en-US" dirty="0"/>
              <a:t>	Drive your robot around the arena to make observations and generate slam.txt and targets.txt</a:t>
            </a:r>
            <a:endParaRPr lang="en-GB" dirty="0"/>
          </a:p>
          <a:p>
            <a:r>
              <a:rPr lang="en-GB" dirty="0"/>
              <a:t>	Submit </a:t>
            </a:r>
            <a:r>
              <a:rPr lang="en-GB" b="1" dirty="0"/>
              <a:t>matching</a:t>
            </a:r>
            <a:r>
              <a:rPr lang="en-GB" dirty="0"/>
              <a:t> slam.txt and targets.txt, which will be marked by mapping_eval.py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target_score</a:t>
            </a:r>
            <a:r>
              <a:rPr lang="en-GB" dirty="0"/>
              <a:t>[object] = (1 - </a:t>
            </a:r>
            <a:r>
              <a:rPr lang="en-GB" dirty="0" err="1"/>
              <a:t>estimation_error</a:t>
            </a:r>
            <a:r>
              <a:rPr lang="en-GB" dirty="0"/>
              <a:t>[object])/(1-0.025) x 8</a:t>
            </a:r>
          </a:p>
          <a:p>
            <a:r>
              <a:rPr lang="en-GB" dirty="0"/>
              <a:t>	</a:t>
            </a:r>
            <a:r>
              <a:rPr lang="en-GB" dirty="0" err="1"/>
              <a:t>target_est_score</a:t>
            </a:r>
            <a:r>
              <a:rPr lang="en-GB" dirty="0"/>
              <a:t> = sum(</a:t>
            </a:r>
            <a:r>
              <a:rPr lang="en-GB" dirty="0" err="1"/>
              <a:t>target_score</a:t>
            </a:r>
            <a:r>
              <a:rPr lang="en-GB" dirty="0"/>
              <a:t>) – 5 x </a:t>
            </a:r>
            <a:r>
              <a:rPr lang="en-GB" dirty="0" err="1"/>
              <a:t>NumnberOfCollisions</a:t>
            </a:r>
            <a:r>
              <a:rPr lang="en-GB" dirty="0"/>
              <a:t>			0 ≤ </a:t>
            </a:r>
            <a:r>
              <a:rPr lang="en-GB" dirty="0" err="1"/>
              <a:t>target_est_score</a:t>
            </a:r>
            <a:r>
              <a:rPr lang="en-GB" dirty="0"/>
              <a:t> ≤ 80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fr-FR" dirty="0"/>
              <a:t>M3_score = </a:t>
            </a:r>
            <a:r>
              <a:rPr lang="fr-FR" dirty="0" err="1"/>
              <a:t>detector_score</a:t>
            </a:r>
            <a:r>
              <a:rPr lang="fr-FR" dirty="0"/>
              <a:t> + </a:t>
            </a:r>
            <a:r>
              <a:rPr lang="fr-FR" dirty="0" err="1"/>
              <a:t>target_est_score</a:t>
            </a:r>
            <a:r>
              <a:rPr lang="fr-FR" dirty="0"/>
              <a:t>							0 ≤ M3_score ≤ 100</a:t>
            </a:r>
          </a:p>
        </p:txBody>
      </p:sp>
    </p:spTree>
    <p:extLst>
      <p:ext uri="{BB962C8B-B14F-4D97-AF65-F5344CB8AC3E}">
        <p14:creationId xmlns:p14="http://schemas.microsoft.com/office/powerpoint/2010/main" val="39735358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</TotalTime>
  <Words>1449</Words>
  <Application>Microsoft Office PowerPoint</Application>
  <PresentationFormat>Widescreen</PresentationFormat>
  <Paragraphs>165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Leimin Tian</cp:lastModifiedBy>
  <cp:revision>285</cp:revision>
  <dcterms:created xsi:type="dcterms:W3CDTF">2020-08-07T03:38:28Z</dcterms:created>
  <dcterms:modified xsi:type="dcterms:W3CDTF">2023-09-07T04:30:47Z</dcterms:modified>
</cp:coreProperties>
</file>