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524" r:id="rId2"/>
    <p:sldId id="611" r:id="rId3"/>
    <p:sldId id="620" r:id="rId4"/>
    <p:sldId id="619" r:id="rId5"/>
    <p:sldId id="622" r:id="rId6"/>
    <p:sldId id="612" r:id="rId7"/>
    <p:sldId id="613" r:id="rId8"/>
    <p:sldId id="614" r:id="rId9"/>
    <p:sldId id="621" r:id="rId10"/>
    <p:sldId id="615" r:id="rId11"/>
    <p:sldId id="616" r:id="rId12"/>
    <p:sldId id="617" r:id="rId13"/>
  </p:sldIdLst>
  <p:sldSz cx="12192000" cy="68580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3365FB"/>
    <a:srgbClr val="042A9F"/>
    <a:srgbClr val="DDDDDD"/>
    <a:srgbClr val="008F00"/>
    <a:srgbClr val="A2C1FE"/>
    <a:srgbClr val="00AE00"/>
    <a:srgbClr val="B76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6"/>
    <p:restoredTop sz="85986" autoAdjust="0"/>
  </p:normalViewPr>
  <p:slideViewPr>
    <p:cSldViewPr>
      <p:cViewPr varScale="1">
        <p:scale>
          <a:sx n="102" d="100"/>
          <a:sy n="102" d="100"/>
        </p:scale>
        <p:origin x="451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 dirty="0"/>
              <a:t>Page </a:t>
            </a:r>
            <a:fld id="{7208F809-4F92-4354-B7AB-BB0558E95B2E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 dirty="0"/>
              <a:t>Page </a:t>
            </a:r>
            <a:fld id="{229853F2-318A-4B96-B4FC-0B401144A24C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 dirty="0"/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background information on parametric distribution, PDF function and short-hand notation</a:t>
            </a:r>
          </a:p>
        </p:txBody>
      </p:sp>
    </p:spTree>
    <p:extLst>
      <p:ext uri="{BB962C8B-B14F-4D97-AF65-F5344CB8AC3E}">
        <p14:creationId xmlns:p14="http://schemas.microsoft.com/office/powerpoint/2010/main" val="44642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things I am trying to convey:</a:t>
            </a:r>
          </a:p>
          <a:p>
            <a:r>
              <a:rPr lang="en-US" dirty="0"/>
              <a:t>1, On the left, I want to emphasis the uncertainty in the estimate; a)the input for the equation is not just a number, but a random variable; b), different estimate comes from different metric and with different weights assigned to them</a:t>
            </a:r>
          </a:p>
          <a:p>
            <a:endParaRPr lang="en-US" dirty="0"/>
          </a:p>
          <a:p>
            <a:r>
              <a:rPr lang="en-US" dirty="0"/>
              <a:t>2, On the right, I want to ask them two question, a) can you discern who is older vs younger, and b) how much older do you think? </a:t>
            </a:r>
          </a:p>
          <a:p>
            <a:r>
              <a:rPr lang="en-US" dirty="0"/>
              <a:t>	o. My dad is bald, he is chubbier, and I have designer glasses </a:t>
            </a:r>
            <a:r>
              <a:rPr lang="en-US" dirty="0">
                <a:sym typeface="Wingdings" panose="05000000000000000000" pitchFamily="2" charset="2"/>
              </a:rPr>
              <a:t> I am younger  Bayesian thinking </a:t>
            </a:r>
          </a:p>
          <a:p>
            <a:r>
              <a:rPr lang="en-US" dirty="0">
                <a:sym typeface="Wingdings" panose="05000000000000000000" pitchFamily="2" charset="2"/>
              </a:rPr>
              <a:t>	o. we are finding patterns and features  parametric vs nonparametric  traditional statistical methods vs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0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o. When there are outlier, the average value is not a good estimate to use for the grid pore pressure </a:t>
            </a:r>
            <a:r>
              <a:rPr lang="en-US" dirty="0">
                <a:sym typeface="Wingdings" panose="05000000000000000000" pitchFamily="2" charset="2"/>
              </a:rPr>
              <a:t> we use bootstrap to get a better estimate!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o. A confidence interval is much better than a uniform density bound by the max and min values of the data</a:t>
            </a:r>
          </a:p>
          <a:p>
            <a:r>
              <a:rPr lang="en-US" dirty="0"/>
              <a:t>o. A confidence interval give much information as you have explore, to some extent, the uncertainty space</a:t>
            </a:r>
          </a:p>
        </p:txBody>
      </p:sp>
    </p:spTree>
    <p:extLst>
      <p:ext uri="{BB962C8B-B14F-4D97-AF65-F5344CB8AC3E}">
        <p14:creationId xmlns:p14="http://schemas.microsoft.com/office/powerpoint/2010/main" val="254991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o. Confidence interval is important for decision making. It is what you give to your boss!</a:t>
            </a:r>
          </a:p>
        </p:txBody>
      </p:sp>
    </p:spTree>
    <p:extLst>
      <p:ext uri="{BB962C8B-B14F-4D97-AF65-F5344CB8AC3E}">
        <p14:creationId xmlns:p14="http://schemas.microsoft.com/office/powerpoint/2010/main" val="304899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192000" cy="6025529"/>
          </a:xfrm>
          <a:prstGeom prst="rect">
            <a:avLst/>
          </a:prstGeom>
          <a:gradFill>
            <a:gsLst>
              <a:gs pos="16000">
                <a:srgbClr val="FEE1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2123"/>
            <a:ext cx="12192000" cy="387862"/>
          </a:xfrm>
          <a:prstGeom prst="rect">
            <a:avLst/>
          </a:prstGeom>
          <a:solidFill>
            <a:srgbClr val="F68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919020"/>
            <a:ext cx="12192000" cy="1014023"/>
          </a:xfrm>
          <a:prstGeom prst="rect">
            <a:avLst/>
          </a:prstGeom>
          <a:solidFill>
            <a:srgbClr val="394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09" y="6025529"/>
            <a:ext cx="1949440" cy="78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66" y="1654381"/>
            <a:ext cx="11962015" cy="80619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229" y="27913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394346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964349" y="6379865"/>
            <a:ext cx="1415417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FC37144A-9199-42CD-A73C-80B8F1CDD266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2163" y="6379865"/>
            <a:ext cx="640235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86A96595-55DB-494D-B250-028AD559C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2"/>
            <a:ext cx="12192000" cy="6025529"/>
          </a:xfrm>
          <a:prstGeom prst="rect">
            <a:avLst/>
          </a:prstGeom>
          <a:gradFill>
            <a:gsLst>
              <a:gs pos="16000">
                <a:srgbClr val="FEE1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82123"/>
            <a:ext cx="12192000" cy="387862"/>
          </a:xfrm>
          <a:prstGeom prst="rect">
            <a:avLst/>
          </a:prstGeom>
          <a:solidFill>
            <a:srgbClr val="F68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919020"/>
            <a:ext cx="12192000" cy="1014023"/>
          </a:xfrm>
          <a:prstGeom prst="rect">
            <a:avLst/>
          </a:prstGeom>
          <a:solidFill>
            <a:srgbClr val="394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09" y="6025529"/>
            <a:ext cx="1949440" cy="7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8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99753"/>
            <a:ext cx="12192000" cy="249382"/>
          </a:xfrm>
          <a:prstGeom prst="rect">
            <a:avLst/>
          </a:prstGeom>
          <a:solidFill>
            <a:srgbClr val="F68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9754"/>
            <a:ext cx="12192000" cy="475981"/>
          </a:xfrm>
          <a:prstGeom prst="rect">
            <a:avLst/>
          </a:prstGeom>
          <a:solidFill>
            <a:srgbClr val="F68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"/>
            <a:ext cx="12192000" cy="99753"/>
          </a:xfrm>
          <a:prstGeom prst="rect">
            <a:avLst/>
          </a:prstGeom>
          <a:solidFill>
            <a:srgbClr val="FEE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99751"/>
            <a:ext cx="12192000" cy="475982"/>
          </a:xfrm>
        </p:spPr>
        <p:txBody>
          <a:bodyPr anchor="ctr" anchorCtr="1"/>
          <a:lstStyle>
            <a:lvl1pPr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19315" y="673977"/>
            <a:ext cx="11943083" cy="560858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" y="6357116"/>
            <a:ext cx="1004093" cy="4066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47" y="6376838"/>
            <a:ext cx="2166696" cy="342915"/>
          </a:xfrm>
          <a:prstGeom prst="rect">
            <a:avLst/>
          </a:prstGeom>
        </p:spPr>
      </p:pic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9964349" y="6379865"/>
            <a:ext cx="1415417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3D281FCD-E206-4B9E-94D1-D8702C51A71B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2163" y="6379865"/>
            <a:ext cx="640235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86A96595-55DB-494D-B250-028AD559C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"/>
            <a:ext cx="12192000" cy="99753"/>
          </a:xfrm>
          <a:prstGeom prst="rect">
            <a:avLst/>
          </a:prstGeom>
          <a:solidFill>
            <a:srgbClr val="FEE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" y="6357116"/>
            <a:ext cx="1004093" cy="4066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47" y="6376838"/>
            <a:ext cx="2166696" cy="3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192000" cy="6025529"/>
          </a:xfrm>
          <a:prstGeom prst="rect">
            <a:avLst/>
          </a:prstGeom>
          <a:gradFill>
            <a:gsLst>
              <a:gs pos="16000">
                <a:srgbClr val="FEE1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2123"/>
            <a:ext cx="12192000" cy="387862"/>
          </a:xfrm>
          <a:prstGeom prst="rect">
            <a:avLst/>
          </a:prstGeom>
          <a:solidFill>
            <a:srgbClr val="F68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919020"/>
            <a:ext cx="12192000" cy="1014023"/>
          </a:xfrm>
          <a:prstGeom prst="rect">
            <a:avLst/>
          </a:prstGeom>
          <a:solidFill>
            <a:srgbClr val="394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09" y="6025529"/>
            <a:ext cx="1949440" cy="78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66" y="1654381"/>
            <a:ext cx="11962015" cy="806190"/>
          </a:xfrm>
        </p:spPr>
        <p:txBody>
          <a:bodyPr anchor="b">
            <a:noAutofit/>
          </a:bodyPr>
          <a:lstStyle>
            <a:lvl1pPr algn="ctr">
              <a:defRPr lang="en-US" sz="3600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229" y="27913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394346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964349" y="6379865"/>
            <a:ext cx="1415417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 panose="020F0502020204030204" pitchFamily="34" charset="0"/>
              </a:defRPr>
            </a:lvl1pPr>
          </a:lstStyle>
          <a:p>
            <a:fld id="{45B9F590-D345-41ED-A0C8-AA1D60B1F39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2163" y="6379865"/>
            <a:ext cx="640235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 panose="020F0502020204030204" pitchFamily="34" charset="0"/>
              </a:defRPr>
            </a:lvl1pPr>
          </a:lstStyle>
          <a:p>
            <a:fld id="{86A96595-55DB-494D-B250-028AD559C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"/>
            <a:ext cx="12192000" cy="99753"/>
          </a:xfrm>
          <a:prstGeom prst="rect">
            <a:avLst/>
          </a:prstGeom>
          <a:solidFill>
            <a:srgbClr val="FEE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9753"/>
            <a:ext cx="12192000" cy="249382"/>
          </a:xfrm>
          <a:prstGeom prst="rect">
            <a:avLst/>
          </a:prstGeom>
          <a:solidFill>
            <a:srgbClr val="F68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19314" y="675484"/>
            <a:ext cx="11943084" cy="55755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" y="6357116"/>
            <a:ext cx="1004093" cy="4066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47" y="6376838"/>
            <a:ext cx="2166696" cy="342915"/>
          </a:xfrm>
          <a:prstGeom prst="rect">
            <a:avLst/>
          </a:prstGeom>
        </p:spPr>
      </p:pic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9964349" y="6379865"/>
            <a:ext cx="1415417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 panose="020F0502020204030204" pitchFamily="34" charset="0"/>
              </a:defRPr>
            </a:lvl1pPr>
          </a:lstStyle>
          <a:p>
            <a:fld id="{ADF31B58-78E9-482A-A913-E607EDACA506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2163" y="6379865"/>
            <a:ext cx="640235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 panose="020F0502020204030204" pitchFamily="34" charset="0"/>
              </a:defRPr>
            </a:lvl1pPr>
          </a:lstStyle>
          <a:p>
            <a:fld id="{86A96595-55DB-494D-B250-028AD559C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99751"/>
            <a:ext cx="12192000" cy="475982"/>
          </a:xfrm>
        </p:spPr>
        <p:txBody>
          <a:bodyPr anchor="ctr" anchorCtr="1"/>
          <a:lstStyle>
            <a:lvl1pPr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3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14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192000" cy="99753"/>
          </a:xfrm>
          <a:prstGeom prst="rect">
            <a:avLst/>
          </a:prstGeom>
          <a:solidFill>
            <a:srgbClr val="FEE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9754"/>
            <a:ext cx="12192000" cy="475981"/>
          </a:xfrm>
          <a:prstGeom prst="rect">
            <a:avLst/>
          </a:prstGeom>
          <a:solidFill>
            <a:srgbClr val="F68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9752"/>
            <a:ext cx="12192000" cy="47598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964349" y="6379865"/>
            <a:ext cx="1415417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E39D2E39-3FDA-4D69-9688-BD7567C50714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422163" y="6379865"/>
            <a:ext cx="640235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86A96595-55DB-494D-B250-028AD559C64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8C487-F160-45B3-ACA4-10616816CE7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3" y="6357116"/>
            <a:ext cx="1004093" cy="406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C56241-D9CB-40E9-BA3B-B9ACED0285A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47" y="6376836"/>
            <a:ext cx="2166696" cy="342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A877F0-D6E9-47F9-8D20-BC6476BE3BD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3" y="6357116"/>
            <a:ext cx="1004093" cy="406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C5D38-48DC-4D5F-9819-D5F7A691B5E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47" y="6376836"/>
            <a:ext cx="2166696" cy="3429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C388AA-E652-4137-BAB8-3CF627BE6ED0}"/>
              </a:ext>
            </a:extLst>
          </p:cNvPr>
          <p:cNvGrpSpPr/>
          <p:nvPr userDrawn="1"/>
        </p:nvGrpSpPr>
        <p:grpSpPr>
          <a:xfrm>
            <a:off x="3429000" y="6306816"/>
            <a:ext cx="470917" cy="470917"/>
            <a:chOff x="85164" y="80685"/>
            <a:chExt cx="6678706" cy="6678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8740C2-23CC-4A02-A786-F906B6680A1A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D1EB1E8-1288-4B32-B6B5-919B38E2FDA6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C81A82-0779-4AE0-983D-F50A1A35F6C9}"/>
                </a:ext>
              </a:extLst>
            </p:cNvPr>
            <p:cNvSpPr/>
            <p:nvPr/>
          </p:nvSpPr>
          <p:spPr>
            <a:xfrm>
              <a:off x="469913" y="509631"/>
              <a:ext cx="5976630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05B2CE-FDA0-4C96-9213-1E26442DD746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2E3813-CCE4-4D12-9CA2-547C65B31EFD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AFE0A69-22B9-4C5B-81B7-033F7A568CC9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0F3DBA3-4870-449D-9510-EB18B3F22BEB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5496F95-8D23-40E1-8457-B0EAE84EA1C5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9C39AB6-3D07-4673-AEBD-8A616F00041D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174E68C-DAE0-41E4-80D1-9A8CFFADB7A8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20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" y="3124200"/>
            <a:ext cx="12268199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Introduction to Bootstrap and Monte Carlo Simulation</a:t>
            </a: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r>
              <a:rPr lang="en-US" dirty="0"/>
              <a:t>Yuchen Xiao</a:t>
            </a:r>
            <a:br>
              <a:rPr lang="en-US" sz="2000" dirty="0"/>
            </a:br>
            <a:r>
              <a:rPr lang="en-US" sz="2000" dirty="0"/>
              <a:t>Graduate Research Assistant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Prof. Michael J. Pyrcz, Ph.D., P.Eng.</a:t>
            </a:r>
            <a:br>
              <a:rPr lang="en-US" dirty="0"/>
            </a:br>
            <a:r>
              <a:rPr lang="en-US" sz="2000" dirty="0"/>
              <a:t>Associate Professor</a:t>
            </a:r>
            <a:br>
              <a:rPr lang="en-US" sz="2000" dirty="0"/>
            </a:br>
            <a:br>
              <a:rPr lang="en-US" dirty="0"/>
            </a:br>
            <a:r>
              <a:rPr lang="en-US" sz="1600" dirty="0"/>
              <a:t>Hildebrand Department of Petroleum &amp; Geosystems Engineering</a:t>
            </a:r>
            <a:br>
              <a:rPr lang="en-US" sz="1600" dirty="0"/>
            </a:br>
            <a:r>
              <a:rPr lang="en-US" sz="1600" dirty="0"/>
              <a:t>University of Texas at Austin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Texas Center for Geostatistics</a:t>
            </a:r>
            <a:br>
              <a:rPr lang="en-US" sz="1600" dirty="0"/>
            </a:br>
            <a:r>
              <a:rPr lang="en-US" sz="1600" dirty="0"/>
              <a:t>University of Texas at Austin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Bureau of Economic Geology, Jackson School of Geosciences</a:t>
            </a:r>
            <a:br>
              <a:rPr lang="en-US" sz="1600" dirty="0"/>
            </a:br>
            <a:r>
              <a:rPr lang="en-US" sz="1600" dirty="0"/>
              <a:t>University of Texas at Austin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2200" dirty="0"/>
              <a:t>Date: August 29</a:t>
            </a:r>
            <a:r>
              <a:rPr lang="en-US" sz="2200" baseline="30000" dirty="0"/>
              <a:t>th</a:t>
            </a:r>
            <a:r>
              <a:rPr lang="en-US" sz="2200" dirty="0"/>
              <a:t>  , 2019</a:t>
            </a:r>
            <a:r>
              <a:rPr lang="en-US" sz="2200" baseline="30000" dirty="0"/>
              <a:t>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567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0542-D079-4650-AF57-ED944F5C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407C5-E31F-4F25-9942-F1747EF3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3" y="915333"/>
            <a:ext cx="6324600" cy="15342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4D5C51-BE87-4706-B4BD-489E76CFE879}"/>
              </a:ext>
            </a:extLst>
          </p:cNvPr>
          <p:cNvSpPr/>
          <p:nvPr/>
        </p:nvSpPr>
        <p:spPr>
          <a:xfrm>
            <a:off x="5175507" y="6415240"/>
            <a:ext cx="23743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From Pyrcz Intro to Geostat slides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6AF20-9EB4-4109-8990-FB7663C6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8" y="2788889"/>
            <a:ext cx="5496535" cy="3431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8B417-3C87-4175-B28A-46DDE97B4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1" y="2788889"/>
            <a:ext cx="5715000" cy="354099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7AFA71D-9912-497F-93C7-3C5F524FD18B}"/>
              </a:ext>
            </a:extLst>
          </p:cNvPr>
          <p:cNvGrpSpPr/>
          <p:nvPr/>
        </p:nvGrpSpPr>
        <p:grpSpPr>
          <a:xfrm>
            <a:off x="7620000" y="1026441"/>
            <a:ext cx="2842250" cy="1690257"/>
            <a:chOff x="6869653" y="4646267"/>
            <a:chExt cx="2842250" cy="16902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5B7BDB-226B-4485-B309-B38B995EF6BE}"/>
                </a:ext>
              </a:extLst>
            </p:cNvPr>
            <p:cNvSpPr/>
            <p:nvPr/>
          </p:nvSpPr>
          <p:spPr>
            <a:xfrm>
              <a:off x="7679196" y="4973952"/>
              <a:ext cx="2032697" cy="910015"/>
            </a:xfrm>
            <a:custGeom>
              <a:avLst/>
              <a:gdLst>
                <a:gd name="connsiteX0" fmla="*/ 0 w 1903863"/>
                <a:gd name="connsiteY0" fmla="*/ 750637 h 764284"/>
                <a:gd name="connsiteX1" fmla="*/ 702860 w 1903863"/>
                <a:gd name="connsiteY1" fmla="*/ 10 h 764284"/>
                <a:gd name="connsiteX2" fmla="*/ 1903863 w 1903863"/>
                <a:gd name="connsiteY2" fmla="*/ 764284 h 76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3863" h="764284">
                  <a:moveTo>
                    <a:pt x="0" y="750637"/>
                  </a:moveTo>
                  <a:cubicBezTo>
                    <a:pt x="192775" y="374186"/>
                    <a:pt x="385550" y="-2264"/>
                    <a:pt x="702860" y="10"/>
                  </a:cubicBezTo>
                  <a:cubicBezTo>
                    <a:pt x="1020170" y="2284"/>
                    <a:pt x="1705971" y="633493"/>
                    <a:pt x="1903863" y="764284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0A1470-D4FB-4568-B068-4DC60F46C46E}"/>
                </a:ext>
              </a:extLst>
            </p:cNvPr>
            <p:cNvCxnSpPr/>
            <p:nvPr/>
          </p:nvCxnSpPr>
          <p:spPr>
            <a:xfrm>
              <a:off x="7654503" y="4657147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F4B5A2-632D-446E-B005-C8DBC5CFE3B1}"/>
                </a:ext>
              </a:extLst>
            </p:cNvPr>
            <p:cNvCxnSpPr/>
            <p:nvPr/>
          </p:nvCxnSpPr>
          <p:spPr>
            <a:xfrm>
              <a:off x="7654503" y="5876347"/>
              <a:ext cx="205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CBC3F4-670C-4BB8-91A6-F141FF7D8DDB}"/>
                </a:ext>
              </a:extLst>
            </p:cNvPr>
            <p:cNvSpPr/>
            <p:nvPr/>
          </p:nvSpPr>
          <p:spPr>
            <a:xfrm>
              <a:off x="7867864" y="5408549"/>
              <a:ext cx="160036" cy="4601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A3DC0-AE4A-450F-A43D-DDA04BD2D697}"/>
                </a:ext>
              </a:extLst>
            </p:cNvPr>
            <p:cNvSpPr/>
            <p:nvPr/>
          </p:nvSpPr>
          <p:spPr>
            <a:xfrm>
              <a:off x="8218397" y="5274371"/>
              <a:ext cx="160009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3EFEBE-4885-46CD-8BFA-279840A80AAF}"/>
                </a:ext>
              </a:extLst>
            </p:cNvPr>
            <p:cNvSpPr/>
            <p:nvPr/>
          </p:nvSpPr>
          <p:spPr>
            <a:xfrm>
              <a:off x="8591765" y="5082623"/>
              <a:ext cx="167638" cy="793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DE3F93-6BFD-4AA4-A82E-D431843F321A}"/>
                </a:ext>
              </a:extLst>
            </p:cNvPr>
            <p:cNvSpPr/>
            <p:nvPr/>
          </p:nvSpPr>
          <p:spPr>
            <a:xfrm>
              <a:off x="8957532" y="5274371"/>
              <a:ext cx="167637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87703B-B030-476B-959B-9165B6395728}"/>
                </a:ext>
              </a:extLst>
            </p:cNvPr>
            <p:cNvSpPr txBox="1"/>
            <p:nvPr/>
          </p:nvSpPr>
          <p:spPr>
            <a:xfrm>
              <a:off x="7841201" y="6028747"/>
              <a:ext cx="168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Sample Mean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8145DD-E50F-438A-B5E6-7B5A4AC90C3D}"/>
                </a:ext>
              </a:extLst>
            </p:cNvPr>
            <p:cNvSpPr txBox="1"/>
            <p:nvPr/>
          </p:nvSpPr>
          <p:spPr>
            <a:xfrm>
              <a:off x="6869653" y="4966594"/>
              <a:ext cx="68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Prob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B29190-B9A6-44AE-A7A7-4DEF52CAD98A}"/>
                </a:ext>
              </a:extLst>
            </p:cNvPr>
            <p:cNvCxnSpPr/>
            <p:nvPr/>
          </p:nvCxnSpPr>
          <p:spPr>
            <a:xfrm>
              <a:off x="7797540" y="4957351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529D0F-CAAE-436D-BB4A-A1619D66A803}"/>
                </a:ext>
              </a:extLst>
            </p:cNvPr>
            <p:cNvCxnSpPr/>
            <p:nvPr/>
          </p:nvCxnSpPr>
          <p:spPr>
            <a:xfrm>
              <a:off x="9448800" y="4966331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5B2EE9-C787-43B9-8A00-B4628A18338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876800"/>
              <a:ext cx="12994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37469F-A7EE-46D2-9CB5-E9905A0EE9D0}"/>
                </a:ext>
              </a:extLst>
            </p:cNvPr>
            <p:cNvSpPr txBox="1"/>
            <p:nvPr/>
          </p:nvSpPr>
          <p:spPr>
            <a:xfrm>
              <a:off x="7734268" y="4646267"/>
              <a:ext cx="19776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95 % confidence interval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CE2A983-7E70-4011-BFC6-566B69B85FE8}"/>
              </a:ext>
            </a:extLst>
          </p:cNvPr>
          <p:cNvSpPr txBox="1"/>
          <p:nvPr/>
        </p:nvSpPr>
        <p:spPr>
          <a:xfrm>
            <a:off x="8278495" y="624135"/>
            <a:ext cx="203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5FB"/>
                </a:solidFill>
              </a:rPr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71660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997D-DD72-4C89-9483-5A08A05A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E4FC5-6852-44C3-BB67-73E0F2A76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129" y="1167633"/>
            <a:ext cx="7880533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16607F-96F8-44E8-999B-07BC8C4D06F4}"/>
              </a:ext>
            </a:extLst>
          </p:cNvPr>
          <p:cNvSpPr/>
          <p:nvPr/>
        </p:nvSpPr>
        <p:spPr>
          <a:xfrm>
            <a:off x="2590800" y="5943600"/>
            <a:ext cx="2691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From Pyrcz Intro to Geostat slides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6D5CF3-DFEB-4508-BBD7-A678406776F7}"/>
              </a:ext>
            </a:extLst>
          </p:cNvPr>
          <p:cNvGrpSpPr/>
          <p:nvPr/>
        </p:nvGrpSpPr>
        <p:grpSpPr>
          <a:xfrm>
            <a:off x="8851023" y="1662082"/>
            <a:ext cx="2842250" cy="1692007"/>
            <a:chOff x="8610600" y="2438400"/>
            <a:chExt cx="2842250" cy="169200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4D3ABD-7D4F-4986-B7D0-5F59DC86BF5C}"/>
                </a:ext>
              </a:extLst>
            </p:cNvPr>
            <p:cNvSpPr/>
            <p:nvPr/>
          </p:nvSpPr>
          <p:spPr>
            <a:xfrm>
              <a:off x="9420143" y="2766085"/>
              <a:ext cx="2032697" cy="910015"/>
            </a:xfrm>
            <a:custGeom>
              <a:avLst/>
              <a:gdLst>
                <a:gd name="connsiteX0" fmla="*/ 0 w 1903863"/>
                <a:gd name="connsiteY0" fmla="*/ 750637 h 764284"/>
                <a:gd name="connsiteX1" fmla="*/ 702860 w 1903863"/>
                <a:gd name="connsiteY1" fmla="*/ 10 h 764284"/>
                <a:gd name="connsiteX2" fmla="*/ 1903863 w 1903863"/>
                <a:gd name="connsiteY2" fmla="*/ 764284 h 76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3863" h="764284">
                  <a:moveTo>
                    <a:pt x="0" y="750637"/>
                  </a:moveTo>
                  <a:cubicBezTo>
                    <a:pt x="192775" y="374186"/>
                    <a:pt x="385550" y="-2264"/>
                    <a:pt x="702860" y="10"/>
                  </a:cubicBezTo>
                  <a:cubicBezTo>
                    <a:pt x="1020170" y="2284"/>
                    <a:pt x="1705971" y="633493"/>
                    <a:pt x="1903863" y="764284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FE5DFC-AE7F-4DC0-915B-5C14DED9337A}"/>
                </a:ext>
              </a:extLst>
            </p:cNvPr>
            <p:cNvCxnSpPr/>
            <p:nvPr/>
          </p:nvCxnSpPr>
          <p:spPr>
            <a:xfrm>
              <a:off x="9395450" y="2449280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6268F2-345A-4ACF-8B38-903EFECC9C8C}"/>
                </a:ext>
              </a:extLst>
            </p:cNvPr>
            <p:cNvCxnSpPr/>
            <p:nvPr/>
          </p:nvCxnSpPr>
          <p:spPr>
            <a:xfrm>
              <a:off x="9395450" y="3668480"/>
              <a:ext cx="205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3F7C33-1F35-4051-9C23-9F001C3BE483}"/>
                </a:ext>
              </a:extLst>
            </p:cNvPr>
            <p:cNvSpPr/>
            <p:nvPr/>
          </p:nvSpPr>
          <p:spPr>
            <a:xfrm>
              <a:off x="9608811" y="3200682"/>
              <a:ext cx="160036" cy="4601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573653-2900-4C69-A3BA-BC86F3992D8F}"/>
                </a:ext>
              </a:extLst>
            </p:cNvPr>
            <p:cNvSpPr/>
            <p:nvPr/>
          </p:nvSpPr>
          <p:spPr>
            <a:xfrm>
              <a:off x="9959344" y="3066504"/>
              <a:ext cx="160009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504D77-78FA-495D-B76F-58514EA66F1A}"/>
                </a:ext>
              </a:extLst>
            </p:cNvPr>
            <p:cNvSpPr/>
            <p:nvPr/>
          </p:nvSpPr>
          <p:spPr>
            <a:xfrm>
              <a:off x="10332712" y="2874756"/>
              <a:ext cx="167638" cy="793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BCA614-59FB-43CC-9175-721A069E81FC}"/>
                </a:ext>
              </a:extLst>
            </p:cNvPr>
            <p:cNvSpPr/>
            <p:nvPr/>
          </p:nvSpPr>
          <p:spPr>
            <a:xfrm>
              <a:off x="10698479" y="3066504"/>
              <a:ext cx="167637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86153-2303-402C-91B8-CE419D76F1E1}"/>
                </a:ext>
              </a:extLst>
            </p:cNvPr>
            <p:cNvSpPr txBox="1"/>
            <p:nvPr/>
          </p:nvSpPr>
          <p:spPr>
            <a:xfrm>
              <a:off x="10081648" y="3822630"/>
              <a:ext cx="491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OIP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8942F7-817D-4FC8-B8A4-C6118AC6531E}"/>
                </a:ext>
              </a:extLst>
            </p:cNvPr>
            <p:cNvSpPr txBox="1"/>
            <p:nvPr/>
          </p:nvSpPr>
          <p:spPr>
            <a:xfrm>
              <a:off x="8610600" y="2758727"/>
              <a:ext cx="68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Prob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0B6FF9-D2DE-4C6D-80B7-37068DE1B86D}"/>
                </a:ext>
              </a:extLst>
            </p:cNvPr>
            <p:cNvCxnSpPr/>
            <p:nvPr/>
          </p:nvCxnSpPr>
          <p:spPr>
            <a:xfrm>
              <a:off x="9538487" y="2749484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8CF6F3-0656-4719-B42D-A1CF062BAFEC}"/>
                </a:ext>
              </a:extLst>
            </p:cNvPr>
            <p:cNvCxnSpPr/>
            <p:nvPr/>
          </p:nvCxnSpPr>
          <p:spPr>
            <a:xfrm>
              <a:off x="11189747" y="2758464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2C71CB-542B-44E4-A886-C65B27B37CEC}"/>
                </a:ext>
              </a:extLst>
            </p:cNvPr>
            <p:cNvCxnSpPr>
              <a:cxnSpLocks/>
            </p:cNvCxnSpPr>
            <p:nvPr/>
          </p:nvCxnSpPr>
          <p:spPr>
            <a:xfrm>
              <a:off x="9665747" y="2668933"/>
              <a:ext cx="12994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8D112A-BAF1-4167-9558-FF69D099697A}"/>
                </a:ext>
              </a:extLst>
            </p:cNvPr>
            <p:cNvSpPr txBox="1"/>
            <p:nvPr/>
          </p:nvSpPr>
          <p:spPr>
            <a:xfrm>
              <a:off x="9475215" y="2438400"/>
              <a:ext cx="19776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95 % confidence interval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5AB1EB7-8DDA-43A6-AAC1-471020539CCF}"/>
              </a:ext>
            </a:extLst>
          </p:cNvPr>
          <p:cNvSpPr/>
          <p:nvPr/>
        </p:nvSpPr>
        <p:spPr>
          <a:xfrm rot="5400000">
            <a:off x="10301114" y="3628922"/>
            <a:ext cx="533400" cy="53340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67977-77A5-4D8F-9854-5C3E0CDAD0E7}"/>
              </a:ext>
            </a:extLst>
          </p:cNvPr>
          <p:cNvSpPr txBox="1"/>
          <p:nvPr/>
        </p:nvSpPr>
        <p:spPr>
          <a:xfrm>
            <a:off x="9610114" y="441149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Making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54A37D1-0077-412C-BF4A-ADC71A188FD8}"/>
              </a:ext>
            </a:extLst>
          </p:cNvPr>
          <p:cNvSpPr/>
          <p:nvPr/>
        </p:nvSpPr>
        <p:spPr>
          <a:xfrm>
            <a:off x="8251894" y="2121052"/>
            <a:ext cx="533400" cy="53340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0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B81E-6342-4D8B-8ED8-BAFF0718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9E4FB-B6CB-4B0E-9F5D-A7C87CEB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5" y="838200"/>
            <a:ext cx="7354622" cy="53607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AD8B9AC-5D9C-4EAA-863F-8CC457D01183}"/>
              </a:ext>
            </a:extLst>
          </p:cNvPr>
          <p:cNvGrpSpPr/>
          <p:nvPr/>
        </p:nvGrpSpPr>
        <p:grpSpPr>
          <a:xfrm>
            <a:off x="8534400" y="4191000"/>
            <a:ext cx="3192506" cy="1911784"/>
            <a:chOff x="6869653" y="4646267"/>
            <a:chExt cx="2842250" cy="169025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FB7CE8-8B61-4714-8199-6AEB74E0C4DB}"/>
                </a:ext>
              </a:extLst>
            </p:cNvPr>
            <p:cNvSpPr/>
            <p:nvPr/>
          </p:nvSpPr>
          <p:spPr>
            <a:xfrm>
              <a:off x="7679196" y="4973952"/>
              <a:ext cx="2032697" cy="910015"/>
            </a:xfrm>
            <a:custGeom>
              <a:avLst/>
              <a:gdLst>
                <a:gd name="connsiteX0" fmla="*/ 0 w 1903863"/>
                <a:gd name="connsiteY0" fmla="*/ 750637 h 764284"/>
                <a:gd name="connsiteX1" fmla="*/ 702860 w 1903863"/>
                <a:gd name="connsiteY1" fmla="*/ 10 h 764284"/>
                <a:gd name="connsiteX2" fmla="*/ 1903863 w 1903863"/>
                <a:gd name="connsiteY2" fmla="*/ 764284 h 76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3863" h="764284">
                  <a:moveTo>
                    <a:pt x="0" y="750637"/>
                  </a:moveTo>
                  <a:cubicBezTo>
                    <a:pt x="192775" y="374186"/>
                    <a:pt x="385550" y="-2264"/>
                    <a:pt x="702860" y="10"/>
                  </a:cubicBezTo>
                  <a:cubicBezTo>
                    <a:pt x="1020170" y="2284"/>
                    <a:pt x="1705971" y="633493"/>
                    <a:pt x="1903863" y="764284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94595E-4200-43B3-9174-F0995893159D}"/>
                </a:ext>
              </a:extLst>
            </p:cNvPr>
            <p:cNvCxnSpPr/>
            <p:nvPr/>
          </p:nvCxnSpPr>
          <p:spPr>
            <a:xfrm>
              <a:off x="7654503" y="4657147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323C56-61F3-4536-92F0-9BEA8BA66923}"/>
                </a:ext>
              </a:extLst>
            </p:cNvPr>
            <p:cNvCxnSpPr/>
            <p:nvPr/>
          </p:nvCxnSpPr>
          <p:spPr>
            <a:xfrm>
              <a:off x="7654503" y="5876347"/>
              <a:ext cx="205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510576-8634-4946-BFA5-FACCFFDF0979}"/>
                </a:ext>
              </a:extLst>
            </p:cNvPr>
            <p:cNvSpPr/>
            <p:nvPr/>
          </p:nvSpPr>
          <p:spPr>
            <a:xfrm>
              <a:off x="7867864" y="5408549"/>
              <a:ext cx="160036" cy="4601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2CBF31-B002-42B4-9EE4-9822EE76BBCF}"/>
                </a:ext>
              </a:extLst>
            </p:cNvPr>
            <p:cNvSpPr/>
            <p:nvPr/>
          </p:nvSpPr>
          <p:spPr>
            <a:xfrm>
              <a:off x="8218397" y="5274371"/>
              <a:ext cx="160009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DA4C76-956B-4897-A273-BF4782644705}"/>
                </a:ext>
              </a:extLst>
            </p:cNvPr>
            <p:cNvSpPr/>
            <p:nvPr/>
          </p:nvSpPr>
          <p:spPr>
            <a:xfrm>
              <a:off x="8591765" y="5082623"/>
              <a:ext cx="167638" cy="793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C3112D-CFAA-4B8E-A9DC-204B64C7A51D}"/>
                </a:ext>
              </a:extLst>
            </p:cNvPr>
            <p:cNvSpPr/>
            <p:nvPr/>
          </p:nvSpPr>
          <p:spPr>
            <a:xfrm>
              <a:off x="8957532" y="5274371"/>
              <a:ext cx="167637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BEB133-F7F6-4C3D-AC2B-9A0CB1C759B1}"/>
                </a:ext>
              </a:extLst>
            </p:cNvPr>
            <p:cNvSpPr txBox="1"/>
            <p:nvPr/>
          </p:nvSpPr>
          <p:spPr>
            <a:xfrm>
              <a:off x="7841201" y="6028747"/>
              <a:ext cx="168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Sample Mean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35F4AC-6CE6-40F3-BEC5-641FAA6F4E59}"/>
                </a:ext>
              </a:extLst>
            </p:cNvPr>
            <p:cNvSpPr txBox="1"/>
            <p:nvPr/>
          </p:nvSpPr>
          <p:spPr>
            <a:xfrm>
              <a:off x="6869653" y="4966594"/>
              <a:ext cx="68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Prob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4A5946-AF5A-4497-8049-5C1E89A5EC13}"/>
                </a:ext>
              </a:extLst>
            </p:cNvPr>
            <p:cNvCxnSpPr/>
            <p:nvPr/>
          </p:nvCxnSpPr>
          <p:spPr>
            <a:xfrm>
              <a:off x="7797540" y="4957351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6AD565-02C5-4EBD-A1A1-FE182CD74DE0}"/>
                </a:ext>
              </a:extLst>
            </p:cNvPr>
            <p:cNvCxnSpPr/>
            <p:nvPr/>
          </p:nvCxnSpPr>
          <p:spPr>
            <a:xfrm>
              <a:off x="9448800" y="4966331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969DE3-BCEE-4D2E-B685-0002DF3424B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876800"/>
              <a:ext cx="12994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192E21-D0DC-4226-BBF4-C8BAE60FC2A0}"/>
                </a:ext>
              </a:extLst>
            </p:cNvPr>
            <p:cNvSpPr txBox="1"/>
            <p:nvPr/>
          </p:nvSpPr>
          <p:spPr>
            <a:xfrm>
              <a:off x="7734268" y="4646267"/>
              <a:ext cx="19776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95 % confidence interval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4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11125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Objective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762000"/>
            <a:ext cx="10668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Motivation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Subsurface modeling deals with huge </a:t>
            </a:r>
            <a:r>
              <a:rPr lang="en-US" sz="2000" b="1" dirty="0">
                <a:solidFill>
                  <a:srgbClr val="000000"/>
                </a:solidFill>
              </a:rPr>
              <a:t>uncertainty</a:t>
            </a:r>
            <a:r>
              <a:rPr lang="en-US" sz="2000" dirty="0">
                <a:solidFill>
                  <a:srgbClr val="000000"/>
                </a:solidFill>
              </a:rPr>
              <a:t>! </a:t>
            </a:r>
            <a:r>
              <a:rPr lang="en-US" sz="2000" b="1" dirty="0">
                <a:solidFill>
                  <a:srgbClr val="FF6600"/>
                </a:solidFill>
              </a:rPr>
              <a:t>We do great work, pat on the back!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How can we </a:t>
            </a:r>
            <a:r>
              <a:rPr lang="en-US" sz="2000" b="1" dirty="0">
                <a:solidFill>
                  <a:srgbClr val="000000"/>
                </a:solidFill>
              </a:rPr>
              <a:t>quantify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b="1" dirty="0">
                <a:solidFill>
                  <a:srgbClr val="000000"/>
                </a:solidFill>
              </a:rPr>
              <a:t>reduce</a:t>
            </a:r>
            <a:r>
              <a:rPr lang="en-US" sz="2000" dirty="0">
                <a:solidFill>
                  <a:srgbClr val="000000"/>
                </a:solidFill>
              </a:rPr>
              <a:t> the uncertainty is key!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can use uncertainty to better our estimation and prediction!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Plans: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Understand what is uncertainty and different approaches to resolve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Comparison between </a:t>
            </a:r>
            <a:r>
              <a:rPr lang="en-US" sz="2000" b="1" dirty="0">
                <a:solidFill>
                  <a:srgbClr val="000000"/>
                </a:solidFill>
              </a:rPr>
              <a:t>traditional statistics methods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b="1" dirty="0">
                <a:solidFill>
                  <a:srgbClr val="000000"/>
                </a:solidFill>
              </a:rPr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Introduce powerful </a:t>
            </a:r>
            <a:r>
              <a:rPr lang="en-US" sz="2000" b="1" dirty="0">
                <a:solidFill>
                  <a:srgbClr val="000000"/>
                </a:solidFill>
              </a:rPr>
              <a:t>bootstrap</a:t>
            </a:r>
            <a:r>
              <a:rPr lang="en-US" sz="2000" dirty="0">
                <a:solidFill>
                  <a:srgbClr val="000000"/>
                </a:solidFill>
              </a:rPr>
              <a:t>, a resampling method, that allows estimation of the sampling distribution of almost any 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Introduce </a:t>
            </a:r>
            <a:r>
              <a:rPr lang="en-US" sz="2000" b="1" dirty="0">
                <a:solidFill>
                  <a:srgbClr val="000000"/>
                </a:solidFill>
              </a:rPr>
              <a:t>Monte Carlo Simulation</a:t>
            </a:r>
            <a:r>
              <a:rPr lang="en-US" sz="2000" dirty="0">
                <a:solidFill>
                  <a:srgbClr val="000000"/>
                </a:solidFill>
              </a:rPr>
              <a:t>, a </a:t>
            </a:r>
            <a:r>
              <a:rPr lang="en-US" sz="2000" b="1" dirty="0">
                <a:solidFill>
                  <a:srgbClr val="000000"/>
                </a:solidFill>
              </a:rPr>
              <a:t>computational</a:t>
            </a:r>
            <a:r>
              <a:rPr lang="en-US" sz="2000" dirty="0">
                <a:solidFill>
                  <a:srgbClr val="000000"/>
                </a:solidFill>
              </a:rPr>
              <a:t> algorithms, that rely on related random sampling to obtain </a:t>
            </a:r>
            <a:r>
              <a:rPr lang="en-US" sz="2000" b="1" dirty="0">
                <a:solidFill>
                  <a:srgbClr val="000000"/>
                </a:solidFill>
              </a:rPr>
              <a:t>numerical results</a:t>
            </a:r>
            <a:r>
              <a:rPr lang="en-US" sz="2000" dirty="0">
                <a:solidFill>
                  <a:srgbClr val="000000"/>
                </a:solidFill>
              </a:rPr>
              <a:t>. Popular in modeling phenomena with significant </a:t>
            </a:r>
            <a:r>
              <a:rPr lang="en-US" sz="2000" b="1" dirty="0">
                <a:solidFill>
                  <a:srgbClr val="000000"/>
                </a:solidFill>
              </a:rPr>
              <a:t>uncertainty</a:t>
            </a:r>
            <a:r>
              <a:rPr lang="en-US" sz="2000" dirty="0">
                <a:solidFill>
                  <a:srgbClr val="000000"/>
                </a:solidFill>
              </a:rPr>
              <a:t> in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How they tied to each other from examples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Scientific Question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confident are we in our geological inputs?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can we improve our estimation and prediction?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7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AC80-B775-4840-A6CC-140817B0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Parametric Distribution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02CEF-B9BB-4986-B84A-A731D885D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9250" y="1481931"/>
            <a:ext cx="6808939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234A2-9401-4BDB-AD84-C0D72290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70" y="4132786"/>
            <a:ext cx="3343275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F351E-4D4A-4F45-87D1-0C580680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361" y="2505664"/>
            <a:ext cx="1504950" cy="485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40D007-EF5C-4D1A-B7DC-AC270800097A}"/>
              </a:ext>
            </a:extLst>
          </p:cNvPr>
          <p:cNvSpPr/>
          <p:nvPr/>
        </p:nvSpPr>
        <p:spPr>
          <a:xfrm>
            <a:off x="3241434" y="5882220"/>
            <a:ext cx="3956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https://en.wikipedia.org/wiki/Normal_distribution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921AE-90A4-4022-8107-A23736E7260B}"/>
              </a:ext>
            </a:extLst>
          </p:cNvPr>
          <p:cNvSpPr txBox="1"/>
          <p:nvPr/>
        </p:nvSpPr>
        <p:spPr>
          <a:xfrm>
            <a:off x="8653070" y="3650725"/>
            <a:ext cx="319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Probability density function (PDF)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C2F68-2363-4DF8-8BFD-3EBB1CFA7383}"/>
              </a:ext>
            </a:extLst>
          </p:cNvPr>
          <p:cNvSpPr txBox="1"/>
          <p:nvPr/>
        </p:nvSpPr>
        <p:spPr>
          <a:xfrm>
            <a:off x="9069519" y="215450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Short-hand 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6EEAB-F142-4914-BB44-E7728FCF86F9}"/>
              </a:ext>
            </a:extLst>
          </p:cNvPr>
          <p:cNvSpPr txBox="1"/>
          <p:nvPr/>
        </p:nvSpPr>
        <p:spPr>
          <a:xfrm>
            <a:off x="3810000" y="97578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Normal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08253-1B54-4E3F-9F3D-B5F5D743F283}"/>
              </a:ext>
            </a:extLst>
          </p:cNvPr>
          <p:cNvSpPr txBox="1"/>
          <p:nvPr/>
        </p:nvSpPr>
        <p:spPr>
          <a:xfrm>
            <a:off x="8991600" y="1027556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Predictive model!</a:t>
            </a:r>
          </a:p>
        </p:txBody>
      </p:sp>
    </p:spTree>
    <p:extLst>
      <p:ext uri="{BB962C8B-B14F-4D97-AF65-F5344CB8AC3E}">
        <p14:creationId xmlns:p14="http://schemas.microsoft.com/office/powerpoint/2010/main" val="204225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2FD-2C1F-4287-ABF0-A63D91B1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Estimation and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A3804-FF9A-4A49-AB33-8DF96A6F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6" y="782671"/>
            <a:ext cx="6526758" cy="1786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17E39-9AEF-4E07-AD0F-0F2ABE8E8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50" y="2569518"/>
            <a:ext cx="5341896" cy="35657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054145-3ED3-41AC-9CD6-9E1BAFE9FC6C}"/>
              </a:ext>
            </a:extLst>
          </p:cNvPr>
          <p:cNvSpPr/>
          <p:nvPr/>
        </p:nvSpPr>
        <p:spPr>
          <a:xfrm>
            <a:off x="106182" y="5975495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https://www.carbonbrief.org/analysis-bps-outlook-for-fossil-fuels-could-be-undermined-by-slowing-energy-demand/global-primary-energy-demand-growth-in-the-bp-energy-outlook-2019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1B327-34F7-444C-9A92-0A9E48A436D8}"/>
              </a:ext>
            </a:extLst>
          </p:cNvPr>
          <p:cNvSpPr txBox="1"/>
          <p:nvPr/>
        </p:nvSpPr>
        <p:spPr>
          <a:xfrm>
            <a:off x="209383" y="2259404"/>
            <a:ext cx="2448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From Pyrcz Intro to Geostat slides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F368-9D7C-4048-9ED0-D2D16FA36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17" y="720910"/>
            <a:ext cx="3048000" cy="22835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BA4B11-AC46-4601-8883-7E98BB29EB34}"/>
              </a:ext>
            </a:extLst>
          </p:cNvPr>
          <p:cNvSpPr/>
          <p:nvPr/>
        </p:nvSpPr>
        <p:spPr>
          <a:xfrm>
            <a:off x="7620000" y="3004506"/>
            <a:ext cx="42455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https://www.nairaland.com/4023637/mothers-daughters-look-same-age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7D1078-54F7-4387-8D08-20DD82AA4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872527" y="3691620"/>
            <a:ext cx="3466181" cy="2599636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87722BF-05CF-4F95-9480-2442F6335881}"/>
              </a:ext>
            </a:extLst>
          </p:cNvPr>
          <p:cNvSpPr/>
          <p:nvPr/>
        </p:nvSpPr>
        <p:spPr>
          <a:xfrm>
            <a:off x="5663646" y="3250727"/>
            <a:ext cx="1890756" cy="381000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1AD6F-F6FE-422A-B352-344C578C7A4F}"/>
              </a:ext>
            </a:extLst>
          </p:cNvPr>
          <p:cNvSpPr txBox="1"/>
          <p:nvPr/>
        </p:nvSpPr>
        <p:spPr>
          <a:xfrm>
            <a:off x="5248083" y="3980119"/>
            <a:ext cx="286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Parametric vs. Nonparametric Prediction</a:t>
            </a:r>
          </a:p>
        </p:txBody>
      </p:sp>
    </p:spTree>
    <p:extLst>
      <p:ext uri="{BB962C8B-B14F-4D97-AF65-F5344CB8AC3E}">
        <p14:creationId xmlns:p14="http://schemas.microsoft.com/office/powerpoint/2010/main" val="191844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C51-B29D-4C00-BFA5-DD5DF684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Statistical Methods and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FDF49-620C-42D9-99C8-846BD08651DF}"/>
              </a:ext>
            </a:extLst>
          </p:cNvPr>
          <p:cNvSpPr txBox="1"/>
          <p:nvPr/>
        </p:nvSpPr>
        <p:spPr>
          <a:xfrm>
            <a:off x="609600" y="682048"/>
            <a:ext cx="5486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Statistical Methods: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and practiced when there were not an abundance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Heavy assumptions on data, e.g. </a:t>
            </a:r>
            <a:r>
              <a:rPr lang="en-US" sz="1600" b="1" dirty="0" err="1"/>
              <a:t>iid</a:t>
            </a:r>
            <a:r>
              <a:rPr lang="en-US" sz="1600" dirty="0"/>
              <a:t> (independent and identically distributed) and distribution, e.g. Gaussian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Still work with relatively fewer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statistical inference as a way to explain the relationship between independent variables and dependent variables; prefer with fewer independent variables, i.e. </a:t>
            </a:r>
            <a:r>
              <a:rPr lang="en-US" sz="1600" b="1" dirty="0"/>
              <a:t>curse of dimensionality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Mainly parametric methods, i.e. assumption 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repeated sampling technique to explore pre-defined uncertainty space, e.g. pre-assumption of a Gaussian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36DCF-F3C0-4D82-99DA-52A8ECCC8301}"/>
              </a:ext>
            </a:extLst>
          </p:cNvPr>
          <p:cNvSpPr txBox="1"/>
          <p:nvPr/>
        </p:nvSpPr>
        <p:spPr>
          <a:xfrm>
            <a:off x="6464594" y="659011"/>
            <a:ext cx="5181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several decades ago, previously handicap by the insufficient amount of data and limited computational power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Less assumptions on data and offers outstanding prediction accuracy </a:t>
            </a:r>
          </a:p>
          <a:p>
            <a:r>
              <a:rPr lang="en-US" sz="1600" dirty="0"/>
              <a:t>	e.g. image recognition, Alpha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Lack the ability for inference and the results can be spurious</a:t>
            </a:r>
          </a:p>
          <a:p>
            <a:pPr lvl="1"/>
            <a:r>
              <a:rPr lang="en-US" sz="1600" dirty="0"/>
              <a:t>	i.e. can not explain the path to reach the conclusion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advanced methods are nonparametric methods, i.e. random forest,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Able to handle a huge amount of independent variables, AKA: </a:t>
            </a:r>
            <a:r>
              <a:rPr lang="en-US" sz="1600" b="1" dirty="0"/>
              <a:t>features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just an </a:t>
            </a:r>
            <a:r>
              <a:rPr lang="en-US" sz="1600" b="1" dirty="0"/>
              <a:t>optimization</a:t>
            </a:r>
            <a:r>
              <a:rPr lang="en-US" sz="1600" dirty="0"/>
              <a:t> problem!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33637-1C24-4A32-A650-5CDA8C311F1D}"/>
              </a:ext>
            </a:extLst>
          </p:cNvPr>
          <p:cNvSpPr txBox="1"/>
          <p:nvPr/>
        </p:nvSpPr>
        <p:spPr>
          <a:xfrm>
            <a:off x="4038600" y="6321252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However, they have more common areas !!! </a:t>
            </a:r>
          </a:p>
        </p:txBody>
      </p:sp>
    </p:spTree>
    <p:extLst>
      <p:ext uri="{BB962C8B-B14F-4D97-AF65-F5344CB8AC3E}">
        <p14:creationId xmlns:p14="http://schemas.microsoft.com/office/powerpoint/2010/main" val="286804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F9E-9419-4FB4-AEAC-9DC2EC6A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BC2E-DBB7-4D56-BFB0-73FDB91B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9829800" cy="511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Bootstrap</a:t>
            </a:r>
          </a:p>
          <a:p>
            <a:r>
              <a:rPr lang="en-US" dirty="0"/>
              <a:t>Method to assess the </a:t>
            </a:r>
            <a:r>
              <a:rPr lang="en-US" b="1" dirty="0"/>
              <a:t>uncertainty</a:t>
            </a:r>
            <a:r>
              <a:rPr lang="en-US" dirty="0"/>
              <a:t> in a sample statistic by </a:t>
            </a:r>
            <a:r>
              <a:rPr lang="en-US" b="1" dirty="0"/>
              <a:t>repeated</a:t>
            </a:r>
            <a:r>
              <a:rPr lang="en-US" dirty="0"/>
              <a:t> random sampling with replacement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Assumption</a:t>
            </a:r>
          </a:p>
          <a:p>
            <a:r>
              <a:rPr lang="en-US" dirty="0"/>
              <a:t>Sufficient, representative sampling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dirty="0"/>
              <a:t>Assumes the samples are </a:t>
            </a:r>
            <a:r>
              <a:rPr lang="en-US" b="1" dirty="0"/>
              <a:t>representatives</a:t>
            </a:r>
          </a:p>
          <a:p>
            <a:r>
              <a:rPr lang="en-US" dirty="0"/>
              <a:t>Assumes </a:t>
            </a:r>
            <a:r>
              <a:rPr lang="en-US" b="1" dirty="0"/>
              <a:t>stationarity</a:t>
            </a:r>
          </a:p>
          <a:p>
            <a:r>
              <a:rPr lang="en-US" dirty="0"/>
              <a:t>Does not account for area of interest</a:t>
            </a:r>
          </a:p>
          <a:p>
            <a:r>
              <a:rPr lang="en-US" dirty="0"/>
              <a:t>Assumes </a:t>
            </a:r>
            <a:r>
              <a:rPr lang="en-US" b="1" dirty="0"/>
              <a:t>independent</a:t>
            </a:r>
            <a:r>
              <a:rPr lang="en-US" dirty="0"/>
              <a:t> sampling</a:t>
            </a:r>
          </a:p>
          <a:p>
            <a:r>
              <a:rPr lang="en-US" dirty="0"/>
              <a:t>Only accounts for uncertainty due too few samples, e.g. no uncertainty due to changes away from data (</a:t>
            </a:r>
            <a:r>
              <a:rPr lang="en-US" b="1" dirty="0"/>
              <a:t>spatial correlation</a:t>
            </a:r>
            <a:r>
              <a:rPr lang="en-US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C4F64-CB5C-4D92-806A-590AFD483F78}"/>
              </a:ext>
            </a:extLst>
          </p:cNvPr>
          <p:cNvSpPr txBox="1"/>
          <p:nvPr/>
        </p:nvSpPr>
        <p:spPr>
          <a:xfrm>
            <a:off x="7086600" y="6414039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From Pyrcz’s slides in Intro to Geostatistics</a:t>
            </a:r>
          </a:p>
        </p:txBody>
      </p:sp>
    </p:spTree>
    <p:extLst>
      <p:ext uri="{BB962C8B-B14F-4D97-AF65-F5344CB8AC3E}">
        <p14:creationId xmlns:p14="http://schemas.microsoft.com/office/powerpoint/2010/main" val="356489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AA2E-9A4F-4190-AA6F-B414259D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29" y="71724"/>
            <a:ext cx="12192000" cy="475982"/>
          </a:xfrm>
        </p:spPr>
        <p:txBody>
          <a:bodyPr/>
          <a:lstStyle/>
          <a:p>
            <a:r>
              <a:rPr lang="en-US" dirty="0"/>
              <a:t>Bootstrap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3F964-8D72-4261-B407-B6CB494C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34" y="2571045"/>
            <a:ext cx="5044239" cy="26622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7BB221-CB97-46CE-A082-52B1A57D19B7}"/>
              </a:ext>
            </a:extLst>
          </p:cNvPr>
          <p:cNvSpPr/>
          <p:nvPr/>
        </p:nvSpPr>
        <p:spPr>
          <a:xfrm>
            <a:off x="6533270" y="5357887"/>
            <a:ext cx="533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</a:rPr>
              <a:t>Banjanovic, Erin S., and Osborne, Jason W. (2016). Confidence Intervals for Effect Sizes: Applying Bootstrap Resampling. Practical Assessment, Research &amp; Evaluation, 21(5).</a:t>
            </a:r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C26E7-0BB5-4364-A668-2165B9CF5A25}"/>
              </a:ext>
            </a:extLst>
          </p:cNvPr>
          <p:cNvSpPr/>
          <p:nvPr/>
        </p:nvSpPr>
        <p:spPr>
          <a:xfrm>
            <a:off x="489768" y="1419772"/>
            <a:ext cx="4862403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9ADCB-B27C-4DCD-8765-E505D3DCF179}"/>
              </a:ext>
            </a:extLst>
          </p:cNvPr>
          <p:cNvSpPr txBox="1"/>
          <p:nvPr/>
        </p:nvSpPr>
        <p:spPr>
          <a:xfrm>
            <a:off x="2479431" y="5783676"/>
            <a:ext cx="11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50,000 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D4AA-852E-43CF-882B-3DB7BDBD7F6C}"/>
              </a:ext>
            </a:extLst>
          </p:cNvPr>
          <p:cNvSpPr txBox="1"/>
          <p:nvPr/>
        </p:nvSpPr>
        <p:spPr>
          <a:xfrm rot="16200000">
            <a:off x="-407656" y="3080040"/>
            <a:ext cx="14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50,000 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F0DF8-8DE8-4CFB-AFB2-62040BAAC5F5}"/>
              </a:ext>
            </a:extLst>
          </p:cNvPr>
          <p:cNvSpPr txBox="1"/>
          <p:nvPr/>
        </p:nvSpPr>
        <p:spPr>
          <a:xfrm>
            <a:off x="225934" y="937401"/>
            <a:ext cx="541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Estimate the pore pressure in this grid for simulation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E24C7-B015-4688-8204-6756E5F484AE}"/>
              </a:ext>
            </a:extLst>
          </p:cNvPr>
          <p:cNvSpPr txBox="1"/>
          <p:nvPr/>
        </p:nvSpPr>
        <p:spPr>
          <a:xfrm>
            <a:off x="6574835" y="961414"/>
            <a:ext cx="5044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</a:t>
            </a:r>
            <a:r>
              <a:rPr lang="en-US" dirty="0"/>
              <a:t>: wellhead pressure etc.</a:t>
            </a:r>
          </a:p>
          <a:p>
            <a:endParaRPr lang="en-US" dirty="0"/>
          </a:p>
          <a:p>
            <a:r>
              <a:rPr lang="en-US" b="1" dirty="0"/>
              <a:t>Population</a:t>
            </a:r>
            <a:r>
              <a:rPr lang="en-US" dirty="0"/>
              <a:t>: the entire grid space</a:t>
            </a:r>
          </a:p>
          <a:p>
            <a:endParaRPr lang="en-US" dirty="0"/>
          </a:p>
          <a:p>
            <a:r>
              <a:rPr lang="en-US" b="1" dirty="0"/>
              <a:t>Sample</a:t>
            </a:r>
            <a:r>
              <a:rPr lang="en-US" dirty="0"/>
              <a:t>: wellhead pressure at some locations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77DB0F-DEAB-498C-A39D-9C836E1D0F90}"/>
              </a:ext>
            </a:extLst>
          </p:cNvPr>
          <p:cNvSpPr/>
          <p:nvPr/>
        </p:nvSpPr>
        <p:spPr>
          <a:xfrm>
            <a:off x="1656471" y="199127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231493-4327-45D2-8B83-7BF0C5F9BA12}"/>
              </a:ext>
            </a:extLst>
          </p:cNvPr>
          <p:cNvSpPr/>
          <p:nvPr/>
        </p:nvSpPr>
        <p:spPr>
          <a:xfrm>
            <a:off x="4475871" y="252467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D8C19C-78ED-443A-A147-EDFCEE00CDCA}"/>
              </a:ext>
            </a:extLst>
          </p:cNvPr>
          <p:cNvSpPr/>
          <p:nvPr/>
        </p:nvSpPr>
        <p:spPr>
          <a:xfrm>
            <a:off x="1275471" y="454397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512C8C-DEA0-4B06-9683-294110ABDF7F}"/>
              </a:ext>
            </a:extLst>
          </p:cNvPr>
          <p:cNvSpPr/>
          <p:nvPr/>
        </p:nvSpPr>
        <p:spPr>
          <a:xfrm>
            <a:off x="3034748" y="387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450CF7-1018-4D67-9943-ECE3B3AA7F11}"/>
              </a:ext>
            </a:extLst>
          </p:cNvPr>
          <p:cNvSpPr/>
          <p:nvPr/>
        </p:nvSpPr>
        <p:spPr>
          <a:xfrm>
            <a:off x="3942471" y="229607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A09B4B-4607-428D-A141-777BDD1F7BFE}"/>
              </a:ext>
            </a:extLst>
          </p:cNvPr>
          <p:cNvSpPr/>
          <p:nvPr/>
        </p:nvSpPr>
        <p:spPr>
          <a:xfrm>
            <a:off x="4399671" y="195317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CB47CF-6640-4A26-A858-17A06D6C95E4}"/>
              </a:ext>
            </a:extLst>
          </p:cNvPr>
          <p:cNvSpPr/>
          <p:nvPr/>
        </p:nvSpPr>
        <p:spPr>
          <a:xfrm>
            <a:off x="2494671" y="286757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D539C-F786-4C14-902A-7438609F051C}"/>
              </a:ext>
            </a:extLst>
          </p:cNvPr>
          <p:cNvSpPr txBox="1"/>
          <p:nvPr/>
        </p:nvSpPr>
        <p:spPr>
          <a:xfrm>
            <a:off x="1435491" y="209527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215 psi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09505-10DF-43BA-8320-864B0B53690A}"/>
              </a:ext>
            </a:extLst>
          </p:cNvPr>
          <p:cNvSpPr txBox="1"/>
          <p:nvPr/>
        </p:nvSpPr>
        <p:spPr>
          <a:xfrm>
            <a:off x="3652911" y="236490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237 psi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58387-7FE3-4C0D-95B8-E789AEC6428C}"/>
              </a:ext>
            </a:extLst>
          </p:cNvPr>
          <p:cNvSpPr txBox="1"/>
          <p:nvPr/>
        </p:nvSpPr>
        <p:spPr>
          <a:xfrm>
            <a:off x="4491111" y="1974944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294 psi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B45D1-3CFE-4B1D-B875-96E469EDB6AF}"/>
              </a:ext>
            </a:extLst>
          </p:cNvPr>
          <p:cNvSpPr txBox="1"/>
          <p:nvPr/>
        </p:nvSpPr>
        <p:spPr>
          <a:xfrm>
            <a:off x="1054491" y="473313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243 psi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AAB9C-0A78-4D3B-B0DA-B5CB4533519B}"/>
              </a:ext>
            </a:extLst>
          </p:cNvPr>
          <p:cNvSpPr txBox="1"/>
          <p:nvPr/>
        </p:nvSpPr>
        <p:spPr>
          <a:xfrm>
            <a:off x="4248114" y="272907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210 psi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26849E-2479-4096-87C9-07EDAAABD764}"/>
              </a:ext>
            </a:extLst>
          </p:cNvPr>
          <p:cNvSpPr txBox="1"/>
          <p:nvPr/>
        </p:nvSpPr>
        <p:spPr>
          <a:xfrm>
            <a:off x="2767105" y="406414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224 psi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8AA051-FDA5-4BC8-8D2A-87243F726B81}"/>
              </a:ext>
            </a:extLst>
          </p:cNvPr>
          <p:cNvSpPr txBox="1"/>
          <p:nvPr/>
        </p:nvSpPr>
        <p:spPr>
          <a:xfrm>
            <a:off x="2381214" y="298701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228 psi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729FA-E02D-45B3-B893-C7954BE0D8CC}"/>
              </a:ext>
            </a:extLst>
          </p:cNvPr>
          <p:cNvSpPr txBox="1"/>
          <p:nvPr/>
        </p:nvSpPr>
        <p:spPr>
          <a:xfrm>
            <a:off x="1580271" y="172457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A4C07-8924-4906-8B40-49CB24F64EEF}"/>
              </a:ext>
            </a:extLst>
          </p:cNvPr>
          <p:cNvSpPr txBox="1"/>
          <p:nvPr/>
        </p:nvSpPr>
        <p:spPr>
          <a:xfrm>
            <a:off x="3843411" y="202108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0396B-922F-48AE-9904-406B7E1698EA}"/>
              </a:ext>
            </a:extLst>
          </p:cNvPr>
          <p:cNvSpPr txBox="1"/>
          <p:nvPr/>
        </p:nvSpPr>
        <p:spPr>
          <a:xfrm>
            <a:off x="2395611" y="258620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F3232-128A-4C20-821E-7497DC99DD3C}"/>
              </a:ext>
            </a:extLst>
          </p:cNvPr>
          <p:cNvSpPr txBox="1"/>
          <p:nvPr/>
        </p:nvSpPr>
        <p:spPr>
          <a:xfrm>
            <a:off x="4361571" y="2227366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4BCFA9-29DC-4210-B51A-D22D8ED230F4}"/>
              </a:ext>
            </a:extLst>
          </p:cNvPr>
          <p:cNvSpPr txBox="1"/>
          <p:nvPr/>
        </p:nvSpPr>
        <p:spPr>
          <a:xfrm>
            <a:off x="4323471" y="1677261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D5A384-6784-4DDD-A44E-36A0A08BB849}"/>
              </a:ext>
            </a:extLst>
          </p:cNvPr>
          <p:cNvSpPr txBox="1"/>
          <p:nvPr/>
        </p:nvSpPr>
        <p:spPr>
          <a:xfrm>
            <a:off x="2931456" y="3568911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AD73CC-1574-45C0-821C-62D4B5DC7D9C}"/>
              </a:ext>
            </a:extLst>
          </p:cNvPr>
          <p:cNvSpPr txBox="1"/>
          <p:nvPr/>
        </p:nvSpPr>
        <p:spPr>
          <a:xfrm>
            <a:off x="1168791" y="4236195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2505E-9E6F-48FC-B95F-C18A678E3B99}"/>
              </a:ext>
            </a:extLst>
          </p:cNvPr>
          <p:cNvSpPr txBox="1"/>
          <p:nvPr/>
        </p:nvSpPr>
        <p:spPr>
          <a:xfrm>
            <a:off x="5397631" y="1600200"/>
            <a:ext cx="1045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How to offset the effect of Outlier ?</a:t>
            </a:r>
          </a:p>
        </p:txBody>
      </p:sp>
    </p:spTree>
    <p:extLst>
      <p:ext uri="{BB962C8B-B14F-4D97-AF65-F5344CB8AC3E}">
        <p14:creationId xmlns:p14="http://schemas.microsoft.com/office/powerpoint/2010/main" val="17984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8D41-5C7D-45F8-ABF2-3883E0CC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BA00-477F-4A1C-827C-6F859B76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6" y="838220"/>
            <a:ext cx="7691734" cy="52941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Mean pore pressure</a:t>
            </a:r>
          </a:p>
          <a:p>
            <a:pPr marL="0" indent="0">
              <a:buNone/>
            </a:pPr>
            <a:r>
              <a:rPr lang="en-US" dirty="0"/>
              <a:t>(215 + 237 + 294 + 228 + 210 + 224 + 243) / 7 = 235.86 psi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Bootstrap samples:</a:t>
            </a:r>
          </a:p>
          <a:p>
            <a:pPr marL="0" indent="0">
              <a:buNone/>
            </a:pPr>
            <a:r>
              <a:rPr lang="en-US" dirty="0"/>
              <a:t>First sample: 1,3,6,4,4,7,3</a:t>
            </a:r>
          </a:p>
          <a:p>
            <a:pPr marL="0" indent="0">
              <a:buNone/>
            </a:pPr>
            <a:r>
              <a:rPr lang="en-US" dirty="0"/>
              <a:t>Second sample: 3,6,4,2,5,3,5</a:t>
            </a:r>
          </a:p>
          <a:p>
            <a:pPr marL="0" indent="0">
              <a:buNone/>
            </a:pPr>
            <a:r>
              <a:rPr lang="en-US" dirty="0"/>
              <a:t>Third sample: 6,3,6,3,1,3,7</a:t>
            </a:r>
          </a:p>
          <a:p>
            <a:pPr marL="0" indent="0">
              <a:buNone/>
            </a:pPr>
            <a:r>
              <a:rPr lang="en-US" dirty="0"/>
              <a:t>Forth sample: 7,3,5,3,6,4,2</a:t>
            </a:r>
          </a:p>
          <a:p>
            <a:pPr marL="0" indent="0">
              <a:buNone/>
            </a:pPr>
            <a:r>
              <a:rPr lang="en-US" dirty="0"/>
              <a:t>etc.…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900F838-E49D-4179-B96A-7243E95A44D8}"/>
              </a:ext>
            </a:extLst>
          </p:cNvPr>
          <p:cNvSpPr/>
          <p:nvPr/>
        </p:nvSpPr>
        <p:spPr>
          <a:xfrm>
            <a:off x="9224232" y="3697028"/>
            <a:ext cx="600197" cy="61665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EFA0E4-94D5-46B7-84CD-3EF420A4089A}"/>
              </a:ext>
            </a:extLst>
          </p:cNvPr>
          <p:cNvGrpSpPr/>
          <p:nvPr/>
        </p:nvGrpSpPr>
        <p:grpSpPr>
          <a:xfrm>
            <a:off x="4274808" y="1666435"/>
            <a:ext cx="2842250" cy="1679377"/>
            <a:chOff x="4274808" y="1666435"/>
            <a:chExt cx="2842250" cy="167937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3EC919-324F-4E13-A723-E037999F2792}"/>
                </a:ext>
              </a:extLst>
            </p:cNvPr>
            <p:cNvCxnSpPr/>
            <p:nvPr/>
          </p:nvCxnSpPr>
          <p:spPr>
            <a:xfrm>
              <a:off x="5059658" y="1666435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0C678D-2CB0-447E-8088-4B58FE5EB7FC}"/>
                </a:ext>
              </a:extLst>
            </p:cNvPr>
            <p:cNvCxnSpPr/>
            <p:nvPr/>
          </p:nvCxnSpPr>
          <p:spPr>
            <a:xfrm>
              <a:off x="5059658" y="2885635"/>
              <a:ext cx="205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B3794-6E19-4462-8A5A-AF2ADCDE777B}"/>
                </a:ext>
              </a:extLst>
            </p:cNvPr>
            <p:cNvSpPr/>
            <p:nvPr/>
          </p:nvSpPr>
          <p:spPr>
            <a:xfrm>
              <a:off x="5221506" y="2419323"/>
              <a:ext cx="143194" cy="4571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B524F8-E6E5-46C0-A0C0-D5A7DBCF7000}"/>
                </a:ext>
              </a:extLst>
            </p:cNvPr>
            <p:cNvSpPr/>
            <p:nvPr/>
          </p:nvSpPr>
          <p:spPr>
            <a:xfrm>
              <a:off x="5604472" y="2514599"/>
              <a:ext cx="155985" cy="3710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6A6F35-6D3F-4B01-95DE-8D7F0C5590DA}"/>
                </a:ext>
              </a:extLst>
            </p:cNvPr>
            <p:cNvSpPr/>
            <p:nvPr/>
          </p:nvSpPr>
          <p:spPr>
            <a:xfrm>
              <a:off x="6012158" y="2352235"/>
              <a:ext cx="152400" cy="5333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EA020D-6432-4E6C-AAD1-E9D1DC1C6709}"/>
                </a:ext>
              </a:extLst>
            </p:cNvPr>
            <p:cNvSpPr/>
            <p:nvPr/>
          </p:nvSpPr>
          <p:spPr>
            <a:xfrm>
              <a:off x="6393155" y="2283659"/>
              <a:ext cx="170605" cy="5877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EE1EA-DFA2-4763-9507-24C04DA09B2F}"/>
                </a:ext>
              </a:extLst>
            </p:cNvPr>
            <p:cNvSpPr txBox="1"/>
            <p:nvPr/>
          </p:nvSpPr>
          <p:spPr>
            <a:xfrm>
              <a:off x="5246356" y="3038035"/>
              <a:ext cx="168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Sample Number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650EF-67F0-4C67-AE87-027EF0B356D8}"/>
                </a:ext>
              </a:extLst>
            </p:cNvPr>
            <p:cNvSpPr txBox="1"/>
            <p:nvPr/>
          </p:nvSpPr>
          <p:spPr>
            <a:xfrm>
              <a:off x="4274808" y="1975882"/>
              <a:ext cx="68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Freq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CC2892-1896-498F-BB79-D0B72F5FC2C0}"/>
                </a:ext>
              </a:extLst>
            </p:cNvPr>
            <p:cNvSpPr/>
            <p:nvPr/>
          </p:nvSpPr>
          <p:spPr>
            <a:xfrm>
              <a:off x="5412004" y="2181328"/>
              <a:ext cx="152400" cy="685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458C9B-72AD-4437-89CC-89F1D4E39DE2}"/>
                </a:ext>
              </a:extLst>
            </p:cNvPr>
            <p:cNvSpPr/>
            <p:nvPr/>
          </p:nvSpPr>
          <p:spPr>
            <a:xfrm>
              <a:off x="5810229" y="2199835"/>
              <a:ext cx="152400" cy="685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29806D-B9CA-40B9-9E45-516CF7C6453F}"/>
                </a:ext>
              </a:extLst>
            </p:cNvPr>
            <p:cNvSpPr/>
            <p:nvPr/>
          </p:nvSpPr>
          <p:spPr>
            <a:xfrm>
              <a:off x="6205622" y="2699355"/>
              <a:ext cx="157036" cy="177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978DD4-1A1B-4DCC-8779-E3860E443889}"/>
                </a:ext>
              </a:extLst>
            </p:cNvPr>
            <p:cNvSpPr txBox="1"/>
            <p:nvPr/>
          </p:nvSpPr>
          <p:spPr>
            <a:xfrm>
              <a:off x="5135491" y="2875029"/>
              <a:ext cx="178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1  2  3  4  5  6  7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C9499FE-9775-4296-BF82-7F54B1912625}"/>
              </a:ext>
            </a:extLst>
          </p:cNvPr>
          <p:cNvGrpSpPr/>
          <p:nvPr/>
        </p:nvGrpSpPr>
        <p:grpSpPr>
          <a:xfrm>
            <a:off x="6707648" y="1670449"/>
            <a:ext cx="2842250" cy="1679377"/>
            <a:chOff x="6707648" y="1670449"/>
            <a:chExt cx="2842250" cy="167937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44E29F-0C30-4D0C-9E54-15CC6A325B6B}"/>
                </a:ext>
              </a:extLst>
            </p:cNvPr>
            <p:cNvCxnSpPr/>
            <p:nvPr/>
          </p:nvCxnSpPr>
          <p:spPr>
            <a:xfrm>
              <a:off x="7492498" y="1670449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9A23237-476A-4AF1-963B-7E0C3EFCAD44}"/>
                </a:ext>
              </a:extLst>
            </p:cNvPr>
            <p:cNvCxnSpPr/>
            <p:nvPr/>
          </p:nvCxnSpPr>
          <p:spPr>
            <a:xfrm>
              <a:off x="7492498" y="2889649"/>
              <a:ext cx="205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0E8377B-6076-4953-9F6D-150DE80AA978}"/>
                </a:ext>
              </a:extLst>
            </p:cNvPr>
            <p:cNvSpPr/>
            <p:nvPr/>
          </p:nvSpPr>
          <p:spPr>
            <a:xfrm>
              <a:off x="7641555" y="2683527"/>
              <a:ext cx="155985" cy="1970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0B2F5B-C727-4516-9290-AE44E3468330}"/>
                </a:ext>
              </a:extLst>
            </p:cNvPr>
            <p:cNvSpPr/>
            <p:nvPr/>
          </p:nvSpPr>
          <p:spPr>
            <a:xfrm>
              <a:off x="8038531" y="2388358"/>
              <a:ext cx="154766" cy="48717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B5A225-0317-4DEF-95E6-4FB1264A7153}"/>
                </a:ext>
              </a:extLst>
            </p:cNvPr>
            <p:cNvSpPr/>
            <p:nvPr/>
          </p:nvSpPr>
          <p:spPr>
            <a:xfrm>
              <a:off x="8421237" y="2133615"/>
              <a:ext cx="176161" cy="7560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61CC46-5CD3-4C25-A5EA-38C2073A12A5}"/>
                </a:ext>
              </a:extLst>
            </p:cNvPr>
            <p:cNvSpPr/>
            <p:nvPr/>
          </p:nvSpPr>
          <p:spPr>
            <a:xfrm>
              <a:off x="8805207" y="2592479"/>
              <a:ext cx="191394" cy="2829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79BDA9-35C2-41BD-9D6A-24325E41286F}"/>
                </a:ext>
              </a:extLst>
            </p:cNvPr>
            <p:cNvSpPr txBox="1"/>
            <p:nvPr/>
          </p:nvSpPr>
          <p:spPr>
            <a:xfrm>
              <a:off x="7679196" y="3042049"/>
              <a:ext cx="168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Sample Number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B4EEA9-E5DA-41E3-8E6E-62A9ADD577B9}"/>
                </a:ext>
              </a:extLst>
            </p:cNvPr>
            <p:cNvSpPr txBox="1"/>
            <p:nvPr/>
          </p:nvSpPr>
          <p:spPr>
            <a:xfrm>
              <a:off x="6707648" y="1979896"/>
              <a:ext cx="68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Freq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F4F8533-433D-4FE6-B328-03DFF10D8C36}"/>
                </a:ext>
              </a:extLst>
            </p:cNvPr>
            <p:cNvSpPr/>
            <p:nvPr/>
          </p:nvSpPr>
          <p:spPr>
            <a:xfrm>
              <a:off x="7843848" y="2198546"/>
              <a:ext cx="152400" cy="685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240E07F-CB00-4FE5-8297-583291FA1D44}"/>
                </a:ext>
              </a:extLst>
            </p:cNvPr>
            <p:cNvSpPr/>
            <p:nvPr/>
          </p:nvSpPr>
          <p:spPr>
            <a:xfrm>
              <a:off x="8247949" y="2555975"/>
              <a:ext cx="147520" cy="3336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6639EE-0092-4EF7-9623-95A6381E996E}"/>
                </a:ext>
              </a:extLst>
            </p:cNvPr>
            <p:cNvSpPr/>
            <p:nvPr/>
          </p:nvSpPr>
          <p:spPr>
            <a:xfrm>
              <a:off x="8638462" y="2703369"/>
              <a:ext cx="157036" cy="177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0C10EC-1457-44F3-8EB1-BB714741E7FB}"/>
                </a:ext>
              </a:extLst>
            </p:cNvPr>
            <p:cNvSpPr txBox="1"/>
            <p:nvPr/>
          </p:nvSpPr>
          <p:spPr>
            <a:xfrm>
              <a:off x="7568331" y="2879043"/>
              <a:ext cx="178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1  2  3  4  5  6  7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B62B1C-7155-4E4B-804E-B63B823A5658}"/>
              </a:ext>
            </a:extLst>
          </p:cNvPr>
          <p:cNvGrpSpPr/>
          <p:nvPr/>
        </p:nvGrpSpPr>
        <p:grpSpPr>
          <a:xfrm>
            <a:off x="9224232" y="1707812"/>
            <a:ext cx="2842250" cy="1679377"/>
            <a:chOff x="9224232" y="1707812"/>
            <a:chExt cx="2842250" cy="167937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B0E215B-68CA-4457-A966-DFE95F4E9842}"/>
                </a:ext>
              </a:extLst>
            </p:cNvPr>
            <p:cNvCxnSpPr/>
            <p:nvPr/>
          </p:nvCxnSpPr>
          <p:spPr>
            <a:xfrm>
              <a:off x="10009082" y="1707812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9D85416-24F1-4DDA-A4BE-2514271536AD}"/>
                </a:ext>
              </a:extLst>
            </p:cNvPr>
            <p:cNvCxnSpPr/>
            <p:nvPr/>
          </p:nvCxnSpPr>
          <p:spPr>
            <a:xfrm>
              <a:off x="10009082" y="2927012"/>
              <a:ext cx="205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7462D84-CB5C-48A8-88F3-9C4967067ECE}"/>
                </a:ext>
              </a:extLst>
            </p:cNvPr>
            <p:cNvSpPr/>
            <p:nvPr/>
          </p:nvSpPr>
          <p:spPr>
            <a:xfrm>
              <a:off x="10170930" y="2460700"/>
              <a:ext cx="143194" cy="4571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6090284-B7D3-4FB7-AC91-83A33FFF992C}"/>
                </a:ext>
              </a:extLst>
            </p:cNvPr>
            <p:cNvSpPr/>
            <p:nvPr/>
          </p:nvSpPr>
          <p:spPr>
            <a:xfrm>
              <a:off x="10554891" y="2388358"/>
              <a:ext cx="154990" cy="5386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1AE51DC-2F91-4184-BAFE-87149DA5A66C}"/>
                </a:ext>
              </a:extLst>
            </p:cNvPr>
            <p:cNvSpPr/>
            <p:nvPr/>
          </p:nvSpPr>
          <p:spPr>
            <a:xfrm>
              <a:off x="10958949" y="2133616"/>
              <a:ext cx="155033" cy="7933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7E3F750-7BCD-4B3E-9843-77B7F345F238}"/>
                </a:ext>
              </a:extLst>
            </p:cNvPr>
            <p:cNvSpPr/>
            <p:nvPr/>
          </p:nvSpPr>
          <p:spPr>
            <a:xfrm>
              <a:off x="11353146" y="2555974"/>
              <a:ext cx="160038" cy="356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D3F8689-F6D2-4692-9958-7AE6D4D4B7A4}"/>
                </a:ext>
              </a:extLst>
            </p:cNvPr>
            <p:cNvSpPr txBox="1"/>
            <p:nvPr/>
          </p:nvSpPr>
          <p:spPr>
            <a:xfrm>
              <a:off x="10195780" y="3079412"/>
              <a:ext cx="168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Sample Number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8AEBDC-157A-4868-8D9A-2077C7A5299A}"/>
                </a:ext>
              </a:extLst>
            </p:cNvPr>
            <p:cNvSpPr txBox="1"/>
            <p:nvPr/>
          </p:nvSpPr>
          <p:spPr>
            <a:xfrm>
              <a:off x="9224232" y="2017259"/>
              <a:ext cx="68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Freq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334CA18-882C-4A41-A783-760715D5E541}"/>
                </a:ext>
              </a:extLst>
            </p:cNvPr>
            <p:cNvSpPr/>
            <p:nvPr/>
          </p:nvSpPr>
          <p:spPr>
            <a:xfrm>
              <a:off x="10363652" y="2629841"/>
              <a:ext cx="150175" cy="278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F79393-CDCC-4FCC-AB4D-FD57FF318419}"/>
                </a:ext>
              </a:extLst>
            </p:cNvPr>
            <p:cNvSpPr/>
            <p:nvPr/>
          </p:nvSpPr>
          <p:spPr>
            <a:xfrm>
              <a:off x="10759653" y="2241212"/>
              <a:ext cx="152400" cy="685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3F05E85-EA50-40EA-A2B4-A2857EBA8564}"/>
                </a:ext>
              </a:extLst>
            </p:cNvPr>
            <p:cNvSpPr/>
            <p:nvPr/>
          </p:nvSpPr>
          <p:spPr>
            <a:xfrm>
              <a:off x="11155046" y="2740732"/>
              <a:ext cx="157036" cy="177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B2AFF2-5DC0-4959-964E-68054DB1159A}"/>
                </a:ext>
              </a:extLst>
            </p:cNvPr>
            <p:cNvSpPr txBox="1"/>
            <p:nvPr/>
          </p:nvSpPr>
          <p:spPr>
            <a:xfrm>
              <a:off x="10084915" y="2916406"/>
              <a:ext cx="178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1  2  3  4  5  6  7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C47BD64-B6D6-4E7C-8007-183F67B4D1BF}"/>
              </a:ext>
            </a:extLst>
          </p:cNvPr>
          <p:cNvSpPr txBox="1"/>
          <p:nvPr/>
        </p:nvSpPr>
        <p:spPr>
          <a:xfrm>
            <a:off x="5886428" y="3659298"/>
            <a:ext cx="275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Find sample mean for each bootstrap sample and shown as a PDF</a:t>
            </a:r>
          </a:p>
          <a:p>
            <a:r>
              <a:rPr lang="en-US" sz="1400" b="1" dirty="0"/>
              <a:t>AKA. Central Limit Theorem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7C3253-0C0D-451B-A4F0-3C6E80EEED44}"/>
              </a:ext>
            </a:extLst>
          </p:cNvPr>
          <p:cNvGrpSpPr/>
          <p:nvPr/>
        </p:nvGrpSpPr>
        <p:grpSpPr>
          <a:xfrm>
            <a:off x="7843848" y="4660889"/>
            <a:ext cx="3192506" cy="2086889"/>
            <a:chOff x="6869653" y="4646267"/>
            <a:chExt cx="2842250" cy="1845072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1613D7-C51B-4A39-8E71-DC9D60E70A0C}"/>
                </a:ext>
              </a:extLst>
            </p:cNvPr>
            <p:cNvSpPr/>
            <p:nvPr/>
          </p:nvSpPr>
          <p:spPr>
            <a:xfrm>
              <a:off x="7679196" y="4973952"/>
              <a:ext cx="2032697" cy="910015"/>
            </a:xfrm>
            <a:custGeom>
              <a:avLst/>
              <a:gdLst>
                <a:gd name="connsiteX0" fmla="*/ 0 w 1903863"/>
                <a:gd name="connsiteY0" fmla="*/ 750637 h 764284"/>
                <a:gd name="connsiteX1" fmla="*/ 702860 w 1903863"/>
                <a:gd name="connsiteY1" fmla="*/ 10 h 764284"/>
                <a:gd name="connsiteX2" fmla="*/ 1903863 w 1903863"/>
                <a:gd name="connsiteY2" fmla="*/ 764284 h 76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3863" h="764284">
                  <a:moveTo>
                    <a:pt x="0" y="750637"/>
                  </a:moveTo>
                  <a:cubicBezTo>
                    <a:pt x="192775" y="374186"/>
                    <a:pt x="385550" y="-2264"/>
                    <a:pt x="702860" y="10"/>
                  </a:cubicBezTo>
                  <a:cubicBezTo>
                    <a:pt x="1020170" y="2284"/>
                    <a:pt x="1705971" y="633493"/>
                    <a:pt x="1903863" y="764284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4DDE26-FD54-4E41-A1B0-7CD3E7AB1E84}"/>
                </a:ext>
              </a:extLst>
            </p:cNvPr>
            <p:cNvCxnSpPr/>
            <p:nvPr/>
          </p:nvCxnSpPr>
          <p:spPr>
            <a:xfrm>
              <a:off x="7654503" y="4657147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742C38-3F1D-4A08-9D75-A9000ADE9AE2}"/>
                </a:ext>
              </a:extLst>
            </p:cNvPr>
            <p:cNvCxnSpPr/>
            <p:nvPr/>
          </p:nvCxnSpPr>
          <p:spPr>
            <a:xfrm>
              <a:off x="7654503" y="5876347"/>
              <a:ext cx="205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58892F-FC7C-4C77-86F6-E5FACD24D443}"/>
                </a:ext>
              </a:extLst>
            </p:cNvPr>
            <p:cNvSpPr/>
            <p:nvPr/>
          </p:nvSpPr>
          <p:spPr>
            <a:xfrm>
              <a:off x="7867864" y="5408549"/>
              <a:ext cx="160036" cy="4601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20043A-B4A6-4629-A460-77B00E54802A}"/>
                </a:ext>
              </a:extLst>
            </p:cNvPr>
            <p:cNvSpPr/>
            <p:nvPr/>
          </p:nvSpPr>
          <p:spPr>
            <a:xfrm>
              <a:off x="8218397" y="5274371"/>
              <a:ext cx="160009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55A7E1-F114-46D7-BE89-818F527B9760}"/>
                </a:ext>
              </a:extLst>
            </p:cNvPr>
            <p:cNvSpPr/>
            <p:nvPr/>
          </p:nvSpPr>
          <p:spPr>
            <a:xfrm>
              <a:off x="8591765" y="5082623"/>
              <a:ext cx="167638" cy="793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CC4FC8-21D4-43C6-9534-2D6EB730AFA3}"/>
                </a:ext>
              </a:extLst>
            </p:cNvPr>
            <p:cNvSpPr/>
            <p:nvPr/>
          </p:nvSpPr>
          <p:spPr>
            <a:xfrm>
              <a:off x="8957532" y="5274371"/>
              <a:ext cx="167637" cy="6019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87E74AE-66A2-4B7F-9730-7270DBD1D707}"/>
                    </a:ext>
                  </a:extLst>
                </p:cNvPr>
                <p:cNvSpPr txBox="1"/>
                <p:nvPr/>
              </p:nvSpPr>
              <p:spPr>
                <a:xfrm>
                  <a:off x="7841201" y="6028747"/>
                  <a:ext cx="1684004" cy="462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Sample Mean,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US" sz="1400" b="1" dirty="0"/>
                    <a:t> = 1,…, L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87E74AE-66A2-4B7F-9730-7270DBD1D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01" y="6028747"/>
                  <a:ext cx="1684004" cy="462592"/>
                </a:xfrm>
                <a:prstGeom prst="rect">
                  <a:avLst/>
                </a:prstGeom>
                <a:blipFill>
                  <a:blip r:embed="rId3"/>
                  <a:stretch>
                    <a:fillRect l="-968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DE8E40-7923-411C-AF8E-B95D27B28302}"/>
                </a:ext>
              </a:extLst>
            </p:cNvPr>
            <p:cNvSpPr txBox="1"/>
            <p:nvPr/>
          </p:nvSpPr>
          <p:spPr>
            <a:xfrm>
              <a:off x="6869653" y="4966594"/>
              <a:ext cx="68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Prob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78843C-C044-41A8-828E-39B91B988D4F}"/>
                </a:ext>
              </a:extLst>
            </p:cNvPr>
            <p:cNvCxnSpPr/>
            <p:nvPr/>
          </p:nvCxnSpPr>
          <p:spPr>
            <a:xfrm>
              <a:off x="7797540" y="4957351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90318E5-D6FA-45D2-B79F-E7B31C1DAD1B}"/>
                </a:ext>
              </a:extLst>
            </p:cNvPr>
            <p:cNvCxnSpPr/>
            <p:nvPr/>
          </p:nvCxnSpPr>
          <p:spPr>
            <a:xfrm>
              <a:off x="9448800" y="4966331"/>
              <a:ext cx="0" cy="90239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4CFB91C-54D8-41C3-B7C2-C1F69ABE1DC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876800"/>
              <a:ext cx="12994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5EE978-8C37-4A2C-9457-48623E3C19D1}"/>
                </a:ext>
              </a:extLst>
            </p:cNvPr>
            <p:cNvSpPr txBox="1"/>
            <p:nvPr/>
          </p:nvSpPr>
          <p:spPr>
            <a:xfrm>
              <a:off x="7734268" y="4646267"/>
              <a:ext cx="19776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95 % confidence interval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7AF31F8-B2A8-4EFF-B5F2-C42B47F36391}"/>
              </a:ext>
            </a:extLst>
          </p:cNvPr>
          <p:cNvGrpSpPr/>
          <p:nvPr/>
        </p:nvGrpSpPr>
        <p:grpSpPr>
          <a:xfrm>
            <a:off x="3854878" y="4724400"/>
            <a:ext cx="4019843" cy="1484196"/>
            <a:chOff x="3548862" y="4648200"/>
            <a:chExt cx="4019843" cy="148419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AD39FC5-F1A8-4B7A-B40C-5DB06AEABD7B}"/>
                </a:ext>
              </a:extLst>
            </p:cNvPr>
            <p:cNvSpPr/>
            <p:nvPr/>
          </p:nvSpPr>
          <p:spPr>
            <a:xfrm>
              <a:off x="4281608" y="5458008"/>
              <a:ext cx="2499345" cy="3185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4E8862D-00F1-4357-9872-588F22AE1C70}"/>
                </a:ext>
              </a:extLst>
            </p:cNvPr>
            <p:cNvSpPr txBox="1"/>
            <p:nvPr/>
          </p:nvSpPr>
          <p:spPr>
            <a:xfrm>
              <a:off x="3581400" y="5855397"/>
              <a:ext cx="903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Minimum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2B12CD-1992-4FAB-A218-1F81CF3CDBF1}"/>
                </a:ext>
              </a:extLst>
            </p:cNvPr>
            <p:cNvSpPr txBox="1"/>
            <p:nvPr/>
          </p:nvSpPr>
          <p:spPr>
            <a:xfrm>
              <a:off x="6535327" y="5834691"/>
              <a:ext cx="1033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Maximum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176217F-F380-43C2-ABAF-DD8EBCC096A7}"/>
                </a:ext>
              </a:extLst>
            </p:cNvPr>
            <p:cNvSpPr txBox="1"/>
            <p:nvPr/>
          </p:nvSpPr>
          <p:spPr>
            <a:xfrm>
              <a:off x="3548862" y="5229860"/>
              <a:ext cx="791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210 psi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C3E3CC-ADB3-4C44-A7FE-845E7741481D}"/>
                </a:ext>
              </a:extLst>
            </p:cNvPr>
            <p:cNvSpPr txBox="1"/>
            <p:nvPr/>
          </p:nvSpPr>
          <p:spPr>
            <a:xfrm>
              <a:off x="6664876" y="5210005"/>
              <a:ext cx="791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294 psi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CF0545D-6A76-4578-B3FD-E196658C51B2}"/>
                </a:ext>
              </a:extLst>
            </p:cNvPr>
            <p:cNvCxnSpPr/>
            <p:nvPr/>
          </p:nvCxnSpPr>
          <p:spPr>
            <a:xfrm>
              <a:off x="4274808" y="4648200"/>
              <a:ext cx="0" cy="1128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C9443F6-49B1-4648-9F47-C6EBC2B76009}"/>
                </a:ext>
              </a:extLst>
            </p:cNvPr>
            <p:cNvCxnSpPr/>
            <p:nvPr/>
          </p:nvCxnSpPr>
          <p:spPr>
            <a:xfrm>
              <a:off x="4281607" y="5776601"/>
              <a:ext cx="28204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FDE25-1CDE-4E06-AEF6-9128CD6F60B2}"/>
              </a:ext>
            </a:extLst>
          </p:cNvPr>
          <p:cNvCxnSpPr/>
          <p:nvPr/>
        </p:nvCxnSpPr>
        <p:spPr>
          <a:xfrm flipV="1">
            <a:off x="5886428" y="1888552"/>
            <a:ext cx="0" cy="1003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45D98F-9D81-4DBE-BE6A-B70092FCE0CC}"/>
              </a:ext>
            </a:extLst>
          </p:cNvPr>
          <p:cNvCxnSpPr/>
          <p:nvPr/>
        </p:nvCxnSpPr>
        <p:spPr>
          <a:xfrm flipV="1">
            <a:off x="8247949" y="1912902"/>
            <a:ext cx="0" cy="1003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D44A20E-C031-489E-8190-908A39DEFA53}"/>
              </a:ext>
            </a:extLst>
          </p:cNvPr>
          <p:cNvCxnSpPr>
            <a:cxnSpLocks/>
          </p:cNvCxnSpPr>
          <p:nvPr/>
        </p:nvCxnSpPr>
        <p:spPr>
          <a:xfrm flipV="1">
            <a:off x="10958949" y="1931093"/>
            <a:ext cx="0" cy="9959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880443-732B-4925-A68B-C97F509F3A15}"/>
                  </a:ext>
                </a:extLst>
              </p:cNvPr>
              <p:cNvSpPr txBox="1"/>
              <p:nvPr/>
            </p:nvSpPr>
            <p:spPr>
              <a:xfrm>
                <a:off x="10367801" y="1567734"/>
                <a:ext cx="137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Mean {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400" b="1" dirty="0"/>
                  <a:t>=3}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880443-732B-4925-A68B-C97F509F3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01" y="1567734"/>
                <a:ext cx="1373526" cy="307777"/>
              </a:xfrm>
              <a:prstGeom prst="rect">
                <a:avLst/>
              </a:prstGeom>
              <a:blipFill>
                <a:blip r:embed="rId4"/>
                <a:stretch>
                  <a:fillRect l="-133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E62A9C4-7D81-4CC2-85D1-C3099D826469}"/>
                  </a:ext>
                </a:extLst>
              </p:cNvPr>
              <p:cNvSpPr txBox="1"/>
              <p:nvPr/>
            </p:nvSpPr>
            <p:spPr>
              <a:xfrm>
                <a:off x="7880105" y="1564364"/>
                <a:ext cx="137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Mean {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400" b="1" dirty="0"/>
                  <a:t>=2}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E62A9C4-7D81-4CC2-85D1-C3099D826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105" y="1564364"/>
                <a:ext cx="1373526" cy="307777"/>
              </a:xfrm>
              <a:prstGeom prst="rect">
                <a:avLst/>
              </a:prstGeom>
              <a:blipFill>
                <a:blip r:embed="rId5"/>
                <a:stretch>
                  <a:fillRect l="-1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B1E01F-0576-46A3-9EBC-AED4DAF56A8B}"/>
                  </a:ext>
                </a:extLst>
              </p:cNvPr>
              <p:cNvSpPr txBox="1"/>
              <p:nvPr/>
            </p:nvSpPr>
            <p:spPr>
              <a:xfrm>
                <a:off x="5295719" y="1574936"/>
                <a:ext cx="137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Mean {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400" b="1" dirty="0"/>
                  <a:t>=1}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B1E01F-0576-46A3-9EBC-AED4DAF56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19" y="1574936"/>
                <a:ext cx="1373526" cy="307777"/>
              </a:xfrm>
              <a:prstGeom prst="rect">
                <a:avLst/>
              </a:prstGeom>
              <a:blipFill>
                <a:blip r:embed="rId6"/>
                <a:stretch>
                  <a:fillRect l="-1333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5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B464-0F8C-4BEC-875C-DB0D665A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B89C-D352-4BB9-9436-FA84A4A4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Monte Carlo Simulation</a:t>
            </a:r>
          </a:p>
          <a:p>
            <a:r>
              <a:rPr lang="en-US" dirty="0"/>
              <a:t>Broad class of computational algorithms that rely on </a:t>
            </a:r>
            <a:r>
              <a:rPr lang="en-US" b="1" dirty="0"/>
              <a:t>repeated</a:t>
            </a:r>
            <a:r>
              <a:rPr lang="en-US" dirty="0"/>
              <a:t> random sampling to obtain </a:t>
            </a:r>
            <a:r>
              <a:rPr lang="en-US" b="1" dirty="0"/>
              <a:t>numerical</a:t>
            </a:r>
            <a:r>
              <a:rPr lang="en-US" dirty="0"/>
              <a:t>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Assumption</a:t>
            </a:r>
          </a:p>
          <a:p>
            <a:r>
              <a:rPr lang="en-US" dirty="0"/>
              <a:t>Sufficient, representative sampling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dirty="0"/>
              <a:t>Assumes the samples are </a:t>
            </a:r>
            <a:r>
              <a:rPr lang="en-US" b="1" dirty="0"/>
              <a:t>representatives</a:t>
            </a:r>
          </a:p>
          <a:p>
            <a:r>
              <a:rPr lang="en-US" dirty="0"/>
              <a:t>Assumes </a:t>
            </a:r>
            <a:r>
              <a:rPr lang="en-US" b="1" dirty="0"/>
              <a:t>stationarity</a:t>
            </a:r>
          </a:p>
          <a:p>
            <a:r>
              <a:rPr lang="en-US" b="1" dirty="0"/>
              <a:t>Insufficient tail sampling</a:t>
            </a:r>
          </a:p>
          <a:p>
            <a:r>
              <a:rPr lang="en-US" dirty="0"/>
              <a:t>Does not account for area of interest</a:t>
            </a:r>
          </a:p>
          <a:p>
            <a:r>
              <a:rPr lang="en-US" dirty="0"/>
              <a:t>Assumes </a:t>
            </a:r>
            <a:r>
              <a:rPr lang="en-US" b="1" dirty="0"/>
              <a:t>independent</a:t>
            </a:r>
            <a:r>
              <a:rPr lang="en-US" dirty="0"/>
              <a:t> sampling</a:t>
            </a:r>
          </a:p>
          <a:p>
            <a:r>
              <a:rPr lang="en-US" dirty="0"/>
              <a:t>Only accounts for uncertainty due too few samples, e.g. no uncertainty due to changes away from data (</a:t>
            </a:r>
            <a:r>
              <a:rPr lang="en-US" b="1" dirty="0"/>
              <a:t>spatial correlation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E9016-E7C0-4C3F-91FA-EF120ED372F4}"/>
              </a:ext>
            </a:extLst>
          </p:cNvPr>
          <p:cNvSpPr txBox="1"/>
          <p:nvPr/>
        </p:nvSpPr>
        <p:spPr>
          <a:xfrm>
            <a:off x="7086600" y="6363229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From Pyrcz’s slides in Intro to Geostatistics</a:t>
            </a:r>
          </a:p>
        </p:txBody>
      </p:sp>
    </p:spTree>
    <p:extLst>
      <p:ext uri="{BB962C8B-B14F-4D97-AF65-F5344CB8AC3E}">
        <p14:creationId xmlns:p14="http://schemas.microsoft.com/office/powerpoint/2010/main" val="30290079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CIS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 TexNet-CISR presentation template-LH.POTX [Read-Only]" id="{AEFB899B-C4E3-4E41-9122-262A3CCF3437}" vid="{A34EEF99-4F16-4DFA-A3FD-11CB353B99E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TexNet-CISR presentation template</Template>
  <TotalTime>56552</TotalTime>
  <Pages>7</Pages>
  <Words>979</Words>
  <Application>Microsoft Office PowerPoint</Application>
  <PresentationFormat>Widescreen</PresentationFormat>
  <Paragraphs>174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Wingdings</vt:lpstr>
      <vt:lpstr>Theme-CISR</vt:lpstr>
      <vt:lpstr>Introduction to Bootstrap and Monte Carlo Simulation   Yuchen Xiao Graduate Research Assistant  Prof. Michael J. Pyrcz, Ph.D., P.Eng. Associate Professor  Hildebrand Department of Petroleum &amp; Geosystems Engineering University of Texas at Austin  Texas Center for Geostatistics University of Texas at Austin  Bureau of Economic Geology, Jackson School of Geosciences University of Texas at Austin   Date: August 29th  , 2019  </vt:lpstr>
      <vt:lpstr>Objective </vt:lpstr>
      <vt:lpstr>Parametric Distribution </vt:lpstr>
      <vt:lpstr>Uncertainty in Estimation and Prediction</vt:lpstr>
      <vt:lpstr>Traditional Statistical Methods and Machine Learning</vt:lpstr>
      <vt:lpstr>Bootstrap</vt:lpstr>
      <vt:lpstr>Bootstrap </vt:lpstr>
      <vt:lpstr>Bootstrap</vt:lpstr>
      <vt:lpstr>Monte Carlo Simulation</vt:lpstr>
      <vt:lpstr>Monte Carlo Simulation</vt:lpstr>
      <vt:lpstr>Monte Carlo Simulation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Xiao, Yuchen</cp:lastModifiedBy>
  <cp:revision>503</cp:revision>
  <cp:lastPrinted>2000-01-19T16:18:49Z</cp:lastPrinted>
  <dcterms:created xsi:type="dcterms:W3CDTF">1998-02-20T08:56:31Z</dcterms:created>
  <dcterms:modified xsi:type="dcterms:W3CDTF">2019-08-28T20:28:49Z</dcterms:modified>
</cp:coreProperties>
</file>