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Libre Baskerville"/>
      <p:regular r:id="rId24"/>
      <p:bold r:id="rId25"/>
      <p:italic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bhvtcPpG93AArOEb0K6C996G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Baskervill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f3b8a72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bf3b8a7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f3b8a7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f3b8a7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f3b8a7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f3b8a7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bf3b8a7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bf3b8a7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ce0c054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ce0c05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上面的圖片有動畫功能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9a6b10ca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9a6b10c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5E5E5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前端頁面完整化  開發者資訊  聯繫方式  操作手冊  合作店家一覽</a:t>
            </a:r>
            <a:endParaRPr sz="1000"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49d658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49d65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f3b8a72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f3b8a7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f3b8a72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f3b8a7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f3b8a72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bf3b8a7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f3b8a728_0_1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bf3b8a728_0_1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298704" lvl="5" marL="27432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6pPr>
            <a:lvl7pPr indent="-298704" lvl="6" marL="32004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7pPr>
            <a:lvl8pPr indent="-298703" lvl="7" marL="3657600" rtl="0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8pPr>
            <a:lvl9pPr indent="-298703" lvl="8" marL="4114800" rtl="0">
              <a:spcBef>
                <a:spcPts val="600"/>
              </a:spcBef>
              <a:spcAft>
                <a:spcPts val="600"/>
              </a:spcAft>
              <a:buSzPts val="1104"/>
              <a:buChar char="◼"/>
              <a:defRPr/>
            </a:lvl9pPr>
          </a:lstStyle>
          <a:p/>
        </p:txBody>
      </p:sp>
      <p:sp>
        <p:nvSpPr>
          <p:cNvPr id="95" name="Google Shape;95;gebf3b8a728_0_1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A7CA"/>
              </a:buClr>
              <a:buSzPts val="2000"/>
              <a:buFont typeface="Gill Sans"/>
              <a:buNone/>
              <a:defRPr b="0" sz="2000"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BA7C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BA7C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zh-TW" sz="3100">
                <a:latin typeface="Microsoft JhengHei"/>
                <a:ea typeface="Microsoft JhengHei"/>
                <a:cs typeface="Microsoft JhengHei"/>
                <a:sym typeface="Microsoft JhengHei"/>
              </a:rPr>
              <a:t>產業新尖兵 期末專題報告</a:t>
            </a:r>
            <a:endParaRPr sz="3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員工飲料團購系統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63745" y="3772236"/>
            <a:ext cx="10993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組別   7715  手搖飲料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					陳俐安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					許家萱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					鄭喬瀞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613" y="3856938"/>
            <a:ext cx="26384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f3b8a728_0_4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功能頁介紹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gebf3b8a728_0_43"/>
          <p:cNvSpPr txBox="1"/>
          <p:nvPr>
            <p:ph idx="1" type="body"/>
          </p:nvPr>
        </p:nvSpPr>
        <p:spPr>
          <a:xfrm>
            <a:off x="514450" y="2031125"/>
            <a:ext cx="11163000" cy="492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5.歷史紀錄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可以查詢過往個人下訂所有的訂單及其項目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.個人單筆訂單歷史紀錄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提供跟團者確認自己的訂單明細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7.單筆訂單修改功能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可下訂時間未截止前，提供再次修改訂單內容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8.團購訂單確認輸出頁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供開團者確認本次團購所有資料，並最後會顯示訂單是否成立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9.管理使用者/商品資料頁面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供管理者增刪修查系統資料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5" name="Google Shape;195;gebf3b8a72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400" y="2769475"/>
            <a:ext cx="20002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bf3b8a728_0_43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f3b8a728_0_54"/>
          <p:cNvSpPr txBox="1"/>
          <p:nvPr/>
        </p:nvSpPr>
        <p:spPr>
          <a:xfrm>
            <a:off x="9522900" y="6033625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2F648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b="1" sz="1900">
              <a:solidFill>
                <a:srgbClr val="2F648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gebf3b8a728_0_54"/>
          <p:cNvSpPr txBox="1"/>
          <p:nvPr/>
        </p:nvSpPr>
        <p:spPr>
          <a:xfrm>
            <a:off x="2806000" y="5388625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2F648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b="1" sz="1900">
              <a:solidFill>
                <a:srgbClr val="2F648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gebf3b8a728_0_54"/>
          <p:cNvSpPr txBox="1"/>
          <p:nvPr/>
        </p:nvSpPr>
        <p:spPr>
          <a:xfrm>
            <a:off x="448125" y="550875"/>
            <a:ext cx="399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使用流程</a:t>
            </a:r>
            <a:endParaRPr sz="2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開團者</a:t>
            </a:r>
            <a:endParaRPr b="1" sz="19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gebf3b8a728_0_54"/>
          <p:cNvSpPr/>
          <p:nvPr/>
        </p:nvSpPr>
        <p:spPr>
          <a:xfrm>
            <a:off x="1891142" y="75819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進入網頁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gebf3b8a728_0_54"/>
          <p:cNvSpPr/>
          <p:nvPr/>
        </p:nvSpPr>
        <p:spPr>
          <a:xfrm>
            <a:off x="1891142" y="193985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登入畫面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gebf3b8a728_0_54"/>
          <p:cNvSpPr/>
          <p:nvPr/>
        </p:nvSpPr>
        <p:spPr>
          <a:xfrm>
            <a:off x="1881842" y="291559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使用者登入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gebf3b8a728_0_54"/>
          <p:cNvSpPr/>
          <p:nvPr/>
        </p:nvSpPr>
        <p:spPr>
          <a:xfrm>
            <a:off x="1891142" y="3891325"/>
            <a:ext cx="1848400" cy="1497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是否登入成功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gebf3b8a728_0_54"/>
          <p:cNvSpPr/>
          <p:nvPr/>
        </p:nvSpPr>
        <p:spPr>
          <a:xfrm>
            <a:off x="1891142" y="604885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系統主畫面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gebf3b8a728_0_54"/>
          <p:cNvSpPr/>
          <p:nvPr/>
        </p:nvSpPr>
        <p:spPr>
          <a:xfrm>
            <a:off x="4823842" y="1185467"/>
            <a:ext cx="1848300" cy="6471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開團選單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gebf3b8a728_0_54"/>
          <p:cNvSpPr/>
          <p:nvPr/>
        </p:nvSpPr>
        <p:spPr>
          <a:xfrm>
            <a:off x="4671651" y="2308450"/>
            <a:ext cx="2169900" cy="8505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開團資料輸入頁面(開</a:t>
            </a: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團主</a:t>
            </a: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訂購)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Google Shape;211;gebf3b8a728_0_54"/>
          <p:cNvSpPr/>
          <p:nvPr/>
        </p:nvSpPr>
        <p:spPr>
          <a:xfrm>
            <a:off x="4777300" y="3736375"/>
            <a:ext cx="1948800" cy="8505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開團資料確認頁面(團購資料)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2" name="Google Shape;212;gebf3b8a728_0_54"/>
          <p:cNvSpPr/>
          <p:nvPr/>
        </p:nvSpPr>
        <p:spPr>
          <a:xfrm>
            <a:off x="7501883" y="1637904"/>
            <a:ext cx="1848300" cy="6471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系統主畫面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" name="Google Shape;213;gebf3b8a728_0_54"/>
          <p:cNvSpPr/>
          <p:nvPr/>
        </p:nvSpPr>
        <p:spPr>
          <a:xfrm>
            <a:off x="7434125" y="2608374"/>
            <a:ext cx="2000400" cy="8226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跟團列表頁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4" name="Google Shape;214;gebf3b8a728_0_54"/>
          <p:cNvSpPr/>
          <p:nvPr/>
        </p:nvSpPr>
        <p:spPr>
          <a:xfrm>
            <a:off x="7514250" y="4003238"/>
            <a:ext cx="1848300" cy="6471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查看該筆訂單內容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gebf3b8a728_0_54"/>
          <p:cNvSpPr/>
          <p:nvPr/>
        </p:nvSpPr>
        <p:spPr>
          <a:xfrm>
            <a:off x="9824625" y="4963600"/>
            <a:ext cx="1777200" cy="822600"/>
          </a:xfrm>
          <a:prstGeom prst="roundRect">
            <a:avLst>
              <a:gd fmla="val 16667" name="adj"/>
            </a:avLst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輸出訂單統計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16" name="Google Shape;216;gebf3b8a728_0_54"/>
          <p:cNvCxnSpPr>
            <a:stCxn id="204" idx="2"/>
            <a:endCxn id="205" idx="0"/>
          </p:cNvCxnSpPr>
          <p:nvPr/>
        </p:nvCxnSpPr>
        <p:spPr>
          <a:xfrm>
            <a:off x="2815292" y="1405292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ebf3b8a728_0_54"/>
          <p:cNvCxnSpPr>
            <a:endCxn id="206" idx="0"/>
          </p:cNvCxnSpPr>
          <p:nvPr/>
        </p:nvCxnSpPr>
        <p:spPr>
          <a:xfrm flipH="1">
            <a:off x="2805992" y="2587092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ebf3b8a728_0_54"/>
          <p:cNvCxnSpPr>
            <a:endCxn id="207" idx="0"/>
          </p:cNvCxnSpPr>
          <p:nvPr/>
        </p:nvCxnSpPr>
        <p:spPr>
          <a:xfrm>
            <a:off x="2806042" y="3562825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ebf3b8a728_0_54"/>
          <p:cNvCxnSpPr>
            <a:stCxn id="207" idx="2"/>
            <a:endCxn id="208" idx="0"/>
          </p:cNvCxnSpPr>
          <p:nvPr/>
        </p:nvCxnSpPr>
        <p:spPr>
          <a:xfrm>
            <a:off x="2815342" y="5388625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ebf3b8a728_0_54"/>
          <p:cNvCxnSpPr>
            <a:stCxn id="208" idx="3"/>
            <a:endCxn id="209" idx="1"/>
          </p:cNvCxnSpPr>
          <p:nvPr/>
        </p:nvCxnSpPr>
        <p:spPr>
          <a:xfrm flipH="1" rot="10800000">
            <a:off x="3739442" y="1509108"/>
            <a:ext cx="1084500" cy="48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ebf3b8a728_0_54"/>
          <p:cNvCxnSpPr>
            <a:stCxn id="209" idx="2"/>
            <a:endCxn id="210" idx="0"/>
          </p:cNvCxnSpPr>
          <p:nvPr/>
        </p:nvCxnSpPr>
        <p:spPr>
          <a:xfrm>
            <a:off x="5747992" y="1832567"/>
            <a:ext cx="87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gebf3b8a728_0_54"/>
          <p:cNvCxnSpPr>
            <a:stCxn id="210" idx="2"/>
            <a:endCxn id="211" idx="0"/>
          </p:cNvCxnSpPr>
          <p:nvPr/>
        </p:nvCxnSpPr>
        <p:spPr>
          <a:xfrm flipH="1">
            <a:off x="5751801" y="3158950"/>
            <a:ext cx="48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ebf3b8a728_0_54"/>
          <p:cNvCxnSpPr>
            <a:stCxn id="211" idx="3"/>
            <a:endCxn id="212" idx="1"/>
          </p:cNvCxnSpPr>
          <p:nvPr/>
        </p:nvCxnSpPr>
        <p:spPr>
          <a:xfrm flipH="1" rot="10800000">
            <a:off x="6726100" y="1961425"/>
            <a:ext cx="775800" cy="22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ebf3b8a728_0_54"/>
          <p:cNvCxnSpPr>
            <a:stCxn id="212" idx="2"/>
            <a:endCxn id="213" idx="0"/>
          </p:cNvCxnSpPr>
          <p:nvPr/>
        </p:nvCxnSpPr>
        <p:spPr>
          <a:xfrm>
            <a:off x="8426033" y="2285004"/>
            <a:ext cx="8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ebf3b8a728_0_54"/>
          <p:cNvCxnSpPr>
            <a:stCxn id="213" idx="2"/>
            <a:endCxn id="214" idx="0"/>
          </p:cNvCxnSpPr>
          <p:nvPr/>
        </p:nvCxnSpPr>
        <p:spPr>
          <a:xfrm>
            <a:off x="8434325" y="3430974"/>
            <a:ext cx="4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ebf3b8a728_0_54"/>
          <p:cNvSpPr/>
          <p:nvPr/>
        </p:nvSpPr>
        <p:spPr>
          <a:xfrm>
            <a:off x="7514192" y="4875100"/>
            <a:ext cx="1848400" cy="1497300"/>
          </a:xfrm>
          <a:prstGeom prst="flowChartDecision">
            <a:avLst/>
          </a:prstGeom>
          <a:solidFill>
            <a:srgbClr val="93CF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是否</a:t>
            </a: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成立訂單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27" name="Google Shape;227;gebf3b8a728_0_54"/>
          <p:cNvCxnSpPr>
            <a:stCxn id="214" idx="2"/>
            <a:endCxn id="226" idx="0"/>
          </p:cNvCxnSpPr>
          <p:nvPr/>
        </p:nvCxnSpPr>
        <p:spPr>
          <a:xfrm>
            <a:off x="8438400" y="4650338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ebf3b8a728_0_54"/>
          <p:cNvCxnSpPr>
            <a:stCxn id="226" idx="2"/>
            <a:endCxn id="215" idx="2"/>
          </p:cNvCxnSpPr>
          <p:nvPr/>
        </p:nvCxnSpPr>
        <p:spPr>
          <a:xfrm flipH="1" rot="10800000">
            <a:off x="8438392" y="5786200"/>
            <a:ext cx="22749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ebf3b8a728_0_54"/>
          <p:cNvCxnSpPr>
            <a:stCxn id="226" idx="1"/>
            <a:endCxn id="208" idx="3"/>
          </p:cNvCxnSpPr>
          <p:nvPr/>
        </p:nvCxnSpPr>
        <p:spPr>
          <a:xfrm flipH="1">
            <a:off x="3739592" y="5623750"/>
            <a:ext cx="37746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ebf3b8a728_0_54"/>
          <p:cNvSpPr txBox="1"/>
          <p:nvPr/>
        </p:nvSpPr>
        <p:spPr>
          <a:xfrm>
            <a:off x="5663050" y="5522200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b="1" sz="19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1" name="Google Shape;231;gebf3b8a728_0_54"/>
          <p:cNvSpPr txBox="1"/>
          <p:nvPr/>
        </p:nvSpPr>
        <p:spPr>
          <a:xfrm>
            <a:off x="1054600" y="3701125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b="1" sz="19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2" name="Google Shape;232;gebf3b8a728_0_54"/>
          <p:cNvCxnSpPr>
            <a:stCxn id="207" idx="1"/>
            <a:endCxn id="206" idx="1"/>
          </p:cNvCxnSpPr>
          <p:nvPr/>
        </p:nvCxnSpPr>
        <p:spPr>
          <a:xfrm rot="10800000">
            <a:off x="1881842" y="3239275"/>
            <a:ext cx="9300" cy="1400700"/>
          </a:xfrm>
          <a:prstGeom prst="bentConnector3">
            <a:avLst>
              <a:gd fmla="val 26604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33" name="Google Shape;233;gebf3b8a72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027488" y="888027"/>
            <a:ext cx="1712875" cy="236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ebf3b8a728_0_54"/>
          <p:cNvSpPr txBox="1"/>
          <p:nvPr>
            <p:ph idx="12" type="sldNum"/>
          </p:nvPr>
        </p:nvSpPr>
        <p:spPr>
          <a:xfrm>
            <a:off x="11296610" y="63700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bf3b8a728_0_83"/>
          <p:cNvSpPr txBox="1"/>
          <p:nvPr/>
        </p:nvSpPr>
        <p:spPr>
          <a:xfrm>
            <a:off x="5026875" y="5200825"/>
            <a:ext cx="4899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b="1"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gebf3b8a728_0_83"/>
          <p:cNvSpPr txBox="1"/>
          <p:nvPr/>
        </p:nvSpPr>
        <p:spPr>
          <a:xfrm>
            <a:off x="7771975" y="3406975"/>
            <a:ext cx="4899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2F648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b="1" sz="2000">
              <a:solidFill>
                <a:srgbClr val="2F648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1" name="Google Shape;241;gebf3b8a728_0_83"/>
          <p:cNvSpPr txBox="1"/>
          <p:nvPr/>
        </p:nvSpPr>
        <p:spPr>
          <a:xfrm>
            <a:off x="3491800" y="5464825"/>
            <a:ext cx="4899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2F648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b="1" sz="2000">
              <a:solidFill>
                <a:srgbClr val="2F648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2" name="Google Shape;242;gebf3b8a728_0_83"/>
          <p:cNvSpPr txBox="1"/>
          <p:nvPr/>
        </p:nvSpPr>
        <p:spPr>
          <a:xfrm>
            <a:off x="458150" y="497275"/>
            <a:ext cx="399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使用流程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跟團者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gebf3b8a728_0_83"/>
          <p:cNvSpPr/>
          <p:nvPr/>
        </p:nvSpPr>
        <p:spPr>
          <a:xfrm>
            <a:off x="2538958" y="80724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進入網頁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4" name="Google Shape;244;gebf3b8a728_0_83"/>
          <p:cNvSpPr/>
          <p:nvPr/>
        </p:nvSpPr>
        <p:spPr>
          <a:xfrm>
            <a:off x="2538958" y="198890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登入畫面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5" name="Google Shape;245;gebf3b8a728_0_83"/>
          <p:cNvSpPr/>
          <p:nvPr/>
        </p:nvSpPr>
        <p:spPr>
          <a:xfrm>
            <a:off x="2529658" y="296464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使用者登入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6" name="Google Shape;246;gebf3b8a728_0_83"/>
          <p:cNvSpPr/>
          <p:nvPr/>
        </p:nvSpPr>
        <p:spPr>
          <a:xfrm>
            <a:off x="2538958" y="609790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系統主畫面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47" name="Google Shape;247;gebf3b8a728_0_83"/>
          <p:cNvCxnSpPr>
            <a:stCxn id="243" idx="2"/>
            <a:endCxn id="244" idx="0"/>
          </p:cNvCxnSpPr>
          <p:nvPr/>
        </p:nvCxnSpPr>
        <p:spPr>
          <a:xfrm>
            <a:off x="3463108" y="1454342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ebf3b8a728_0_83"/>
          <p:cNvCxnSpPr>
            <a:endCxn id="245" idx="0"/>
          </p:cNvCxnSpPr>
          <p:nvPr/>
        </p:nvCxnSpPr>
        <p:spPr>
          <a:xfrm flipH="1">
            <a:off x="3453808" y="2636142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gebf3b8a728_0_83"/>
          <p:cNvCxnSpPr>
            <a:endCxn id="250" idx="0"/>
          </p:cNvCxnSpPr>
          <p:nvPr/>
        </p:nvCxnSpPr>
        <p:spPr>
          <a:xfrm>
            <a:off x="3453858" y="3611875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ebf3b8a728_0_83"/>
          <p:cNvCxnSpPr>
            <a:stCxn id="250" idx="2"/>
            <a:endCxn id="246" idx="0"/>
          </p:cNvCxnSpPr>
          <p:nvPr/>
        </p:nvCxnSpPr>
        <p:spPr>
          <a:xfrm>
            <a:off x="3463158" y="5437675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ebf3b8a728_0_83"/>
          <p:cNvSpPr/>
          <p:nvPr/>
        </p:nvSpPr>
        <p:spPr>
          <a:xfrm>
            <a:off x="5570358" y="1236175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跟團列表頁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gebf3b8a728_0_83"/>
          <p:cNvSpPr/>
          <p:nvPr/>
        </p:nvSpPr>
        <p:spPr>
          <a:xfrm>
            <a:off x="5551875" y="3559383"/>
            <a:ext cx="1848400" cy="1497300"/>
          </a:xfrm>
          <a:prstGeom prst="flowChartDecision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是否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加入訂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4" name="Google Shape;254;gebf3b8a728_0_83"/>
          <p:cNvSpPr/>
          <p:nvPr/>
        </p:nvSpPr>
        <p:spPr>
          <a:xfrm>
            <a:off x="5551883" y="221700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跟團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訂購頁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5" name="Google Shape;255;gebf3b8a728_0_83"/>
          <p:cNvSpPr/>
          <p:nvPr/>
        </p:nvSpPr>
        <p:spPr>
          <a:xfrm>
            <a:off x="8564792" y="173514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歷史紀錄頁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6" name="Google Shape;256;gebf3b8a728_0_83"/>
          <p:cNvSpPr/>
          <p:nvPr/>
        </p:nvSpPr>
        <p:spPr>
          <a:xfrm>
            <a:off x="8564792" y="3191775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個人個別訂單明細頁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57" name="Google Shape;257;gebf3b8a728_0_83"/>
          <p:cNvCxnSpPr>
            <a:stCxn id="246" idx="3"/>
            <a:endCxn id="252" idx="1"/>
          </p:cNvCxnSpPr>
          <p:nvPr/>
        </p:nvCxnSpPr>
        <p:spPr>
          <a:xfrm flipH="1" rot="10800000">
            <a:off x="4387258" y="1559658"/>
            <a:ext cx="1183200" cy="48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ebf3b8a728_0_83"/>
          <p:cNvCxnSpPr>
            <a:endCxn id="254" idx="0"/>
          </p:cNvCxnSpPr>
          <p:nvPr/>
        </p:nvCxnSpPr>
        <p:spPr>
          <a:xfrm>
            <a:off x="6476033" y="1883408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ebf3b8a728_0_83"/>
          <p:cNvCxnSpPr>
            <a:stCxn id="254" idx="2"/>
            <a:endCxn id="253" idx="0"/>
          </p:cNvCxnSpPr>
          <p:nvPr/>
        </p:nvCxnSpPr>
        <p:spPr>
          <a:xfrm>
            <a:off x="6476033" y="2864108"/>
            <a:ext cx="0" cy="6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ebf3b8a728_0_83"/>
          <p:cNvCxnSpPr>
            <a:stCxn id="253" idx="3"/>
            <a:endCxn id="255" idx="1"/>
          </p:cNvCxnSpPr>
          <p:nvPr/>
        </p:nvCxnSpPr>
        <p:spPr>
          <a:xfrm flipH="1" rot="10800000">
            <a:off x="7400275" y="2058633"/>
            <a:ext cx="1164600" cy="22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gebf3b8a728_0_83"/>
          <p:cNvCxnSpPr>
            <a:stCxn id="253" idx="1"/>
            <a:endCxn id="246" idx="3"/>
          </p:cNvCxnSpPr>
          <p:nvPr/>
        </p:nvCxnSpPr>
        <p:spPr>
          <a:xfrm flipH="1">
            <a:off x="4387275" y="4308033"/>
            <a:ext cx="1164600" cy="21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gebf3b8a728_0_83"/>
          <p:cNvCxnSpPr>
            <a:stCxn id="255" idx="2"/>
            <a:endCxn id="256" idx="0"/>
          </p:cNvCxnSpPr>
          <p:nvPr/>
        </p:nvCxnSpPr>
        <p:spPr>
          <a:xfrm>
            <a:off x="9488942" y="2382242"/>
            <a:ext cx="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gebf3b8a728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683" y="4051975"/>
            <a:ext cx="2589867" cy="2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ebf3b8a728_0_83"/>
          <p:cNvSpPr/>
          <p:nvPr/>
        </p:nvSpPr>
        <p:spPr>
          <a:xfrm>
            <a:off x="2538958" y="3940375"/>
            <a:ext cx="1848400" cy="1497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是否登入成功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4" name="Google Shape;264;gebf3b8a728_0_83"/>
          <p:cNvSpPr txBox="1"/>
          <p:nvPr>
            <p:ph idx="12" type="sldNum"/>
          </p:nvPr>
        </p:nvSpPr>
        <p:spPr>
          <a:xfrm>
            <a:off x="11296610" y="63700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sp>
        <p:nvSpPr>
          <p:cNvPr id="265" name="Google Shape;265;gebf3b8a728_0_83"/>
          <p:cNvSpPr txBox="1"/>
          <p:nvPr/>
        </p:nvSpPr>
        <p:spPr>
          <a:xfrm>
            <a:off x="1693200" y="3752050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b="1" sz="19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66" name="Google Shape;266;gebf3b8a728_0_83"/>
          <p:cNvCxnSpPr/>
          <p:nvPr/>
        </p:nvCxnSpPr>
        <p:spPr>
          <a:xfrm rot="10800000">
            <a:off x="2520442" y="3290200"/>
            <a:ext cx="9300" cy="1400700"/>
          </a:xfrm>
          <a:prstGeom prst="bentConnector3">
            <a:avLst>
              <a:gd fmla="val 26604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f3b8a728_0_109"/>
          <p:cNvSpPr txBox="1"/>
          <p:nvPr/>
        </p:nvSpPr>
        <p:spPr>
          <a:xfrm>
            <a:off x="442975" y="534675"/>
            <a:ext cx="399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使用流程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系統管理</a:t>
            </a: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者</a:t>
            </a:r>
            <a:endParaRPr b="1"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2" name="Google Shape;272;gebf3b8a728_0_109"/>
          <p:cNvSpPr/>
          <p:nvPr/>
        </p:nvSpPr>
        <p:spPr>
          <a:xfrm>
            <a:off x="2711883" y="74199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進入網頁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3" name="Google Shape;273;gebf3b8a728_0_109"/>
          <p:cNvSpPr txBox="1"/>
          <p:nvPr/>
        </p:nvSpPr>
        <p:spPr>
          <a:xfrm>
            <a:off x="-5822933" y="2935067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4" name="Google Shape;274;gebf3b8a728_0_109"/>
          <p:cNvSpPr/>
          <p:nvPr/>
        </p:nvSpPr>
        <p:spPr>
          <a:xfrm>
            <a:off x="2711883" y="192365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登入畫面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gebf3b8a728_0_109"/>
          <p:cNvSpPr/>
          <p:nvPr/>
        </p:nvSpPr>
        <p:spPr>
          <a:xfrm>
            <a:off x="2702583" y="2899392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使用者登入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6" name="Google Shape;276;gebf3b8a728_0_109"/>
          <p:cNvSpPr/>
          <p:nvPr/>
        </p:nvSpPr>
        <p:spPr>
          <a:xfrm>
            <a:off x="2711883" y="3875125"/>
            <a:ext cx="1848400" cy="1497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是否登入成功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7" name="Google Shape;277;gebf3b8a728_0_109"/>
          <p:cNvSpPr/>
          <p:nvPr/>
        </p:nvSpPr>
        <p:spPr>
          <a:xfrm>
            <a:off x="2711883" y="6032658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系統主畫面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8" name="Google Shape;278;gebf3b8a728_0_109"/>
          <p:cNvCxnSpPr>
            <a:stCxn id="272" idx="2"/>
            <a:endCxn id="274" idx="0"/>
          </p:cNvCxnSpPr>
          <p:nvPr/>
        </p:nvCxnSpPr>
        <p:spPr>
          <a:xfrm>
            <a:off x="3636033" y="1389092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ebf3b8a728_0_109"/>
          <p:cNvCxnSpPr>
            <a:endCxn id="275" idx="0"/>
          </p:cNvCxnSpPr>
          <p:nvPr/>
        </p:nvCxnSpPr>
        <p:spPr>
          <a:xfrm flipH="1">
            <a:off x="3626733" y="2570892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ebf3b8a728_0_109"/>
          <p:cNvCxnSpPr>
            <a:endCxn id="276" idx="0"/>
          </p:cNvCxnSpPr>
          <p:nvPr/>
        </p:nvCxnSpPr>
        <p:spPr>
          <a:xfrm>
            <a:off x="3626783" y="3546625"/>
            <a:ext cx="9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ebf3b8a728_0_109"/>
          <p:cNvCxnSpPr>
            <a:stCxn id="276" idx="2"/>
            <a:endCxn id="277" idx="0"/>
          </p:cNvCxnSpPr>
          <p:nvPr/>
        </p:nvCxnSpPr>
        <p:spPr>
          <a:xfrm>
            <a:off x="3636083" y="5372425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ebf3b8a728_0_109"/>
          <p:cNvSpPr/>
          <p:nvPr/>
        </p:nvSpPr>
        <p:spPr>
          <a:xfrm>
            <a:off x="6113050" y="1665525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修改成員資料頁面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3" name="Google Shape;283;gebf3b8a728_0_109"/>
          <p:cNvCxnSpPr/>
          <p:nvPr/>
        </p:nvCxnSpPr>
        <p:spPr>
          <a:xfrm flipH="1" rot="10800000">
            <a:off x="4560283" y="1923708"/>
            <a:ext cx="1552800" cy="43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ebf3b8a728_0_109"/>
          <p:cNvSpPr txBox="1"/>
          <p:nvPr/>
        </p:nvSpPr>
        <p:spPr>
          <a:xfrm>
            <a:off x="3639200" y="5388625"/>
            <a:ext cx="489900" cy="50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2F648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b="1" sz="2100">
              <a:solidFill>
                <a:srgbClr val="2F648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5" name="Google Shape;285;gebf3b8a728_0_109"/>
          <p:cNvSpPr txBox="1"/>
          <p:nvPr/>
        </p:nvSpPr>
        <p:spPr>
          <a:xfrm>
            <a:off x="1859975" y="3747925"/>
            <a:ext cx="4899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否</a:t>
            </a:r>
            <a:endParaRPr b="1" sz="2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6" name="Google Shape;286;gebf3b8a728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575" y="1862475"/>
            <a:ext cx="1848400" cy="36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ebf3b8a728_0_109"/>
          <p:cNvSpPr/>
          <p:nvPr/>
        </p:nvSpPr>
        <p:spPr>
          <a:xfrm>
            <a:off x="6113050" y="3670675"/>
            <a:ext cx="1848300" cy="6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修改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商品資料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8" name="Google Shape;288;gebf3b8a728_0_109"/>
          <p:cNvCxnSpPr>
            <a:stCxn id="277" idx="3"/>
            <a:endCxn id="287" idx="1"/>
          </p:cNvCxnSpPr>
          <p:nvPr/>
        </p:nvCxnSpPr>
        <p:spPr>
          <a:xfrm flipH="1" rot="10800000">
            <a:off x="4560183" y="3994308"/>
            <a:ext cx="1552800" cy="23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ebf3b8a728_0_109"/>
          <p:cNvSpPr txBox="1"/>
          <p:nvPr>
            <p:ph idx="12" type="sldNum"/>
          </p:nvPr>
        </p:nvSpPr>
        <p:spPr>
          <a:xfrm>
            <a:off x="11296610" y="63700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sp>
        <p:nvSpPr>
          <p:cNvPr id="290" name="Google Shape;290;gebf3b8a728_0_109"/>
          <p:cNvSpPr txBox="1"/>
          <p:nvPr/>
        </p:nvSpPr>
        <p:spPr>
          <a:xfrm>
            <a:off x="2024650" y="3679525"/>
            <a:ext cx="4899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91" name="Google Shape;291;gebf3b8a728_0_109"/>
          <p:cNvCxnSpPr/>
          <p:nvPr/>
        </p:nvCxnSpPr>
        <p:spPr>
          <a:xfrm rot="10800000">
            <a:off x="2699492" y="3217675"/>
            <a:ext cx="9300" cy="1400700"/>
          </a:xfrm>
          <a:prstGeom prst="bentConnector3">
            <a:avLst>
              <a:gd fmla="val 26604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e0c054d9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系統設計細節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7" name="Google Shape;297;gece0c054d9_0_0"/>
          <p:cNvSpPr txBox="1"/>
          <p:nvPr>
            <p:ph idx="1" type="body"/>
          </p:nvPr>
        </p:nvSpPr>
        <p:spPr>
          <a:xfrm>
            <a:off x="581200" y="1814525"/>
            <a:ext cx="11148900" cy="48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團購訂單的時間掌控：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在系統時間設定上，為了避免於訂購的時候出現時間爭議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設定時間條件相關規範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開團時間：為按下送出表單的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現在時間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開團截止時間：以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現在時間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算起，至少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+10分鐘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團購訂單到貨時間：以截止時間起算，至少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+3小時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進入結帳頁面：以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送達時間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+1小時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確認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送出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結帳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訂單：以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送達時間前至少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30分鐘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8" name="Google Shape;298;gece0c054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375" y="3283538"/>
            <a:ext cx="19621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ece0c054d9_0_0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pic>
        <p:nvPicPr>
          <p:cNvPr id="300" name="Google Shape;300;gece0c054d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750" y="702150"/>
            <a:ext cx="8093946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資料庫規劃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6" name="Google Shape;306;p6"/>
          <p:cNvSpPr txBox="1"/>
          <p:nvPr>
            <p:ph idx="1" type="body"/>
          </p:nvPr>
        </p:nvSpPr>
        <p:spPr>
          <a:xfrm>
            <a:off x="581203" y="2407000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410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6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使用者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410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56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使用者帳號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410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56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廠商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3244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商品清單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410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56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團購訂單一覽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410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56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個人訂單明細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7" name="Google Shape;307;p6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pic>
        <p:nvPicPr>
          <p:cNvPr id="308" name="Google Shape;3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978" y="2087968"/>
            <a:ext cx="7477706" cy="446878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 txBox="1"/>
          <p:nvPr>
            <p:ph idx="1" type="body"/>
          </p:nvPr>
        </p:nvSpPr>
        <p:spPr>
          <a:xfrm>
            <a:off x="3795528" y="5369150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使用者帳</a:t>
            </a: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號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6"/>
          <p:cNvSpPr txBox="1"/>
          <p:nvPr>
            <p:ph idx="1" type="body"/>
          </p:nvPr>
        </p:nvSpPr>
        <p:spPr>
          <a:xfrm>
            <a:off x="5656703" y="421625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廠商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1" name="Google Shape;311;p6"/>
          <p:cNvSpPr txBox="1"/>
          <p:nvPr>
            <p:ph idx="1" type="body"/>
          </p:nvPr>
        </p:nvSpPr>
        <p:spPr>
          <a:xfrm>
            <a:off x="5645953" y="4799425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商品清單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7481853" y="421625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團購訂單一覽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6"/>
          <p:cNvSpPr txBox="1"/>
          <p:nvPr>
            <p:ph idx="1" type="body"/>
          </p:nvPr>
        </p:nvSpPr>
        <p:spPr>
          <a:xfrm>
            <a:off x="9299550" y="1684525"/>
            <a:ext cx="2459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個人訂單明細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3771516" y="702150"/>
            <a:ext cx="2459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使用者資料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d9a6b10ca_4_3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sp>
        <p:nvSpPr>
          <p:cNvPr id="320" name="Google Shape;320;ged9a6b10ca_4_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資料庫規劃 </a:t>
            </a: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型別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1" name="Google Shape;321;ged9a6b10ca_4_3"/>
          <p:cNvPicPr preferRelativeResize="0"/>
          <p:nvPr/>
        </p:nvPicPr>
        <p:blipFill rotWithShape="1">
          <a:blip r:embed="rId3">
            <a:alphaModFix/>
          </a:blip>
          <a:srcRect b="0" l="2229" r="0" t="0"/>
          <a:stretch/>
        </p:blipFill>
        <p:spPr>
          <a:xfrm>
            <a:off x="514700" y="1837600"/>
            <a:ext cx="29241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ed9a6b10ca_4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00" y="5657125"/>
            <a:ext cx="28479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ed9a6b10ca_4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875" y="1848925"/>
            <a:ext cx="2886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ed9a6b10ca_4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438" y="4477538"/>
            <a:ext cx="28289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ed9a6b10ca_4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4938" y="1863200"/>
            <a:ext cx="29241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ed9a6b10ca_4_3"/>
          <p:cNvPicPr preferRelativeResize="0"/>
          <p:nvPr/>
        </p:nvPicPr>
        <p:blipFill rotWithShape="1">
          <a:blip r:embed="rId8">
            <a:alphaModFix/>
          </a:blip>
          <a:srcRect b="0" l="2305" r="0" t="0"/>
          <a:stretch/>
        </p:blipFill>
        <p:spPr>
          <a:xfrm>
            <a:off x="9075950" y="1850025"/>
            <a:ext cx="28289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實作流程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208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會依照使用者等級有不同流程，且前端可不登入即可觀看相關介紹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8192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進行實作流程～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3" name="Google Shape;333;p7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  <p:pic>
        <p:nvPicPr>
          <p:cNvPr id="334" name="Google Shape;3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175" y="4133850"/>
            <a:ext cx="2209825" cy="2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未來期望&amp;待加入功能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0" name="Google Shape;340;p8"/>
          <p:cNvSpPr txBox="1"/>
          <p:nvPr>
            <p:ph idx="1" type="body"/>
          </p:nvPr>
        </p:nvSpPr>
        <p:spPr>
          <a:xfrm>
            <a:off x="886000" y="2118150"/>
            <a:ext cx="76056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42"/>
              <a:buNone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待</a:t>
            </a: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補充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184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242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外觀美化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9462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20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前端頁面完整化，實作忘記密碼的功能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3236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242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新增可以增刪修店家的功能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184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242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希望能完成品項折扣功能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184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242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盼望能</a:t>
            </a: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研發出</a:t>
            </a: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如何不以人工加入資料的方法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5792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042"/>
              <a:buNone/>
            </a:pPr>
            <a:r>
              <a:t/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042"/>
              <a:buNone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 未來期望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184" lvl="0" marL="30600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242"/>
              <a:buFont typeface="Microsoft JhengHei"/>
              <a:buChar char="◼"/>
            </a:pPr>
            <a:r>
              <a:rPr lang="zh-TW" sz="2420">
                <a:latin typeface="Microsoft JhengHei"/>
                <a:ea typeface="Microsoft JhengHei"/>
                <a:cs typeface="Microsoft JhengHei"/>
                <a:sym typeface="Microsoft JhengHei"/>
              </a:rPr>
              <a:t>將系統格式統一化，套用在各種類似功能系統上</a:t>
            </a:r>
            <a:endParaRPr sz="242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  <p:pic>
        <p:nvPicPr>
          <p:cNvPr id="342" name="Google Shape;3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475" y="2769436"/>
            <a:ext cx="2500425" cy="25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00" y="1975275"/>
            <a:ext cx="595300" cy="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00" y="5346250"/>
            <a:ext cx="595300" cy="5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Q&amp;A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" name="Google Shape;350;p9"/>
          <p:cNvSpPr txBox="1"/>
          <p:nvPr>
            <p:ph idx="1" type="body"/>
          </p:nvPr>
        </p:nvSpPr>
        <p:spPr>
          <a:xfrm>
            <a:off x="-283499" y="2086300"/>
            <a:ext cx="12475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b="0" i="1" lang="zh-TW" sz="4000">
                <a:solidFill>
                  <a:srgbClr val="17171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Thank you for your time and attention.</a:t>
            </a:r>
            <a:endParaRPr i="1" sz="4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概要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663000" y="2314575"/>
            <a:ext cx="31089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◼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設計動機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◼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系統目標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◼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系統簡介與功能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◼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使用案例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Char char="◼"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頁面規劃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082600" y="2603550"/>
            <a:ext cx="399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5944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icrosoft JhengHei"/>
              <a:buChar char="◼"/>
            </a:pPr>
            <a:r>
              <a:rPr lang="zh-TW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功能頁一覽</a:t>
            </a:r>
            <a:endParaRPr sz="26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5944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icrosoft JhengHei"/>
              <a:buChar char="◼"/>
            </a:pPr>
            <a:r>
              <a:rPr lang="zh-TW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資料庫規劃</a:t>
            </a:r>
            <a:endParaRPr sz="26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5944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icrosoft JhengHei"/>
              <a:buChar char="◼"/>
            </a:pPr>
            <a:r>
              <a:rPr lang="zh-TW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實作流程</a:t>
            </a:r>
            <a:endParaRPr sz="26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5944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icrosoft JhengHei"/>
              <a:buChar char="◼"/>
            </a:pPr>
            <a:r>
              <a:rPr lang="zh-TW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未來期望&amp;待加入功能</a:t>
            </a:r>
            <a:endParaRPr sz="26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5944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icrosoft JhengHei"/>
              <a:buChar char="◼"/>
            </a:pPr>
            <a:r>
              <a:rPr lang="zh-TW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Q&amp;A</a:t>
            </a:r>
            <a:endParaRPr sz="26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  <mc:AlternateContent>
    <mc:Choice Requires="p14">
      <p:transition spd="slow" p14:dur="2000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49d65884_0_0"/>
          <p:cNvSpPr txBox="1"/>
          <p:nvPr>
            <p:ph type="title"/>
          </p:nvPr>
        </p:nvSpPr>
        <p:spPr>
          <a:xfrm>
            <a:off x="581242" y="6079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設計動機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gf049d65884_0_0"/>
          <p:cNvSpPr txBox="1"/>
          <p:nvPr>
            <p:ph idx="1" type="body"/>
          </p:nvPr>
        </p:nvSpPr>
        <p:spPr>
          <a:xfrm>
            <a:off x="487017" y="2142821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060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7402" lvl="0" marL="306000" rtl="0" algn="l">
              <a:spcBef>
                <a:spcPts val="1080"/>
              </a:spcBef>
              <a:spcAft>
                <a:spcPts val="0"/>
              </a:spcAft>
              <a:buSzPts val="2308"/>
              <a:buFont typeface="Microsoft JhengHei"/>
              <a:buChar char="◼"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選擇製作訂購系統的原因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   貼近生活經驗/仰賴網購的電商趨勢/隨著系統需求不同，複雜度可高可低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透</a:t>
            </a:r>
            <a:r>
              <a:rPr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過基礎的訂單系統設計，初步掌握系統規劃的要點，將本次專題定位為製作出系統Demo，期望未來的專案皆可以活用此專題經驗</a:t>
            </a:r>
            <a:endParaRPr sz="25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7" name="Google Shape;117;gf049d6588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325" y="5016050"/>
            <a:ext cx="1561201" cy="15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f049d65884_0_0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38" y="1928813"/>
            <a:ext cx="18573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系統目標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430800" y="3514725"/>
            <a:ext cx="398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以團購系統為概念設計，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面向公司內部員工，協助員工在團購訂飲料時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，訂購流程得以簡化、更方便訂購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提供主要功能</a:t>
            </a:r>
            <a:r>
              <a:rPr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「開團」、「跟團」、「成立訂單」、「修改訂單」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874913" y="4075775"/>
            <a:ext cx="26649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435">
                <a:latin typeface="Microsoft JhengHei"/>
                <a:ea typeface="Microsoft JhengHei"/>
                <a:cs typeface="Microsoft JhengHei"/>
                <a:sym typeface="Microsoft JhengHei"/>
              </a:rPr>
              <a:t>保存以往歷史紀錄</a:t>
            </a:r>
            <a:endParaRPr sz="2435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435">
                <a:latin typeface="Microsoft JhengHei"/>
                <a:ea typeface="Microsoft JhengHei"/>
                <a:cs typeface="Microsoft JhengHei"/>
                <a:sym typeface="Microsoft JhengHei"/>
              </a:rPr>
              <a:t>以便查</a:t>
            </a:r>
            <a:r>
              <a:rPr lang="zh-TW" sz="2435">
                <a:latin typeface="Microsoft JhengHei"/>
                <a:ea typeface="Microsoft JhengHei"/>
                <a:cs typeface="Microsoft JhengHei"/>
                <a:sym typeface="Microsoft JhengHei"/>
              </a:rPr>
              <a:t>取</a:t>
            </a:r>
            <a:endParaRPr sz="2435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7813175" y="4301000"/>
            <a:ext cx="39840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包含查詢及刪改使用者基本資料之系統，並依其權限不同，提供可以管理使用者帳號、商家資料等不同的使用者功能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313" y="2237444"/>
            <a:ext cx="17716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8130" y="2538885"/>
            <a:ext cx="227409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376806" y="1387542"/>
            <a:ext cx="67698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Font typeface="Microsoft JhengHei"/>
              <a:buChar char="◼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主要功能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	員工可利用帳戶選擇「開團」亦或「跟團」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	可將訂購資料列表有效管理並查詢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系統簡介&amp;功能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76806" y="4232802"/>
            <a:ext cx="50226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Microsoft JhengHei"/>
              <a:buChar char="◼"/>
            </a:pPr>
            <a:r>
              <a:rPr i="0" lang="zh-TW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次要功能</a:t>
            </a:r>
            <a:endParaRPr i="0" sz="24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i="0" lang="zh-TW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建立使用者帳戶</a:t>
            </a:r>
            <a:r>
              <a:rPr lang="zh-TW"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/商家</a:t>
            </a:r>
            <a:endParaRPr i="0" sz="24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i="0" lang="zh-TW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修改</a:t>
            </a:r>
            <a:r>
              <a:rPr lang="zh-TW"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使用者/商家</a:t>
            </a:r>
            <a:r>
              <a:rPr i="0" lang="zh-TW" sz="24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216150" y="3604575"/>
            <a:ext cx="2262900" cy="101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使用者進入系統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907925" y="3604575"/>
            <a:ext cx="2262900" cy="101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使用跟團或者開團功能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9329050" y="3604575"/>
            <a:ext cx="2262900" cy="101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訂購內容輸出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618488" y="3604575"/>
            <a:ext cx="2262900" cy="101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開團者確認訂單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2" name="Google Shape;142;p4"/>
          <p:cNvCxnSpPr>
            <a:stCxn id="138" idx="3"/>
            <a:endCxn id="139" idx="1"/>
          </p:cNvCxnSpPr>
          <p:nvPr/>
        </p:nvCxnSpPr>
        <p:spPr>
          <a:xfrm>
            <a:off x="3479050" y="4111425"/>
            <a:ext cx="429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4"/>
          <p:cNvCxnSpPr>
            <a:stCxn id="139" idx="3"/>
            <a:endCxn id="141" idx="1"/>
          </p:cNvCxnSpPr>
          <p:nvPr/>
        </p:nvCxnSpPr>
        <p:spPr>
          <a:xfrm>
            <a:off x="6170825" y="4111425"/>
            <a:ext cx="447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4"/>
          <p:cNvCxnSpPr>
            <a:stCxn id="141" idx="3"/>
            <a:endCxn id="140" idx="1"/>
          </p:cNvCxnSpPr>
          <p:nvPr/>
        </p:nvCxnSpPr>
        <p:spPr>
          <a:xfrm>
            <a:off x="8881388" y="4111425"/>
            <a:ext cx="447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4"/>
          <p:cNvSpPr/>
          <p:nvPr/>
        </p:nvSpPr>
        <p:spPr>
          <a:xfrm>
            <a:off x="3991800" y="5255200"/>
            <a:ext cx="2262900" cy="101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使用者進入系統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784150" y="5255200"/>
            <a:ext cx="2262900" cy="101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進入使用者管理或者商品資料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9576500" y="5255200"/>
            <a:ext cx="2262900" cy="101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相關資料之增刪修查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8" name="Google Shape;148;p4"/>
          <p:cNvCxnSpPr>
            <a:stCxn id="145" idx="3"/>
            <a:endCxn id="146" idx="1"/>
          </p:cNvCxnSpPr>
          <p:nvPr/>
        </p:nvCxnSpPr>
        <p:spPr>
          <a:xfrm>
            <a:off x="6254700" y="5762050"/>
            <a:ext cx="529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4"/>
          <p:cNvCxnSpPr>
            <a:stCxn id="146" idx="3"/>
            <a:endCxn id="147" idx="1"/>
          </p:cNvCxnSpPr>
          <p:nvPr/>
        </p:nvCxnSpPr>
        <p:spPr>
          <a:xfrm>
            <a:off x="9047050" y="5762050"/>
            <a:ext cx="529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f3b8a728_0_2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使用案例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" name="Google Shape;156;gebf3b8a728_0_24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  <p:pic>
        <p:nvPicPr>
          <p:cNvPr id="157" name="Google Shape;157;gebf3b8a728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0" y="1901650"/>
            <a:ext cx="5642643" cy="49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ebf3b8a728_0_24"/>
          <p:cNvPicPr preferRelativeResize="0"/>
          <p:nvPr/>
        </p:nvPicPr>
        <p:blipFill rotWithShape="1">
          <a:blip r:embed="rId4">
            <a:alphaModFix/>
          </a:blip>
          <a:srcRect b="3456" l="0" r="0" t="0"/>
          <a:stretch/>
        </p:blipFill>
        <p:spPr>
          <a:xfrm>
            <a:off x="6886625" y="1821825"/>
            <a:ext cx="3500225" cy="502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頁面規劃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145100" y="2459950"/>
            <a:ext cx="3184500" cy="37563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員工登入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系統使用介紹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214175" y="2134300"/>
            <a:ext cx="1041900" cy="466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2225">
            <a:solidFill>
              <a:srgbClr val="B087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前端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875200" y="2459900"/>
            <a:ext cx="3184500" cy="3756300"/>
          </a:xfrm>
          <a:prstGeom prst="rect">
            <a:avLst/>
          </a:prstGeom>
          <a:noFill/>
          <a:ln cap="rnd" cmpd="sng" w="22225">
            <a:solidFill>
              <a:srgbClr val="2F64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員工個人頁面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開團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跟團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一覽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歷史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訂購紀錄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訂單輸出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5037175" y="2601100"/>
            <a:ext cx="2234400" cy="44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2F64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一般使用者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8059690" y="2459900"/>
            <a:ext cx="3184500" cy="3756300"/>
          </a:xfrm>
          <a:prstGeom prst="rect">
            <a:avLst/>
          </a:prstGeom>
          <a:noFill/>
          <a:ln cap="rnd" cmpd="sng" w="22225">
            <a:solidFill>
              <a:srgbClr val="2F64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包含一般使用者功能)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帳號一覽表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使用者資料修改頁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商品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資料一覽表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商品資料修改頁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548183" y="2134300"/>
            <a:ext cx="1041900" cy="4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2F64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後端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9029699" y="2601125"/>
            <a:ext cx="2014200" cy="44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2F64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管理者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75" y="4925025"/>
            <a:ext cx="1291226" cy="12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f3b8a728_0_3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頁面規劃</a:t>
            </a:r>
            <a:endParaRPr/>
          </a:p>
        </p:txBody>
      </p:sp>
      <p:sp>
        <p:nvSpPr>
          <p:cNvPr id="178" name="Google Shape;178;gebf3b8a728_0_3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ebf3b8a728_0_30"/>
          <p:cNvPicPr preferRelativeResize="0"/>
          <p:nvPr/>
        </p:nvPicPr>
        <p:blipFill rotWithShape="1">
          <a:blip r:embed="rId3">
            <a:alphaModFix/>
          </a:blip>
          <a:srcRect b="0" l="1263" r="0" t="0"/>
          <a:stretch/>
        </p:blipFill>
        <p:spPr>
          <a:xfrm>
            <a:off x="145050" y="0"/>
            <a:ext cx="11901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ebf3b8a728_0_30"/>
          <p:cNvSpPr txBox="1"/>
          <p:nvPr>
            <p:ph idx="12" type="sldNum"/>
          </p:nvPr>
        </p:nvSpPr>
        <p:spPr>
          <a:xfrm>
            <a:off x="11139600" y="6492912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f3b8a728_0_3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功能頁一覽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gebf3b8a728_0_38"/>
          <p:cNvSpPr txBox="1"/>
          <p:nvPr>
            <p:ph idx="1" type="body"/>
          </p:nvPr>
        </p:nvSpPr>
        <p:spPr>
          <a:xfrm>
            <a:off x="581200" y="2180501"/>
            <a:ext cx="11029500" cy="417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1.登入頁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提供各使用者使用帳號密碼登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入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2.開團訂購頁面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提供欲開團的開團者下訂單，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包含開團時間、結束時間、預定到貨時間等紀錄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3.目前可跟團頁面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提供目前可以跟團的內容一覽表，供點選以跟團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2400">
                <a:solidFill>
                  <a:srgbClr val="6BA7C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.跟團訂單頁</a:t>
            </a:r>
            <a:endParaRPr sz="2400">
              <a:solidFill>
                <a:srgbClr val="6BA7C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以開團者時間廠商資料為基準，再提供跟團者選擇下訂的細目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7" name="Google Shape;187;gebf3b8a72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128663" y="1871775"/>
            <a:ext cx="24098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bf3b8a728_0_38"/>
          <p:cNvSpPr txBox="1"/>
          <p:nvPr>
            <p:ph idx="12" type="sldNum"/>
          </p:nvPr>
        </p:nvSpPr>
        <p:spPr>
          <a:xfrm>
            <a:off x="10558300" y="6489537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000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股利">
  <a:themeElements>
    <a:clrScheme name="自訂 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F2BAA8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2021-09-10T16:44:16Z</dcterms:created>
  <dc:creator>ゆち 藤原</dc:creator>
</cp:coreProperties>
</file>