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layfair Displ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fairDisplay-regular.fntdata"/><Relationship Id="rId47" Type="http://schemas.openxmlformats.org/officeDocument/2006/relationships/slide" Target="slides/slide42.xml"/><Relationship Id="rId49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layfairDisplay-boldItalic.fntdata"/><Relationship Id="rId50" Type="http://schemas.openxmlformats.org/officeDocument/2006/relationships/font" Target="fonts/PlayfairDispl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943b7483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943b748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43b7483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943b7483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943b7483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943b7483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43b7483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943b7483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943b7483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943b7483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943b7483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943b7483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43b7483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943b7483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43b7483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943b7483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43b7483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943b7483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943b7483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943b7483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943b748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943b748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43b7483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943b7483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943b7483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943b7483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943b7483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943b7483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943b7483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943b7483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43b7483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943b7483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943b7483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943b7483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943b7483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943b7483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943b7483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943b7483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43b7483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943b7483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943b7483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943b7483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943b748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943b748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943b7483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943b7483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943b7483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943b7483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943b7483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943b7483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943b7483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943b7483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943b7483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943b7483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943b7483e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943b7483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943b7483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943b7483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943b7483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943b7483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943b7483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943b7483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943b7483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943b7483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43b7483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43b748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943b7483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943b7483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95c420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95c420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95c4206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95c4206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43b7483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943b7483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43b748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943b748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943b748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943b748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943b7483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943b7483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43b7483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43b7483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智能計算</a:t>
            </a:r>
            <a:br>
              <a:rPr lang="zh-TW"/>
            </a:br>
            <a:r>
              <a:rPr lang="zh-TW"/>
              <a:t>HW3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資工碩一 M1354024 戴育琪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保存模型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99475" y="2088700"/>
            <a:ext cx="600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每個 epoch 結束後保存生成器與判別器模型參數，便於後續測試與部署。</a:t>
            </a:r>
            <a:endParaRPr sz="1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825"/>
            <a:ext cx="7887525" cy="8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69406"/>
          <a:stretch/>
        </p:blipFill>
        <p:spPr>
          <a:xfrm>
            <a:off x="311700" y="2594875"/>
            <a:ext cx="5793101" cy="14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650" y="2088700"/>
            <a:ext cx="1916575" cy="1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6. 生成結果</a:t>
            </a:r>
            <a:endParaRPr/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0" y="2084975"/>
            <a:ext cx="88323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載入模型架構：Generator() 初始化生成器的網路結構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載入已訓練參數：使用 torch.load 載入訓練完成後儲存的模型參數檔案（generator_20.pth）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設定為評估模式：generator.eval() 將模型切換到評估模式，避免影響模型行為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79147" l="0" r="0" t="0"/>
          <a:stretch/>
        </p:blipFill>
        <p:spPr>
          <a:xfrm>
            <a:off x="311700" y="1152477"/>
            <a:ext cx="6512700" cy="7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7. 生成圖像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5297700" y="1152450"/>
            <a:ext cx="3534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生成隨機噪聲：使用 torch.randn生成一個隨機噪聲向量，代表一組數值分布為標準正態分布的噪聲。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使用生成器生成圖像：</a:t>
            </a:r>
            <a:r>
              <a:rPr lang="zh-TW"/>
              <a:t>g</a:t>
            </a:r>
            <a:r>
              <a:rPr lang="zh-TW"/>
              <a:t>enerator(noise) 將噪聲向量轉換為假圖像。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調整像素值範圍：使用 (fake_image + 1) / 2 將像素值重新映射到 [0, 1]，以便儲存成標準圖像格式。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儲存圖像：使用 save_image 將圖像存入目錄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11948" l="0" r="37102" t="0"/>
          <a:stretch/>
        </p:blipFill>
        <p:spPr>
          <a:xfrm>
            <a:off x="311700" y="1152475"/>
            <a:ext cx="4986000" cy="30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8. 使用 FID 指標進行品質評估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76124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6325"/>
            <a:ext cx="7612474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86675"/>
            <a:ext cx="8001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509550" y="1282800"/>
            <a:ext cx="8124900" cy="25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ACGAN</a:t>
            </a:r>
            <a:br>
              <a:rPr lang="zh-TW"/>
            </a:br>
            <a:r>
              <a:rPr lang="zh-TW"/>
              <a:t>FID: 1176832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自定義數據集與數據加載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6467475" y="1152475"/>
            <a:ext cx="23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從指定資料夾中讀取圖片並應用預處理（調整大小、正規化等）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311700" y="1152475"/>
            <a:ext cx="61557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權重初始化函數</a:t>
            </a:r>
            <a:endParaRPr/>
          </a:p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5474250" y="1152550"/>
            <a:ext cx="33582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初始化卷積層 (Conv) 和批量歸一化層 (BatchNorm2d) 的權重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62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生成器架構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48323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全連接層 (fc)： 噪聲向量經過線性變換，轉化為適合卷積層輸入的形狀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卷積塊 (conv_blocks)： 使用了多層上採樣 (Upsample)、卷積 (Conv2d)、批量歸一化 (BatchNorm2d) 和激活函數 (LeakyReLU)。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輸出層： 使用 Tanh 將像素值限制在 [-1, 1] 範圍內。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36951" cy="36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判別器架構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6385475" y="1152475"/>
            <a:ext cx="24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多層卷積 (block)： 特徵數量逐層增加（16 → 32 → 64 → 128），並逐步下採樣。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全連接層： 最後的卷積輸出展平後通過線性層，並使用 Sigmoid 獲得有效性分數。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6073775" cy="35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r>
              <a:rPr lang="zh-TW"/>
              <a:t>.1 訓練開始與進度條初始化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0" y="2004625"/>
            <a:ext cx="88323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訓練過程會進行多個 epoch，每次迭代都會從數據加載器（dataloader）中讀取批次的圖像數據。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tqdm 是用於顯示進度條的工具，提供直觀的進度與相關資訊，例如當前 epoch、損失值等。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輸入真實圖像：從 dataloader 加載的真實圖像傳入判別器，輸出一個向量，表示每張圖像的真實性分數。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5263"/>
            <a:ext cx="87534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330650"/>
            <a:ext cx="8124900" cy="24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DCGAN</a:t>
            </a:r>
            <a:br>
              <a:rPr lang="zh-TW"/>
            </a:br>
            <a:r>
              <a:rPr lang="zh-TW"/>
              <a:t>FID:  80.2799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5.2 建立標籤</a:t>
            </a:r>
            <a:endParaRPr/>
          </a:p>
        </p:txBody>
      </p:sp>
      <p:sp>
        <p:nvSpPr>
          <p:cNvPr id="198" name="Google Shape;198;p32"/>
          <p:cNvSpPr txBox="1"/>
          <p:nvPr>
            <p:ph idx="2" type="body"/>
          </p:nvPr>
        </p:nvSpPr>
        <p:spPr>
          <a:xfrm>
            <a:off x="0" y="2182850"/>
            <a:ext cx="88323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batch_size = imgs.size(0):從數據集中加載的圖像批次數量。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valid = Variable(torch.ones(batch_size, 1)):創建一個大小為 (batch_size, 1) 的張量，全部為 1。用作真實圖像的標籤，對應判別器輸出的目標值。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fake = Variable(torch.zeros(batch_size, 1)):創建一個大小為 (batch_size, 1) 的張量，全部為 0。用作生成圖像的標籤，對應判別器輸出的目標值。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real_imgs = Variable(imgs):將載入的真實圖像批次轉為可訓練的張量，方便之後傳入模型。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058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5.3 訓練生成器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0" y="2793550"/>
            <a:ext cx="88323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將隨機噪聲輸入生成器，生成假圖像。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計算假圖像被判別器判斷為真實的損失。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更新生成器權重。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目的： 提升生成器欺騙判別器的能力。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15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5.4 訓練判別器</a:t>
            </a:r>
            <a:endParaRPr/>
          </a:p>
        </p:txBody>
      </p:sp>
      <p:sp>
        <p:nvSpPr>
          <p:cNvPr id="212" name="Google Shape;212;p34"/>
          <p:cNvSpPr txBox="1"/>
          <p:nvPr>
            <p:ph idx="2" type="body"/>
          </p:nvPr>
        </p:nvSpPr>
        <p:spPr>
          <a:xfrm>
            <a:off x="0" y="2840075"/>
            <a:ext cx="88323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分別計算真實圖像與假圖像的損失。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更新判別器權重，使其更準確地區分真實與假圖像。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目的： 提升判別器的判別能力。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770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r>
              <a:rPr lang="zh-TW"/>
              <a:t>. 保存模型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99475" y="2088700"/>
            <a:ext cx="600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每個 epoch 結束後保存生成器與判別器模型參數，便於後續測試與部署。</a:t>
            </a:r>
            <a:endParaRPr sz="1400"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9175"/>
            <a:ext cx="8520599" cy="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571738"/>
            <a:ext cx="66198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0550" y="2088679"/>
            <a:ext cx="1781750" cy="161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r>
              <a:rPr lang="zh-TW"/>
              <a:t>. 生成結果</a:t>
            </a:r>
            <a:endParaRPr/>
          </a:p>
        </p:txBody>
      </p:sp>
      <p:sp>
        <p:nvSpPr>
          <p:cNvPr id="228" name="Google Shape;228;p36"/>
          <p:cNvSpPr txBox="1"/>
          <p:nvPr>
            <p:ph idx="2" type="body"/>
          </p:nvPr>
        </p:nvSpPr>
        <p:spPr>
          <a:xfrm>
            <a:off x="0" y="2084975"/>
            <a:ext cx="88323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載入模型架構：Generator() 初始化生成器的網路結構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載入已訓練參數：使用 torch.load 載入訓練完成後儲存的模型參數檔案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設定為評估模式：generator.eval() 將模型切換到評估模式，避免影響模型行為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850"/>
            <a:ext cx="8597990" cy="7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8.1 禁用梯度計算，初始化計數器</a:t>
            </a:r>
            <a:endParaRPr/>
          </a:p>
        </p:txBody>
      </p:sp>
      <p:sp>
        <p:nvSpPr>
          <p:cNvPr id="235" name="Google Shape;235;p37"/>
          <p:cNvSpPr txBox="1"/>
          <p:nvPr>
            <p:ph idx="2" type="body"/>
          </p:nvPr>
        </p:nvSpPr>
        <p:spPr>
          <a:xfrm>
            <a:off x="0" y="1913600"/>
            <a:ext cx="88323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torch.no_grad() 禁用梯度計算，避免不必要的計算開銷，適合推理階段。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初始化計數器 img_counter，用於生成圖片的編號。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60482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8.2 批次生成與儲存圖片</a:t>
            </a:r>
            <a:endParaRPr/>
          </a:p>
        </p:txBody>
      </p:sp>
      <p:sp>
        <p:nvSpPr>
          <p:cNvPr id="242" name="Google Shape;242;p38"/>
          <p:cNvSpPr txBox="1"/>
          <p:nvPr>
            <p:ph idx="2" type="body"/>
          </p:nvPr>
        </p:nvSpPr>
        <p:spPr>
          <a:xfrm>
            <a:off x="6542550" y="1152475"/>
            <a:ext cx="22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生成潛在向量 (z)：生成潛在向量。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生成圖片：將潛在向量輸入生成器，生成對應的假圖像。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儲存圖片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模擬真實批次生成過程，確保生成的圖片整齊保存，便於後續質量檢驗。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6230850" cy="22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8.3 處理非整數倍的剩餘圖片</a:t>
            </a:r>
            <a:endParaRPr/>
          </a:p>
        </p:txBody>
      </p:sp>
      <p:sp>
        <p:nvSpPr>
          <p:cNvPr id="249" name="Google Shape;249;p39"/>
          <p:cNvSpPr txBox="1"/>
          <p:nvPr>
            <p:ph idx="2" type="body"/>
          </p:nvPr>
        </p:nvSpPr>
        <p:spPr>
          <a:xfrm>
            <a:off x="311700" y="3363950"/>
            <a:ext cx="8520600" cy="15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處理總圖片數目 num_images 不是批次大小 batch_size 的整數倍時，對剩餘的圖片進行單獨處理。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生成並儲存剩餘圖片。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確保生成的圖片總數符合預期（num_images）。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75914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r>
              <a:rPr lang="zh-TW"/>
              <a:t>. 使用 FID 指標進行品質評估</a:t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4825"/>
            <a:ext cx="7612476" cy="29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90426"/>
            <a:ext cx="78486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97001"/>
            <a:ext cx="6220318" cy="6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509550" y="1672650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WGAN-GP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FID: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自定義數據集與數據加載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6467475" y="1152475"/>
            <a:ext cx="23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從指定資料夾中讀取圖片並應用預處理（調整大小、正規化等）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311700" y="1152475"/>
            <a:ext cx="61557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自定義數據集與數據加載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 txBox="1"/>
          <p:nvPr>
            <p:ph idx="2" type="body"/>
          </p:nvPr>
        </p:nvSpPr>
        <p:spPr>
          <a:xfrm>
            <a:off x="6467475" y="1152475"/>
            <a:ext cx="23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從指定資料夾中讀取圖片並應用預處理（調整大小、正規化等）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311700" y="1152475"/>
            <a:ext cx="61557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r>
              <a:rPr lang="zh-TW"/>
              <a:t>. 生成器架構</a:t>
            </a:r>
            <a:endParaRPr/>
          </a:p>
        </p:txBody>
      </p:sp>
      <p:sp>
        <p:nvSpPr>
          <p:cNvPr id="277" name="Google Shape;277;p43"/>
          <p:cNvSpPr txBox="1"/>
          <p:nvPr>
            <p:ph idx="2" type="body"/>
          </p:nvPr>
        </p:nvSpPr>
        <p:spPr>
          <a:xfrm>
            <a:off x="4067575" y="1152475"/>
            <a:ext cx="507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接受隨機潛在空間向量 z 作為輸入，通過多層全連接層進行特徵轉換，最終生成符合指定形狀的影像。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Tanh 激活函數將生成的像素值標準化到範圍 [−1,1]，方便後續處理。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目的：基於隨機噪聲生成多樣化且逼真的影像。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55876" cy="3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判別器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"/>
          <p:cNvSpPr txBox="1"/>
          <p:nvPr>
            <p:ph idx="2" type="body"/>
          </p:nvPr>
        </p:nvSpPr>
        <p:spPr>
          <a:xfrm>
            <a:off x="5055150" y="1152475"/>
            <a:ext cx="37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將輸入影像展平成向量，通過幾層全連接層進行特徵學習，最終輸出一個標量表示真實度分數。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用於區分輸入影像是真實樣本還是生成樣本。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目的：提供對抗信號，幫助生成器提升生成影像的真實感。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434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梯度懲罰</a:t>
            </a:r>
            <a:endParaRPr/>
          </a:p>
        </p:txBody>
      </p:sp>
      <p:sp>
        <p:nvSpPr>
          <p:cNvPr id="292" name="Google Shape;292;p45"/>
          <p:cNvSpPr txBox="1"/>
          <p:nvPr>
            <p:ph idx="2" type="body"/>
          </p:nvPr>
        </p:nvSpPr>
        <p:spPr>
          <a:xfrm>
            <a:off x="6837150" y="1152475"/>
            <a:ext cx="19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計算真實影像與生成影像插值的梯度，並對梯度範數偏離 1 的情況進行懲罰。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目的：解決 WGAN 訓練過程中梯度消失或爆炸的問題。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6"/>
            <a:ext cx="6525450" cy="30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r>
              <a:rPr lang="zh-TW"/>
              <a:t>.1 訓練開始與進度條初始化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0" y="2649675"/>
            <a:ext cx="8832300" cy="2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訓練過程會進行多個 epoch，每次迭代都會從數據加載器（dataloader）中讀取批次的圖像數據。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tqdm 是用於顯示進度條的工具，提供直觀的進度與相關資訊，例如當前 epoch、損失值等。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輸入真實圖像：從 dataloader 加載的真實圖像傳入判別器，輸出一個向量，表示每張圖像的真實性分數。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0925"/>
            <a:ext cx="8520599" cy="125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5.2 訓練判別器</a:t>
            </a:r>
            <a:endParaRPr/>
          </a:p>
        </p:txBody>
      </p:sp>
      <p:sp>
        <p:nvSpPr>
          <p:cNvPr id="306" name="Google Shape;306;p47"/>
          <p:cNvSpPr txBox="1"/>
          <p:nvPr>
            <p:ph idx="2" type="body"/>
          </p:nvPr>
        </p:nvSpPr>
        <p:spPr>
          <a:xfrm>
            <a:off x="0" y="3290550"/>
            <a:ext cx="88323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真實樣本得分 (real_validity)：將真實影像輸入判別器，計算得分。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生成樣本得分 (fake_validity)：將生成影像輸入判別器，計算得分。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梯度懲罰 (gradient_penalty)：計算插值影像的梯度偏離 1 的懲罰。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判別器損失 (d_loss)：包括 WGAN 損失和梯度懲罰。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目的：提高判別器辨別真實影像與生成影像的能力。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8520600" cy="220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5.3 訓練生成器</a:t>
            </a:r>
            <a:endParaRPr/>
          </a:p>
        </p:txBody>
      </p:sp>
      <p:sp>
        <p:nvSpPr>
          <p:cNvPr id="313" name="Google Shape;313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每 5 次判別器更新後，訓練一次生成器。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生成器損失 (g_loss)：最大化判別器對生成影像的得分。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讓生成器生成的影像更逼真，難以被判別器區分。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4520700" cy="206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6. 保存模型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0" y="1875163"/>
            <a:ext cx="600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每個 epoch 結束後保存生成器與判別器模型參數，便於後續測試與部署。</a:t>
            </a:r>
            <a:endParaRPr sz="1400"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6875"/>
            <a:ext cx="8520601" cy="4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63"/>
            <a:ext cx="61055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575" y="2146026"/>
            <a:ext cx="2303725" cy="18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r>
              <a:rPr lang="zh-TW"/>
              <a:t>. 生成結果</a:t>
            </a:r>
            <a:endParaRPr/>
          </a:p>
        </p:txBody>
      </p:sp>
      <p:sp>
        <p:nvSpPr>
          <p:cNvPr id="329" name="Google Shape;329;p50"/>
          <p:cNvSpPr txBox="1"/>
          <p:nvPr>
            <p:ph idx="2" type="body"/>
          </p:nvPr>
        </p:nvSpPr>
        <p:spPr>
          <a:xfrm>
            <a:off x="0" y="2291950"/>
            <a:ext cx="8832300" cy="25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載入模型架構：Generator() 初始化生成器的網路結構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載入已訓練參數：使用 torch.load 載入訓練完成後儲存的模型參數檔案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設定為評估模式：generator.eval() 將模型切換到評估模式，避免影響模型行為</a:t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83058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8. 逐批生成與儲存影像</a:t>
            </a:r>
            <a:endParaRPr/>
          </a:p>
        </p:txBody>
      </p:sp>
      <p:sp>
        <p:nvSpPr>
          <p:cNvPr id="336" name="Google Shape;336;p51"/>
          <p:cNvSpPr txBox="1"/>
          <p:nvPr>
            <p:ph idx="2" type="body"/>
          </p:nvPr>
        </p:nvSpPr>
        <p:spPr>
          <a:xfrm>
            <a:off x="0" y="3674175"/>
            <a:ext cx="88323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循環生成500 張影像</a:t>
            </a:r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1100125"/>
            <a:ext cx="7264524" cy="24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生成器（Generator）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64650" y="1152475"/>
            <a:ext cx="39675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功能：將隨機噪聲轉換為高維圖像。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模型結構：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全連接層：將噪聲映射為高維特徵。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反卷積層</a:t>
            </a:r>
            <a:r>
              <a:rPr lang="zh-TW" sz="1400"/>
              <a:t>（ConvTranspose2d）</a:t>
            </a:r>
            <a:r>
              <a:rPr lang="zh-TW" sz="1400"/>
              <a:t>：逐步放大圖像並生成RGB圖像。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激活函數（ReLU 和 Tanh）：提供非線性轉換，Tanh將輸出範圍限制為[-1, 1]。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5529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r>
              <a:rPr lang="zh-TW"/>
              <a:t>. 使用 FID 指標進行品質評估</a:t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7275"/>
            <a:ext cx="8520601" cy="28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93871"/>
            <a:ext cx="74866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62296"/>
            <a:ext cx="7717875" cy="252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311700" y="115247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這次實驗的整體過程其實挺有挑戰的，主要因為時間真的很緊湊，模型的訓練尤其耗時，尤其是 WGAN-GP，因為需要計算梯度懲罰，導致每一輪的訓練時間都比一般的 GAN 長很多。這對在時間有限的情況下是一個很大的挑戰。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雖然過程有點壓力，但從中學到了很多。不只是對 GAN 的理解變深了，像 Wasserstein 距離的概念、梯度懲罰的作用，這些之前只是在理論上知道，現在通過實際實驗有了更多體會。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經過這次的實驗，我也更認識到效率的重要性。事前的計畫和資源分配真的很重要，如果能有更充分的準備，像時間規劃或訓練資料處理，都可以讓整體流程更順暢。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判別器（Discriminator）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464600" y="1152475"/>
            <a:ext cx="43677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功能：區分輸入圖像是真實的還是生成的。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模型結構：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卷積層（Conv2d）：提取圖像特徵，逐步降低空間維度。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LeakyReLU：引入非線性特徵並避免梯度消失。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全連接層 + Sigmoid：輸出一個真實性概率值。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63"/>
            <a:ext cx="41529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4.1 訓練開始與進度條初始化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0" y="2649675"/>
            <a:ext cx="8832300" cy="2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訓練過程會進行多個 epoch，每次迭代都會從數據加載器（dataloader）中讀取批次的圖像數據。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tqdm 是用於顯示進度條的工具，提供直觀的進度與相關資訊，例如當前 epoch、損失值等。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輸入真實圖像：從 dataloader 加載的真實圖像傳入判別器，輸出一個向量，表示每張圖像的真實性分數。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375"/>
            <a:ext cx="6914824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4.2 訓練判別器：真實圖像損失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5762800" y="1152475"/>
            <a:ext cx="3069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生成標籤：為真實圖像生成標籤（labels_real），其值均為 1，代表目標希望判別器輸出「真實」。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計算損失：使用BCELoss，計算判別器對真實圖像的輸出與標籤之間的誤差。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更新梯度：進行反向傳播（loss_real.backward()），計算與儲存梯度以便稍後更新參數。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51100" cy="24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4.3 訓練判別器：生成圖像損失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0" y="2946350"/>
            <a:ext cx="88323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生成假圖像：使用隨機噪聲作為輸入，經由生成器生成假圖像（fake_images）。此處的噪聲是一個隨機張量，其形狀為 (batch_size, nz)，其中 nz=100 為噪聲向量的維度。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標籤生成：假圖像的標籤（labels_fake）設為 0，目標是希望判別器將這些圖像判為假。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計算損失：判別器輸出與標籤進行對比，計算假圖像的損失（loss_fake）。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停止生成器梯度更新：使用 fake_images.detach()，確保假圖像梯度不影響生成器的參數。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更新判別器參數：使用兩部分損失（真實與假圖像損失）進行參數更新。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-8" l="0" r="0" t="12649"/>
          <a:stretch/>
        </p:blipFill>
        <p:spPr>
          <a:xfrm>
            <a:off x="311700" y="1152473"/>
            <a:ext cx="5324475" cy="16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4.4 訓練生成器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0" y="2706775"/>
            <a:ext cx="91440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重新評估假圖像：將生成的假圖像再傳入判別器，希望它的輸出接近 1（即假圖像能「騙過」判別器）。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標籤與目標：生成器目標是生成能被判別器認為真實的圖像，因此損失函數的標籤設為 1（labels_real）。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更新生成器：計算生成器的損失後，進行反向傳播，更新生成器的參數。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8"/>
            <a:ext cx="6967350" cy="1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