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PT Sans Narrow"/>
      <p:regular r:id="rId69"/>
      <p:bold r:id="rId70"/>
    </p:embeddedFont>
    <p:embeddedFont>
      <p:font typeface="Roboto Mono"/>
      <p:regular r:id="rId71"/>
      <p:bold r:id="rId72"/>
      <p:italic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italic.fntdata"/><Relationship Id="rId72" Type="http://schemas.openxmlformats.org/officeDocument/2006/relationships/font" Target="fonts/RobotoMono-bold.fntdata"/><Relationship Id="rId31" Type="http://schemas.openxmlformats.org/officeDocument/2006/relationships/slide" Target="slides/slide26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5.xml"/><Relationship Id="rId74" Type="http://schemas.openxmlformats.org/officeDocument/2006/relationships/font" Target="fonts/RobotoMono-boldItalic.fntdata"/><Relationship Id="rId33" Type="http://schemas.openxmlformats.org/officeDocument/2006/relationships/slide" Target="slides/slide28.xml"/><Relationship Id="rId77" Type="http://schemas.openxmlformats.org/officeDocument/2006/relationships/font" Target="fonts/OpenSans-italic.fntdata"/><Relationship Id="rId32" Type="http://schemas.openxmlformats.org/officeDocument/2006/relationships/slide" Target="slides/slide27.xml"/><Relationship Id="rId76" Type="http://schemas.openxmlformats.org/officeDocument/2006/relationships/font" Target="fonts/OpenSans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OpenSans-boldItalic.fntdata"/><Relationship Id="rId71" Type="http://schemas.openxmlformats.org/officeDocument/2006/relationships/font" Target="fonts/RobotoMono-regular.fntdata"/><Relationship Id="rId70" Type="http://schemas.openxmlformats.org/officeDocument/2006/relationships/font" Target="fonts/PTSansNarrow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Narrow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3a6716b1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3a6716b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3a6716b1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3a6716b1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3a6716b1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3a6716b1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3a6716b1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3a6716b1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3a6716b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3a6716b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3a6716b1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3a6716b1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3a6716b1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3a6716b1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3a6716b1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3a6716b1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3a6716b1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3a6716b1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3a6716b1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3a6716b1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a6716b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a6716b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3a6716b1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3a6716b1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3a6716b1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3a6716b1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3a6716b1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3a6716b1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a6716b1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a6716b1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3a6716b1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3a6716b1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3a6716b1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3a6716b1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3a6716b1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3a6716b1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3a6716b1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3a6716b1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3a6716b1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3a6716b1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3a6716b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3a6716b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3a6716b1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3a6716b1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3a6716b1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3a6716b1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3a6716b1e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3a6716b1e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3a6716b1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3a6716b1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3a6716b1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3a6716b1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3a6716b1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3a6716b1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3a6716b1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3a6716b1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3a6716b1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3a6716b1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3a6716b1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3a6716b1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3a6716b1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3a6716b1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3a6716b1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3a6716b1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3a6716b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3a6716b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3a6716b1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3a6716b1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3a6716b1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3a6716b1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3a6716b1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3a6716b1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3a6716b1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3a6716b1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3a6716b1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3a6716b1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3a6716b1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3a6716b1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3a6716b1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3a6716b1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3a6716b1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3a6716b1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3a6716b1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3a6716b1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3a6716b1e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03a6716b1e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3a6716b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3a6716b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3a6716b1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3a6716b1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3a6716b1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3a6716b1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03a6716b1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03a6716b1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3a6716b1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03a6716b1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3a6716b1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3a6716b1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3a6716b1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3a6716b1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3a6716b1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3a6716b1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3a6716b1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03a6716b1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3a6716b1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3a6716b1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3a6716b1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3a6716b1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a6716b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a6716b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3a6716b1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3a6716b1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3a6716b1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3a6716b1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3a6716b1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03a6716b1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3a6716b1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3a6716b1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a6716b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a6716b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3a6716b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3a6716b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3a6716b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3a6716b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017108"/>
            <a:ext cx="7136700" cy="17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Food Segmentation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資工碩一 M1354024 戴育琪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數據轉換和分割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880925" cy="3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數據轉換和分割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albumentations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庫設置數據增強，包括圖像的縮放、水平/垂直翻轉、正則化和轉為 Tensor 格式。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將數據集劃分為訓練集和驗證集，其中訓練集占 80%，驗證集占 20%。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可視化示例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945931" cy="38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可視化示例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隨機選擇一對圖像和標註並進行可視化，顯示圖像和對應的標註掩碼，以確認數據處理和標註格式是否正確。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可視化示例 -- Output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177151" cy="38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6.數據加載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17"/>
            <a:ext cx="8520601" cy="62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6.數據加載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 PyTorch 的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DataLoader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將訓練集和驗證集分別加載為批次數據，便於訓練過程中的批量處理。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PART2</a:t>
            </a:r>
            <a:endParaRPr/>
          </a:p>
        </p:txBody>
      </p:sp>
      <p:sp>
        <p:nvSpPr>
          <p:cNvPr id="163" name="Google Shape;163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構建一個基於 U-Net 結構的分割模型，並引入 ResNet 殘差塊來加強特徵提取能力。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ResNet Block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7918300" cy="3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ResNet Block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：ResNet 殘差塊包含兩個卷積層，並使用跳躍連接將輸入直接加到輸出中，這樣可以緩解深層網路中的梯度消失問題。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流程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：輸入先經過第一個卷積層和 ReLU 激活，再通過第二個卷積層後與原始輸入相加，再經過 ReLU 激活輸出。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前置 : 導入模塊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543250" cy="3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U-Net 模型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1780"/>
            <a:ext cx="5260774" cy="409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775" y="1051775"/>
            <a:ext cx="3883225" cy="40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U-Net 模型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66325"/>
            <a:ext cx="85206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：U-Net 結構包含編碼器 (Encoder) 和解碼器 (Decoder)，適合用於語義分割任務。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 部分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：逐層提取特徵，並使用 ResNetBlock 強化特徵表示。每層之間用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MaxPool2d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進行下採樣。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 部分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：逐步上採樣並使用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ConvTranspose2d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進行反卷積，並與對應層的編碼器輸出拼接，這樣能保留低層次的細節特徵。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Concatenate (拼接)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：在解碼器中，每個反卷積層的輸出與編碼器中相對應層的輸出進行拼接，使得模型能夠更好地融合上下文信息。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U-Net 模型 – Output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4117775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權重初始化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144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權重初始化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Xavier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初始化方法來隨機初始化卷積層和反卷積層的權重，使網路中的權重值具有更好的分布。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模型實例化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271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模型實例化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：創建一個 U-Net 模型實例，設置輸入通道數（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in_channels = 3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表示 RGB 圖像）和輸出通道數（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out_channels = 1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表示二分類掩碼），並應用自定義的權重初始化函數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init_weights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PART3</a:t>
            </a:r>
            <a:endParaRPr/>
          </a:p>
        </p:txBody>
      </p:sp>
      <p:sp>
        <p:nvSpPr>
          <p:cNvPr id="224" name="Google Shape;224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此訓練循環將 U-Net 模型訓練一個 epoch，使用 BCE with Logits Loss 計算損失，並在損失最小時儲存模型。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訓練設定與初始化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1" cy="235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訓練設定與初始化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：設置訓練參數和初始化模型。將模型移動到指定的設備（如 CPU 或 GPU），並使用 Adam 優化器進行參數更新，損失函數選擇 BCE with Logits Loss。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best_val_loss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用於儲存最佳的驗證損失，以便於模型存儲。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PART1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構建一個自定義數據集並對其進行數據增強、分割與加載，準備好後續訓練過程中使用的圖像和標註數據。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訓練循環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26535" l="0" r="0" t="0"/>
          <a:stretch/>
        </p:blipFill>
        <p:spPr>
          <a:xfrm>
            <a:off x="311700" y="1152425"/>
            <a:ext cx="7437625" cy="38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訓練循環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25"/>
            <a:ext cx="88323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model.train()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：將模型設置為訓練模式，以便於啟用 dropout 等訓練專用層。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images, masks in train_dataloaders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遍歷訓練數據集，每次從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DataLoader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中提取一批圖像和相應的標籤。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masks.unsqueeze(1)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：為分割標籤增加一個通道維度，因為模型的輸出形狀為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[batch_size, 1, height, width]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optimizer.zero_grad()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：清空梯度，以便於計算新的梯度。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model(images)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：將圖像輸入模型，得到輸出結果。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loss.backward()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：計算梯度，將損失向後傳播。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optimizer.step()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：根據計算出的梯度更新模型參數。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模型儲存&amp;損失打印</a:t>
            </a:r>
            <a:endParaRPr/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17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模型儲存&amp;損失打印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如果當前 epoch 的訓練損失小於先前最佳驗證損失，則將當前模型的參數儲存為最佳模型，以便在訓練過程中保存表現最好的模型。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每個 epoch 結束時，打印平均損失，以便於觀察訓練過程中的損失變化。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模型儲存&amp;損失打印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168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PART4</a:t>
            </a:r>
            <a:endParaRPr/>
          </a:p>
        </p:txBody>
      </p:sp>
      <p:sp>
        <p:nvSpPr>
          <p:cNvPr id="272" name="Google Shape;272;p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U-Net 模型在測試集上的預測，並將生成的二值化分割掩碼保存到指定的路徑。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模型初始化與權重加載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374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模型初始化與權重加載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初始化一個 U-Net 模型，並載入已訓練的最佳模型權重（在之前訓練過程中儲存的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best_model.pth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）。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model.eval()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將模型設置為評估模式，以確保 dropout 層等僅在訓練模式下啟用的層不再作用。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定義圖像轉換</a:t>
            </a:r>
            <a:endParaRPr/>
          </a:p>
        </p:txBody>
      </p:sp>
      <p:pic>
        <p:nvPicPr>
          <p:cNvPr id="290" name="Google Shape;2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015925" cy="3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定義圖像轉換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這段代碼定義了圖像轉換（如大小調整、水平與垂直翻轉、標準化等），並應用於每張測試影像。設定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is_check_shapes=False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用於避免對形狀檢查，讓測試時的形狀變化更靈活。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make_dataset 函數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25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40"/>
              <a:t>3. 遍歷測試影像並生成二值化掩碼&amp;保存生成的掩碼</a:t>
            </a:r>
            <a:endParaRPr sz="2840"/>
          </a:p>
        </p:txBody>
      </p:sp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787599" cy="38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840"/>
              <a:t>3. 遍歷測試影像並生成二值化掩碼&amp;保存生成的掩碼</a:t>
            </a:r>
            <a:endParaRPr sz="2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311700" y="1266325"/>
            <a:ext cx="883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img_name in tqdm(...)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：遍歷所有測試影像，並顯示進度條。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torch.sigmoid(output)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：使用 Sigmoid 激活函數將模型輸出映射至 [0, 1] 範圍，適合二元分割。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(pred &gt; threshold).astype(np.uint8) * 255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：將預測結果二值化，使用閾值化為 0 或 255。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將二值化掩碼轉為 PIL 圖片格式並保存到指定路徑。通過替換影像的副檔名來生成對應的掩碼檔名（如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.jpg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轉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.png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），並將結果存儲在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test_mask_path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下。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859"/>
              <a:buFont typeface="Arial"/>
              <a:buNone/>
            </a:pPr>
            <a:r>
              <a:rPr lang="zh-TW" sz="2840"/>
              <a:t>3. 遍歷測試影像並生成二值化掩碼&amp;保存生成的掩碼</a:t>
            </a:r>
            <a:endParaRPr sz="2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859"/>
              <a:buFont typeface="Arial"/>
              <a:buNone/>
            </a:pPr>
            <a:r>
              <a:t/>
            </a:r>
            <a:endParaRPr sz="28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82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PART5</a:t>
            </a:r>
            <a:endParaRPr/>
          </a:p>
        </p:txBody>
      </p:sp>
      <p:sp>
        <p:nvSpPr>
          <p:cNvPr id="320" name="Google Shape;320;p5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在測試集上評估訓練好的 U-Net 模型，並計算測試損失。</a:t>
            </a:r>
            <a:endParaRPr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資料與轉換設定</a:t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1" cy="241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資料與轉換設定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定義了圖像轉換（128x128大小和標準化處理），並將其應用於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testset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DataLoader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將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testset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以批次大小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加載，便於批次處理。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模型與損失函數設定</a:t>
            </a:r>
            <a:endParaRPr/>
          </a:p>
        </p:txBody>
      </p:sp>
      <p:pic>
        <p:nvPicPr>
          <p:cNvPr id="338" name="Google Shape;3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7555749" cy="3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模型與損失函數設定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將已訓練的模型載入並設為評估模式（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model.eval()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），以確保 dropout 和 batch normalization 等層保持不變。使用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BCEWithLogitsLoss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作為損失函數，適合二元分割。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進度條與測試迴圈</a:t>
            </a:r>
            <a:endParaRPr/>
          </a:p>
        </p:txBody>
      </p:sp>
      <p:pic>
        <p:nvPicPr>
          <p:cNvPr id="350" name="Google Shape;3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7572725" cy="38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進度條與測試迴圈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這段代碼遍歷測試資料，將模型輸出的 logits 經過 Sigmoid 函數轉為概率值。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epoch_loss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累加每批數據的損失，以最終計算平均損失。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inputs = x.permute(0, 3, 1, 2)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：將影像從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NHWC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（批次大小、寬度、高度、通道）格式轉為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NCHW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，符合 PyTorch 的模型輸入需求。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F.sigmoid(outputs)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：將模型輸出經過 Sigmoid，得出每個像素點的二元分割概率。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np.concatenate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：將當前批次的預測結果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和標籤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分別累加到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和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中，便於後續進行更詳細的結果分析。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make_dataset 函數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功能：生成圖像和標註(mask)文件的路徑對列表。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假設圖像以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.jpg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格式存儲，而標註文件則以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.png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格式存儲，此函數會將文件名從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.jpg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轉換為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.png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來配對圖片和標註文件。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計算並輸出損失</a:t>
            </a:r>
            <a:endParaRPr/>
          </a:p>
        </p:txBody>
      </p:sp>
      <p:pic>
        <p:nvPicPr>
          <p:cNvPr id="362" name="Google Shape;36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258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計算並輸出損失</a:t>
            </a:r>
            <a:endParaRPr/>
          </a:p>
        </p:txBody>
      </p:sp>
      <p:sp>
        <p:nvSpPr>
          <p:cNvPr id="368" name="Google Shape;368;p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計算測試集中每批次損失的平均值，並輸出損失以及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(1 - 損失)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作為模型在測試集上的表現指標。</a:t>
            </a:r>
            <a:endParaRPr/>
          </a:p>
        </p:txBody>
      </p:sp>
      <p:pic>
        <p:nvPicPr>
          <p:cNvPr id="369" name="Google Shape;3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2075"/>
            <a:ext cx="914400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PART6</a:t>
            </a:r>
            <a:endParaRPr/>
          </a:p>
        </p:txBody>
      </p:sp>
      <p:sp>
        <p:nvSpPr>
          <p:cNvPr id="375" name="Google Shape;375;p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3000"/>
              <a:t>模型的分割結果轉換為 Run-Length Encoding (RLE) 格式，並將其儲存為 CSV 文件。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轉換分割結果為二值化格式</a:t>
            </a:r>
            <a:endParaRPr/>
          </a:p>
        </p:txBody>
      </p:sp>
      <p:pic>
        <p:nvPicPr>
          <p:cNvPr id="381" name="Google Shape;3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249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轉換分割結果為二值化格式</a:t>
            </a:r>
            <a:endParaRPr/>
          </a:p>
        </p:txBody>
      </p:sp>
      <p:sp>
        <p:nvSpPr>
          <p:cNvPr id="387" name="Google Shape;387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(模型預測的浮點數概率) 按照閾值 0.5 進行二值化處理。大於等於 0.5 的像素被設為 1 (前景)，小於 0.5 的像素設為 0 (背景)。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np.unique(pred[0])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查看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的唯一值，以確保二值化成功。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RLE 編碼函數 rle_encoding</a:t>
            </a:r>
            <a:endParaRPr/>
          </a:p>
        </p:txBody>
      </p:sp>
      <p:pic>
        <p:nvPicPr>
          <p:cNvPr id="393" name="Google Shape;3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356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RLE 編碼函數 rle_encoding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此函數接收二值化掩碼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，將前景區域 (像素值為 1 的位置) 進行 RLE 編碼。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np.where(x.flatten() == 1)[0]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將掩碼展平並找到前景像素的位置。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run_lengths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儲存了每段前景的開始位置和長度，以方便壓縮存儲。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若當前前景像素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與上個前景像素的索引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prev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不連續 (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&gt; prev + 1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)，則添加新的編碼段。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將所有掩碼轉為 RLE 並寫入 CSV</a:t>
            </a:r>
            <a:endParaRPr/>
          </a:p>
        </p:txBody>
      </p:sp>
      <p:pic>
        <p:nvPicPr>
          <p:cNvPr id="405" name="Google Shape;4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6411400" cy="3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將所有掩碼轉為 RLE 並寫入 CSV</a:t>
            </a:r>
            <a:endParaRPr/>
          </a:p>
        </p:txBody>
      </p:sp>
      <p:sp>
        <p:nvSpPr>
          <p:cNvPr id="411" name="Google Shape;411;p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此函數將所有影像的掩碼（已經二值化的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）轉換為 RLE 格式，並儲存到指定路徑的 CSV 文件。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對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的每個掩碼應用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rle_encoding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，將結果存入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encoding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列表。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建立 CSV 文件，並寫入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ImageId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和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EncodedPixels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的標題。每行對應一個影像的 RLE 編碼。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執行 convert_into_rle</a:t>
            </a:r>
            <a:endParaRPr/>
          </a:p>
        </p:txBody>
      </p:sp>
      <p:pic>
        <p:nvPicPr>
          <p:cNvPr id="417" name="Google Shape;4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60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get_labels 和 encode_segmap 函數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5846"/>
          <a:stretch/>
        </p:blipFill>
        <p:spPr>
          <a:xfrm>
            <a:off x="311700" y="1266986"/>
            <a:ext cx="8520600" cy="260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執行 convert_into_rle</a:t>
            </a:r>
            <a:endParaRPr/>
          </a:p>
        </p:txBody>
      </p:sp>
      <p:sp>
        <p:nvSpPr>
          <p:cNvPr id="423" name="Google Shape;423;p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將生成的二值化掩碼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經過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convert_into_rle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函數轉換為 RLE 格式，並存入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/home/yuchi/AI/pred_08_1.csv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文件。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 執行 convert_into_rle – Output</a:t>
            </a:r>
            <a:endParaRPr/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131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PART6</a:t>
            </a:r>
            <a:endParaRPr/>
          </a:p>
        </p:txBody>
      </p:sp>
      <p:sp>
        <p:nvSpPr>
          <p:cNvPr id="435" name="Google Shape;435;p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800"/>
              <a:t>Conclusion</a:t>
            </a:r>
            <a:endParaRPr sz="4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441" name="Google Shape;441;p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這次實驗讓我發現，在深度學習專案裡，每個步驟都環環相扣。同時，也學到怎麼把結果可視化，這樣更方便了解模型的表現。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總之，這次經歷不但讓我更了解圖像分割任務，也提升了我解決實際問題的能力。希望以後能把這些經驗更好地應用到未來的專案中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get_labels 和 encode_segmap 函數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get_labels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：定義了兩種標籤的顏色，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0, 0]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和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[1,1,1]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encode_segmap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：將 RGB 標註圖像轉換為分類掩碼，這裡每個像素根據顏色被分配到不同的類別（例如，背景為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，對象為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），為語義分割模型提供二值化的標註掩碼。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TrafficDataset 類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658913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TrafficDataset 類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TrafficDataset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類繼承自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torch.utils.data.Dataset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，用於構建 PyTorch 的自定義數據集。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：初始化數據集，利用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make_dataset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生成圖像和標註路徑列表，並設置圖像增強和轉換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__getitem__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：加載圖像和標註，並將其轉換為 numpy 陣列格式。當標註有 RGB 通道時，提取藍色通道作為標籤（假設該通道包含標註信息），然後進行二值化處理。若設置了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transform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，則應用增強和轉換。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__len__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：返回數據集的長度。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