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Playfair Displ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layfairDisplay-italic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PlayfairDisplay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e7bc4578f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e7bc4578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e7bc4578f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e7bc4578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e7bc4578f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e7bc4578f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e7bc4578f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e7bc4578f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e7bc4578f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e7bc4578f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e7bc4578f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e7bc4578f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e7bc4578f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e7bc4578f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e7bc4578f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1e7bc4578f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e7bc4578f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e7bc4578f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e7bc4578f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1e7bc4578f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e7bc4578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e7bc4578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e7bc4578f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1e7bc4578f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e7bc4578f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e7bc4578f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e7bc4578f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1e7bc4578f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1e7bc4578f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1e7bc4578f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e7bc4578f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1e7bc4578f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e7bc4578f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e7bc4578f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e7bc4578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e7bc4578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e7bc4578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e7bc4578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e7bc4578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e7bc4578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e7bc4578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e7bc4578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e7bc4578f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e7bc4578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e7bc4578f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e7bc4578f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e7bc4578f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e7bc4578f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HW4</a:t>
            </a:r>
            <a:br>
              <a:rPr lang="zh-TW"/>
            </a:br>
            <a:r>
              <a:rPr lang="zh-TW"/>
              <a:t>Model Attack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資工碩一 </a:t>
            </a:r>
            <a:r>
              <a:rPr lang="zh-TW"/>
              <a:t>M1354024</a:t>
            </a:r>
            <a:r>
              <a:rPr lang="zh-TW"/>
              <a:t> 戴育琪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對抗攻擊方法IFGSM (Iterative FGSM)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701175" y="1017450"/>
            <a:ext cx="4131300" cy="3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基於 FGSM 的改進版本，採用多次迭代的小步更新（alpha）來提高對抗樣本的有效性。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每次迭代計算模型輸出和損失，並計算梯度。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更新對抗樣本，確保更新步驟（alpha * sign(grad)）不超出允許的範圍（[x - epsilon, x + epsilon]）。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重新設定對抗樣本為 leaf 節點（detach()），以清除梯度圖。</a:t>
            </a:r>
            <a:endParaRPr sz="1600"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450"/>
            <a:ext cx="4389466" cy="38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155850" y="391350"/>
            <a:ext cx="88323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對抗攻擊方法MIFGSM (Momentum Iterative FGSM)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812400" y="1017450"/>
            <a:ext cx="5019900" cy="3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在 IFGSM 基礎上加入動量機制，通過累積過去的梯度信息來提高攻擊穩定性。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初始化動量張量（momentum）。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每次迭代時更新動量，將當前梯度（grad）正規化後加權累積到動量中。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使用動量更新對抗樣本，確保範圍限制（與 IFGSM 類似）。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017450"/>
            <a:ext cx="3656550" cy="398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加載預訓練模型&amp;評估模型在原始數據上的表現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0" y="3044325"/>
            <a:ext cx="88323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使用 pytorchcv 加載預訓練的 ResNet-110 模型（針對 CIFAR-10 數據集）。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損失函數設為交叉熵損失（CrossEntropyLoss），這是分類任務的標準損失函數。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使用 epoch_real 函數計算模型在原始數據集上的準確率和損失。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輸出原始數據集上的準確率（real_acc）和損失（real_loss）。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這是模型在沒有對抗干擾時的基線性能。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450"/>
            <a:ext cx="5753100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/>
          <p:nvPr/>
        </p:nvSpPr>
        <p:spPr>
          <a:xfrm>
            <a:off x="311700" y="2571750"/>
            <a:ext cx="3139200" cy="335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FGSM 攻擊 (Accuracy 0.21500 &lt; 0.5)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2688975"/>
            <a:ext cx="8520600" cy="18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使用快速梯度符號法（FGSM）生成對抗樣本。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評估模型在 FGSM 攻擊下的準確率（fgsm_acc）和損失（fgsm_loss）。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調用 gen_adv_examples，傳遞 fgsm 作為攻擊方法。</a:t>
            </a:r>
            <a:endParaRPr sz="1600"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4675"/>
            <a:ext cx="8520600" cy="143707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/>
          <p:nvPr/>
        </p:nvSpPr>
        <p:spPr>
          <a:xfrm>
            <a:off x="311700" y="2298150"/>
            <a:ext cx="3672900" cy="335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IFGSM 攻擊 </a:t>
            </a:r>
            <a:r>
              <a:rPr lang="zh-TW"/>
              <a:t>(Accuracy 0.08500 &lt; 0.4)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0" y="3577825"/>
            <a:ext cx="8914500" cy="15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使用多次迭代的 FGSM（IFGSM）生成對抗樣本。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通過參數 alpha（步長）、epsilon（最大擾動）和 num_iter（迭代次數）調整攻擊強度。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調用 gen_adv_examples，傳遞 ifgsm 作為攻擊方法和額外參數。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5850"/>
            <a:ext cx="5520376" cy="242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/>
          <p:nvPr/>
        </p:nvSpPr>
        <p:spPr>
          <a:xfrm>
            <a:off x="311700" y="3242125"/>
            <a:ext cx="2455200" cy="335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MIFGSM 攻擊 (Accuracy 0.19500 &lt; 0.3)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0" y="3632525"/>
            <a:ext cx="8832300" cy="13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使用帶有動量的 IFGSM（MIFGSM）生成對抗樣本。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使用參數 decay（動量衰減率）引入過去梯度的累積。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調用 gen_adv_examples，傳遞 mifgsm 作為攻擊方法和額外參數。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9850"/>
            <a:ext cx="6192630" cy="231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/>
          <p:nvPr/>
        </p:nvSpPr>
        <p:spPr>
          <a:xfrm>
            <a:off x="311700" y="3214700"/>
            <a:ext cx="2510100" cy="335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集成網絡（ensembleNet）的定義&amp;前向傳遞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0" y="3551100"/>
            <a:ext cx="9144000" cy="15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定義一個 PyTorch 模型類，用於包含多個子模型的集成。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使用 pytorchcv 的 ptcv_get_model 方法加載每個子模型，並將它們存儲在 nn.ModuleList 中。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遍歷每個子模型，計算輸入樣本的 logits（預測分數）。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將所有子模型的 logits 相加並取平均，作為集成模型的輸出。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集成模型能夠利用多個模型的特徵，對抗攻擊具有更高的穩健性。</a:t>
            </a:r>
            <a:endParaRPr sz="1600"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75" y="1017450"/>
            <a:ext cx="881062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初始化集成模型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0" y="3126400"/>
            <a:ext cx="8832300" cy="14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指定三個 CIFAR-10 模型作為集成的子模型。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模型包含 NIN（Network in Network）、ResNet-20 和 PreResNet-20。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設置模型為評估模式（eval），以防止 dropout 或 batch normalization 的行為干擾。</a:t>
            </a:r>
            <a:endParaRPr sz="1600"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8537"/>
            <a:ext cx="5246626" cy="1906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 IFGSM 生成對抗樣本 (Accuracy 0.04000 &lt; 0.2)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0" y="3618850"/>
            <a:ext cx="91440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alpha 是每次迭代的擾動步長（0.01）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epsilon 是對抗擾動的最大幅度（0.1）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num_iter 是迭代次數（10 次）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使用集成模型 ensemble_model，通過多次迭代的 FGSM（IFGSM）生成對抗樣本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返回對抗樣本、模型在對抗樣本上的準確率（ensemble_acc）和損失（ensemble_loss）</a:t>
            </a:r>
            <a:endParaRPr sz="1600"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450"/>
            <a:ext cx="6545700" cy="24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設定分類類別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1646100"/>
            <a:ext cx="8520600" cy="29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CIFAR-10 資料集包含 10 個類別，這裡用文字列出每個類別的名稱。</a:t>
            </a:r>
            <a:endParaRPr sz="1600"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629650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環境初始化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0" y="2571750"/>
            <a:ext cx="88323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自動檢測是否可使用 GPU（CUDA），若不可用則使用 CPU。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設定 mini-batch 大小為 8，這會用於 DataLoader 的批量數據處理。</a:t>
            </a:r>
            <a:endParaRPr sz="16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318350"/>
            <a:ext cx="650557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遍歷每個類別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0" y="2291950"/>
            <a:ext cx="8832300" cy="22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cls_name 是當前類別的名稱。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原始圖片和對抗樣本的文件結構假定為 /{類別}/{類別}1.png。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path 是每張圖片的相對路徑。</a:t>
            </a:r>
            <a:endParaRPr sz="1600"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5850"/>
            <a:ext cx="8520600" cy="1046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顯示原始圖片</a:t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0" y="2870300"/>
            <a:ext cx="9144000" cy="16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21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zh-TW" sz="1629"/>
              <a:t>將圖片轉換為模型的輸入格式</a:t>
            </a:r>
            <a:endParaRPr sz="1629"/>
          </a:p>
          <a:p>
            <a:pPr indent="-3321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zh-TW" sz="1629"/>
              <a:t>使用 transform 處理圖片</a:t>
            </a:r>
            <a:endParaRPr sz="1629"/>
          </a:p>
          <a:p>
            <a:pPr indent="-3321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zh-TW" sz="1629"/>
              <a:t>使用 unsqueeze(0) 增加一個 batch 維度</a:t>
            </a:r>
            <a:endParaRPr sz="1629"/>
          </a:p>
          <a:p>
            <a:pPr indent="-3321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zh-TW" sz="1629"/>
              <a:t>將圖片傳入模型，得到 logits（未歸一化的預測分數）</a:t>
            </a:r>
            <a:endParaRPr sz="1629"/>
          </a:p>
          <a:p>
            <a:pPr indent="-3321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zh-TW" sz="1629"/>
              <a:t>計算預測結果：</a:t>
            </a:r>
            <a:endParaRPr sz="1629"/>
          </a:p>
          <a:p>
            <a:pPr indent="-3321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zh-TW" sz="1629"/>
              <a:t>logit.argmax(-1) 找出分數最大的類別。</a:t>
            </a:r>
            <a:endParaRPr sz="1629"/>
          </a:p>
          <a:p>
            <a:pPr indent="-3321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zh-TW" sz="1629"/>
              <a:t>logit.softmax(-1) 計算該類別的預測概率。</a:t>
            </a:r>
            <a:endParaRPr sz="1729"/>
          </a:p>
        </p:txBody>
      </p:sp>
      <p:pic>
        <p:nvPicPr>
          <p:cNvPr id="204" name="Google Shape;204;p33"/>
          <p:cNvPicPr preferRelativeResize="0"/>
          <p:nvPr/>
        </p:nvPicPr>
        <p:blipFill rotWithShape="1">
          <a:blip r:embed="rId3">
            <a:alphaModFix/>
          </a:blip>
          <a:srcRect b="52171" l="0" r="0" t="0"/>
          <a:stretch/>
        </p:blipFill>
        <p:spPr>
          <a:xfrm>
            <a:off x="311700" y="1017450"/>
            <a:ext cx="5414576" cy="16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顯示對抗樣本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0" y="3536775"/>
            <a:ext cx="8832300" cy="1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與原始圖片的處理類似，但輸入圖片來自對抗樣本目錄。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顯示對抗樣本的預測類別和對應概率。</a:t>
            </a:r>
            <a:endParaRPr sz="1600"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450"/>
            <a:ext cx="7699325" cy="23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整體布局與儲存結果</a:t>
            </a:r>
            <a:endParaRPr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0" y="2632675"/>
            <a:ext cx="8832300" cy="23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plt.tight_layout() 自動調整子圖的間距，避免重疊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用 plt.savefig 將結果保存為圖片文件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用 plt.show() 顯示圖表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8375"/>
            <a:ext cx="8375000" cy="14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可視化效果Output</a:t>
            </a:r>
            <a:endParaRPr/>
          </a:p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0" y="3712450"/>
            <a:ext cx="8832300" cy="8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左圖： 原始圖片及其預測結果和概率。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右圖： 對抗樣本及其預測結果和概率。</a:t>
            </a:r>
            <a:endParaRPr sz="1600"/>
          </a:p>
        </p:txBody>
      </p:sp>
      <p:pic>
        <p:nvPicPr>
          <p:cNvPr id="225" name="Google Shape;2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763948" cy="2424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Conclusion</a:t>
            </a:r>
            <a:endParaRPr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zh-TW" sz="1460"/>
              <a:t>這次實驗讓我對對抗樣本有了更深的認識，也驚訝於它對模型的影響有多大。原本模型可以很準確地分辨 CIFAR-10 的圖片，但加了一點點擾動後，模型的預測就完全錯了，甚至信心還很高，這讓我覺得 AI 的安全性真的需要更多研究。</a:t>
            </a:r>
            <a:endParaRPr sz="146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zh-TW" sz="1460"/>
              <a:t>在測試了不同的對抗攻擊方法後，我發現：</a:t>
            </a:r>
            <a:endParaRPr sz="146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zh-TW" sz="1460"/>
              <a:t>FGSM 很簡單快速，但攻擊效果有時不夠強。</a:t>
            </a:r>
            <a:endParaRPr sz="146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zh-TW" sz="1460"/>
              <a:t>IFGSM 和 MIFGSM 因為是多次迭代生成的，所以更難防禦，但也會花更多時間。</a:t>
            </a:r>
            <a:endParaRPr sz="146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zh-TW" sz="1460"/>
              <a:t>另外，我也認識了集成模型（ensemble model），本來以為結合多個模型會更穩定，但對抗樣本對它依然有效，讓我明白模型的結構複雜度並不是解決問題的唯一方法。</a:t>
            </a:r>
            <a:endParaRPr sz="146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CIFAR-10 數據的均值和標準差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0" y="2911500"/>
            <a:ext cx="9144000" cy="22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cifar_10_mean 和 cifar_10_std 是 CIFAR-10 數據集中各 RGB 通道的均值和標準差，用於歸一化數據。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mean 和 std 被轉換為適合 Tensor 的形狀 (3, 1, 1)，以便在張量計算中進行廣播操作。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epsilon 用於與標準差結合進行調整</a:t>
            </a:r>
            <a:endParaRPr sz="16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450"/>
            <a:ext cx="552450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自定義數據集類class AdvDataset(Dataset)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5858575" y="1017450"/>
            <a:ext cx="2973600" cy="40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/>
              <a:t>自定義 Dataset 類，從指定目錄中讀取圖像文件，並配以對應的標籤</a:t>
            </a:r>
            <a:endParaRPr sz="16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450"/>
            <a:ext cx="5546876" cy="285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數據集與 DataLoader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0" y="2939075"/>
            <a:ext cx="8832300" cy="16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adv_set：實例化 AdvDataset，載入圖像和標籤。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adv_names：獲取數據集中所有圖像的文件名。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adv_loader：利用 DataLoader 將數據集劃分為批量數據進行加載。</a:t>
            </a:r>
            <a:endParaRPr sz="16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152475"/>
            <a:ext cx="8520600" cy="1651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模型評估函數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0" y="3181125"/>
            <a:ext cx="9144000" cy="13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評估模型的性能，包括準確率（train_acc）和損失值（train_loss）。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model.eval()：將模型設置為評估模式，關閉 Dropout 等操作。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數據加載與運行：將數據和模型移至 GPU，計算模型的輸出（yp），並計算損失。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計算準確率與平均損失：累加每個 mini-batch 的結果，最後除以數據總量。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2000"/>
            <a:ext cx="6094050" cy="19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對抗樣本生成主框架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5254725" y="1017450"/>
            <a:ext cx="3889200" cy="37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基於指定的</a:t>
            </a:r>
            <a:r>
              <a:rPr lang="zh-TW" sz="1600"/>
              <a:t>對抗攻擊方法</a:t>
            </a:r>
            <a:r>
              <a:rPr lang="zh-TW" sz="1600"/>
              <a:t>，生成對抗樣本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計算模型在這些對抗樣本上的準確率和損失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將輸入數據（x 和 y）送入對抗攻擊方法，生成對抗樣本（x_adv）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使用模型對生成的對抗樣本進行預測，並計算損失（loss）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將生成的對抗樣本反歸一化並儲存為 Numpy 格式的圖片數據</a:t>
            </a:r>
            <a:endParaRPr sz="1600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50" y="1017450"/>
            <a:ext cx="5074974" cy="3741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儲存對抗樣本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0" y="2674975"/>
            <a:ext cx="8832300" cy="18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建立一個與原始數據目錄結構相似的目錄（adv_dir），用來存儲生成的對抗樣本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若目錄 adv_dir 不存在，則複製原始目錄結構（shutil.copytree）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將生成的對抗樣本（adv_examples）存儲為圖像文件，並保存到對應的文件路徑</a:t>
            </a:r>
            <a:endParaRPr sz="160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450"/>
            <a:ext cx="500062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對抗攻擊方法FGSM (Fast Gradient Sign Method)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5272950" y="1017450"/>
            <a:ext cx="3559500" cy="3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使用快速梯度符號法，基於輸入數據的梯度生成對抗樣本。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計算模型輸出（outputs）和損失（loss）。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通過反向傳播計算輸入數據的梯度（x_adv.grad）。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利用梯度的符號（sign()）乘以步長（epsilon），生成對抗樣本。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將對抗樣本限制在合法範圍 [0, 1] 內</a:t>
            </a:r>
            <a:r>
              <a:rPr lang="zh-TW" sz="1600"/>
              <a:t>。</a:t>
            </a:r>
            <a:endParaRPr sz="1600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450"/>
            <a:ext cx="4961241" cy="38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