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65" r:id="rId1"/>
  </p:sldMasterIdLst>
  <p:notesMasterIdLst>
    <p:notesMasterId r:id="rId39"/>
  </p:notesMasterIdLst>
  <p:sldIdLst>
    <p:sldId id="295" r:id="rId2"/>
    <p:sldId id="294" r:id="rId3"/>
    <p:sldId id="296" r:id="rId4"/>
    <p:sldId id="257" r:id="rId5"/>
    <p:sldId id="258" r:id="rId6"/>
    <p:sldId id="297" r:id="rId7"/>
    <p:sldId id="298" r:id="rId8"/>
    <p:sldId id="283" r:id="rId9"/>
    <p:sldId id="299" r:id="rId10"/>
    <p:sldId id="261" r:id="rId11"/>
    <p:sldId id="302" r:id="rId12"/>
    <p:sldId id="303" r:id="rId13"/>
    <p:sldId id="301" r:id="rId14"/>
    <p:sldId id="311" r:id="rId15"/>
    <p:sldId id="347" r:id="rId16"/>
    <p:sldId id="312" r:id="rId17"/>
    <p:sldId id="350" r:id="rId18"/>
    <p:sldId id="266" r:id="rId19"/>
    <p:sldId id="320" r:id="rId20"/>
    <p:sldId id="321" r:id="rId21"/>
    <p:sldId id="331" r:id="rId22"/>
    <p:sldId id="289" r:id="rId23"/>
    <p:sldId id="288" r:id="rId24"/>
    <p:sldId id="291" r:id="rId25"/>
    <p:sldId id="292" r:id="rId26"/>
    <p:sldId id="273" r:id="rId27"/>
    <p:sldId id="333" r:id="rId28"/>
    <p:sldId id="275" r:id="rId29"/>
    <p:sldId id="338" r:id="rId30"/>
    <p:sldId id="276" r:id="rId31"/>
    <p:sldId id="326" r:id="rId32"/>
    <p:sldId id="278" r:id="rId33"/>
    <p:sldId id="345" r:id="rId34"/>
    <p:sldId id="343" r:id="rId35"/>
    <p:sldId id="341" r:id="rId36"/>
    <p:sldId id="349" r:id="rId37"/>
    <p:sldId id="348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EA670B4-E27C-40CF-A528-39D9655F693E}">
  <a:tblStyle styleId="{FEA670B4-E27C-40CF-A528-39D9655F693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54" autoAdjust="0"/>
  </p:normalViewPr>
  <p:slideViewPr>
    <p:cSldViewPr snapToGrid="0">
      <p:cViewPr varScale="1">
        <p:scale>
          <a:sx n="102" d="100"/>
          <a:sy n="102" d="100"/>
        </p:scale>
        <p:origin x="18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US"/>
              <a:t>Bug detection accuracy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Sheet1!$B$2:$B$3</c:f>
              <c:numCache>
                <c:formatCode>General</c:formatCode>
                <c:ptCount val="2"/>
                <c:pt idx="0">
                  <c:v>0.96</c:v>
                </c:pt>
                <c:pt idx="1">
                  <c:v>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8E0-40E5-8C26-CBF286929F2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ErrDoc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recall
(previous bugs)</c:v>
                      </c:pt>
                      <c:pt idx="1">
                        <c:v>precision
(new bugs)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Sheet1!$C$2:$C$3</c:f>
              <c:numCache>
                <c:formatCode>General</c:formatCode>
                <c:ptCount val="2"/>
                <c:pt idx="0">
                  <c:v>0.52</c:v>
                </c:pt>
                <c:pt idx="1">
                  <c:v>0.79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8E0-40E5-8C26-CBF286929F2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EPEx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recall
(previous bugs)</c:v>
                      </c:pt>
                      <c:pt idx="1">
                        <c:v>precision
(new bugs)</c:v>
                      </c:pt>
                    </c:strCache>
                  </c:strRef>
                </c15:cat>
              </c15:filteredCategoryTitle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4135256"/>
        <c:axId val="334135648"/>
      </c:barChart>
      <c:catAx>
        <c:axId val="33413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334135648"/>
        <c:crosses val="autoZero"/>
        <c:auto val="1"/>
        <c:lblAlgn val="ctr"/>
        <c:lblOffset val="100"/>
        <c:noMultiLvlLbl val="0"/>
      </c:catAx>
      <c:valAx>
        <c:axId val="33413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33413525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US" dirty="0"/>
              <a:t>Bug </a:t>
            </a:r>
            <a:r>
              <a:rPr lang="en-US" altLang="zh-CN" dirty="0"/>
              <a:t>categorization</a:t>
            </a:r>
            <a:r>
              <a:rPr lang="en-US" dirty="0"/>
              <a:t> accuracy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Sheet1!$B$2:$B$3</c:f>
              <c:numCache>
                <c:formatCode>General</c:formatCode>
                <c:ptCount val="2"/>
                <c:pt idx="0">
                  <c:v>0.96</c:v>
                </c:pt>
                <c:pt idx="1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8E0-40E5-8C26-CBF286929F2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Incorrect checking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recall
(previous bugs)</c:v>
                      </c:pt>
                      <c:pt idx="1">
                        <c:v>precision
(new bugs)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0.83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8E0-40E5-8C26-CBF286929F2C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Incorrect propagation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recall
(previous bugs)</c:v>
                      </c:pt>
                      <c:pt idx="1">
                        <c:v>precision
(new bugs)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Sheet1!$D$2:$D$3</c:f>
              <c:numCache>
                <c:formatCode>General</c:formatCode>
                <c:ptCount val="2"/>
                <c:pt idx="0">
                  <c:v>0.95</c:v>
                </c:pt>
                <c:pt idx="1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66-4285-AA7D-2B4D84671C92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Incorrect resource release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recall
(previous bugs)</c:v>
                      </c:pt>
                      <c:pt idx="1">
                        <c:v>precision
(new bugs)</c:v>
                      </c:pt>
                    </c:strCache>
                  </c:strRef>
                </c15:cat>
              </c15:filteredCategoryTitle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4133688"/>
        <c:axId val="334136040"/>
      </c:barChart>
      <c:catAx>
        <c:axId val="334133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334136040"/>
        <c:crosses val="autoZero"/>
        <c:auto val="1"/>
        <c:lblAlgn val="ctr"/>
        <c:lblOffset val="100"/>
        <c:noMultiLvlLbl val="0"/>
      </c:catAx>
      <c:valAx>
        <c:axId val="334136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3341336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11009383947952"/>
          <c:y val="0.22156987054034932"/>
          <c:w val="0.30971944339820973"/>
          <c:h val="0.57772816229774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E9-425E-BFAC-9BA5A602C0A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E9-425E-BFAC-9BA5A602C0A4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3E9-425E-BFAC-9BA5A602C0A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>
                          <a:shade val="65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0785143134135422"/>
                  <c:y val="-5.52384573992814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3E9-425E-BFAC-9BA5A602C0A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>
                          <a:tint val="65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Sheet1!$B$6:$D$6</c:f>
              <c:numCache>
                <c:formatCode>General</c:formatCode>
                <c:ptCount val="3"/>
                <c:pt idx="0">
                  <c:v>21</c:v>
                </c:pt>
                <c:pt idx="1">
                  <c:v>15</c:v>
                </c:pt>
                <c:pt idx="2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3E9-425E-BFAC-9BA5A602C0A4}"/>
            </c:ex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Sheet1!$B$4:$D$5</c15:sqref>
                        </c15:formulaRef>
                      </c:ext>
                    </c:extLst>
                    <c:multiLvlStrCache>
                      <c:ptCount val="3"/>
                      <c:lvl>
                        <c:pt idx="2">
                          <c:v>match</c:v>
                        </c:pt>
                      </c:lvl>
                      <c:lvl>
                        <c:pt idx="0">
                          <c:v>Exact match</c:v>
                        </c:pt>
                        <c:pt idx="1">
                          <c:v>Semantic match</c:v>
                        </c:pt>
                        <c:pt idx="2">
                          <c:v>No</c:v>
                        </c:pt>
                      </c:lvl>
                    </c:multiLvlStrCache>
                  </c:multiLvlStrRef>
                </c15:cat>
              </c15:filteredCategoryTitle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7965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38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07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68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88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379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1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122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3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1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96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9150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52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546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061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00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35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05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339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024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301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69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71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49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315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75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9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endParaRPr lang="en-US" altLang="zh-CN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005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36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7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32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7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07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9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04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17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494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416942" y="3945212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49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525325" y="3977858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455117" y="4035462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6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05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99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302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85738" y="1885949"/>
            <a:ext cx="5767012" cy="21126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Automatically </a:t>
            </a:r>
            <a:br>
              <a:rPr lang="en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Diagnosing &amp; Repairing</a:t>
            </a:r>
            <a:br>
              <a:rPr lang="en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Error Handling Bugs in C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4" name="Shape 55"/>
          <p:cNvSpPr txBox="1">
            <a:spLocks/>
          </p:cNvSpPr>
          <p:nvPr/>
        </p:nvSpPr>
        <p:spPr>
          <a:xfrm>
            <a:off x="6331369" y="3434568"/>
            <a:ext cx="2893218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Yuchi Tian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, Baishakhi Ray</a:t>
            </a:r>
            <a:br>
              <a:rPr lang="en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University of Virginia</a:t>
            </a:r>
          </a:p>
        </p:txBody>
      </p:sp>
    </p:spTree>
    <p:extLst>
      <p:ext uri="{BB962C8B-B14F-4D97-AF65-F5344CB8AC3E}">
        <p14:creationId xmlns:p14="http://schemas.microsoft.com/office/powerpoint/2010/main" val="13418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567621"/>
            <a:ext cx="8520600" cy="5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Categorization of error handling bugs and fixes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3916" y="1468692"/>
            <a:ext cx="3218121" cy="15934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Checks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nread = (ssize_t)SSL_read(...)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if (nread &lt; 0) {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 if (nread &lt;= 0) {</a:t>
            </a: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err = SSL_get_error (...)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197" y="46005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Empirical Study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567621"/>
            <a:ext cx="8520600" cy="5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Categorization of error handling bugs and fixes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3916" y="1468692"/>
            <a:ext cx="3218121" cy="1593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Checks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nread = (ssize_t)SSL_read(...)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if (nread &lt; 0) {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 if (nread &lt;= 0) {</a:t>
            </a: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err = SSL_get_error (...)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197" y="46005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Empirical Study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0" name="Shape 89"/>
          <p:cNvSpPr txBox="1"/>
          <p:nvPr/>
        </p:nvSpPr>
        <p:spPr>
          <a:xfrm>
            <a:off x="3576995" y="1468692"/>
            <a:ext cx="3433405" cy="15934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Propagation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SSL_COMP_add_compression () {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if ( id &lt; 193 || id &gt; 255) {    SSLerr (...) ;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return 0;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return 1;</a:t>
            </a:r>
            <a:b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205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567621"/>
            <a:ext cx="8520600" cy="5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Categorization of error handling bugs and fixes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3916" y="1468692"/>
            <a:ext cx="3218121" cy="15934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Checks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nread = (ssize_t)SSL_read(...)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if (nread &lt; 0) {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 if (nread &lt;= 0) {</a:t>
            </a: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err = SSL_get_error (...)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197" y="46005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Empirical Study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0" name="Shape 89"/>
          <p:cNvSpPr txBox="1"/>
          <p:nvPr/>
        </p:nvSpPr>
        <p:spPr>
          <a:xfrm>
            <a:off x="3576995" y="1468692"/>
            <a:ext cx="3433405" cy="1593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Propagation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SSL_COMP_add_compression () {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if ( id &lt; 193 || id &gt; 255) {    SSLerr (...) ;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return 0;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return 1;</a:t>
            </a:r>
            <a:b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11" name="Shape 89"/>
          <p:cNvSpPr txBox="1"/>
          <p:nvPr/>
        </p:nvSpPr>
        <p:spPr>
          <a:xfrm>
            <a:off x="233916" y="3130924"/>
            <a:ext cx="3267740" cy="17813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Outputs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 =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ecc_test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keySize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,…);                   if ( ret &lt; 0) {</a:t>
            </a:r>
            <a:r>
              <a:rPr lang="en-US" dirty="0">
                <a:solidFill>
                  <a:srgbClr val="45AE34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</a:t>
            </a:r>
            <a:r>
              <a:rPr lang="en-US" b="1" dirty="0">
                <a:solidFill>
                  <a:srgbClr val="45AE34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ecc_test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%d  failed!“,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keySize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return ret ;                                                         }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567621"/>
            <a:ext cx="8520600" cy="5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Categorization of error handling bugs and fixes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3916" y="1468692"/>
            <a:ext cx="3218121" cy="1593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Checks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nread = (ssize_t)SSL_read(...)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if (nread &lt; 0) {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 if (nread &lt;= 0) {</a:t>
            </a: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err = SSL_get_error (...)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197" y="46005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Empirical Study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0" name="Shape 89"/>
          <p:cNvSpPr txBox="1"/>
          <p:nvPr/>
        </p:nvSpPr>
        <p:spPr>
          <a:xfrm>
            <a:off x="3576995" y="1468692"/>
            <a:ext cx="3433405" cy="1593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Propagation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SSL_COMP_add_compression () {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if ( id &lt; 193 || id &gt; 255) {    SSLerr (...) ;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return 0;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return 1;</a:t>
            </a:r>
            <a:b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11" name="Shape 89"/>
          <p:cNvSpPr txBox="1"/>
          <p:nvPr/>
        </p:nvSpPr>
        <p:spPr>
          <a:xfrm>
            <a:off x="233916" y="3130924"/>
            <a:ext cx="3267740" cy="1781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Outputs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 =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ecc_test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keySize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,…);                   if ( ret &lt; 0) {</a:t>
            </a:r>
            <a:r>
              <a:rPr lang="en-US" dirty="0">
                <a:solidFill>
                  <a:srgbClr val="45AE34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</a:t>
            </a:r>
            <a:r>
              <a:rPr lang="en-US" b="1" dirty="0">
                <a:solidFill>
                  <a:srgbClr val="45AE34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ecc_test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%d  failed!“,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keySize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return ret ;                                                         }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9"/>
          <p:cNvSpPr txBox="1"/>
          <p:nvPr/>
        </p:nvSpPr>
        <p:spPr>
          <a:xfrm>
            <a:off x="3587629" y="3130924"/>
            <a:ext cx="3422771" cy="17813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Resource Release</a:t>
            </a: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cAB = OPENSSL_malloc();                                                                                                                                                  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if (!EVP_DigestFinal_ex(...)) { goto err;}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err: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 OPENSSL_free(cAB);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return u;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58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567621"/>
            <a:ext cx="8520600" cy="5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Categorization of error handling bugs and fixes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3916" y="1468692"/>
            <a:ext cx="3218121" cy="1593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Checks (EC)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nread = (ssize_t)SSL_read(...)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if (nread &lt; 0) {</a:t>
            </a: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 if (nread &lt;= 0) {</a:t>
            </a: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err = SSL_get_error (...)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197" y="46005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Empirical Study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0" name="Shape 89"/>
          <p:cNvSpPr txBox="1"/>
          <p:nvPr/>
        </p:nvSpPr>
        <p:spPr>
          <a:xfrm>
            <a:off x="3576995" y="1468692"/>
            <a:ext cx="3433405" cy="1593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Propagation (EP)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 SSL_COMP_add_compression () {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if ( id &lt; 193 || id &gt; 255) {    SSLerr (...) ;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return 0;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return 1;</a:t>
            </a:r>
            <a:b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11" name="Shape 89"/>
          <p:cNvSpPr txBox="1"/>
          <p:nvPr/>
        </p:nvSpPr>
        <p:spPr>
          <a:xfrm>
            <a:off x="233916" y="3130924"/>
            <a:ext cx="3267740" cy="1781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Error Outputs (EO)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 =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ecc_test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keySize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,…);                   if ( ret &lt; 0) {</a:t>
            </a:r>
            <a:r>
              <a:rPr lang="en-US" dirty="0">
                <a:solidFill>
                  <a:srgbClr val="45AE34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</a:t>
            </a:r>
            <a:r>
              <a:rPr lang="en-US" b="1" dirty="0">
                <a:solidFill>
                  <a:srgbClr val="45AE34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ecc_test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%d  failed!“,</a:t>
            </a:r>
            <a:r>
              <a:rPr lang="en-US" b="1" dirty="0" err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keySize</a:t>
            </a:r>
            <a:r>
              <a:rPr lang="en-US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return ret ;                                                         }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9"/>
          <p:cNvSpPr txBox="1"/>
          <p:nvPr/>
        </p:nvSpPr>
        <p:spPr>
          <a:xfrm>
            <a:off x="3587629" y="3130924"/>
            <a:ext cx="3422771" cy="1781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Incorrect/Missing Resource Release (RR)</a:t>
            </a: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cAB = OPENSSL_malloc();                                                                                                                                                  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if (!EVP_DigestFinal_ex(...)) { goto err;}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err: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 OPENSSL_free(cAB);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return u;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aphicFrame>
        <p:nvGraphicFramePr>
          <p:cNvPr id="9" name="Shape 75"/>
          <p:cNvGraphicFramePr/>
          <p:nvPr>
            <p:extLst>
              <p:ext uri="{D42A27DB-BD31-4B8C-83A1-F6EECF244321}">
                <p14:modId xmlns:p14="http://schemas.microsoft.com/office/powerpoint/2010/main" val="2725633861"/>
              </p:ext>
            </p:extLst>
          </p:nvPr>
        </p:nvGraphicFramePr>
        <p:xfrm>
          <a:off x="7135358" y="1468692"/>
          <a:ext cx="1873963" cy="237726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54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Calibri"/>
                        </a:rPr>
                        <a:t>Total</a:t>
                      </a:r>
                      <a:endParaRPr lang="en" b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145</a:t>
                      </a:r>
                      <a:endParaRPr lang="en" b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70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Calibri"/>
                        </a:rPr>
                        <a:t>EC</a:t>
                      </a:r>
                      <a:endParaRPr lang="e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33.79%</a:t>
                      </a:r>
                      <a:endParaRPr lang="e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70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Calibri"/>
                        </a:rPr>
                        <a:t>EP</a:t>
                      </a:r>
                      <a:endParaRPr lang="e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Calibri"/>
                        </a:rPr>
                        <a:t>6.90%</a:t>
                      </a:r>
                      <a:endParaRPr lang="e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70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Calibri"/>
                        </a:rPr>
                        <a:t>EO</a:t>
                      </a:r>
                      <a:endParaRPr lang="e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ym typeface="Calibri"/>
                        </a:rPr>
                        <a:t>12.41%</a:t>
                      </a:r>
                      <a:endParaRPr lang="en" altLang="zh-C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70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Calibri"/>
                        </a:rPr>
                        <a:t>RR</a:t>
                      </a:r>
                      <a:endParaRPr lang="e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ym typeface="Calibri"/>
                        </a:rPr>
                        <a:t>35.17%</a:t>
                      </a:r>
                      <a:endParaRPr lang="en" altLang="zh-C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70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ym typeface="Calibri"/>
                        </a:rPr>
                        <a:t>Others</a:t>
                      </a:r>
                      <a:endParaRPr lang="e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altLang="zh-CN" dirty="0">
                          <a:sym typeface="Calibri"/>
                        </a:rPr>
                        <a:t>11.72%</a:t>
                      </a:r>
                      <a:endParaRPr lang="en" altLang="zh-CN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28875" y="1458459"/>
            <a:ext cx="3448200" cy="327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ASN1_digest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(...)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 = </a:t>
            </a:r>
            <a:r>
              <a:rPr lang="en" sz="1200" dirty="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OPENSSL_malloc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(i)) 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 (!</a:t>
            </a:r>
            <a:r>
              <a:rPr lang="en" sz="1200" dirty="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EVP_Digest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(...)) {</a:t>
            </a:r>
          </a:p>
          <a:p>
            <a:pPr lvl="0">
              <a:lnSpc>
                <a:spcPct val="125000"/>
              </a:lnSpc>
              <a:spcAft>
                <a:spcPts val="0"/>
              </a:spcAft>
              <a:buNone/>
            </a:pP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zh-CN" sz="120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OPENSSL_free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zh-CN" sz="12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return 0;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25000"/>
              </a:lnSpc>
              <a:spcAft>
                <a:spcPts val="0"/>
              </a:spcAft>
              <a:buNone/>
            </a:pP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(!</a:t>
            </a:r>
            <a:r>
              <a:rPr lang="en-US" sz="1200" dirty="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EVP_Digest1</a:t>
            </a:r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(...)) {</a:t>
            </a:r>
            <a:b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OPENSSL_free</a:t>
            </a:r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return 0;               </a:t>
            </a:r>
            <a:b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4294967295"/>
          </p:nvPr>
        </p:nvSpPr>
        <p:spPr>
          <a:xfrm>
            <a:off x="114302" y="1666880"/>
            <a:ext cx="4943475" cy="30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two error handling code are close in location, they are likely to be similar.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Along the error path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all resources are usually released b</a:t>
            </a:r>
            <a:r>
              <a:rPr lang="en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efore the returning error stat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ment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152399" y="-81238"/>
            <a:ext cx="3026569" cy="426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60"/>
          <p:cNvSpPr txBox="1">
            <a:spLocks/>
          </p:cNvSpPr>
          <p:nvPr/>
        </p:nvSpPr>
        <p:spPr>
          <a:xfrm>
            <a:off x="152400" y="495029"/>
            <a:ext cx="4707731" cy="526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Observation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0981" y="46005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Motivation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01754" y="3496421"/>
            <a:ext cx="5313000" cy="1159800"/>
          </a:xfrm>
        </p:spPr>
        <p:txBody>
          <a:bodyPr/>
          <a:lstStyle/>
          <a:p>
            <a:r>
              <a:rPr lang="en-US" dirty="0" err="1"/>
              <a:t>ErrDoc</a:t>
            </a:r>
            <a:r>
              <a:rPr lang="en-US" dirty="0"/>
              <a:t>: an automated technique to detect and fix error handling bugs</a:t>
            </a:r>
            <a:endParaRPr lang="en-GB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63525" y="713114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Empirical Study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Bug Detection &amp; Fixing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 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923" y="453293"/>
            <a:ext cx="5492400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Goal for ErrDoc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82484" y="1958738"/>
            <a:ext cx="6442841" cy="6524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228600" algn="ctr">
              <a:buClr>
                <a:srgbClr val="000000"/>
              </a:buClr>
              <a:buFont typeface="Calibri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and categorize bugs with high accuracy </a:t>
            </a:r>
            <a:endParaRPr lang="en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228600">
              <a:buClr>
                <a:srgbClr val="000000"/>
              </a:buClr>
              <a:buFont typeface="Calibri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3075" y="3063458"/>
            <a:ext cx="6432250" cy="9144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228600" algn="ctr">
              <a:buClr>
                <a:srgbClr val="000000"/>
              </a:buClr>
              <a:buFont typeface="Calibri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fixing, produce a patch that are similar to what a “</a:t>
            </a:r>
            <a:r>
              <a:rPr lang="en" sz="20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 developer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would have actually produced.  </a:t>
            </a:r>
            <a:endParaRPr lang="en-GB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1236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711649" y="1658692"/>
            <a:ext cx="3383876" cy="2669248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333399"/>
                </a:solidFill>
              </a:rPr>
              <a:t>int</a:t>
            </a:r>
            <a:r>
              <a:rPr lang="en" sz="1100" dirty="0">
                <a:solidFill>
                  <a:srgbClr val="333333"/>
                </a:solidFill>
              </a:rPr>
              <a:t> </a:t>
            </a:r>
            <a:r>
              <a:rPr lang="en" sz="1100" b="1" dirty="0">
                <a:solidFill>
                  <a:srgbClr val="0066BB"/>
                </a:solidFill>
              </a:rPr>
              <a:t>ASN1_digest</a:t>
            </a:r>
            <a:r>
              <a:rPr lang="en" sz="1100" dirty="0">
                <a:solidFill>
                  <a:srgbClr val="333333"/>
                </a:solidFill>
              </a:rPr>
              <a:t> (...) {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</a:t>
            </a:r>
            <a:r>
              <a:rPr lang="en" sz="1100" b="1" dirty="0">
                <a:solidFill>
                  <a:srgbClr val="FF0000"/>
                </a:solidFill>
              </a:rPr>
              <a:t>int</a:t>
            </a:r>
            <a:r>
              <a:rPr lang="en" sz="1100" dirty="0">
                <a:solidFill>
                  <a:srgbClr val="FF0000"/>
                </a:solidFill>
              </a:rPr>
              <a:t> i = i2d ( data , NULL ) 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</a:t>
            </a:r>
            <a:r>
              <a:rPr lang="en" sz="1100" b="1" dirty="0">
                <a:solidFill>
                  <a:srgbClr val="FF0000"/>
                </a:solidFill>
              </a:rPr>
              <a:t>unsigned</a:t>
            </a:r>
            <a:r>
              <a:rPr lang="en" sz="1100" dirty="0">
                <a:solidFill>
                  <a:srgbClr val="FF0000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char</a:t>
            </a:r>
            <a:r>
              <a:rPr lang="en" sz="1100" dirty="0">
                <a:solidFill>
                  <a:srgbClr val="FF0000"/>
                </a:solidFill>
              </a:rPr>
              <a:t> * str = OPENSSL_malloc (i);</a:t>
            </a: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</a:t>
            </a:r>
            <a:r>
              <a:rPr lang="en" sz="1100" b="1" dirty="0">
                <a:solidFill>
                  <a:srgbClr val="008800"/>
                </a:solidFill>
              </a:rPr>
              <a:t>if</a:t>
            </a:r>
            <a:r>
              <a:rPr lang="en" sz="1100" dirty="0">
                <a:solidFill>
                  <a:srgbClr val="333333"/>
                </a:solidFill>
              </a:rPr>
              <a:t> (!EVP_Digest(...)) {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 OPENSSL_free(str);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 </a:t>
            </a:r>
            <a:r>
              <a:rPr lang="en" sz="1100" b="1" dirty="0">
                <a:solidFill>
                  <a:srgbClr val="008800"/>
                </a:solidFill>
              </a:rPr>
              <a:t>return</a:t>
            </a:r>
            <a:r>
              <a:rPr lang="en" sz="1100" dirty="0">
                <a:solidFill>
                  <a:srgbClr val="333333"/>
                </a:solidFill>
              </a:rPr>
              <a:t> (</a:t>
            </a:r>
            <a:r>
              <a:rPr lang="en" sz="1100" b="1" dirty="0">
                <a:solidFill>
                  <a:srgbClr val="0000DD"/>
                </a:solidFill>
              </a:rPr>
              <a:t>0</a:t>
            </a:r>
            <a:r>
              <a:rPr lang="en" sz="1100" dirty="0">
                <a:solidFill>
                  <a:srgbClr val="333333"/>
                </a:solidFill>
              </a:rPr>
              <a:t>);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}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    </a:t>
            </a:r>
            <a:r>
              <a:rPr lang="en" altLang="zh-CN" sz="1100" b="1" dirty="0">
                <a:solidFill>
                  <a:srgbClr val="008800"/>
                </a:solidFill>
              </a:rPr>
              <a:t>return</a:t>
            </a:r>
            <a:r>
              <a:rPr lang="en" altLang="zh-CN" sz="1100" dirty="0">
                <a:solidFill>
                  <a:srgbClr val="333333"/>
                </a:solidFill>
              </a:rPr>
              <a:t> (</a:t>
            </a:r>
            <a:r>
              <a:rPr lang="en" altLang="zh-CN" sz="1100" b="1" dirty="0">
                <a:solidFill>
                  <a:srgbClr val="0000DD"/>
                </a:solidFill>
              </a:rPr>
              <a:t>1</a:t>
            </a:r>
            <a:r>
              <a:rPr lang="en" altLang="zh-CN" sz="1100" dirty="0">
                <a:solidFill>
                  <a:srgbClr val="333333"/>
                </a:solidFill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9237" y="487526"/>
            <a:ext cx="5492400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Identify Error Paths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528" y="1629391"/>
            <a:ext cx="5402627" cy="2863702"/>
            <a:chOff x="1226796" y="1505452"/>
            <a:chExt cx="7690251" cy="2527118"/>
          </a:xfrm>
        </p:grpSpPr>
        <p:sp>
          <p:nvSpPr>
            <p:cNvPr id="12" name="矩形 2"/>
            <p:cNvSpPr/>
            <p:nvPr/>
          </p:nvSpPr>
          <p:spPr>
            <a:xfrm>
              <a:off x="1863999" y="15909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Caller</a:t>
              </a:r>
              <a:endParaRPr lang="zh-CN" altLang="en-US" dirty="0"/>
            </a:p>
          </p:txBody>
        </p:sp>
        <p:sp>
          <p:nvSpPr>
            <p:cNvPr id="13" name="矩形 26"/>
            <p:cNvSpPr/>
            <p:nvPr/>
          </p:nvSpPr>
          <p:spPr>
            <a:xfrm>
              <a:off x="1660657" y="3245328"/>
              <a:ext cx="1425683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sp>
          <p:nvSpPr>
            <p:cNvPr id="14" name="矩形 27"/>
            <p:cNvSpPr/>
            <p:nvPr/>
          </p:nvSpPr>
          <p:spPr>
            <a:xfrm>
              <a:off x="3940472" y="3592668"/>
              <a:ext cx="1089729" cy="4399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15" name="菱形 4"/>
            <p:cNvSpPr/>
            <p:nvPr/>
          </p:nvSpPr>
          <p:spPr>
            <a:xfrm>
              <a:off x="1226796" y="2296149"/>
              <a:ext cx="2326356" cy="631477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r>
                <a:rPr lang="en-US" altLang="zh-CN" dirty="0"/>
                <a:t>()==error</a:t>
              </a:r>
              <a:endParaRPr lang="zh-CN" altLang="en-US" dirty="0"/>
            </a:p>
          </p:txBody>
        </p:sp>
        <p:cxnSp>
          <p:nvCxnSpPr>
            <p:cNvPr id="16" name="直接箭头连接符 6"/>
            <p:cNvCxnSpPr/>
            <p:nvPr/>
          </p:nvCxnSpPr>
          <p:spPr>
            <a:xfrm>
              <a:off x="2390716" y="1995682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肘形连接符 8"/>
            <p:cNvCxnSpPr>
              <a:stCxn id="15" idx="3"/>
              <a:endCxn id="14" idx="0"/>
            </p:cNvCxnSpPr>
            <p:nvPr/>
          </p:nvCxnSpPr>
          <p:spPr>
            <a:xfrm>
              <a:off x="3553151" y="2611888"/>
              <a:ext cx="932186" cy="98078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9"/>
            <p:cNvSpPr txBox="1"/>
            <p:nvPr/>
          </p:nvSpPr>
          <p:spPr>
            <a:xfrm>
              <a:off x="3837576" y="232623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9" name="直接箭头连接符 34"/>
            <p:cNvCxnSpPr/>
            <p:nvPr/>
          </p:nvCxnSpPr>
          <p:spPr>
            <a:xfrm>
              <a:off x="2380625" y="2925862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37"/>
            <p:cNvSpPr/>
            <p:nvPr/>
          </p:nvSpPr>
          <p:spPr>
            <a:xfrm>
              <a:off x="5787141" y="15054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endParaRPr lang="zh-CN" altLang="en-US" dirty="0"/>
            </a:p>
          </p:txBody>
        </p:sp>
        <p:sp>
          <p:nvSpPr>
            <p:cNvPr id="21" name="矩形 38"/>
            <p:cNvSpPr/>
            <p:nvPr/>
          </p:nvSpPr>
          <p:spPr>
            <a:xfrm>
              <a:off x="5615616" y="3009699"/>
              <a:ext cx="1387686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sp>
          <p:nvSpPr>
            <p:cNvPr id="22" name="矩形 39"/>
            <p:cNvSpPr/>
            <p:nvPr/>
          </p:nvSpPr>
          <p:spPr>
            <a:xfrm>
              <a:off x="7778196" y="3550953"/>
              <a:ext cx="1138851" cy="4399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23" name="菱形 40"/>
            <p:cNvSpPr/>
            <p:nvPr/>
          </p:nvSpPr>
          <p:spPr>
            <a:xfrm>
              <a:off x="4986222" y="2210582"/>
              <a:ext cx="2590997" cy="461603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condition?</a:t>
              </a:r>
              <a:endParaRPr lang="zh-CN" altLang="en-US" dirty="0"/>
            </a:p>
          </p:txBody>
        </p:sp>
        <p:cxnSp>
          <p:nvCxnSpPr>
            <p:cNvPr id="24" name="直接箭头连接符 41"/>
            <p:cNvCxnSpPr/>
            <p:nvPr/>
          </p:nvCxnSpPr>
          <p:spPr>
            <a:xfrm>
              <a:off x="6293678" y="1916437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肘形连接符 42"/>
            <p:cNvCxnSpPr>
              <a:stCxn id="23" idx="3"/>
              <a:endCxn id="22" idx="0"/>
            </p:cNvCxnSpPr>
            <p:nvPr/>
          </p:nvCxnSpPr>
          <p:spPr>
            <a:xfrm>
              <a:off x="7577219" y="2441383"/>
              <a:ext cx="770402" cy="110957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47"/>
            <p:cNvCxnSpPr/>
            <p:nvPr/>
          </p:nvCxnSpPr>
          <p:spPr>
            <a:xfrm>
              <a:off x="6293678" y="2690234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11"/>
            <p:cNvSpPr txBox="1"/>
            <p:nvPr/>
          </p:nvSpPr>
          <p:spPr>
            <a:xfrm>
              <a:off x="2400804" y="292762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箭头连接符 14"/>
            <p:cNvCxnSpPr/>
            <p:nvPr/>
          </p:nvCxnSpPr>
          <p:spPr>
            <a:xfrm>
              <a:off x="2990106" y="1875288"/>
              <a:ext cx="0" cy="4541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12"/>
          <p:cNvSpPr txBox="1"/>
          <p:nvPr/>
        </p:nvSpPr>
        <p:spPr>
          <a:xfrm>
            <a:off x="42203" y="4565202"/>
            <a:ext cx="63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Under-constrained symbolic execution to explore error paths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1236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53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627671" y="1658692"/>
            <a:ext cx="3383876" cy="2669248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333399"/>
                </a:solidFill>
              </a:rPr>
              <a:t>int</a:t>
            </a:r>
            <a:r>
              <a:rPr lang="en" sz="1100" dirty="0">
                <a:solidFill>
                  <a:srgbClr val="333333"/>
                </a:solidFill>
              </a:rPr>
              <a:t> </a:t>
            </a:r>
            <a:r>
              <a:rPr lang="en" sz="1100" b="1" dirty="0">
                <a:solidFill>
                  <a:srgbClr val="0066BB"/>
                </a:solidFill>
              </a:rPr>
              <a:t>ASN1_digest</a:t>
            </a:r>
            <a:r>
              <a:rPr lang="en" sz="1100" dirty="0">
                <a:solidFill>
                  <a:srgbClr val="333333"/>
                </a:solidFill>
              </a:rPr>
              <a:t> (...) {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int</a:t>
            </a:r>
            <a:r>
              <a:rPr lang="en" sz="1100" dirty="0">
                <a:solidFill>
                  <a:srgbClr val="FF0000"/>
                </a:solidFill>
              </a:rPr>
              <a:t> i = i2d ( data , NULL ) 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unsigned</a:t>
            </a:r>
            <a:r>
              <a:rPr lang="en" sz="1100" dirty="0">
                <a:solidFill>
                  <a:srgbClr val="FF0000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char</a:t>
            </a:r>
            <a:r>
              <a:rPr lang="en" sz="1100" dirty="0">
                <a:solidFill>
                  <a:srgbClr val="FF0000"/>
                </a:solidFill>
              </a:rPr>
              <a:t> * str = OPENSSL_malloc ( i ) ;</a:t>
            </a: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if</a:t>
            </a:r>
            <a:r>
              <a:rPr lang="en" sz="1100" dirty="0">
                <a:solidFill>
                  <a:srgbClr val="FF0000"/>
                </a:solidFill>
              </a:rPr>
              <a:t> (!EVP_Digest(...)) {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        OPENSSL_free(str);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        </a:t>
            </a:r>
            <a:r>
              <a:rPr lang="en" sz="1100" b="1" dirty="0">
                <a:solidFill>
                  <a:srgbClr val="008800"/>
                </a:solidFill>
              </a:rPr>
              <a:t>return</a:t>
            </a:r>
            <a:r>
              <a:rPr lang="en" sz="1100" dirty="0">
                <a:solidFill>
                  <a:srgbClr val="333333"/>
                </a:solidFill>
              </a:rPr>
              <a:t> (</a:t>
            </a:r>
            <a:r>
              <a:rPr lang="en" sz="1100" b="1" dirty="0">
                <a:solidFill>
                  <a:srgbClr val="0000DD"/>
                </a:solidFill>
              </a:rPr>
              <a:t>0</a:t>
            </a:r>
            <a:r>
              <a:rPr lang="en" sz="1100" dirty="0">
                <a:solidFill>
                  <a:srgbClr val="333333"/>
                </a:solidFill>
              </a:rPr>
              <a:t>);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}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         </a:t>
            </a:r>
            <a:r>
              <a:rPr lang="en" altLang="zh-CN" sz="1100" b="1" dirty="0">
                <a:solidFill>
                  <a:srgbClr val="008800"/>
                </a:solidFill>
              </a:rPr>
              <a:t>return</a:t>
            </a:r>
            <a:r>
              <a:rPr lang="en" altLang="zh-CN" sz="1100" dirty="0">
                <a:solidFill>
                  <a:srgbClr val="333333"/>
                </a:solidFill>
              </a:rPr>
              <a:t> (</a:t>
            </a:r>
            <a:r>
              <a:rPr lang="en" altLang="zh-CN" sz="1100" b="1" dirty="0">
                <a:solidFill>
                  <a:srgbClr val="0000DD"/>
                </a:solidFill>
              </a:rPr>
              <a:t>1</a:t>
            </a:r>
            <a:r>
              <a:rPr lang="en" altLang="zh-CN" sz="1100" dirty="0">
                <a:solidFill>
                  <a:srgbClr val="333333"/>
                </a:solidFill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528" y="1629391"/>
            <a:ext cx="5402627" cy="2863702"/>
            <a:chOff x="1226796" y="1505452"/>
            <a:chExt cx="7690251" cy="2527118"/>
          </a:xfrm>
        </p:grpSpPr>
        <p:sp>
          <p:nvSpPr>
            <p:cNvPr id="12" name="矩形 2"/>
            <p:cNvSpPr/>
            <p:nvPr/>
          </p:nvSpPr>
          <p:spPr>
            <a:xfrm>
              <a:off x="1863999" y="15909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Caller</a:t>
              </a:r>
              <a:endParaRPr lang="zh-CN" altLang="en-US" dirty="0"/>
            </a:p>
          </p:txBody>
        </p:sp>
        <p:sp>
          <p:nvSpPr>
            <p:cNvPr id="13" name="矩形 26"/>
            <p:cNvSpPr/>
            <p:nvPr/>
          </p:nvSpPr>
          <p:spPr>
            <a:xfrm>
              <a:off x="1660657" y="3245328"/>
              <a:ext cx="1425683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sp>
          <p:nvSpPr>
            <p:cNvPr id="14" name="矩形 27"/>
            <p:cNvSpPr/>
            <p:nvPr/>
          </p:nvSpPr>
          <p:spPr>
            <a:xfrm>
              <a:off x="3940472" y="3592668"/>
              <a:ext cx="1089729" cy="4399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15" name="菱形 4"/>
            <p:cNvSpPr/>
            <p:nvPr/>
          </p:nvSpPr>
          <p:spPr>
            <a:xfrm>
              <a:off x="1226796" y="2296149"/>
              <a:ext cx="2326356" cy="631477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r>
                <a:rPr lang="en-US" altLang="zh-CN" dirty="0"/>
                <a:t>()==error</a:t>
              </a:r>
              <a:endParaRPr lang="zh-CN" altLang="en-US" dirty="0"/>
            </a:p>
          </p:txBody>
        </p:sp>
        <p:cxnSp>
          <p:nvCxnSpPr>
            <p:cNvPr id="16" name="直接箭头连接符 6"/>
            <p:cNvCxnSpPr/>
            <p:nvPr/>
          </p:nvCxnSpPr>
          <p:spPr>
            <a:xfrm>
              <a:off x="2390716" y="1995682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肘形连接符 8"/>
            <p:cNvCxnSpPr>
              <a:stCxn id="15" idx="3"/>
              <a:endCxn id="14" idx="0"/>
            </p:cNvCxnSpPr>
            <p:nvPr/>
          </p:nvCxnSpPr>
          <p:spPr>
            <a:xfrm>
              <a:off x="3553151" y="2611888"/>
              <a:ext cx="932186" cy="98078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9"/>
            <p:cNvSpPr txBox="1"/>
            <p:nvPr/>
          </p:nvSpPr>
          <p:spPr>
            <a:xfrm>
              <a:off x="3837576" y="232623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9" name="直接箭头连接符 34"/>
            <p:cNvCxnSpPr/>
            <p:nvPr/>
          </p:nvCxnSpPr>
          <p:spPr>
            <a:xfrm>
              <a:off x="2380625" y="2925862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37"/>
            <p:cNvSpPr/>
            <p:nvPr/>
          </p:nvSpPr>
          <p:spPr>
            <a:xfrm>
              <a:off x="5787141" y="15054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endParaRPr lang="zh-CN" altLang="en-US" dirty="0"/>
            </a:p>
          </p:txBody>
        </p:sp>
        <p:sp>
          <p:nvSpPr>
            <p:cNvPr id="21" name="矩形 38"/>
            <p:cNvSpPr/>
            <p:nvPr/>
          </p:nvSpPr>
          <p:spPr>
            <a:xfrm>
              <a:off x="5615616" y="3009699"/>
              <a:ext cx="1387686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sp>
          <p:nvSpPr>
            <p:cNvPr id="22" name="矩形 39"/>
            <p:cNvSpPr/>
            <p:nvPr/>
          </p:nvSpPr>
          <p:spPr>
            <a:xfrm>
              <a:off x="7778196" y="3550953"/>
              <a:ext cx="1138851" cy="4399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23" name="菱形 40"/>
            <p:cNvSpPr/>
            <p:nvPr/>
          </p:nvSpPr>
          <p:spPr>
            <a:xfrm>
              <a:off x="4986222" y="2210582"/>
              <a:ext cx="2590997" cy="461603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condition?</a:t>
              </a:r>
              <a:endParaRPr lang="zh-CN" altLang="en-US" dirty="0"/>
            </a:p>
          </p:txBody>
        </p:sp>
        <p:cxnSp>
          <p:nvCxnSpPr>
            <p:cNvPr id="24" name="直接箭头连接符 41"/>
            <p:cNvCxnSpPr/>
            <p:nvPr/>
          </p:nvCxnSpPr>
          <p:spPr>
            <a:xfrm>
              <a:off x="6293678" y="1916437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肘形连接符 42"/>
            <p:cNvCxnSpPr>
              <a:stCxn id="23" idx="3"/>
              <a:endCxn id="22" idx="0"/>
            </p:cNvCxnSpPr>
            <p:nvPr/>
          </p:nvCxnSpPr>
          <p:spPr>
            <a:xfrm>
              <a:off x="7577219" y="2441383"/>
              <a:ext cx="770402" cy="110957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47"/>
            <p:cNvCxnSpPr/>
            <p:nvPr/>
          </p:nvCxnSpPr>
          <p:spPr>
            <a:xfrm>
              <a:off x="6293678" y="2690234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11"/>
            <p:cNvSpPr txBox="1"/>
            <p:nvPr/>
          </p:nvSpPr>
          <p:spPr>
            <a:xfrm>
              <a:off x="2400804" y="292762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箭头连接符 14"/>
            <p:cNvCxnSpPr/>
            <p:nvPr/>
          </p:nvCxnSpPr>
          <p:spPr>
            <a:xfrm>
              <a:off x="2990106" y="1875288"/>
              <a:ext cx="0" cy="4541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12"/>
          <p:cNvSpPr txBox="1"/>
          <p:nvPr/>
        </p:nvSpPr>
        <p:spPr>
          <a:xfrm>
            <a:off x="42203" y="4565202"/>
            <a:ext cx="63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Under-constrained symbolic execution to explore error paths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接箭头连接符 49"/>
          <p:cNvCxnSpPr/>
          <p:nvPr/>
        </p:nvCxnSpPr>
        <p:spPr>
          <a:xfrm>
            <a:off x="4043886" y="1983348"/>
            <a:ext cx="0" cy="5146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8"/>
          <p:cNvCxnSpPr/>
          <p:nvPr/>
        </p:nvCxnSpPr>
        <p:spPr>
          <a:xfrm>
            <a:off x="4550891" y="2505524"/>
            <a:ext cx="70247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20"/>
          <p:cNvCxnSpPr/>
          <p:nvPr/>
        </p:nvCxnSpPr>
        <p:spPr>
          <a:xfrm flipH="1">
            <a:off x="5241809" y="2508330"/>
            <a:ext cx="4622" cy="13630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41236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4" name="Shape 122"/>
          <p:cNvSpPr txBox="1">
            <a:spLocks noGrp="1"/>
          </p:cNvSpPr>
          <p:nvPr>
            <p:ph type="title"/>
          </p:nvPr>
        </p:nvSpPr>
        <p:spPr>
          <a:xfrm>
            <a:off x="99237" y="487526"/>
            <a:ext cx="5492400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Identify Error Paths</a:t>
            </a:r>
          </a:p>
        </p:txBody>
      </p:sp>
      <p:sp>
        <p:nvSpPr>
          <p:cNvPr id="35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109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an Error Handling bug?</a:t>
            </a:r>
            <a:endParaRPr lang="en-GB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0981" y="46005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Motivation</a:t>
            </a: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518535" y="1573667"/>
            <a:ext cx="4344298" cy="2439240"/>
            <a:chOff x="1833732" y="1505452"/>
            <a:chExt cx="4344298" cy="2439240"/>
          </a:xfrm>
        </p:grpSpPr>
        <p:sp>
          <p:nvSpPr>
            <p:cNvPr id="34" name="矩形 2"/>
            <p:cNvSpPr/>
            <p:nvPr/>
          </p:nvSpPr>
          <p:spPr>
            <a:xfrm>
              <a:off x="1833732" y="1547167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Caller</a:t>
              </a:r>
              <a:endParaRPr lang="zh-CN" altLang="en-US" dirty="0"/>
            </a:p>
          </p:txBody>
        </p:sp>
        <p:sp>
          <p:nvSpPr>
            <p:cNvPr id="35" name="矩形 26"/>
            <p:cNvSpPr/>
            <p:nvPr/>
          </p:nvSpPr>
          <p:spPr>
            <a:xfrm>
              <a:off x="1869452" y="3426727"/>
              <a:ext cx="939895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cxnSp>
          <p:nvCxnSpPr>
            <p:cNvPr id="38" name="直接箭头连接符 6"/>
            <p:cNvCxnSpPr>
              <a:stCxn id="34" idx="2"/>
              <a:endCxn id="56" idx="0"/>
            </p:cNvCxnSpPr>
            <p:nvPr/>
          </p:nvCxnSpPr>
          <p:spPr>
            <a:xfrm>
              <a:off x="2340271" y="1908980"/>
              <a:ext cx="0" cy="4773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箭头连接符 34"/>
            <p:cNvCxnSpPr>
              <a:stCxn id="56" idx="2"/>
              <a:endCxn id="35" idx="0"/>
            </p:cNvCxnSpPr>
            <p:nvPr/>
          </p:nvCxnSpPr>
          <p:spPr>
            <a:xfrm flipH="1">
              <a:off x="2339400" y="2748154"/>
              <a:ext cx="871" cy="6785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矩形 37"/>
            <p:cNvSpPr/>
            <p:nvPr/>
          </p:nvSpPr>
          <p:spPr>
            <a:xfrm>
              <a:off x="4718520" y="15054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endParaRPr lang="zh-CN" altLang="en-US" dirty="0"/>
            </a:p>
          </p:txBody>
        </p:sp>
        <p:sp>
          <p:nvSpPr>
            <p:cNvPr id="44" name="矩形 39"/>
            <p:cNvSpPr/>
            <p:nvPr/>
          </p:nvSpPr>
          <p:spPr>
            <a:xfrm>
              <a:off x="4589266" y="3504790"/>
              <a:ext cx="1013077" cy="439902"/>
            </a:xfrm>
            <a:prstGeom prst="rect">
              <a:avLst/>
            </a:prstGeom>
            <a:ln w="19050">
              <a:solidFill>
                <a:srgbClr val="FF99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45" name="菱形 40"/>
            <p:cNvSpPr/>
            <p:nvPr/>
          </p:nvSpPr>
          <p:spPr>
            <a:xfrm>
              <a:off x="4272088" y="2191141"/>
              <a:ext cx="1905942" cy="684155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Condition?</a:t>
              </a:r>
              <a:endParaRPr lang="zh-CN" altLang="en-US" dirty="0"/>
            </a:p>
          </p:txBody>
        </p:sp>
        <p:cxnSp>
          <p:nvCxnSpPr>
            <p:cNvPr id="46" name="直接箭头连接符 41"/>
            <p:cNvCxnSpPr>
              <a:stCxn id="42" idx="2"/>
            </p:cNvCxnSpPr>
            <p:nvPr/>
          </p:nvCxnSpPr>
          <p:spPr>
            <a:xfrm flipH="1">
              <a:off x="5225058" y="1867265"/>
              <a:ext cx="1" cy="3433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肘形连接符 42"/>
            <p:cNvCxnSpPr>
              <a:stCxn id="45" idx="3"/>
              <a:endCxn id="44" idx="0"/>
            </p:cNvCxnSpPr>
            <p:nvPr/>
          </p:nvCxnSpPr>
          <p:spPr>
            <a:xfrm flipH="1">
              <a:off x="5095805" y="2533219"/>
              <a:ext cx="1082225" cy="971571"/>
            </a:xfrm>
            <a:prstGeom prst="bentConnector4">
              <a:avLst>
                <a:gd name="adj1" fmla="val -21123"/>
                <a:gd name="adj2" fmla="val 67604"/>
              </a:avLst>
            </a:prstGeom>
            <a:ln w="19050">
              <a:solidFill>
                <a:srgbClr val="FF99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矩形 37"/>
          <p:cNvSpPr/>
          <p:nvPr/>
        </p:nvSpPr>
        <p:spPr>
          <a:xfrm>
            <a:off x="1518535" y="2454556"/>
            <a:ext cx="1013077" cy="361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Callee</a:t>
            </a:r>
            <a:endParaRPr lang="zh-CN" altLang="en-US" dirty="0"/>
          </a:p>
        </p:txBody>
      </p:sp>
      <p:cxnSp>
        <p:nvCxnSpPr>
          <p:cNvPr id="63" name="Elbow Connector 62"/>
          <p:cNvCxnSpPr>
            <a:stCxn id="56" idx="3"/>
            <a:endCxn id="42" idx="1"/>
          </p:cNvCxnSpPr>
          <p:nvPr/>
        </p:nvCxnSpPr>
        <p:spPr>
          <a:xfrm flipV="1">
            <a:off x="2531612" y="1754574"/>
            <a:ext cx="1871711" cy="8808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4" idx="1"/>
          </p:cNvCxnSpPr>
          <p:nvPr/>
        </p:nvCxnSpPr>
        <p:spPr>
          <a:xfrm rot="10800000">
            <a:off x="2531613" y="2757488"/>
            <a:ext cx="1742457" cy="1035468"/>
          </a:xfrm>
          <a:prstGeom prst="bentConnector3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47535" y="4251578"/>
            <a:ext cx="6596177" cy="7582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When a </a:t>
            </a:r>
            <a:r>
              <a:rPr lang="en-US" sz="1800" dirty="0" err="1"/>
              <a:t>callee</a:t>
            </a:r>
            <a:r>
              <a:rPr lang="en-US" sz="1800" dirty="0"/>
              <a:t> function returns an error due to some failure,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 but its caller does not handle the error properly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a bug occurs </a:t>
            </a: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627671" y="1658692"/>
            <a:ext cx="3383876" cy="2669248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333399"/>
                </a:solidFill>
              </a:rPr>
              <a:t>int</a:t>
            </a:r>
            <a:r>
              <a:rPr lang="en" sz="1100" dirty="0">
                <a:solidFill>
                  <a:srgbClr val="333333"/>
                </a:solidFill>
              </a:rPr>
              <a:t> </a:t>
            </a:r>
            <a:r>
              <a:rPr lang="en" sz="1100" b="1" dirty="0">
                <a:solidFill>
                  <a:srgbClr val="0066BB"/>
                </a:solidFill>
              </a:rPr>
              <a:t>ASN1_digest</a:t>
            </a:r>
            <a:r>
              <a:rPr lang="en" sz="1100" dirty="0">
                <a:solidFill>
                  <a:srgbClr val="333333"/>
                </a:solidFill>
              </a:rPr>
              <a:t> (...) {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int</a:t>
            </a:r>
            <a:r>
              <a:rPr lang="en" sz="1100" dirty="0">
                <a:solidFill>
                  <a:srgbClr val="FF0000"/>
                </a:solidFill>
              </a:rPr>
              <a:t> i = i2d ( data , NULL ) 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unsigned</a:t>
            </a:r>
            <a:r>
              <a:rPr lang="en" sz="1100" dirty="0">
                <a:solidFill>
                  <a:srgbClr val="FF0000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char</a:t>
            </a:r>
            <a:r>
              <a:rPr lang="en" sz="1100" dirty="0">
                <a:solidFill>
                  <a:srgbClr val="FF0000"/>
                </a:solidFill>
              </a:rPr>
              <a:t> * str = OPENSSL_malloc ( i ) ;</a:t>
            </a: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if</a:t>
            </a:r>
            <a:r>
              <a:rPr lang="en" sz="1100" dirty="0">
                <a:solidFill>
                  <a:srgbClr val="FF0000"/>
                </a:solidFill>
              </a:rPr>
              <a:t> (!EVP_Digest(...)) {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        </a:t>
            </a:r>
            <a:r>
              <a:rPr lang="en" sz="1100" dirty="0">
                <a:solidFill>
                  <a:srgbClr val="FF0000"/>
                </a:solidFill>
              </a:rPr>
              <a:t>OPENSSL_free(str);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         </a:t>
            </a:r>
            <a:r>
              <a:rPr lang="en" sz="1100" b="1" dirty="0">
                <a:solidFill>
                  <a:srgbClr val="FF0000"/>
                </a:solidFill>
              </a:rPr>
              <a:t>return</a:t>
            </a:r>
            <a:r>
              <a:rPr lang="en" sz="1100" dirty="0">
                <a:solidFill>
                  <a:srgbClr val="FF0000"/>
                </a:solidFill>
              </a:rPr>
              <a:t> (</a:t>
            </a:r>
            <a:r>
              <a:rPr lang="en" sz="1100" b="1" dirty="0">
                <a:solidFill>
                  <a:srgbClr val="FF0000"/>
                </a:solidFill>
              </a:rPr>
              <a:t>0</a:t>
            </a:r>
            <a:r>
              <a:rPr lang="en" sz="1100" dirty="0">
                <a:solidFill>
                  <a:srgbClr val="FF0000"/>
                </a:solidFill>
              </a:rPr>
              <a:t>);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}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         </a:t>
            </a:r>
            <a:r>
              <a:rPr lang="en" altLang="zh-CN" sz="1100" b="1" dirty="0">
                <a:solidFill>
                  <a:srgbClr val="008800"/>
                </a:solidFill>
              </a:rPr>
              <a:t>return</a:t>
            </a:r>
            <a:r>
              <a:rPr lang="en" altLang="zh-CN" sz="1100" dirty="0">
                <a:solidFill>
                  <a:srgbClr val="333333"/>
                </a:solidFill>
              </a:rPr>
              <a:t> (</a:t>
            </a:r>
            <a:r>
              <a:rPr lang="en" altLang="zh-CN" sz="1100" b="1" dirty="0">
                <a:solidFill>
                  <a:srgbClr val="0000DD"/>
                </a:solidFill>
              </a:rPr>
              <a:t>1</a:t>
            </a:r>
            <a:r>
              <a:rPr lang="en" altLang="zh-CN" sz="1100" dirty="0">
                <a:solidFill>
                  <a:srgbClr val="333333"/>
                </a:solidFill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528" y="1629391"/>
            <a:ext cx="5402627" cy="2863702"/>
            <a:chOff x="1226796" y="1505452"/>
            <a:chExt cx="7690251" cy="2527118"/>
          </a:xfrm>
        </p:grpSpPr>
        <p:sp>
          <p:nvSpPr>
            <p:cNvPr id="12" name="矩形 2"/>
            <p:cNvSpPr/>
            <p:nvPr/>
          </p:nvSpPr>
          <p:spPr>
            <a:xfrm>
              <a:off x="1863999" y="15909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Caller</a:t>
              </a:r>
              <a:endParaRPr lang="zh-CN" altLang="en-US" dirty="0"/>
            </a:p>
          </p:txBody>
        </p:sp>
        <p:sp>
          <p:nvSpPr>
            <p:cNvPr id="13" name="矩形 26"/>
            <p:cNvSpPr/>
            <p:nvPr/>
          </p:nvSpPr>
          <p:spPr>
            <a:xfrm>
              <a:off x="1660657" y="3245328"/>
              <a:ext cx="1425683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sp>
          <p:nvSpPr>
            <p:cNvPr id="14" name="矩形 27"/>
            <p:cNvSpPr/>
            <p:nvPr/>
          </p:nvSpPr>
          <p:spPr>
            <a:xfrm>
              <a:off x="3940472" y="3592668"/>
              <a:ext cx="1089729" cy="4399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15" name="菱形 4"/>
            <p:cNvSpPr/>
            <p:nvPr/>
          </p:nvSpPr>
          <p:spPr>
            <a:xfrm>
              <a:off x="1226796" y="2296149"/>
              <a:ext cx="2326356" cy="631477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r>
                <a:rPr lang="en-US" altLang="zh-CN" dirty="0"/>
                <a:t>()==error</a:t>
              </a:r>
              <a:endParaRPr lang="zh-CN" altLang="en-US" dirty="0"/>
            </a:p>
          </p:txBody>
        </p:sp>
        <p:cxnSp>
          <p:nvCxnSpPr>
            <p:cNvPr id="16" name="直接箭头连接符 6"/>
            <p:cNvCxnSpPr/>
            <p:nvPr/>
          </p:nvCxnSpPr>
          <p:spPr>
            <a:xfrm>
              <a:off x="2390716" y="1995682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肘形连接符 8"/>
            <p:cNvCxnSpPr>
              <a:stCxn id="15" idx="3"/>
              <a:endCxn id="14" idx="0"/>
            </p:cNvCxnSpPr>
            <p:nvPr/>
          </p:nvCxnSpPr>
          <p:spPr>
            <a:xfrm>
              <a:off x="3553151" y="2611888"/>
              <a:ext cx="932186" cy="98078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9"/>
            <p:cNvSpPr txBox="1"/>
            <p:nvPr/>
          </p:nvSpPr>
          <p:spPr>
            <a:xfrm>
              <a:off x="3837576" y="232623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9" name="直接箭头连接符 34"/>
            <p:cNvCxnSpPr/>
            <p:nvPr/>
          </p:nvCxnSpPr>
          <p:spPr>
            <a:xfrm>
              <a:off x="2380625" y="2925862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37"/>
            <p:cNvSpPr/>
            <p:nvPr/>
          </p:nvSpPr>
          <p:spPr>
            <a:xfrm>
              <a:off x="5787141" y="15054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endParaRPr lang="zh-CN" altLang="en-US" dirty="0"/>
            </a:p>
          </p:txBody>
        </p:sp>
        <p:sp>
          <p:nvSpPr>
            <p:cNvPr id="21" name="矩形 38"/>
            <p:cNvSpPr/>
            <p:nvPr/>
          </p:nvSpPr>
          <p:spPr>
            <a:xfrm>
              <a:off x="5615616" y="3009699"/>
              <a:ext cx="1387686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sp>
          <p:nvSpPr>
            <p:cNvPr id="22" name="矩形 39"/>
            <p:cNvSpPr/>
            <p:nvPr/>
          </p:nvSpPr>
          <p:spPr>
            <a:xfrm>
              <a:off x="7778196" y="3550953"/>
              <a:ext cx="1138851" cy="4399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23" name="菱形 40"/>
            <p:cNvSpPr/>
            <p:nvPr/>
          </p:nvSpPr>
          <p:spPr>
            <a:xfrm>
              <a:off x="4986222" y="2210582"/>
              <a:ext cx="2590997" cy="461603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condition?</a:t>
              </a:r>
              <a:endParaRPr lang="zh-CN" altLang="en-US" dirty="0"/>
            </a:p>
          </p:txBody>
        </p:sp>
        <p:cxnSp>
          <p:nvCxnSpPr>
            <p:cNvPr id="24" name="直接箭头连接符 41"/>
            <p:cNvCxnSpPr/>
            <p:nvPr/>
          </p:nvCxnSpPr>
          <p:spPr>
            <a:xfrm>
              <a:off x="6293678" y="1916437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肘形连接符 42"/>
            <p:cNvCxnSpPr>
              <a:stCxn id="23" idx="3"/>
              <a:endCxn id="22" idx="0"/>
            </p:cNvCxnSpPr>
            <p:nvPr/>
          </p:nvCxnSpPr>
          <p:spPr>
            <a:xfrm>
              <a:off x="7577219" y="2441383"/>
              <a:ext cx="770402" cy="110957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47"/>
            <p:cNvCxnSpPr/>
            <p:nvPr/>
          </p:nvCxnSpPr>
          <p:spPr>
            <a:xfrm>
              <a:off x="6293678" y="2690234"/>
              <a:ext cx="0" cy="281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11"/>
            <p:cNvSpPr txBox="1"/>
            <p:nvPr/>
          </p:nvSpPr>
          <p:spPr>
            <a:xfrm>
              <a:off x="2400804" y="292762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箭头连接符 14"/>
            <p:cNvCxnSpPr/>
            <p:nvPr/>
          </p:nvCxnSpPr>
          <p:spPr>
            <a:xfrm>
              <a:off x="2990106" y="1875288"/>
              <a:ext cx="0" cy="4541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12"/>
          <p:cNvSpPr txBox="1"/>
          <p:nvPr/>
        </p:nvSpPr>
        <p:spPr>
          <a:xfrm>
            <a:off x="42203" y="4565202"/>
            <a:ext cx="63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Under-constrained symbolic execution to explore error paths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接箭头连接符 49"/>
          <p:cNvCxnSpPr/>
          <p:nvPr/>
        </p:nvCxnSpPr>
        <p:spPr>
          <a:xfrm>
            <a:off x="4043886" y="1983348"/>
            <a:ext cx="0" cy="5146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8"/>
          <p:cNvCxnSpPr/>
          <p:nvPr/>
        </p:nvCxnSpPr>
        <p:spPr>
          <a:xfrm>
            <a:off x="4550891" y="2505524"/>
            <a:ext cx="70247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20"/>
          <p:cNvCxnSpPr/>
          <p:nvPr/>
        </p:nvCxnSpPr>
        <p:spPr>
          <a:xfrm flipH="1">
            <a:off x="5241809" y="2508330"/>
            <a:ext cx="4622" cy="13630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57"/>
          <p:cNvCxnSpPr/>
          <p:nvPr/>
        </p:nvCxnSpPr>
        <p:spPr>
          <a:xfrm>
            <a:off x="1731753" y="2556685"/>
            <a:ext cx="70247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58"/>
          <p:cNvCxnSpPr/>
          <p:nvPr/>
        </p:nvCxnSpPr>
        <p:spPr>
          <a:xfrm flipH="1">
            <a:off x="2420026" y="2559491"/>
            <a:ext cx="9908" cy="13630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1236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6" name="Shape 122"/>
          <p:cNvSpPr txBox="1">
            <a:spLocks noGrp="1"/>
          </p:cNvSpPr>
          <p:nvPr>
            <p:ph type="title"/>
          </p:nvPr>
        </p:nvSpPr>
        <p:spPr>
          <a:xfrm>
            <a:off x="99237" y="487526"/>
            <a:ext cx="5492400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Identify Error Paths</a:t>
            </a:r>
          </a:p>
        </p:txBody>
      </p:sp>
      <p:sp>
        <p:nvSpPr>
          <p:cNvPr id="37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805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2"/>
          <p:cNvSpPr txBox="1">
            <a:spLocks/>
          </p:cNvSpPr>
          <p:nvPr/>
        </p:nvSpPr>
        <p:spPr>
          <a:xfrm>
            <a:off x="99237" y="487526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Identify Error Handling Code</a:t>
            </a:r>
          </a:p>
        </p:txBody>
      </p:sp>
      <p:sp>
        <p:nvSpPr>
          <p:cNvPr id="7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1236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0" name="Shape 123"/>
          <p:cNvSpPr txBox="1">
            <a:spLocks noGrp="1"/>
          </p:cNvSpPr>
          <p:nvPr>
            <p:ph type="body" idx="1"/>
          </p:nvPr>
        </p:nvSpPr>
        <p:spPr>
          <a:xfrm>
            <a:off x="5627671" y="1658692"/>
            <a:ext cx="3383876" cy="2669248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333399"/>
                </a:solidFill>
              </a:rPr>
              <a:t>int</a:t>
            </a:r>
            <a:r>
              <a:rPr lang="en" sz="1100" dirty="0">
                <a:solidFill>
                  <a:srgbClr val="333333"/>
                </a:solidFill>
              </a:rPr>
              <a:t> </a:t>
            </a:r>
            <a:r>
              <a:rPr lang="en" sz="1100" b="1" dirty="0">
                <a:solidFill>
                  <a:srgbClr val="0066BB"/>
                </a:solidFill>
              </a:rPr>
              <a:t>ASN1_digest</a:t>
            </a:r>
            <a:r>
              <a:rPr lang="en" sz="1100" dirty="0">
                <a:solidFill>
                  <a:srgbClr val="333333"/>
                </a:solidFill>
              </a:rPr>
              <a:t> (...) {</a:t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int</a:t>
            </a:r>
            <a:r>
              <a:rPr lang="en" sz="1100" dirty="0">
                <a:solidFill>
                  <a:srgbClr val="FF0000"/>
                </a:solidFill>
              </a:rPr>
              <a:t> i = i2d ( data , NULL ) 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unsigned</a:t>
            </a:r>
            <a:r>
              <a:rPr lang="en" sz="1100" dirty="0">
                <a:solidFill>
                  <a:srgbClr val="FF0000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char</a:t>
            </a:r>
            <a:r>
              <a:rPr lang="en" sz="1100" dirty="0">
                <a:solidFill>
                  <a:srgbClr val="FF0000"/>
                </a:solidFill>
              </a:rPr>
              <a:t> * str = OPENSSL_malloc ( i ) ;</a:t>
            </a:r>
            <a:r>
              <a:rPr lang="en" sz="1100" dirty="0">
                <a:solidFill>
                  <a:srgbClr val="333333"/>
                </a:solidFill>
              </a:rPr>
              <a:t/>
            </a:r>
            <a:br>
              <a:rPr lang="en" sz="1100" dirty="0">
                <a:solidFill>
                  <a:srgbClr val="333333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</a:t>
            </a:r>
            <a:r>
              <a:rPr lang="en" sz="1100" b="1" dirty="0">
                <a:solidFill>
                  <a:srgbClr val="FF0000"/>
                </a:solidFill>
              </a:rPr>
              <a:t>if</a:t>
            </a:r>
            <a:r>
              <a:rPr lang="en" sz="1100" dirty="0">
                <a:solidFill>
                  <a:srgbClr val="FF0000"/>
                </a:solidFill>
              </a:rPr>
              <a:t> (!EVP_Digest(...)) {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        </a:t>
            </a:r>
            <a:r>
              <a:rPr lang="en" sz="1100" dirty="0">
                <a:solidFill>
                  <a:srgbClr val="FF0000"/>
                </a:solidFill>
              </a:rPr>
              <a:t>OPENSSL_free(str);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FF0000"/>
                </a:solidFill>
              </a:rPr>
              <a:t>                 </a:t>
            </a:r>
            <a:r>
              <a:rPr lang="en" sz="1100" b="1" dirty="0">
                <a:solidFill>
                  <a:srgbClr val="FF0000"/>
                </a:solidFill>
              </a:rPr>
              <a:t>return</a:t>
            </a:r>
            <a:r>
              <a:rPr lang="en" sz="1100" dirty="0">
                <a:solidFill>
                  <a:srgbClr val="FF0000"/>
                </a:solidFill>
              </a:rPr>
              <a:t> (</a:t>
            </a:r>
            <a:r>
              <a:rPr lang="en" sz="1100" b="1" dirty="0">
                <a:solidFill>
                  <a:srgbClr val="FF0000"/>
                </a:solidFill>
              </a:rPr>
              <a:t>0</a:t>
            </a:r>
            <a:r>
              <a:rPr lang="en" sz="1100" dirty="0">
                <a:solidFill>
                  <a:srgbClr val="FF0000"/>
                </a:solidFill>
              </a:rPr>
              <a:t>);</a:t>
            </a:r>
            <a:br>
              <a:rPr lang="en" sz="1100" dirty="0">
                <a:solidFill>
                  <a:srgbClr val="FF0000"/>
                </a:solidFill>
              </a:rPr>
            </a:br>
            <a:r>
              <a:rPr lang="en" sz="1100" dirty="0">
                <a:solidFill>
                  <a:srgbClr val="333333"/>
                </a:solidFill>
              </a:rPr>
              <a:t>         }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         </a:t>
            </a:r>
            <a:r>
              <a:rPr lang="en" altLang="zh-CN" sz="1100" b="1" dirty="0">
                <a:solidFill>
                  <a:srgbClr val="008800"/>
                </a:solidFill>
              </a:rPr>
              <a:t>return</a:t>
            </a:r>
            <a:r>
              <a:rPr lang="en" altLang="zh-CN" sz="1100" dirty="0">
                <a:solidFill>
                  <a:srgbClr val="333333"/>
                </a:solidFill>
              </a:rPr>
              <a:t> (</a:t>
            </a:r>
            <a:r>
              <a:rPr lang="en" altLang="zh-CN" sz="1100" b="1" dirty="0">
                <a:solidFill>
                  <a:srgbClr val="0000DD"/>
                </a:solidFill>
              </a:rPr>
              <a:t>1</a:t>
            </a:r>
            <a:r>
              <a:rPr lang="en" altLang="zh-CN" sz="1100" dirty="0">
                <a:solidFill>
                  <a:srgbClr val="333333"/>
                </a:solidFill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100" dirty="0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231283" y="2969790"/>
            <a:ext cx="1511058" cy="57151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矩形 7"/>
          <p:cNvSpPr/>
          <p:nvPr/>
        </p:nvSpPr>
        <p:spPr>
          <a:xfrm>
            <a:off x="1885390" y="1557311"/>
            <a:ext cx="590823" cy="5346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190297" y="2045268"/>
            <a:ext cx="567480" cy="65851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86273" y="2131357"/>
            <a:ext cx="9631" cy="55308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6604" y="2759666"/>
            <a:ext cx="945931" cy="5346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F()==err?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18419" y="2759848"/>
            <a:ext cx="770787" cy="5346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Then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587804" y="2068293"/>
            <a:ext cx="533768" cy="63549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89295" y="2759666"/>
            <a:ext cx="770787" cy="5346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Else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2195905" y="3337765"/>
            <a:ext cx="0" cy="75338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39"/>
          <p:cNvSpPr/>
          <p:nvPr/>
        </p:nvSpPr>
        <p:spPr>
          <a:xfrm>
            <a:off x="1689366" y="4149903"/>
            <a:ext cx="1013077" cy="439902"/>
          </a:xfrm>
          <a:prstGeom prst="rect">
            <a:avLst/>
          </a:prstGeom>
          <a:ln w="1270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error</a:t>
            </a:r>
            <a:endParaRPr lang="zh-CN" altLang="en-US" dirty="0"/>
          </a:p>
        </p:txBody>
      </p:sp>
      <p:cxnSp>
        <p:nvCxnSpPr>
          <p:cNvPr id="29" name="直接箭头连接符 14"/>
          <p:cNvCxnSpPr/>
          <p:nvPr/>
        </p:nvCxnSpPr>
        <p:spPr>
          <a:xfrm flipH="1">
            <a:off x="1190297" y="2045268"/>
            <a:ext cx="378372" cy="4311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4"/>
          <p:cNvCxnSpPr>
            <a:stCxn id="15" idx="3"/>
          </p:cNvCxnSpPr>
          <p:nvPr/>
        </p:nvCxnSpPr>
        <p:spPr>
          <a:xfrm flipV="1">
            <a:off x="1432535" y="3026981"/>
            <a:ext cx="377978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4"/>
          <p:cNvCxnSpPr/>
          <p:nvPr/>
        </p:nvCxnSpPr>
        <p:spPr>
          <a:xfrm flipH="1">
            <a:off x="2073166" y="3464485"/>
            <a:ext cx="1040" cy="5124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614678" y="2635613"/>
            <a:ext cx="1141766" cy="20101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99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形标注 39"/>
          <p:cNvSpPr/>
          <p:nvPr/>
        </p:nvSpPr>
        <p:spPr>
          <a:xfrm>
            <a:off x="3142744" y="3690182"/>
            <a:ext cx="1924389" cy="573550"/>
          </a:xfrm>
          <a:prstGeom prst="wedgeEllipseCallout">
            <a:avLst>
              <a:gd name="adj1" fmla="val -71060"/>
              <a:gd name="adj2" fmla="val -35179"/>
            </a:avLst>
          </a:prstGeom>
          <a:ln w="12700">
            <a:solidFill>
              <a:srgbClr val="FF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Error handling code</a:t>
            </a:r>
            <a:endParaRPr lang="zh-CN" altLang="en-US" dirty="0"/>
          </a:p>
        </p:txBody>
      </p:sp>
      <p:sp>
        <p:nvSpPr>
          <p:cNvPr id="41" name="椭圆形标注 40"/>
          <p:cNvSpPr/>
          <p:nvPr/>
        </p:nvSpPr>
        <p:spPr>
          <a:xfrm>
            <a:off x="99237" y="1522570"/>
            <a:ext cx="1408911" cy="457539"/>
          </a:xfrm>
          <a:prstGeom prst="wedgeEllipseCallout">
            <a:avLst>
              <a:gd name="adj1" fmla="val 33950"/>
              <a:gd name="adj2" fmla="val 9689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Error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5" grpId="0" animBg="1"/>
      <p:bldP spid="16" grpId="0" animBg="1"/>
      <p:bldP spid="21" grpId="0" animBg="1"/>
      <p:bldP spid="27" grpId="0" animBg="1"/>
      <p:bldP spid="36" grpId="0" animBg="1"/>
      <p:bldP spid="40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altLang="zh-CN" dirty="0">
                <a:latin typeface="Calibri"/>
                <a:ea typeface="Calibri"/>
                <a:cs typeface="Calibri"/>
                <a:sym typeface="Calibri"/>
              </a:rPr>
              <a:t>etect Incorrect Error Propagation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3732" y="1547167"/>
            <a:ext cx="1013077" cy="361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Caller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33732" y="3426727"/>
            <a:ext cx="939895" cy="441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non-error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40472" y="3592668"/>
            <a:ext cx="1013077" cy="439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error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865061" y="2285187"/>
            <a:ext cx="2950421" cy="684155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Callee</a:t>
            </a:r>
            <a:r>
              <a:rPr lang="en-US" altLang="zh-CN" dirty="0"/>
              <a:t>()==error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340270" y="1970662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3"/>
            <a:endCxn id="28" idx="0"/>
          </p:cNvCxnSpPr>
          <p:nvPr/>
        </p:nvCxnSpPr>
        <p:spPr>
          <a:xfrm>
            <a:off x="3815482" y="2627265"/>
            <a:ext cx="631529" cy="9654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37576" y="232623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340269" y="3057217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97230" y="1505452"/>
            <a:ext cx="1013077" cy="361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Callee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97230" y="3385012"/>
            <a:ext cx="939895" cy="441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non-error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903970" y="3550953"/>
            <a:ext cx="1013077" cy="439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error</a:t>
            </a:r>
            <a:endParaRPr lang="zh-CN" altLang="en-US" dirty="0"/>
          </a:p>
        </p:txBody>
      </p:sp>
      <p:sp>
        <p:nvSpPr>
          <p:cNvPr id="41" name="菱形 40"/>
          <p:cNvSpPr/>
          <p:nvPr/>
        </p:nvSpPr>
        <p:spPr>
          <a:xfrm>
            <a:off x="4828559" y="2243472"/>
            <a:ext cx="2950421" cy="684155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Condition?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303768" y="1928947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41" idx="3"/>
            <a:endCxn id="40" idx="0"/>
          </p:cNvCxnSpPr>
          <p:nvPr/>
        </p:nvCxnSpPr>
        <p:spPr>
          <a:xfrm>
            <a:off x="7778980" y="2585550"/>
            <a:ext cx="631529" cy="9654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303767" y="3015502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40269" y="302304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980021" y="1859806"/>
            <a:ext cx="0" cy="4541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033422" y="1817807"/>
            <a:ext cx="0" cy="4541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644127" y="2278609"/>
            <a:ext cx="999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627598" y="2281085"/>
            <a:ext cx="6579" cy="1202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631286" y="2323757"/>
            <a:ext cx="999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610994" y="2326233"/>
            <a:ext cx="14104" cy="1202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855233" y="3338852"/>
            <a:ext cx="1195623" cy="90819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1381" y="3593264"/>
            <a:ext cx="1079581" cy="4331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non-error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41236" y="465366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0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6416" y="4315115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Error Handling </a:t>
            </a:r>
          </a:p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Code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49030" y="2263108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50761" y="2717498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76716" y="2717498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48430" y="3169701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9466" y="3178721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68859" y="3169701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39853" y="3169701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743004" y="3699694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89114" y="3680005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887677" y="2457170"/>
            <a:ext cx="196804" cy="2170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76716" y="2451754"/>
            <a:ext cx="155280" cy="22250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68216" y="2981236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368859" y="2960955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739853" y="2952501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52913" y="2973797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1041034" y="3425502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859908" y="3425502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119651" y="220433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721382" y="265872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447337" y="265872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419051" y="311092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880087" y="311994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339480" y="311092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710474" y="311092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713625" y="3640922"/>
            <a:ext cx="263137" cy="2170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859735" y="3621233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2858298" y="2398398"/>
            <a:ext cx="196804" cy="2170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447337" y="2392982"/>
            <a:ext cx="155280" cy="22250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2538837" y="2922464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3339480" y="2902183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710474" y="2893729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923534" y="2915025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3011655" y="3366730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3830529" y="3366730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472613" y="2212357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074344" y="2666747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800299" y="2666747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772013" y="3118950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233049" y="3127970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5692442" y="3118950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063436" y="3118950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6066587" y="3648943"/>
            <a:ext cx="263137" cy="2170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5212697" y="3629254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5211260" y="2406419"/>
            <a:ext cx="196804" cy="2170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800299" y="2401003"/>
            <a:ext cx="155280" cy="22250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891799" y="2930485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>
            <a:off x="5692442" y="2910204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063436" y="2901750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276496" y="2923046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5364617" y="3374751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6183491" y="3374751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任意多边形 50"/>
          <p:cNvSpPr/>
          <p:nvPr/>
        </p:nvSpPr>
        <p:spPr>
          <a:xfrm>
            <a:off x="5383336" y="3961422"/>
            <a:ext cx="789410" cy="348657"/>
          </a:xfrm>
          <a:custGeom>
            <a:avLst/>
            <a:gdLst>
              <a:gd name="connsiteX0" fmla="*/ 0 w 789410"/>
              <a:gd name="connsiteY0" fmla="*/ 39471 h 467213"/>
              <a:gd name="connsiteX1" fmla="*/ 388127 w 789410"/>
              <a:gd name="connsiteY1" fmla="*/ 467068 h 467213"/>
              <a:gd name="connsiteX2" fmla="*/ 789410 w 789410"/>
              <a:gd name="connsiteY2" fmla="*/ 0 h 46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410" h="467213">
                <a:moveTo>
                  <a:pt x="0" y="39471"/>
                </a:moveTo>
                <a:cubicBezTo>
                  <a:pt x="128279" y="256558"/>
                  <a:pt x="256559" y="473646"/>
                  <a:pt x="388127" y="467068"/>
                </a:cubicBezTo>
                <a:cubicBezTo>
                  <a:pt x="519695" y="460490"/>
                  <a:pt x="737879" y="57013"/>
                  <a:pt x="7894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600986" y="222169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202717" y="267608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928672" y="267608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900386" y="312828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361422" y="313730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820815" y="312828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8191809" y="312828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341070" y="3638593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7339633" y="2415758"/>
            <a:ext cx="196804" cy="2170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7928672" y="2410342"/>
            <a:ext cx="155280" cy="22250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7020172" y="2939824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7820815" y="2919543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8191809" y="2911089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7404869" y="2932385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7492990" y="3384090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8311864" y="3384090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191808" y="3647183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形标注 51"/>
          <p:cNvSpPr/>
          <p:nvPr/>
        </p:nvSpPr>
        <p:spPr>
          <a:xfrm>
            <a:off x="2858298" y="4325654"/>
            <a:ext cx="1316908" cy="497466"/>
          </a:xfrm>
          <a:prstGeom prst="wedgeEllipseCallout">
            <a:avLst>
              <a:gd name="adj1" fmla="val 24801"/>
              <a:gd name="adj2" fmla="val -1318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Return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</a:rPr>
              <a:t>non error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36" name="椭圆形标注 135"/>
          <p:cNvSpPr/>
          <p:nvPr/>
        </p:nvSpPr>
        <p:spPr>
          <a:xfrm>
            <a:off x="2701554" y="1455499"/>
            <a:ext cx="1717535" cy="540415"/>
          </a:xfrm>
          <a:prstGeom prst="wedgeEllipseCallout">
            <a:avLst>
              <a:gd name="adj1" fmla="val 17547"/>
              <a:gd name="adj2" fmla="val 1434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Buggy Error handling code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246090" y="2588270"/>
            <a:ext cx="877123" cy="133791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4713070" y="2610208"/>
            <a:ext cx="877123" cy="133791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形标注 138"/>
          <p:cNvSpPr/>
          <p:nvPr/>
        </p:nvSpPr>
        <p:spPr>
          <a:xfrm>
            <a:off x="4715900" y="1424857"/>
            <a:ext cx="1951616" cy="612771"/>
          </a:xfrm>
          <a:prstGeom prst="wedgeEllipseCallout">
            <a:avLst>
              <a:gd name="adj1" fmla="val -39811"/>
              <a:gd name="adj2" fmla="val 133387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Closest non buggy error handling code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234998" y="2658333"/>
            <a:ext cx="877123" cy="133791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形标注 89"/>
          <p:cNvSpPr/>
          <p:nvPr/>
        </p:nvSpPr>
        <p:spPr>
          <a:xfrm>
            <a:off x="635216" y="1476425"/>
            <a:ext cx="1717535" cy="540415"/>
          </a:xfrm>
          <a:prstGeom prst="wedgeEllipseCallout">
            <a:avLst>
              <a:gd name="adj1" fmla="val 21750"/>
              <a:gd name="adj2" fmla="val 1330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Error handling code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72" y="1336434"/>
            <a:ext cx="2105914" cy="316656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322019" y="1336851"/>
            <a:ext cx="2215152" cy="3571437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741236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5229" y="1336434"/>
            <a:ext cx="2105914" cy="3264302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形标注 138"/>
          <p:cNvSpPr/>
          <p:nvPr/>
        </p:nvSpPr>
        <p:spPr>
          <a:xfrm>
            <a:off x="7489768" y="3983906"/>
            <a:ext cx="1163952" cy="221130"/>
          </a:xfrm>
          <a:prstGeom prst="wedgeEllipseCallout">
            <a:avLst>
              <a:gd name="adj1" fmla="val 14487"/>
              <a:gd name="adj2" fmla="val -102421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Fix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/>
                <a:ea typeface="Calibri"/>
                <a:cs typeface="Calibri"/>
                <a:sym typeface="Calibri"/>
              </a:rPr>
              <a:t>Repair</a:t>
            </a:r>
            <a:r>
              <a:rPr lang="en" altLang="zh-CN" dirty="0">
                <a:latin typeface="Calibri"/>
                <a:ea typeface="Calibri"/>
                <a:cs typeface="Calibri"/>
                <a:sym typeface="Calibri"/>
              </a:rPr>
              <a:t> Incorrect Error Propagation</a:t>
            </a:r>
            <a:endParaRPr lang="zh-CN" altLang="en-US" dirty="0"/>
          </a:p>
        </p:txBody>
      </p:sp>
      <p:sp>
        <p:nvSpPr>
          <p:cNvPr id="95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300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5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 animBg="1"/>
      <p:bldP spid="135" grpId="0" animBg="1"/>
      <p:bldP spid="52" grpId="0" animBg="1"/>
      <p:bldP spid="136" grpId="0" animBg="1"/>
      <p:bldP spid="137" grpId="0" animBg="1"/>
      <p:bldP spid="138" grpId="0" animBg="1"/>
      <p:bldP spid="139" grpId="0" animBg="1"/>
      <p:bldP spid="4" grpId="0" animBg="1"/>
      <p:bldP spid="93" grpId="0" animBg="1"/>
      <p:bldP spid="94" grpId="0" animBg="1"/>
      <p:bldP spid="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3732" y="1547167"/>
            <a:ext cx="1013077" cy="361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Caller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33732" y="3426727"/>
            <a:ext cx="939895" cy="441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non-error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865061" y="2285187"/>
            <a:ext cx="2950421" cy="684155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Callee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340270" y="1970662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340269" y="3057217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97230" y="1505452"/>
            <a:ext cx="1013077" cy="361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Callee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97230" y="3385012"/>
            <a:ext cx="939895" cy="441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non-error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903970" y="3550953"/>
            <a:ext cx="1013077" cy="439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error</a:t>
            </a:r>
            <a:endParaRPr lang="zh-CN" altLang="en-US" dirty="0"/>
          </a:p>
        </p:txBody>
      </p:sp>
      <p:sp>
        <p:nvSpPr>
          <p:cNvPr id="41" name="菱形 40"/>
          <p:cNvSpPr/>
          <p:nvPr/>
        </p:nvSpPr>
        <p:spPr>
          <a:xfrm>
            <a:off x="4828559" y="2243472"/>
            <a:ext cx="2950421" cy="684155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Condition?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303768" y="1928947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41" idx="3"/>
            <a:endCxn id="40" idx="0"/>
          </p:cNvCxnSpPr>
          <p:nvPr/>
        </p:nvCxnSpPr>
        <p:spPr>
          <a:xfrm>
            <a:off x="7778980" y="2585550"/>
            <a:ext cx="631529" cy="9654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303767" y="3015502"/>
            <a:ext cx="0" cy="28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980021" y="1756439"/>
            <a:ext cx="0" cy="4541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033422" y="1817807"/>
            <a:ext cx="0" cy="4541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644127" y="2278609"/>
            <a:ext cx="999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627598" y="2281085"/>
            <a:ext cx="6579" cy="1202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形标注 7"/>
          <p:cNvSpPr/>
          <p:nvPr/>
        </p:nvSpPr>
        <p:spPr>
          <a:xfrm>
            <a:off x="3188888" y="2996237"/>
            <a:ext cx="2391253" cy="994617"/>
          </a:xfrm>
          <a:prstGeom prst="wedgeEllipseCallout">
            <a:avLst>
              <a:gd name="adj1" fmla="val -83762"/>
              <a:gd name="adj2" fmla="val -2911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error handling code along the error path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41236" y="46616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altLang="zh-CN" dirty="0">
                <a:latin typeface="Calibri"/>
                <a:ea typeface="Calibri"/>
                <a:cs typeface="Calibri"/>
                <a:sym typeface="Calibri"/>
              </a:rPr>
              <a:t>etect Incorrect/Missing Error Check</a:t>
            </a:r>
            <a:r>
              <a:rPr lang="en-US" altLang="zh-CN" dirty="0">
                <a:latin typeface="Calibri"/>
                <a:ea typeface="Calibri"/>
                <a:cs typeface="Calibri"/>
                <a:sym typeface="Calibri"/>
              </a:rPr>
              <a:t>s</a:t>
            </a:r>
            <a:endParaRPr lang="zh-CN" altLang="en-US" dirty="0"/>
          </a:p>
        </p:txBody>
      </p:sp>
      <p:sp>
        <p:nvSpPr>
          <p:cNvPr id="31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753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5567648" y="1911883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976875" y="2366273"/>
            <a:ext cx="263137" cy="2170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762775" y="2818476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135580" y="2827496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5131270" y="3328780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5202022" y="2105945"/>
            <a:ext cx="196804" cy="2170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866519" y="2630011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171006" y="2622572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5275169" y="3074277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4694166" y="2752521"/>
            <a:ext cx="757710" cy="85396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形标注 138"/>
          <p:cNvSpPr/>
          <p:nvPr/>
        </p:nvSpPr>
        <p:spPr>
          <a:xfrm>
            <a:off x="4551263" y="4171700"/>
            <a:ext cx="1951616" cy="612771"/>
          </a:xfrm>
          <a:prstGeom prst="wedgeEllipseCallout">
            <a:avLst>
              <a:gd name="adj1" fmla="val -27198"/>
              <a:gd name="adj2" fmla="val -125627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Closest non buggy error handling code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002693" y="230751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668973" y="2788323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035562" y="2780227"/>
            <a:ext cx="263137" cy="2170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366642" y="324052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827678" y="3249546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807326" y="3750830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/>
          <p:nvPr/>
        </p:nvCxnSpPr>
        <p:spPr>
          <a:xfrm flipH="1">
            <a:off x="2805889" y="2527995"/>
            <a:ext cx="196804" cy="2170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endCxn id="100" idx="0"/>
          </p:cNvCxnSpPr>
          <p:nvPr/>
        </p:nvCxnSpPr>
        <p:spPr>
          <a:xfrm flipH="1">
            <a:off x="3167131" y="2525287"/>
            <a:ext cx="10421" cy="254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2486428" y="3052061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2871125" y="3044622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2959246" y="3496327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453448" y="2780227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449296" y="3343847"/>
            <a:ext cx="263137" cy="2170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连接符 147"/>
          <p:cNvCxnSpPr/>
          <p:nvPr/>
        </p:nvCxnSpPr>
        <p:spPr>
          <a:xfrm flipH="1">
            <a:off x="3571661" y="3054251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342104" y="2511449"/>
            <a:ext cx="201577" cy="23363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椭圆形标注 149"/>
          <p:cNvSpPr/>
          <p:nvPr/>
        </p:nvSpPr>
        <p:spPr>
          <a:xfrm>
            <a:off x="2640245" y="4104747"/>
            <a:ext cx="1316908" cy="497466"/>
          </a:xfrm>
          <a:prstGeom prst="wedgeEllipseCallout">
            <a:avLst>
              <a:gd name="adj1" fmla="val 21147"/>
              <a:gd name="adj2" fmla="val -1221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Return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</a:rPr>
              <a:t>non error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609254" y="2360871"/>
            <a:ext cx="263137" cy="2170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/>
          <p:cNvCxnSpPr>
            <a:stCxn id="88" idx="2"/>
            <a:endCxn id="152" idx="0"/>
          </p:cNvCxnSpPr>
          <p:nvPr/>
        </p:nvCxnSpPr>
        <p:spPr>
          <a:xfrm>
            <a:off x="5699217" y="2128970"/>
            <a:ext cx="41606" cy="2319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183981" y="2374369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203892" y="2937989"/>
            <a:ext cx="263137" cy="2170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/>
          <p:nvPr/>
        </p:nvCxnSpPr>
        <p:spPr>
          <a:xfrm flipH="1">
            <a:off x="6326257" y="2648393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944301" y="2105591"/>
            <a:ext cx="201577" cy="23363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659236" y="1938931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124610" y="2393321"/>
            <a:ext cx="263137" cy="2170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862384" y="2845524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7275294" y="2854544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7279005" y="3355828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/>
          <p:cNvCxnSpPr/>
          <p:nvPr/>
        </p:nvCxnSpPr>
        <p:spPr>
          <a:xfrm flipH="1">
            <a:off x="7301631" y="2132993"/>
            <a:ext cx="196804" cy="2170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H="1">
            <a:off x="6966128" y="2657059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7302699" y="2649620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7422904" y="3101325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668758" y="2387919"/>
            <a:ext cx="263137" cy="2170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/>
          <p:cNvCxnSpPr>
            <a:stCxn id="164" idx="2"/>
            <a:endCxn id="173" idx="0"/>
          </p:cNvCxnSpPr>
          <p:nvPr/>
        </p:nvCxnSpPr>
        <p:spPr>
          <a:xfrm>
            <a:off x="7790805" y="2156018"/>
            <a:ext cx="9522" cy="2319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8251506" y="2401417"/>
            <a:ext cx="263137" cy="21708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8271417" y="2965037"/>
            <a:ext cx="263137" cy="2170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连接符 176"/>
          <p:cNvCxnSpPr/>
          <p:nvPr/>
        </p:nvCxnSpPr>
        <p:spPr>
          <a:xfrm flipH="1">
            <a:off x="8401803" y="2675441"/>
            <a:ext cx="1" cy="23547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8035889" y="2132639"/>
            <a:ext cx="201577" cy="23363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592429" y="2837237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933150" y="2838236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912798" y="3363583"/>
            <a:ext cx="263137" cy="217087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/>
          <p:cNvCxnSpPr/>
          <p:nvPr/>
        </p:nvCxnSpPr>
        <p:spPr>
          <a:xfrm flipH="1">
            <a:off x="7615963" y="2640751"/>
            <a:ext cx="170763" cy="1539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7872324" y="2633312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8064718" y="3101059"/>
            <a:ext cx="1" cy="23547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7" name="矩形 186"/>
          <p:cNvSpPr/>
          <p:nvPr/>
        </p:nvSpPr>
        <p:spPr>
          <a:xfrm>
            <a:off x="5519357" y="2794056"/>
            <a:ext cx="653044" cy="67546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/>
          <p:cNvCxnSpPr/>
          <p:nvPr/>
        </p:nvCxnSpPr>
        <p:spPr>
          <a:xfrm flipH="1">
            <a:off x="5583519" y="2615705"/>
            <a:ext cx="132171" cy="15811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5780095" y="2604281"/>
            <a:ext cx="131568" cy="1827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5027983" y="3507915"/>
            <a:ext cx="874295" cy="393646"/>
          </a:xfrm>
          <a:custGeom>
            <a:avLst/>
            <a:gdLst>
              <a:gd name="connsiteX0" fmla="*/ 0 w 874295"/>
              <a:gd name="connsiteY0" fmla="*/ 0 h 393646"/>
              <a:gd name="connsiteX1" fmla="*/ 553453 w 874295"/>
              <a:gd name="connsiteY1" fmla="*/ 393031 h 393646"/>
              <a:gd name="connsiteX2" fmla="*/ 874295 w 874295"/>
              <a:gd name="connsiteY2" fmla="*/ 72189 h 39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295" h="393646">
                <a:moveTo>
                  <a:pt x="0" y="0"/>
                </a:moveTo>
                <a:cubicBezTo>
                  <a:pt x="203868" y="190500"/>
                  <a:pt x="407737" y="381000"/>
                  <a:pt x="553453" y="393031"/>
                </a:cubicBezTo>
                <a:cubicBezTo>
                  <a:pt x="699169" y="405063"/>
                  <a:pt x="786732" y="238626"/>
                  <a:pt x="874295" y="7218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形标注 190"/>
          <p:cNvSpPr/>
          <p:nvPr/>
        </p:nvSpPr>
        <p:spPr>
          <a:xfrm>
            <a:off x="2904290" y="1483082"/>
            <a:ext cx="1546940" cy="684273"/>
          </a:xfrm>
          <a:prstGeom prst="wedgeEllipseCallout">
            <a:avLst>
              <a:gd name="adj1" fmla="val -25157"/>
              <a:gd name="adj2" fmla="val 1238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libri" panose="020F0502020204030204" pitchFamily="34" charset="0"/>
              </a:rPr>
              <a:t>Callee</a:t>
            </a:r>
            <a:r>
              <a:rPr lang="en-US" altLang="zh-CN" dirty="0">
                <a:latin typeface="Calibri" panose="020F0502020204030204" pitchFamily="34" charset="0"/>
              </a:rPr>
              <a:t> that may return error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7991" y="1450908"/>
            <a:ext cx="2113344" cy="2559664"/>
            <a:chOff x="448430" y="1154555"/>
            <a:chExt cx="2113344" cy="2559664"/>
          </a:xfrm>
        </p:grpSpPr>
        <p:grpSp>
          <p:nvGrpSpPr>
            <p:cNvPr id="5" name="Group 4"/>
            <p:cNvGrpSpPr/>
            <p:nvPr/>
          </p:nvGrpSpPr>
          <p:grpSpPr>
            <a:xfrm>
              <a:off x="448430" y="2053818"/>
              <a:ext cx="1349943" cy="1660401"/>
              <a:chOff x="448430" y="2053818"/>
              <a:chExt cx="1349943" cy="16604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84481" y="2053818"/>
                <a:ext cx="263137" cy="217087"/>
              </a:xfrm>
              <a:prstGeom prst="rect">
                <a:avLst/>
              </a:prstGeom>
              <a:ln w="12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0761" y="2534625"/>
                <a:ext cx="263137" cy="217087"/>
              </a:xfrm>
              <a:prstGeom prst="rect">
                <a:avLst/>
              </a:prstGeom>
              <a:ln w="12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117350" y="2526529"/>
                <a:ext cx="263137" cy="2170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48430" y="2986828"/>
                <a:ext cx="263137" cy="217087"/>
              </a:xfrm>
              <a:prstGeom prst="rect">
                <a:avLst/>
              </a:prstGeom>
              <a:ln w="12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909466" y="2995848"/>
                <a:ext cx="263137" cy="217087"/>
              </a:xfrm>
              <a:prstGeom prst="rect">
                <a:avLst/>
              </a:prstGeom>
              <a:ln w="12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89114" y="3497132"/>
                <a:ext cx="263137" cy="217087"/>
              </a:xfrm>
              <a:prstGeom prst="rect">
                <a:avLst/>
              </a:prstGeom>
              <a:ln w="12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H="1">
                <a:off x="887677" y="2274297"/>
                <a:ext cx="196804" cy="217088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endCxn id="37" idx="0"/>
              </p:cNvCxnSpPr>
              <p:nvPr/>
            </p:nvCxnSpPr>
            <p:spPr>
              <a:xfrm flipH="1">
                <a:off x="1248919" y="2271589"/>
                <a:ext cx="10421" cy="254940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568216" y="2798363"/>
                <a:ext cx="170763" cy="153985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952913" y="2790924"/>
                <a:ext cx="131568" cy="182720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1041034" y="3242629"/>
                <a:ext cx="1" cy="235478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1" name="矩形 90"/>
              <p:cNvSpPr/>
              <p:nvPr/>
            </p:nvSpPr>
            <p:spPr>
              <a:xfrm>
                <a:off x="1535236" y="2526529"/>
                <a:ext cx="263137" cy="217087"/>
              </a:xfrm>
              <a:prstGeom prst="rect">
                <a:avLst/>
              </a:prstGeom>
              <a:ln w="12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flipH="1">
                <a:off x="1653449" y="2800553"/>
                <a:ext cx="1" cy="235478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1423892" y="2257751"/>
                <a:ext cx="201577" cy="233634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1" name="矩形 150"/>
              <p:cNvSpPr/>
              <p:nvPr/>
            </p:nvSpPr>
            <p:spPr>
              <a:xfrm>
                <a:off x="1521610" y="3071029"/>
                <a:ext cx="263137" cy="217087"/>
              </a:xfrm>
              <a:prstGeom prst="rect">
                <a:avLst/>
              </a:prstGeom>
              <a:ln w="12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2" name="椭圆形标注 191"/>
            <p:cNvSpPr/>
            <p:nvPr/>
          </p:nvSpPr>
          <p:spPr>
            <a:xfrm>
              <a:off x="1084481" y="1154555"/>
              <a:ext cx="1477293" cy="716447"/>
            </a:xfrm>
            <a:prstGeom prst="wedgeEllipseCallout">
              <a:avLst>
                <a:gd name="adj1" fmla="val -25157"/>
                <a:gd name="adj2" fmla="val 12380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alibri" panose="020F0502020204030204" pitchFamily="34" charset="0"/>
                </a:rPr>
                <a:t>Callee</a:t>
              </a:r>
              <a:r>
                <a:rPr lang="en-US" altLang="zh-CN" dirty="0">
                  <a:latin typeface="Calibri" panose="020F0502020204030204" pitchFamily="34" charset="0"/>
                </a:rPr>
                <a:t> that may return error</a:t>
              </a:r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741236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1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/>
                <a:ea typeface="Calibri"/>
                <a:cs typeface="Calibri"/>
                <a:sym typeface="Calibri"/>
              </a:rPr>
              <a:t>Repair</a:t>
            </a:r>
            <a:r>
              <a:rPr lang="en" altLang="zh-CN" dirty="0">
                <a:latin typeface="Calibri"/>
                <a:ea typeface="Calibri"/>
                <a:cs typeface="Calibri"/>
                <a:sym typeface="Calibri"/>
              </a:rPr>
              <a:t> Incorrect/Missing Error Checking</a:t>
            </a:r>
            <a:endParaRPr lang="zh-CN" altLang="en-US" dirty="0"/>
          </a:p>
        </p:txBody>
      </p:sp>
      <p:sp>
        <p:nvSpPr>
          <p:cNvPr id="82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83" name="矩形 82"/>
          <p:cNvSpPr/>
          <p:nvPr/>
        </p:nvSpPr>
        <p:spPr>
          <a:xfrm>
            <a:off x="222068" y="1425044"/>
            <a:ext cx="2199140" cy="316656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428378" y="1425483"/>
            <a:ext cx="2059659" cy="3245164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527504" y="1644059"/>
            <a:ext cx="2255232" cy="316656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2" grpId="0" animBg="1"/>
      <p:bldP spid="104" grpId="0" animBg="1"/>
      <p:bldP spid="105" grpId="0" animBg="1"/>
      <p:bldP spid="109" grpId="0" animBg="1"/>
      <p:bldP spid="138" grpId="0" animBg="1"/>
      <p:bldP spid="139" grpId="0" animBg="1"/>
      <p:bldP spid="98" grpId="0" animBg="1"/>
      <p:bldP spid="99" grpId="0" animBg="1"/>
      <p:bldP spid="100" grpId="0" animBg="1"/>
      <p:bldP spid="101" grpId="0" animBg="1"/>
      <p:bldP spid="125" grpId="0" animBg="1"/>
      <p:bldP spid="140" grpId="0" animBg="1"/>
      <p:bldP spid="146" grpId="0" animBg="1"/>
      <p:bldP spid="147" grpId="0" animBg="1"/>
      <p:bldP spid="150" grpId="0" animBg="1"/>
      <p:bldP spid="152" grpId="0" animBg="1"/>
      <p:bldP spid="154" grpId="0" animBg="1"/>
      <p:bldP spid="155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3" grpId="0" animBg="1"/>
      <p:bldP spid="175" grpId="0" animBg="1"/>
      <p:bldP spid="176" grpId="0" animBg="1"/>
      <p:bldP spid="179" grpId="0" animBg="1"/>
      <p:bldP spid="180" grpId="0" animBg="1"/>
      <p:bldP spid="181" grpId="0" animBg="1"/>
      <p:bldP spid="187" grpId="0" animBg="1"/>
      <p:bldP spid="16" grpId="0" animBg="1"/>
      <p:bldP spid="191" grpId="0" animBg="1"/>
      <p:bldP spid="83" grpId="0" animBg="1"/>
      <p:bldP spid="84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741236" y="46536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ErrDoc</a:t>
            </a:r>
            <a:endParaRPr lang="en-GB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sym typeface="Calibri"/>
              </a:rPr>
              <a:t>Identify function pairs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0" name="矩形 2"/>
          <p:cNvSpPr/>
          <p:nvPr/>
        </p:nvSpPr>
        <p:spPr>
          <a:xfrm>
            <a:off x="3321291" y="2081466"/>
            <a:ext cx="2304039" cy="374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(Function1, Function3)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910" y="14837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</a:rPr>
              <a:t>Function Pair</a:t>
            </a:r>
            <a:endParaRPr lang="en-GB" sz="1800" u="sng" dirty="0">
              <a:latin typeface="Calibri" panose="020F0502020204030204" pitchFamily="34" charset="0"/>
            </a:endParaRPr>
          </a:p>
        </p:txBody>
      </p:sp>
      <p:sp>
        <p:nvSpPr>
          <p:cNvPr id="26" name="矩形 2"/>
          <p:cNvSpPr/>
          <p:nvPr/>
        </p:nvSpPr>
        <p:spPr>
          <a:xfrm>
            <a:off x="3321292" y="2775755"/>
            <a:ext cx="2304038" cy="410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(Function2, Function3)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29" name="矩形 2"/>
          <p:cNvSpPr/>
          <p:nvPr/>
        </p:nvSpPr>
        <p:spPr>
          <a:xfrm>
            <a:off x="3321291" y="3556832"/>
            <a:ext cx="2304039" cy="410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(Function1, Function4)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30" name="矩形 2"/>
          <p:cNvSpPr/>
          <p:nvPr/>
        </p:nvSpPr>
        <p:spPr>
          <a:xfrm>
            <a:off x="3321291" y="4286458"/>
            <a:ext cx="2304039" cy="410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(Function2, Function4)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763" y="1483731"/>
            <a:ext cx="3002803" cy="3416320"/>
            <a:chOff x="169097" y="1483731"/>
            <a:chExt cx="3002803" cy="3416320"/>
          </a:xfrm>
          <a:noFill/>
        </p:grpSpPr>
        <p:sp>
          <p:nvSpPr>
            <p:cNvPr id="3" name="TextBox 2"/>
            <p:cNvSpPr txBox="1"/>
            <p:nvPr/>
          </p:nvSpPr>
          <p:spPr>
            <a:xfrm>
              <a:off x="169097" y="1483731"/>
              <a:ext cx="2817085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6" name="矩形 2"/>
            <p:cNvSpPr/>
            <p:nvPr/>
          </p:nvSpPr>
          <p:spPr>
            <a:xfrm>
              <a:off x="437271" y="2144830"/>
              <a:ext cx="1298396" cy="410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Function1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2" name="矩形 2"/>
            <p:cNvSpPr/>
            <p:nvPr/>
          </p:nvSpPr>
          <p:spPr>
            <a:xfrm>
              <a:off x="437271" y="2682566"/>
              <a:ext cx="1298396" cy="410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800" dirty="0">
                <a:latin typeface="Calibri" panose="020F0502020204030204" pitchFamily="34" charset="0"/>
              </a:endParaRPr>
            </a:p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Function2</a:t>
              </a:r>
              <a:endParaRPr lang="zh-CN" altLang="en-US" sz="1800" dirty="0">
                <a:latin typeface="Calibri" panose="020F0502020204030204" pitchFamily="34" charset="0"/>
              </a:endParaRPr>
            </a:p>
            <a:p>
              <a:pPr algn="ctr"/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3" name="矩形 2"/>
            <p:cNvSpPr/>
            <p:nvPr/>
          </p:nvSpPr>
          <p:spPr>
            <a:xfrm>
              <a:off x="468028" y="3224097"/>
              <a:ext cx="976662" cy="410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Calibri" panose="020F0502020204030204" pitchFamily="34" charset="0"/>
                </a:rPr>
                <a:t>Ftest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4" name="矩形 2"/>
            <p:cNvSpPr/>
            <p:nvPr/>
          </p:nvSpPr>
          <p:spPr>
            <a:xfrm>
              <a:off x="468027" y="3761833"/>
              <a:ext cx="1267639" cy="410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Function3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5" name="矩形 2"/>
            <p:cNvSpPr/>
            <p:nvPr/>
          </p:nvSpPr>
          <p:spPr>
            <a:xfrm>
              <a:off x="493238" y="4328388"/>
              <a:ext cx="1242428" cy="410002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Function4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1888067" y="2082800"/>
              <a:ext cx="177800" cy="1009768"/>
            </a:xfrm>
            <a:prstGeom prst="rightBrace">
              <a:avLst/>
            </a:prstGeom>
            <a:grpFill/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1879600" y="3716860"/>
              <a:ext cx="177800" cy="1009768"/>
            </a:xfrm>
            <a:prstGeom prst="rightBrace">
              <a:avLst/>
            </a:prstGeom>
            <a:grpFill/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3447" y="2200171"/>
              <a:ext cx="1138453" cy="7386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Functions</a:t>
              </a:r>
            </a:p>
            <a:p>
              <a:r>
                <a:rPr lang="en-US" dirty="0"/>
                <a:t>called </a:t>
              </a:r>
            </a:p>
            <a:p>
              <a:r>
                <a:rPr lang="en-US" dirty="0"/>
                <a:t>before </a:t>
              </a:r>
              <a:r>
                <a:rPr lang="en-US" dirty="0" err="1"/>
                <a:t>Ftest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6685" y="3843843"/>
              <a:ext cx="1010213" cy="7386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Functions </a:t>
              </a:r>
            </a:p>
            <a:p>
              <a:r>
                <a:rPr lang="en-US" dirty="0"/>
                <a:t>called </a:t>
              </a:r>
            </a:p>
            <a:p>
              <a:r>
                <a:rPr lang="en-US" dirty="0"/>
                <a:t>after </a:t>
              </a:r>
              <a:r>
                <a:rPr lang="en-US" dirty="0" err="1"/>
                <a:t>Ftest</a:t>
              </a:r>
              <a:endParaRPr lang="en-GB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4607" y="1366709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</a:rPr>
              <a:t>Function call sequence</a:t>
            </a:r>
          </a:p>
          <a:p>
            <a:r>
              <a:rPr lang="en-US" sz="1800" u="sng" dirty="0">
                <a:latin typeface="Calibri" panose="020F0502020204030204" pitchFamily="34" charset="0"/>
              </a:rPr>
              <a:t>in an Error Path</a:t>
            </a:r>
            <a:endParaRPr lang="en-GB" sz="1800" u="sng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6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741236" y="46536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ErrDoc</a:t>
            </a:r>
            <a:endParaRPr lang="en-GB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sym typeface="Calibri"/>
              </a:rPr>
              <a:t>Identify function pairs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0" name="矩形 2"/>
          <p:cNvSpPr/>
          <p:nvPr/>
        </p:nvSpPr>
        <p:spPr>
          <a:xfrm>
            <a:off x="3321291" y="2081466"/>
            <a:ext cx="2304039" cy="374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(Function1, Function3)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58" name="矩形 2"/>
          <p:cNvSpPr/>
          <p:nvPr/>
        </p:nvSpPr>
        <p:spPr>
          <a:xfrm>
            <a:off x="6006403" y="2478825"/>
            <a:ext cx="2908998" cy="431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alibri" panose="020F0502020204030204" pitchFamily="34" charset="0"/>
              </a:rPr>
              <a:t>Keep top n function pairs, as identified for each caller.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6910" y="14837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</a:rPr>
              <a:t>Function Pair</a:t>
            </a:r>
            <a:endParaRPr lang="en-GB" sz="1800" u="sng" dirty="0">
              <a:latin typeface="Calibri" panose="020F0502020204030204" pitchFamily="34" charset="0"/>
            </a:endParaRPr>
          </a:p>
        </p:txBody>
      </p:sp>
      <p:sp>
        <p:nvSpPr>
          <p:cNvPr id="26" name="矩形 2"/>
          <p:cNvSpPr/>
          <p:nvPr/>
        </p:nvSpPr>
        <p:spPr>
          <a:xfrm>
            <a:off x="3321292" y="2775755"/>
            <a:ext cx="2304038" cy="410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(Function2, Function3)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29" name="矩形 2"/>
          <p:cNvSpPr/>
          <p:nvPr/>
        </p:nvSpPr>
        <p:spPr>
          <a:xfrm>
            <a:off x="3321291" y="3556832"/>
            <a:ext cx="2304039" cy="410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(Function1, Function4)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30" name="矩形 2"/>
          <p:cNvSpPr/>
          <p:nvPr/>
        </p:nvSpPr>
        <p:spPr>
          <a:xfrm>
            <a:off x="3321291" y="4286458"/>
            <a:ext cx="2304039" cy="410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(Function2, Function4)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763" y="1483731"/>
            <a:ext cx="3002803" cy="3416320"/>
            <a:chOff x="169097" y="1483731"/>
            <a:chExt cx="3002803" cy="3416320"/>
          </a:xfrm>
          <a:noFill/>
        </p:grpSpPr>
        <p:sp>
          <p:nvSpPr>
            <p:cNvPr id="3" name="TextBox 2"/>
            <p:cNvSpPr txBox="1"/>
            <p:nvPr/>
          </p:nvSpPr>
          <p:spPr>
            <a:xfrm>
              <a:off x="169097" y="1483731"/>
              <a:ext cx="2817085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6" name="矩形 2"/>
            <p:cNvSpPr/>
            <p:nvPr/>
          </p:nvSpPr>
          <p:spPr>
            <a:xfrm>
              <a:off x="437271" y="2144830"/>
              <a:ext cx="1298396" cy="410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Function1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2" name="矩形 2"/>
            <p:cNvSpPr/>
            <p:nvPr/>
          </p:nvSpPr>
          <p:spPr>
            <a:xfrm>
              <a:off x="437271" y="2682566"/>
              <a:ext cx="1298396" cy="410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800" dirty="0">
                <a:latin typeface="Calibri" panose="020F0502020204030204" pitchFamily="34" charset="0"/>
              </a:endParaRPr>
            </a:p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Function2</a:t>
              </a:r>
              <a:endParaRPr lang="zh-CN" altLang="en-US" sz="1800" dirty="0">
                <a:latin typeface="Calibri" panose="020F0502020204030204" pitchFamily="34" charset="0"/>
              </a:endParaRPr>
            </a:p>
            <a:p>
              <a:pPr algn="ctr"/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3" name="矩形 2"/>
            <p:cNvSpPr/>
            <p:nvPr/>
          </p:nvSpPr>
          <p:spPr>
            <a:xfrm>
              <a:off x="468028" y="3224097"/>
              <a:ext cx="976662" cy="410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Calibri" panose="020F0502020204030204" pitchFamily="34" charset="0"/>
                </a:rPr>
                <a:t>Ftest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4" name="矩形 2"/>
            <p:cNvSpPr/>
            <p:nvPr/>
          </p:nvSpPr>
          <p:spPr>
            <a:xfrm>
              <a:off x="468027" y="3761833"/>
              <a:ext cx="1267639" cy="410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Function3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5" name="矩形 2"/>
            <p:cNvSpPr/>
            <p:nvPr/>
          </p:nvSpPr>
          <p:spPr>
            <a:xfrm>
              <a:off x="493238" y="4328388"/>
              <a:ext cx="1242428" cy="410002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Function4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1888067" y="2082800"/>
              <a:ext cx="177800" cy="1009768"/>
            </a:xfrm>
            <a:prstGeom prst="rightBrace">
              <a:avLst/>
            </a:prstGeom>
            <a:grpFill/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1879600" y="3716860"/>
              <a:ext cx="177800" cy="1009768"/>
            </a:xfrm>
            <a:prstGeom prst="rightBrace">
              <a:avLst/>
            </a:prstGeom>
            <a:grpFill/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3447" y="2200171"/>
              <a:ext cx="1138453" cy="7386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Functions</a:t>
              </a:r>
            </a:p>
            <a:p>
              <a:r>
                <a:rPr lang="en-US" dirty="0"/>
                <a:t>called </a:t>
              </a:r>
            </a:p>
            <a:p>
              <a:r>
                <a:rPr lang="en-US" dirty="0"/>
                <a:t>before </a:t>
              </a:r>
              <a:r>
                <a:rPr lang="en-US" dirty="0" err="1"/>
                <a:t>Ftest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6685" y="3843843"/>
              <a:ext cx="1010213" cy="7386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Functions </a:t>
              </a:r>
            </a:p>
            <a:p>
              <a:r>
                <a:rPr lang="en-US" dirty="0"/>
                <a:t>called </a:t>
              </a:r>
            </a:p>
            <a:p>
              <a:r>
                <a:rPr lang="en-US" dirty="0"/>
                <a:t>after </a:t>
              </a:r>
              <a:r>
                <a:rPr lang="en-US" dirty="0" err="1"/>
                <a:t>Ftest</a:t>
              </a:r>
              <a:endParaRPr lang="en-GB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04746" y="149480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</a:rPr>
              <a:t>Filtration</a:t>
            </a:r>
            <a:endParaRPr lang="en-GB" sz="1800" u="sng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607" y="1366709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</a:rPr>
              <a:t>Function call sequence</a:t>
            </a:r>
          </a:p>
          <a:p>
            <a:r>
              <a:rPr lang="en-US" sz="1800" u="sng" dirty="0">
                <a:latin typeface="Calibri" panose="020F0502020204030204" pitchFamily="34" charset="0"/>
              </a:rPr>
              <a:t>in an Error Path</a:t>
            </a:r>
            <a:endParaRPr lang="en-GB" sz="1800" u="sng" dirty="0">
              <a:latin typeface="Calibri" panose="020F0502020204030204" pitchFamily="34" charset="0"/>
            </a:endParaRPr>
          </a:p>
        </p:txBody>
      </p:sp>
      <p:sp>
        <p:nvSpPr>
          <p:cNvPr id="32" name="矩形 2"/>
          <p:cNvSpPr/>
          <p:nvPr/>
        </p:nvSpPr>
        <p:spPr>
          <a:xfrm>
            <a:off x="6004746" y="3367747"/>
            <a:ext cx="2910655" cy="532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alibri" panose="020F0502020204030204" pitchFamily="34" charset="0"/>
              </a:rPr>
              <a:t>Keep the function pairs between which there are data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4232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6" grpId="0" animBg="1"/>
      <p:bldP spid="29" grpId="0" animBg="1"/>
      <p:bldP spid="30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741236" y="465366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7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/>
                <a:ea typeface="Calibri"/>
                <a:cs typeface="Calibri"/>
                <a:sym typeface="Calibri"/>
              </a:rPr>
              <a:t>Detect Incorrect/Missing Resource Release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27280" y="185198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Identified Function Pair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6" name="矩形 2"/>
          <p:cNvSpPr/>
          <p:nvPr/>
        </p:nvSpPr>
        <p:spPr>
          <a:xfrm>
            <a:off x="1338536" y="1456728"/>
            <a:ext cx="2304039" cy="374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(Function1, Function3)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49086" y="2630847"/>
            <a:ext cx="6062425" cy="628606"/>
            <a:chOff x="897881" y="2367688"/>
            <a:chExt cx="5440371" cy="410002"/>
          </a:xfrm>
        </p:grpSpPr>
        <p:cxnSp>
          <p:nvCxnSpPr>
            <p:cNvPr id="35" name="直接箭头连接符 24"/>
            <p:cNvCxnSpPr/>
            <p:nvPr/>
          </p:nvCxnSpPr>
          <p:spPr>
            <a:xfrm>
              <a:off x="1899925" y="2570663"/>
              <a:ext cx="421980" cy="1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矩形 2"/>
            <p:cNvSpPr/>
            <p:nvPr/>
          </p:nvSpPr>
          <p:spPr>
            <a:xfrm>
              <a:off x="897881" y="2367688"/>
              <a:ext cx="1108632" cy="4100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Function1</a:t>
              </a:r>
              <a:endParaRPr lang="zh-CN" altLang="en-US" sz="18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2"/>
            <p:cNvSpPr/>
            <p:nvPr/>
          </p:nvSpPr>
          <p:spPr>
            <a:xfrm>
              <a:off x="2325404" y="2367688"/>
              <a:ext cx="1107467" cy="4100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Calibri" panose="020F0502020204030204" pitchFamily="34" charset="0"/>
                </a:rPr>
                <a:t>FunctionA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8" name="矩形 2"/>
            <p:cNvSpPr/>
            <p:nvPr/>
          </p:nvSpPr>
          <p:spPr>
            <a:xfrm>
              <a:off x="3871665" y="2367688"/>
              <a:ext cx="834704" cy="4100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Calibri" panose="020F0502020204030204" pitchFamily="34" charset="0"/>
                </a:rPr>
                <a:t>Ftest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9" name="矩形 2"/>
            <p:cNvSpPr/>
            <p:nvPr/>
          </p:nvSpPr>
          <p:spPr>
            <a:xfrm>
              <a:off x="5349165" y="2367688"/>
              <a:ext cx="989087" cy="4100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Return </a:t>
              </a:r>
            </a:p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error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40" name="直接箭头连接符 25"/>
            <p:cNvCxnSpPr/>
            <p:nvPr/>
          </p:nvCxnSpPr>
          <p:spPr>
            <a:xfrm>
              <a:off x="3458759" y="2572689"/>
              <a:ext cx="421980" cy="1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25"/>
          <p:cNvCxnSpPr>
            <a:stCxn id="38" idx="3"/>
            <a:endCxn id="39" idx="1"/>
          </p:cNvCxnSpPr>
          <p:nvPr/>
        </p:nvCxnSpPr>
        <p:spPr>
          <a:xfrm>
            <a:off x="5093038" y="2945150"/>
            <a:ext cx="7162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28"/>
          <p:cNvSpPr txBox="1"/>
          <p:nvPr/>
        </p:nvSpPr>
        <p:spPr>
          <a:xfrm>
            <a:off x="730285" y="226151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</a:rPr>
              <a:t>Test Error Path</a:t>
            </a:r>
            <a:endParaRPr lang="en-GB" sz="1800" u="sng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741236" y="465366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7" name="Shape 122"/>
          <p:cNvSpPr txBox="1">
            <a:spLocks/>
          </p:cNvSpPr>
          <p:nvPr/>
        </p:nvSpPr>
        <p:spPr>
          <a:xfrm>
            <a:off x="100555" y="-1866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/>
                <a:ea typeface="Calibri"/>
                <a:cs typeface="Calibri"/>
                <a:sym typeface="Calibri"/>
              </a:rPr>
              <a:t>Repair Incorrect/Missing Resource Release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27280" y="185198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Identified Function Pair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6" name="矩形 2"/>
          <p:cNvSpPr/>
          <p:nvPr/>
        </p:nvSpPr>
        <p:spPr>
          <a:xfrm>
            <a:off x="1338536" y="1456728"/>
            <a:ext cx="2304039" cy="374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(Function1, Function3)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285" y="226151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</a:rPr>
              <a:t>Test Error Path</a:t>
            </a:r>
            <a:endParaRPr lang="en-GB" sz="1800" u="sng" dirty="0">
              <a:latin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49086" y="2630847"/>
            <a:ext cx="6062425" cy="1471658"/>
            <a:chOff x="849086" y="2630847"/>
            <a:chExt cx="6062425" cy="1471658"/>
          </a:xfrm>
        </p:grpSpPr>
        <p:grpSp>
          <p:nvGrpSpPr>
            <p:cNvPr id="3" name="Group 2"/>
            <p:cNvGrpSpPr/>
            <p:nvPr/>
          </p:nvGrpSpPr>
          <p:grpSpPr>
            <a:xfrm>
              <a:off x="849086" y="2630847"/>
              <a:ext cx="6062425" cy="628606"/>
              <a:chOff x="897881" y="2367688"/>
              <a:chExt cx="5440371" cy="410002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1899925" y="2570663"/>
                <a:ext cx="421980" cy="1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" name="矩形 2"/>
              <p:cNvSpPr/>
              <p:nvPr/>
            </p:nvSpPr>
            <p:spPr>
              <a:xfrm>
                <a:off x="897881" y="2367688"/>
                <a:ext cx="1108632" cy="41000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Function1</a:t>
                </a:r>
                <a:endParaRPr lang="zh-CN" altLang="en-US" sz="18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矩形 2"/>
              <p:cNvSpPr/>
              <p:nvPr/>
            </p:nvSpPr>
            <p:spPr>
              <a:xfrm>
                <a:off x="2325404" y="2367688"/>
                <a:ext cx="1107467" cy="41000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 err="1">
                    <a:latin typeface="Calibri" panose="020F0502020204030204" pitchFamily="34" charset="0"/>
                  </a:rPr>
                  <a:t>FunctionA</a:t>
                </a:r>
                <a:endParaRPr lang="zh-CN" altLang="en-US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矩形 2"/>
              <p:cNvSpPr/>
              <p:nvPr/>
            </p:nvSpPr>
            <p:spPr>
              <a:xfrm>
                <a:off x="3871665" y="2367688"/>
                <a:ext cx="834704" cy="41000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 err="1">
                    <a:latin typeface="Calibri" panose="020F0502020204030204" pitchFamily="34" charset="0"/>
                  </a:rPr>
                  <a:t>Ftest</a:t>
                </a:r>
                <a:endParaRPr lang="zh-CN" altLang="en-US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矩形 2"/>
              <p:cNvSpPr/>
              <p:nvPr/>
            </p:nvSpPr>
            <p:spPr>
              <a:xfrm>
                <a:off x="5349165" y="2367688"/>
                <a:ext cx="989087" cy="41000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latin typeface="Calibri" panose="020F0502020204030204" pitchFamily="34" charset="0"/>
                  </a:rPr>
                  <a:t>Return </a:t>
                </a:r>
              </a:p>
              <a:p>
                <a:pPr algn="ctr"/>
                <a:r>
                  <a:rPr lang="en-US" altLang="zh-CN" sz="1800" dirty="0">
                    <a:latin typeface="Calibri" panose="020F0502020204030204" pitchFamily="34" charset="0"/>
                  </a:rPr>
                  <a:t>error</a:t>
                </a:r>
                <a:endParaRPr lang="zh-CN" altLang="en-US" sz="18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3458759" y="2572689"/>
                <a:ext cx="421980" cy="1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2"/>
            <p:cNvSpPr/>
            <p:nvPr/>
          </p:nvSpPr>
          <p:spPr>
            <a:xfrm>
              <a:off x="4857340" y="3473899"/>
              <a:ext cx="1234095" cy="62860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</a:rPr>
                <a:t>Function3</a:t>
              </a:r>
              <a:endParaRPr lang="zh-CN" alt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8" name="Elbow Connector 7"/>
            <p:cNvCxnSpPr>
              <a:stCxn id="22" idx="2"/>
              <a:endCxn id="38" idx="1"/>
            </p:cNvCxnSpPr>
            <p:nvPr/>
          </p:nvCxnSpPr>
          <p:spPr>
            <a:xfrm rot="16200000" flipH="1">
              <a:off x="4478279" y="3409140"/>
              <a:ext cx="528749" cy="229374"/>
            </a:xfrm>
            <a:prstGeom prst="bentConnector2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38" idx="3"/>
              <a:endCxn id="24" idx="2"/>
            </p:cNvCxnSpPr>
            <p:nvPr/>
          </p:nvCxnSpPr>
          <p:spPr>
            <a:xfrm flipV="1">
              <a:off x="6091435" y="3259453"/>
              <a:ext cx="268986" cy="528749"/>
            </a:xfrm>
            <a:prstGeom prst="bentConnector2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an Error Handling bug?</a:t>
            </a:r>
            <a:endParaRPr lang="en-GB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535" y="4251578"/>
            <a:ext cx="6596177" cy="7582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When a </a:t>
            </a:r>
            <a:r>
              <a:rPr lang="en-US" sz="1800" dirty="0" err="1"/>
              <a:t>callee</a:t>
            </a:r>
            <a:r>
              <a:rPr lang="en-US" sz="1800" dirty="0"/>
              <a:t> function returns an error due to some failure,</a:t>
            </a:r>
          </a:p>
          <a:p>
            <a:pPr algn="ctr"/>
            <a:r>
              <a:rPr lang="en-US" sz="1800" dirty="0"/>
              <a:t> but its caller does not handle the error properly, a bug occurs </a:t>
            </a:r>
            <a:endParaRPr lang="en-GB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0981" y="46005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Motivation</a:t>
            </a: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518535" y="1573667"/>
            <a:ext cx="4344298" cy="2439240"/>
            <a:chOff x="1833732" y="1505452"/>
            <a:chExt cx="4344298" cy="2439240"/>
          </a:xfrm>
        </p:grpSpPr>
        <p:sp>
          <p:nvSpPr>
            <p:cNvPr id="34" name="矩形 2"/>
            <p:cNvSpPr/>
            <p:nvPr/>
          </p:nvSpPr>
          <p:spPr>
            <a:xfrm>
              <a:off x="1833732" y="1547167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Caller</a:t>
              </a:r>
              <a:endParaRPr lang="zh-CN" altLang="en-US" dirty="0"/>
            </a:p>
          </p:txBody>
        </p:sp>
        <p:sp>
          <p:nvSpPr>
            <p:cNvPr id="35" name="矩形 26"/>
            <p:cNvSpPr/>
            <p:nvPr/>
          </p:nvSpPr>
          <p:spPr>
            <a:xfrm>
              <a:off x="1869452" y="3426727"/>
              <a:ext cx="939895" cy="4413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non-error</a:t>
              </a:r>
              <a:endParaRPr lang="zh-CN" altLang="en-US" dirty="0"/>
            </a:p>
          </p:txBody>
        </p:sp>
        <p:cxnSp>
          <p:nvCxnSpPr>
            <p:cNvPr id="38" name="直接箭头连接符 6"/>
            <p:cNvCxnSpPr>
              <a:stCxn id="34" idx="2"/>
              <a:endCxn id="56" idx="0"/>
            </p:cNvCxnSpPr>
            <p:nvPr/>
          </p:nvCxnSpPr>
          <p:spPr>
            <a:xfrm>
              <a:off x="2340271" y="1908980"/>
              <a:ext cx="0" cy="4773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箭头连接符 34"/>
            <p:cNvCxnSpPr>
              <a:stCxn id="56" idx="2"/>
              <a:endCxn id="35" idx="0"/>
            </p:cNvCxnSpPr>
            <p:nvPr/>
          </p:nvCxnSpPr>
          <p:spPr>
            <a:xfrm flipH="1">
              <a:off x="2339400" y="2748154"/>
              <a:ext cx="871" cy="6785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矩形 37"/>
            <p:cNvSpPr/>
            <p:nvPr/>
          </p:nvSpPr>
          <p:spPr>
            <a:xfrm>
              <a:off x="4718520" y="1505452"/>
              <a:ext cx="1013077" cy="3618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Callee</a:t>
              </a:r>
              <a:endParaRPr lang="zh-CN" altLang="en-US" dirty="0"/>
            </a:p>
          </p:txBody>
        </p:sp>
        <p:sp>
          <p:nvSpPr>
            <p:cNvPr id="44" name="矩形 39"/>
            <p:cNvSpPr/>
            <p:nvPr/>
          </p:nvSpPr>
          <p:spPr>
            <a:xfrm>
              <a:off x="4589266" y="3504790"/>
              <a:ext cx="1013077" cy="439902"/>
            </a:xfrm>
            <a:prstGeom prst="rect">
              <a:avLst/>
            </a:prstGeom>
            <a:ln w="19050">
              <a:solidFill>
                <a:srgbClr val="FF99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 error</a:t>
              </a:r>
              <a:endParaRPr lang="zh-CN" altLang="en-US" dirty="0"/>
            </a:p>
          </p:txBody>
        </p:sp>
        <p:sp>
          <p:nvSpPr>
            <p:cNvPr id="45" name="菱形 40"/>
            <p:cNvSpPr/>
            <p:nvPr/>
          </p:nvSpPr>
          <p:spPr>
            <a:xfrm>
              <a:off x="4272088" y="2191141"/>
              <a:ext cx="1905942" cy="684155"/>
            </a:xfrm>
            <a:prstGeom prst="diamon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Condition?</a:t>
              </a:r>
              <a:endParaRPr lang="zh-CN" altLang="en-US" dirty="0"/>
            </a:p>
          </p:txBody>
        </p:sp>
        <p:cxnSp>
          <p:nvCxnSpPr>
            <p:cNvPr id="46" name="直接箭头连接符 41"/>
            <p:cNvCxnSpPr>
              <a:stCxn id="42" idx="2"/>
            </p:cNvCxnSpPr>
            <p:nvPr/>
          </p:nvCxnSpPr>
          <p:spPr>
            <a:xfrm flipH="1">
              <a:off x="5225058" y="1867265"/>
              <a:ext cx="1" cy="3433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肘形连接符 42"/>
            <p:cNvCxnSpPr>
              <a:stCxn id="45" idx="3"/>
              <a:endCxn id="44" idx="0"/>
            </p:cNvCxnSpPr>
            <p:nvPr/>
          </p:nvCxnSpPr>
          <p:spPr>
            <a:xfrm flipH="1">
              <a:off x="5095805" y="2533219"/>
              <a:ext cx="1082225" cy="971571"/>
            </a:xfrm>
            <a:prstGeom prst="bentConnector4">
              <a:avLst>
                <a:gd name="adj1" fmla="val -21123"/>
                <a:gd name="adj2" fmla="val 67604"/>
              </a:avLst>
            </a:prstGeom>
            <a:ln w="19050">
              <a:solidFill>
                <a:srgbClr val="FF99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矩形 37"/>
          <p:cNvSpPr/>
          <p:nvPr/>
        </p:nvSpPr>
        <p:spPr>
          <a:xfrm>
            <a:off x="1518535" y="2454556"/>
            <a:ext cx="1013077" cy="361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Callee</a:t>
            </a:r>
            <a:endParaRPr lang="zh-CN" altLang="en-US" dirty="0"/>
          </a:p>
        </p:txBody>
      </p:sp>
      <p:cxnSp>
        <p:nvCxnSpPr>
          <p:cNvPr id="63" name="Elbow Connector 62"/>
          <p:cNvCxnSpPr>
            <a:stCxn id="56" idx="3"/>
            <a:endCxn id="42" idx="1"/>
          </p:cNvCxnSpPr>
          <p:nvPr/>
        </p:nvCxnSpPr>
        <p:spPr>
          <a:xfrm flipV="1">
            <a:off x="2531612" y="1754574"/>
            <a:ext cx="1871711" cy="8808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03" y="2691325"/>
            <a:ext cx="747560" cy="7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8"/>
          <p:cNvCxnSpPr/>
          <p:nvPr/>
        </p:nvCxnSpPr>
        <p:spPr>
          <a:xfrm rot="10800000">
            <a:off x="2531613" y="2757488"/>
            <a:ext cx="1742457" cy="1035468"/>
          </a:xfrm>
          <a:prstGeom prst="bentConnector3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41463" y="1438918"/>
            <a:ext cx="7415325" cy="36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Clang static analysis framework 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Symbolically explore error paths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Clang LibTooling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 handling code identification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AST based repairing of error handling bugs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7,000 lines of C++ code and 300 lines of Python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9187" y="46457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ErrDoc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0466" y="392575"/>
            <a:ext cx="6381651" cy="7662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/>
                <a:sym typeface="Calibri"/>
              </a:rPr>
              <a:t>Implementing </a:t>
            </a:r>
            <a:r>
              <a:rPr lang="en-US" altLang="zh-CN" dirty="0" err="1">
                <a:latin typeface="Calibri"/>
                <a:sym typeface="Calibri"/>
              </a:rPr>
              <a:t>ErrDoc</a:t>
            </a:r>
            <a:r>
              <a:rPr lang="en-US" altLang="zh-CN" dirty="0">
                <a:latin typeface="Calibri"/>
                <a:sym typeface="Calibri"/>
              </a:rPr>
              <a:t> in Clang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27819" y="3064030"/>
            <a:ext cx="4094400" cy="1159800"/>
          </a:xfrm>
        </p:spPr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63525" y="713114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Empirical Study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Bug Detection &amp; Fixing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 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-1" y="498711"/>
            <a:ext cx="6343651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</a:rPr>
              <a:t>How accurately </a:t>
            </a:r>
            <a:r>
              <a:rPr lang="en-US" dirty="0" err="1">
                <a:latin typeface="Calibri" panose="020F0502020204030204" pitchFamily="34" charset="0"/>
              </a:rPr>
              <a:t>ErrDoc</a:t>
            </a:r>
            <a:r>
              <a:rPr lang="en-US" dirty="0">
                <a:latin typeface="Calibri" panose="020F0502020204030204" pitchFamily="34" charset="0"/>
              </a:rPr>
              <a:t> detects error handling bugs?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9187" y="46130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Result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7" name="Shape 122"/>
          <p:cNvSpPr txBox="1">
            <a:spLocks/>
          </p:cNvSpPr>
          <p:nvPr/>
        </p:nvSpPr>
        <p:spPr>
          <a:xfrm>
            <a:off x="-1" y="0"/>
            <a:ext cx="5492400" cy="498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RQ1</a:t>
            </a:r>
          </a:p>
        </p:txBody>
      </p:sp>
      <p:graphicFrame>
        <p:nvGraphicFramePr>
          <p:cNvPr id="6" name="图表 7"/>
          <p:cNvGraphicFramePr/>
          <p:nvPr>
            <p:extLst>
              <p:ext uri="{D42A27DB-BD31-4B8C-83A1-F6EECF244321}">
                <p14:modId xmlns:p14="http://schemas.microsoft.com/office/powerpoint/2010/main" val="2250967583"/>
              </p:ext>
            </p:extLst>
          </p:nvPr>
        </p:nvGraphicFramePr>
        <p:xfrm>
          <a:off x="962540" y="1264911"/>
          <a:ext cx="7691603" cy="326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9187" y="46130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Result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Shape 122"/>
          <p:cNvSpPr txBox="1">
            <a:spLocks/>
          </p:cNvSpPr>
          <p:nvPr/>
        </p:nvSpPr>
        <p:spPr>
          <a:xfrm>
            <a:off x="-1" y="0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RQ2</a:t>
            </a:r>
          </a:p>
        </p:txBody>
      </p:sp>
      <p:sp>
        <p:nvSpPr>
          <p:cNvPr id="9" name="Shape 227"/>
          <p:cNvSpPr txBox="1">
            <a:spLocks noGrp="1"/>
          </p:cNvSpPr>
          <p:nvPr>
            <p:ph type="title"/>
          </p:nvPr>
        </p:nvSpPr>
        <p:spPr>
          <a:xfrm>
            <a:off x="-1" y="498711"/>
            <a:ext cx="6343651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</a:rPr>
              <a:t>How accurately </a:t>
            </a:r>
            <a:r>
              <a:rPr lang="en-US" dirty="0" err="1">
                <a:latin typeface="Calibri" panose="020F0502020204030204" pitchFamily="34" charset="0"/>
              </a:rPr>
              <a:t>ErrDoc</a:t>
            </a:r>
            <a:r>
              <a:rPr lang="en-US" dirty="0">
                <a:latin typeface="Calibri" panose="020F0502020204030204" pitchFamily="34" charset="0"/>
              </a:rPr>
              <a:t> categorizes error handling bugs?</a:t>
            </a:r>
            <a:endParaRPr dirty="0">
              <a:latin typeface="Calibri" panose="020F0502020204030204" pitchFamily="34" charset="0"/>
            </a:endParaRPr>
          </a:p>
        </p:txBody>
      </p:sp>
      <p:graphicFrame>
        <p:nvGraphicFramePr>
          <p:cNvPr id="6" name="图表 7"/>
          <p:cNvGraphicFramePr/>
          <p:nvPr>
            <p:extLst>
              <p:ext uri="{D42A27DB-BD31-4B8C-83A1-F6EECF244321}">
                <p14:modId xmlns:p14="http://schemas.microsoft.com/office/powerpoint/2010/main" val="4124753121"/>
              </p:ext>
            </p:extLst>
          </p:nvPr>
        </p:nvGraphicFramePr>
        <p:xfrm>
          <a:off x="318727" y="1347952"/>
          <a:ext cx="8358742" cy="326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30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9187" y="46130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Result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7" name="Shape 122"/>
          <p:cNvSpPr txBox="1">
            <a:spLocks/>
          </p:cNvSpPr>
          <p:nvPr/>
        </p:nvSpPr>
        <p:spPr>
          <a:xfrm>
            <a:off x="-1" y="0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RQ3</a:t>
            </a:r>
          </a:p>
        </p:txBody>
      </p:sp>
      <p:sp>
        <p:nvSpPr>
          <p:cNvPr id="8" name="Shape 227"/>
          <p:cNvSpPr txBox="1">
            <a:spLocks noGrp="1"/>
          </p:cNvSpPr>
          <p:nvPr>
            <p:ph type="title"/>
          </p:nvPr>
        </p:nvSpPr>
        <p:spPr>
          <a:xfrm>
            <a:off x="-1" y="498711"/>
            <a:ext cx="6343651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</a:rPr>
              <a:t>How accurately </a:t>
            </a:r>
            <a:r>
              <a:rPr lang="en-US" dirty="0" err="1">
                <a:latin typeface="Calibri" panose="020F0502020204030204" pitchFamily="34" charset="0"/>
              </a:rPr>
              <a:t>ErrDoc</a:t>
            </a:r>
            <a:r>
              <a:rPr lang="en-US" dirty="0">
                <a:latin typeface="Calibri" panose="020F0502020204030204" pitchFamily="34" charset="0"/>
              </a:rPr>
              <a:t> fixes error handling bugs?</a:t>
            </a:r>
            <a:endParaRPr dirty="0">
              <a:latin typeface="Calibri" panose="020F050202020403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003777"/>
              </p:ext>
            </p:extLst>
          </p:nvPr>
        </p:nvGraphicFramePr>
        <p:xfrm>
          <a:off x="1306285" y="1587257"/>
          <a:ext cx="5887729" cy="3218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椭圆形标注 2"/>
          <p:cNvSpPr/>
          <p:nvPr/>
        </p:nvSpPr>
        <p:spPr>
          <a:xfrm>
            <a:off x="6083559" y="966668"/>
            <a:ext cx="2929166" cy="1235693"/>
          </a:xfrm>
          <a:prstGeom prst="wedgeEllipseCallout">
            <a:avLst>
              <a:gd name="adj1" fmla="val -89484"/>
              <a:gd name="adj2" fmla="val 722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</a:rPr>
              <a:t>Some patches are already accepted by </a:t>
            </a:r>
            <a:r>
              <a:rPr lang="en-US" altLang="zh-CN" sz="1800" dirty="0" err="1">
                <a:latin typeface="Calibri" panose="020F0502020204030204" pitchFamily="34" charset="0"/>
              </a:rPr>
              <a:t>OpenSSL</a:t>
            </a:r>
            <a:r>
              <a:rPr lang="en-US" altLang="zh-CN" sz="1800" dirty="0">
                <a:latin typeface="Calibri" panose="020F0502020204030204" pitchFamily="34" charset="0"/>
              </a:rPr>
              <a:t> developers</a:t>
            </a:r>
            <a:endParaRPr lang="zh-CN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923" y="453293"/>
            <a:ext cx="5492400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Related work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40745" y="1392664"/>
            <a:ext cx="8141947" cy="31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lr>
                <a:srgbClr val="000000"/>
              </a:buClr>
              <a:buFont typeface="Calibri"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>
              <a:buClr>
                <a:srgbClr val="000000"/>
              </a:buClr>
              <a:buFont typeface="Calibri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detecting error handling bugs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Lawall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al.], [Jana et al.], [Saha et al.]</a:t>
            </a:r>
          </a:p>
          <a:p>
            <a:pPr marL="457200" lvl="0" indent="-228600">
              <a:buClr>
                <a:srgbClr val="000000"/>
              </a:buClr>
              <a:buFont typeface="Calibri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program repair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al.],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Lawall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al.], [Le </a:t>
            </a:r>
            <a:r>
              <a:rPr lang="en-US" altLang="zh-CN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Goues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al]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>
              <a:buClr>
                <a:srgbClr val="000000"/>
              </a:buClr>
              <a:buFont typeface="Calibri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Specification mining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[Kang et al.], [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Engler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al.], [Li et al.]</a:t>
            </a:r>
            <a:endParaRPr lang="en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7457" y="46141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Related Work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923" y="453293"/>
            <a:ext cx="5492400" cy="7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2484" y="1759043"/>
            <a:ext cx="6442841" cy="65248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228600">
              <a:buClr>
                <a:srgbClr val="000000"/>
              </a:buClr>
              <a:buFont typeface="Calibri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comprehensive study of real world error handling bugs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228600">
              <a:buClr>
                <a:srgbClr val="000000"/>
              </a:buClr>
              <a:buFont typeface="Calibri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3075" y="2632535"/>
            <a:ext cx="6432250" cy="65720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228600" algn="ctr">
              <a:buClr>
                <a:srgbClr val="000000"/>
              </a:buClr>
              <a:buFont typeface="Calibri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 detect error handling bugs with high accuracy</a:t>
            </a:r>
            <a:endParaRPr lang="en-GB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1236" y="461418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Conclusion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2484" y="3510748"/>
            <a:ext cx="6432250" cy="657203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228600" algn="ctr">
              <a:buClr>
                <a:srgbClr val="000000"/>
              </a:buClr>
              <a:buFont typeface="Calibri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fix error handling bugs with high accuracy and developers adapted those patches as it is</a:t>
            </a:r>
            <a:endParaRPr lang="en-GB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85738" y="1749315"/>
            <a:ext cx="5767012" cy="21126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4" name="Shape 55"/>
          <p:cNvSpPr txBox="1">
            <a:spLocks/>
          </p:cNvSpPr>
          <p:nvPr/>
        </p:nvSpPr>
        <p:spPr>
          <a:xfrm>
            <a:off x="6331369" y="3434568"/>
            <a:ext cx="2893218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Yuchi Tian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, Baishakhi Ray</a:t>
            </a:r>
            <a:br>
              <a:rPr lang="en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University of Virginia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-1" y="157653"/>
            <a:ext cx="899685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Automatically Diagnosing &amp; Repairing</a:t>
            </a:r>
            <a:br>
              <a:rPr lang="en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Error Handling Bugs in C</a:t>
            </a:r>
            <a:endParaRPr lang="e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52400" y="495029"/>
            <a:ext cx="4707731" cy="5265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 major source of security vulnerabilities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548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Top 10 Web Application Security Vulnerabilities </a:t>
            </a:r>
          </a:p>
          <a:p>
            <a: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(OWASP Research)</a:t>
            </a:r>
          </a:p>
          <a:p>
            <a: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CVE-2015-0208   CVE-2015-0288    CVE-2015-7941</a:t>
            </a:r>
          </a:p>
          <a:p>
            <a: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CVE-2015-8617   CVE-2015-8340    CVE-2015-0292</a:t>
            </a:r>
          </a:p>
          <a:p>
            <a: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CVE-2016-5733 </a:t>
            </a:r>
            <a:r>
              <a:rPr lang="en" altLang="zh-C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CVE-2016-9966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CVE-2016-9965   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altLang="zh-C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CVE-2017-3318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CVE-2017-5350</a:t>
            </a:r>
          </a:p>
          <a:p>
            <a: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50981" y="46005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Motivation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152399" y="-81238"/>
            <a:ext cx="3026569" cy="426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Why Error Handling Bugs?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28875" y="1327825"/>
            <a:ext cx="3448200" cy="327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ASN1_digest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(...)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 = </a:t>
            </a:r>
            <a:r>
              <a:rPr lang="en" sz="1200" dirty="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OPENSSL_malloc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(i))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 (!</a:t>
            </a:r>
            <a:r>
              <a:rPr lang="en" sz="1200" dirty="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EVP_Digest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(...)) {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return 0;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OPENSSL_free</a:t>
            </a: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(str);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return (1);</a:t>
            </a:r>
            <a:b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4294967295"/>
          </p:nvPr>
        </p:nvSpPr>
        <p:spPr>
          <a:xfrm>
            <a:off x="114302" y="1666880"/>
            <a:ext cx="4943475" cy="30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Errors occasionally occur in real execution, thus the bugs are easy to ignore. 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Simulating the failure condition in a test environment is hard, e.g. a memory leak.</a:t>
            </a:r>
          </a:p>
        </p:txBody>
      </p:sp>
      <p:sp>
        <p:nvSpPr>
          <p:cNvPr id="68" name="Shape 68"/>
          <p:cNvSpPr/>
          <p:nvPr/>
        </p:nvSpPr>
        <p:spPr>
          <a:xfrm>
            <a:off x="5411722" y="2818409"/>
            <a:ext cx="2464800" cy="810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152399" y="-81238"/>
            <a:ext cx="3026569" cy="426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Why Error Handling Bugs?</a:t>
            </a:r>
          </a:p>
        </p:txBody>
      </p:sp>
      <p:sp>
        <p:nvSpPr>
          <p:cNvPr id="8" name="Shape 60"/>
          <p:cNvSpPr txBox="1">
            <a:spLocks/>
          </p:cNvSpPr>
          <p:nvPr/>
        </p:nvSpPr>
        <p:spPr>
          <a:xfrm>
            <a:off x="152400" y="495029"/>
            <a:ext cx="4707731" cy="526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Are hard to detect by testing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0981" y="46005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Motivation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27819" y="3064030"/>
            <a:ext cx="4094400" cy="1159800"/>
          </a:xfrm>
        </p:spPr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63525" y="713114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Empirical Study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Bug Detection &amp; Fixing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 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27819" y="3064030"/>
            <a:ext cx="4094400" cy="1159800"/>
          </a:xfrm>
        </p:spPr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63525" y="713114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ct val="100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Empirical Study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Bug Detection &amp; Fixing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 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1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pic>
        <p:nvPicPr>
          <p:cNvPr id="1030" name="Picture 6" descr="Image result for man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50" y="3472542"/>
            <a:ext cx="1707807" cy="11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31290" y="1544252"/>
            <a:ext cx="8186222" cy="2815602"/>
            <a:chOff x="702768" y="1637123"/>
            <a:chExt cx="8186222" cy="2815602"/>
          </a:xfrm>
        </p:grpSpPr>
        <p:pic>
          <p:nvPicPr>
            <p:cNvPr id="77" name="Shape 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768" y="1637123"/>
              <a:ext cx="1587657" cy="105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右箭头 1"/>
            <p:cNvSpPr/>
            <p:nvPr/>
          </p:nvSpPr>
          <p:spPr>
            <a:xfrm>
              <a:off x="2552426" y="2190613"/>
              <a:ext cx="855194" cy="52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739092" y="1940466"/>
              <a:ext cx="1223586" cy="5525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commits</a:t>
              </a:r>
              <a:endParaRPr lang="zh-CN" altLang="en-US" dirty="0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369085" y="2190612"/>
              <a:ext cx="855194" cy="52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79929" y="1767475"/>
              <a:ext cx="1634823" cy="9508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Commits without </a:t>
              </a:r>
              <a:r>
                <a:rPr lang="en-US" altLang="zh-CN" dirty="0" err="1">
                  <a:latin typeface="Calibri" panose="020F0502020204030204" pitchFamily="34" charset="0"/>
                </a:rPr>
                <a:t>stopwords</a:t>
              </a:r>
              <a:r>
                <a:rPr lang="en-US" altLang="zh-CN" dirty="0">
                  <a:latin typeface="Calibri" panose="020F0502020204030204" pitchFamily="34" charset="0"/>
                </a:rPr>
                <a:t>, punctuation, etc.</a:t>
              </a:r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06189" y="1902074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Git</a:t>
              </a:r>
              <a:r>
                <a:rPr lang="en-US" altLang="zh-CN" dirty="0"/>
                <a:t> log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478718" y="1862723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NLP</a:t>
              </a:r>
              <a:endParaRPr lang="zh-CN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 rot="5400000">
              <a:off x="6830590" y="3271796"/>
              <a:ext cx="855194" cy="52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646394" y="3877546"/>
              <a:ext cx="1223586" cy="5525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Bug-fix commits</a:t>
              </a:r>
              <a:endParaRPr lang="zh-CN" altLang="en-US" dirty="0"/>
            </a:p>
          </p:txBody>
        </p:sp>
        <p:sp>
          <p:nvSpPr>
            <p:cNvPr id="14" name="右箭头 13"/>
            <p:cNvSpPr/>
            <p:nvPr/>
          </p:nvSpPr>
          <p:spPr>
            <a:xfrm rot="10800000">
              <a:off x="5540123" y="4124135"/>
              <a:ext cx="855194" cy="52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70757" y="3900138"/>
              <a:ext cx="1545928" cy="5525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Error handling bug-fix commits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 rot="10800000">
              <a:off x="2552426" y="4124134"/>
              <a:ext cx="855194" cy="52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84889" y="3543751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words match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30550" y="2976731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words match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1146" y="3648736"/>
              <a:ext cx="1617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Randomly choose</a:t>
              </a:r>
              <a:endParaRPr lang="zh-CN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15197" y="46005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Empirical Study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50" y="45656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Inspection</a:t>
            </a:r>
            <a:endParaRPr lang="en-GB" dirty="0"/>
          </a:p>
        </p:txBody>
      </p:sp>
      <p:sp>
        <p:nvSpPr>
          <p:cNvPr id="17" name="文本框 16"/>
          <p:cNvSpPr txBox="1"/>
          <p:nvPr/>
        </p:nvSpPr>
        <p:spPr>
          <a:xfrm>
            <a:off x="7053649" y="3169406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: </a:t>
            </a:r>
            <a:r>
              <a:rPr lang="en-US" altLang="zh-CN" dirty="0" err="1"/>
              <a:t>bug,fix</a:t>
            </a:r>
            <a:r>
              <a:rPr lang="en-US" altLang="zh-CN" dirty="0"/>
              <a:t>, incorrect)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591200" y="4385872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: error path, error check)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6465"/>
            <a:ext cx="8520600" cy="71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Study Subjects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197" y="460772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Empirical Study</a:t>
            </a: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83458" y="1385888"/>
            <a:ext cx="6579006" cy="2379662"/>
            <a:chOff x="983458" y="1385888"/>
            <a:chExt cx="6579006" cy="2614152"/>
          </a:xfrm>
        </p:grpSpPr>
        <p:pic>
          <p:nvPicPr>
            <p:cNvPr id="7174" name="Picture 6" descr="Image result for openss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58" y="1478286"/>
              <a:ext cx="1816098" cy="106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 descr="Image result for gnutl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756" y="1385888"/>
              <a:ext cx="1585912" cy="1585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 descr="Image result for linux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450" y="1408885"/>
              <a:ext cx="2184014" cy="120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Image result for wolfss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150" y="2847514"/>
              <a:ext cx="1485900" cy="1152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 descr="R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997" y="3001502"/>
              <a:ext cx="1516167" cy="89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5475" y="3001502"/>
              <a:ext cx="1997076" cy="998538"/>
            </a:xfrm>
            <a:prstGeom prst="rect">
              <a:avLst/>
            </a:prstGeom>
          </p:spPr>
        </p:pic>
      </p:grpSp>
      <p:sp>
        <p:nvSpPr>
          <p:cNvPr id="21" name="Rounded Rectangle 20"/>
          <p:cNvSpPr/>
          <p:nvPr/>
        </p:nvSpPr>
        <p:spPr>
          <a:xfrm>
            <a:off x="247535" y="4251578"/>
            <a:ext cx="6596177" cy="7582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6 projects, 13M LOC, 7260 bugs, 709 Error Handling bugs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005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</Template>
  <TotalTime>0</TotalTime>
  <Words>1194</Words>
  <Application>Microsoft Office PowerPoint</Application>
  <PresentationFormat>全屏显示(16:9)</PresentationFormat>
  <Paragraphs>377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Arvo</vt:lpstr>
      <vt:lpstr>Roboto Condensed</vt:lpstr>
      <vt:lpstr>Roboto Condensed Light</vt:lpstr>
      <vt:lpstr>宋体</vt:lpstr>
      <vt:lpstr>Arial</vt:lpstr>
      <vt:lpstr>Calibri</vt:lpstr>
      <vt:lpstr>Consolas</vt:lpstr>
      <vt:lpstr>Salerio template</vt:lpstr>
      <vt:lpstr>Automatically  Diagnosing &amp; Repairing Error Handling Bugs in C</vt:lpstr>
      <vt:lpstr>What is an Error Handling bug?</vt:lpstr>
      <vt:lpstr>What is an Error Handling bug?</vt:lpstr>
      <vt:lpstr>A major source of security vulnerabilities</vt:lpstr>
      <vt:lpstr>PowerPoint 演示文稿</vt:lpstr>
      <vt:lpstr>Outline</vt:lpstr>
      <vt:lpstr>Outline</vt:lpstr>
      <vt:lpstr>Methodology</vt:lpstr>
      <vt:lpstr>Study Subjects</vt:lpstr>
      <vt:lpstr>Categorization of error handling bugs and fixes</vt:lpstr>
      <vt:lpstr>Categorization of error handling bugs and fixes</vt:lpstr>
      <vt:lpstr>Categorization of error handling bugs and fixes</vt:lpstr>
      <vt:lpstr>Categorization of error handling bugs and fixes</vt:lpstr>
      <vt:lpstr>Categorization of error handling bugs and fixes</vt:lpstr>
      <vt:lpstr>PowerPoint 演示文稿</vt:lpstr>
      <vt:lpstr>ErrDoc: an automated technique to detect and fix error handling bugs</vt:lpstr>
      <vt:lpstr>Goal for ErrDoc</vt:lpstr>
      <vt:lpstr>Identify Error Paths</vt:lpstr>
      <vt:lpstr>Identify Error Paths</vt:lpstr>
      <vt:lpstr>Identify Error Paths</vt:lpstr>
      <vt:lpstr>PowerPoint 演示文稿</vt:lpstr>
      <vt:lpstr>Detect Incorrect Error Propagation</vt:lpstr>
      <vt:lpstr>Repair Incorrect Error Propagation</vt:lpstr>
      <vt:lpstr>Detect Incorrect/Missing Error Checks</vt:lpstr>
      <vt:lpstr>Repair Incorrect/Missing Error Checking</vt:lpstr>
      <vt:lpstr>Identify function pairs</vt:lpstr>
      <vt:lpstr>Identify function pairs</vt:lpstr>
      <vt:lpstr>Detect Incorrect/Missing Resource Release</vt:lpstr>
      <vt:lpstr>Repair Incorrect/Missing Resource Release</vt:lpstr>
      <vt:lpstr>Implementing ErrDoc in Clang</vt:lpstr>
      <vt:lpstr>Outline</vt:lpstr>
      <vt:lpstr>How accurately ErrDoc detects error handling bugs?</vt:lpstr>
      <vt:lpstr>How accurately ErrDoc categorizes error handling bugs?</vt:lpstr>
      <vt:lpstr>How accurately ErrDoc fixes error handling bugs?</vt:lpstr>
      <vt:lpstr>Related work</vt:lpstr>
      <vt:lpstr>Conclusion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2017-10-02T21:12:47Z</dcterms:modified>
</cp:coreProperties>
</file>