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S&amp;P500 News Summary</a:t>
            </a:r>
          </a:p>
        </p:txBody>
      </p:sp>
      <p:sp>
        <p:nvSpPr>
          <p:cNvPr id="3" name="Subtitle 2"/>
          <p:cNvSpPr>
            <a:spLocks noGrp="1"/>
          </p:cNvSpPr>
          <p:nvPr>
            <p:ph type="subTitle" idx="1"/>
          </p:nvPr>
        </p:nvSpPr>
        <p:spPr/>
        <p:txBody>
          <a:bodyPr/>
          <a:lstStyle/>
          <a:p>
            <a:r>
              <a:t>Team 2</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4000"/>
            </a:pPr>
            <a:r>
              <a:t>ESG: Top5 Society companies</a:t>
            </a:r>
          </a:p>
        </p:txBody>
      </p:sp>
      <p:graphicFrame>
        <p:nvGraphicFramePr>
          <p:cNvPr id="3" name="Table 2"/>
          <p:cNvGraphicFramePr>
            <a:graphicFrameLocks noGrp="1"/>
          </p:cNvGraphicFramePr>
          <p:nvPr/>
        </p:nvGraphicFramePr>
        <p:xfrm>
          <a:off x="914400" y="1828800"/>
          <a:ext cx="7315200" cy="3657600"/>
        </p:xfrm>
        <a:graphic>
          <a:graphicData uri="http://schemas.openxmlformats.org/drawingml/2006/table">
            <a:tbl>
              <a:tblPr firstRow="1" bandRow="1">
                <a:tableStyleId>{5C22544A-7EE6-4342-B048-85BDC9FD1C3A}</a:tableStyleId>
              </a:tblPr>
              <a:tblGrid>
                <a:gridCol w="2438400"/>
                <a:gridCol w="2438400"/>
                <a:gridCol w="2438400"/>
              </a:tblGrid>
              <a:tr h="609600">
                <a:tc>
                  <a:txBody>
                    <a:bodyPr/>
                    <a:lstStyle/>
                    <a:p>
                      <a:r>
                        <a:t>company</a:t>
                      </a:r>
                    </a:p>
                  </a:txBody>
                  <a:tcPr/>
                </a:tc>
                <a:tc>
                  <a:txBody>
                    <a:bodyPr/>
                    <a:lstStyle/>
                    <a:p>
                      <a:r>
                        <a:t>total_news</a:t>
                      </a:r>
                    </a:p>
                  </a:txBody>
                  <a:tcPr/>
                </a:tc>
                <a:tc>
                  <a:txBody>
                    <a:bodyPr/>
                    <a:lstStyle/>
                    <a:p>
                      <a:r>
                        <a:t>score</a:t>
                      </a:r>
                    </a:p>
                  </a:txBody>
                  <a:tcPr/>
                </a:tc>
              </a:tr>
              <a:tr h="609600">
                <a:tc>
                  <a:txBody>
                    <a:bodyPr/>
                    <a:lstStyle/>
                    <a:p>
                      <a:r>
                        <a:t>Facebook</a:t>
                      </a:r>
                    </a:p>
                  </a:txBody>
                  <a:tcPr/>
                </a:tc>
                <a:tc>
                  <a:txBody>
                    <a:bodyPr/>
                    <a:lstStyle/>
                    <a:p>
                      <a:r>
                        <a:t>8</a:t>
                      </a:r>
                    </a:p>
                  </a:txBody>
                  <a:tcPr/>
                </a:tc>
                <a:tc>
                  <a:txBody>
                    <a:bodyPr/>
                    <a:lstStyle/>
                    <a:p>
                      <a:r>
                        <a:t>31.25</a:t>
                      </a:r>
                    </a:p>
                  </a:txBody>
                  <a:tcPr/>
                </a:tc>
              </a:tr>
              <a:tr h="609600">
                <a:tc>
                  <a:txBody>
                    <a:bodyPr/>
                    <a:lstStyle/>
                    <a:p>
                      <a:r>
                        <a:t>Netflix</a:t>
                      </a:r>
                    </a:p>
                  </a:txBody>
                  <a:tcPr/>
                </a:tc>
                <a:tc>
                  <a:txBody>
                    <a:bodyPr/>
                    <a:lstStyle/>
                    <a:p>
                      <a:r>
                        <a:t>7</a:t>
                      </a:r>
                    </a:p>
                  </a:txBody>
                  <a:tcPr/>
                </a:tc>
                <a:tc>
                  <a:txBody>
                    <a:bodyPr/>
                    <a:lstStyle/>
                    <a:p>
                      <a:r>
                        <a:t>57.14</a:t>
                      </a:r>
                    </a:p>
                  </a:txBody>
                  <a:tcPr/>
                </a:tc>
              </a:tr>
              <a:tr h="609600">
                <a:tc>
                  <a:txBody>
                    <a:bodyPr/>
                    <a:lstStyle/>
                    <a:p>
                      <a:r>
                        <a:t>Pfizer</a:t>
                      </a:r>
                    </a:p>
                  </a:txBody>
                  <a:tcPr/>
                </a:tc>
                <a:tc>
                  <a:txBody>
                    <a:bodyPr/>
                    <a:lstStyle/>
                    <a:p>
                      <a:r>
                        <a:t>4</a:t>
                      </a:r>
                    </a:p>
                  </a:txBody>
                  <a:tcPr/>
                </a:tc>
                <a:tc>
                  <a:txBody>
                    <a:bodyPr/>
                    <a:lstStyle/>
                    <a:p>
                      <a:r>
                        <a:t>50.0</a:t>
                      </a:r>
                    </a:p>
                  </a:txBody>
                  <a:tcPr/>
                </a:tc>
              </a:tr>
              <a:tr h="609600">
                <a:tc>
                  <a:txBody>
                    <a:bodyPr/>
                    <a:lstStyle/>
                    <a:p>
                      <a:r>
                        <a:t>AmerisourceBergen</a:t>
                      </a:r>
                    </a:p>
                  </a:txBody>
                  <a:tcPr/>
                </a:tc>
                <a:tc>
                  <a:txBody>
                    <a:bodyPr/>
                    <a:lstStyle/>
                    <a:p>
                      <a:r>
                        <a:t>2</a:t>
                      </a:r>
                    </a:p>
                  </a:txBody>
                  <a:tcPr/>
                </a:tc>
                <a:tc>
                  <a:txBody>
                    <a:bodyPr/>
                    <a:lstStyle/>
                    <a:p>
                      <a:r>
                        <a:t>0.0</a:t>
                      </a:r>
                    </a:p>
                  </a:txBody>
                  <a:tcPr/>
                </a:tc>
              </a:tr>
              <a:tr h="609600">
                <a:tc>
                  <a:txBody>
                    <a:bodyPr/>
                    <a:lstStyle/>
                    <a:p>
                      <a:r>
                        <a:t>Intel</a:t>
                      </a:r>
                    </a:p>
                  </a:txBody>
                  <a:tcPr/>
                </a:tc>
                <a:tc>
                  <a:txBody>
                    <a:bodyPr/>
                    <a:lstStyle/>
                    <a:p>
                      <a:r>
                        <a:t>2</a:t>
                      </a:r>
                    </a:p>
                  </a:txBody>
                  <a:tcPr/>
                </a:tc>
                <a:tc>
                  <a:txBody>
                    <a:bodyPr/>
                    <a:lstStyle/>
                    <a:p>
                      <a:r>
                        <a:t>25.0</a:t>
                      </a:r>
                    </a:p>
                  </a:txBody>
                  <a:tcPr/>
                </a:tc>
              </a:tr>
            </a:tbl>
          </a:graphicData>
        </a:graphic>
      </p:graphicFrame>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4000"/>
            </a:pPr>
            <a:r>
              <a:t>Key words of the selected categories</a:t>
            </a:r>
          </a:p>
        </p:txBody>
      </p:sp>
      <p:pic>
        <p:nvPicPr>
          <p:cNvPr id="3" name="Picture 2" descr="cat_wc_fig.png"/>
          <p:cNvPicPr>
            <a:picLocks noChangeAspect="1"/>
          </p:cNvPicPr>
          <p:nvPr/>
        </p:nvPicPr>
        <p:blipFill>
          <a:blip r:embed="rId2"/>
          <a:stretch>
            <a:fillRect/>
          </a:stretch>
        </p:blipFill>
        <p:spPr>
          <a:xfrm>
            <a:off x="667512" y="1097280"/>
            <a:ext cx="7924800" cy="594360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4000"/>
            </a:pPr>
            <a:r>
              <a:t>Selected Categories News</a:t>
            </a:r>
          </a:p>
        </p:txBody>
      </p:sp>
      <p:sp>
        <p:nvSpPr>
          <p:cNvPr id="3" name="Content Placeholder 2"/>
          <p:cNvSpPr>
            <a:spLocks noGrp="1"/>
          </p:cNvSpPr>
          <p:nvPr>
            <p:ph idx="1"/>
          </p:nvPr>
        </p:nvSpPr>
        <p:spPr/>
        <p:txBody>
          <a:bodyPr/>
          <a:lstStyle/>
          <a:p>
            <a:pPr>
              <a:defRPr sz="1800" b="1"/>
            </a:pPr>
            <a:r>
              <a:t>Sempra Energy To Hold Virtual Investor Day June 29</a:t>
            </a:r>
          </a:p>
          <a:p>
            <a:pPr lvl="1">
              <a:defRPr sz="1200" i="1"/>
            </a:pPr>
            <a:r>
              <a:t>5 days ago | PRNewswire | POSITIVE</a:t>
            </a:r>
          </a:p>
          <a:p>
            <a:pPr lvl="1">
              <a:defRPr sz="1400"/>
            </a:pPr>
            <a:r>
              <a:t>SAN DIEGO, June 9, 2021 /PRNewswire/ -- 's (NYSE: SRE) senior management team will provide an update on the company's business strategy, operational highlights and financial outlook at its virtual Investor Day event at 12 p.m. ET, June 29. Investors, analysts, media and the public may listen to a live webcast of the conference call on the company's website, sempra.com, by clicking on the appropriate audio link.</a:t>
            </a:r>
          </a:p>
          <a:p>
            <a:pPr>
              <a:defRPr b="1" sz="1800"/>
            </a:pPr>
            <a:r>
              <a:t>CMS Energy Announces the Strategic Sale of EnerBank USA to Regions Bank for $960 Million</a:t>
            </a:r>
          </a:p>
          <a:p>
            <a:pPr lvl="1">
              <a:defRPr sz="1200" i="1"/>
            </a:pPr>
            <a:r>
              <a:t>6 days ago | Yahoo Entertainment | POSITIVE</a:t>
            </a:r>
          </a:p>
          <a:p>
            <a:pPr lvl="1">
              <a:defRPr sz="1400"/>
            </a:pPr>
            <a:r>
              <a:t>- Funds key initiatives in core utility businesses (including clean energy transformation) and eliminates equity issuance needs from 2022 to 2024</a:t>
            </a:r>
            <a:br/>
            <a:br/>
            <a:r>
              <a:t>JACKSON, Mich., June 8, 2021 /PRNewswire/ -- CMS Energy (NYSE: CMS) ("CMS") today announced that it has executed a definitive agreement to sell its wholly-owned subsidiary, EnerBank USA, to Regions Bank, a subsidiary of Regions Financial Corporation (NYSE: RF) ("Regions") for cash in a transaction valued at $960 million. Because the company is not able to estimate the impact of specific line items, which have the potential to significantly impact, favorably or unfavorably, the company's reported earnings per share in future periods, the company is not providing reported earnings per share guidance nor is it providing a reconciliation for the comparable future period earnings per share.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4000"/>
            </a:pPr>
            <a:r>
              <a:t>Key words of this week</a:t>
            </a:r>
          </a:p>
        </p:txBody>
      </p:sp>
      <p:pic>
        <p:nvPicPr>
          <p:cNvPr id="3" name="Picture 2" descr="wc_fig.png"/>
          <p:cNvPicPr>
            <a:picLocks noChangeAspect="1"/>
          </p:cNvPicPr>
          <p:nvPr/>
        </p:nvPicPr>
        <p:blipFill>
          <a:blip r:embed="rId2"/>
          <a:stretch>
            <a:fillRect/>
          </a:stretch>
        </p:blipFill>
        <p:spPr>
          <a:xfrm>
            <a:off x="667512" y="1097280"/>
            <a:ext cx="7924800" cy="59436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4000"/>
            </a:pPr>
            <a:r>
              <a:t>Latest Unbiased News</a:t>
            </a:r>
          </a:p>
        </p:txBody>
      </p:sp>
      <p:sp>
        <p:nvSpPr>
          <p:cNvPr id="3" name="Content Placeholder 2"/>
          <p:cNvSpPr>
            <a:spLocks noGrp="1"/>
          </p:cNvSpPr>
          <p:nvPr>
            <p:ph idx="1"/>
          </p:nvPr>
        </p:nvSpPr>
        <p:spPr/>
        <p:txBody>
          <a:bodyPr/>
          <a:lstStyle/>
          <a:p>
            <a:pPr>
              <a:defRPr sz="1800" b="1"/>
            </a:pPr>
            <a:r>
              <a:t>Global Sportswear Market Outlook and Forecast Report 2021-2026: Rising Popularity of Athleisure / Increasing Participation of Women / Rise in Demand for Sustainable Sportswear</a:t>
            </a:r>
          </a:p>
          <a:p>
            <a:pPr lvl="1">
              <a:defRPr sz="1200" i="1"/>
            </a:pPr>
            <a:r>
              <a:t>4 days ago | Yahoo Entertainment | POSITIVE</a:t>
            </a:r>
          </a:p>
          <a:p>
            <a:pPr lvl="1">
              <a:defRPr sz="1400"/>
            </a:pPr>
            <a:r>
              <a:t>The "Sportswear Market - Global Outlook and Forecast 2021-2026" report has been added to ResearchAndMarkets.com's offering. With the increase in participation and government initiatives, the market for women's sports and activewear will continue to grow YoY during the forecast period.</a:t>
            </a:r>
          </a:p>
          <a:p>
            <a:pPr>
              <a:defRPr b="1" sz="1800"/>
            </a:pPr>
            <a:r>
              <a:t>Jewelry retailer Alex and Ani files for Chapter 11 bankruptcy protection</a:t>
            </a:r>
          </a:p>
          <a:p>
            <a:pPr lvl="1">
              <a:defRPr sz="1200" i="1"/>
            </a:pPr>
            <a:r>
              <a:t>4 days ago | Reuters | NEGATIVE</a:t>
            </a:r>
          </a:p>
          <a:p>
            <a:pPr lvl="1">
              <a:defRPr sz="1400"/>
            </a:pPr>
            <a:r>
              <a:t>Women shop for jewelry in ALEX AND ANI at the King of Prussia Mall, United States' largest retail shopping space, in King of Prussia, Pennsylvania, U.S., December 8, 2018. The company's estimated assets ranged from $100 million to $500 million as did its estimated liabilities, according to the filing made in the United States Bankruptcy Court for the District of Delaware.</a:t>
            </a:r>
          </a:p>
          <a:p>
            <a:pPr>
              <a:defRPr b="1" sz="1800"/>
            </a:pPr>
            <a:r>
              <a:t>Xilinx Acquires Silexica to Broaden its Developer Base</a:t>
            </a:r>
          </a:p>
          <a:p>
            <a:pPr lvl="1">
              <a:defRPr sz="1200" i="1"/>
            </a:pPr>
            <a:r>
              <a:t>4 days ago | Business Wire | NEUTRAL</a:t>
            </a:r>
          </a:p>
          <a:p>
            <a:pPr lvl="1">
              <a:defRPr sz="1400"/>
            </a:pPr>
            <a:r>
              <a:t>SAN JOSE, Calif.--(BUSINESS WIRE)--Xilinx, Inc. (NASDAQ: XLNX), the leader in adaptive computing, today announced that it has acquired Silexica, a privately-held provider of C/C++ programming and analysis tools. The integration of our technology with the Xilinx Vitis portfolio fully aligns with our goal of making adaptive computing accessible to software developers.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4000"/>
            </a:pPr>
            <a:r>
              <a:t>Latest Unbiased News</a:t>
            </a:r>
          </a:p>
        </p:txBody>
      </p:sp>
      <p:sp>
        <p:nvSpPr>
          <p:cNvPr id="3" name="Content Placeholder 2"/>
          <p:cNvSpPr>
            <a:spLocks noGrp="1"/>
          </p:cNvSpPr>
          <p:nvPr>
            <p:ph idx="1"/>
          </p:nvPr>
        </p:nvSpPr>
        <p:spPr/>
        <p:txBody>
          <a:bodyPr/>
          <a:lstStyle/>
          <a:p>
            <a:pPr>
              <a:defRPr sz="1800" b="1"/>
            </a:pPr>
            <a:r>
              <a:t>Qualcomm unveils 7 new IoT chipsets to power next-gen devices</a:t>
            </a:r>
          </a:p>
          <a:p>
            <a:pPr lvl="1">
              <a:defRPr sz="1200" i="1"/>
            </a:pPr>
            <a:r>
              <a:t>4 days ago | TechRadar | NEUTRAL</a:t>
            </a:r>
          </a:p>
          <a:p>
            <a:pPr lvl="1">
              <a:defRPr sz="1400"/>
            </a:pPr>
            <a:r>
              <a:t>Global chip major Qualcomm has unveiled seven new IoT chipsets targeted at devices meant for transportation and logistics, warehousing, video collaboration, smart cameras, retail and healthcare, among others. Equipped to support 5G mmWave/Sub-6 GHz and Wi-Fi 6E, this solution helps enable the latest generation of handhelds and tablets, industrial scanners, and human machine interface systems.</a:t>
            </a:r>
          </a:p>
          <a:p>
            <a:pPr>
              <a:defRPr b="1" sz="1800"/>
            </a:pPr>
            <a:r>
              <a:t>Pfizer and BioNTech to Provide 500 Million Doses of COVID-19 Vaccine to U.S. Government for Donation to Poorest Nations</a:t>
            </a:r>
          </a:p>
          <a:p>
            <a:pPr lvl="1">
              <a:defRPr sz="1200" i="1"/>
            </a:pPr>
            <a:r>
              <a:t>4 days ago | Yahoo Entertainment | NEGATIVE</a:t>
            </a:r>
          </a:p>
          <a:p>
            <a:pPr lvl="1">
              <a:defRPr sz="1400"/>
            </a:pPr>
            <a:r>
              <a:t>The government will, in turn, donate the Pfizer-BioNTech vaccine doses to low- and lower middle-income countries and organizations that support them. The production capacity has consistently grown due to continued enhancements to the vaccine’s supply chain, which include expanding existing facilities, adding more suppliers, and bringing on additional Pfizer/BioNTech sites and contract manufacturers around the world to produce the vaccine.</a:t>
            </a:r>
          </a:p>
          <a:p>
            <a:pPr>
              <a:defRPr b="1" sz="1800"/>
            </a:pPr>
            <a:r>
              <a:t>Full Cycle Developers</a:t>
            </a:r>
          </a:p>
          <a:p>
            <a:pPr lvl="1">
              <a:defRPr sz="1200" i="1"/>
            </a:pPr>
            <a:r>
              <a:t>4 days ago | Netflixtechblog.com | NEUTRAL</a:t>
            </a:r>
          </a:p>
          <a:p>
            <a:pPr lvl="1">
              <a:defRPr sz="1400"/>
            </a:pPr>
            <a:r>
              <a:t>The year was 2012 and operating a critical service at Netflix was laborious. The common problems across your dev teams are likely similar — from the need for continuous delivery pipelines, monitoring/observability, and so 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4000"/>
            </a:pPr>
            <a:r>
              <a:t>Sentiment Analysis -- Company</a:t>
            </a:r>
          </a:p>
        </p:txBody>
      </p:sp>
      <p:sp>
        <p:nvSpPr>
          <p:cNvPr id="3" name="Content Placeholder 2"/>
          <p:cNvSpPr>
            <a:spLocks noGrp="1"/>
          </p:cNvSpPr>
          <p:nvPr>
            <p:ph idx="1" sz="half"/>
          </p:nvPr>
        </p:nvSpPr>
        <p:spPr/>
        <p:txBody>
          <a:bodyPr/>
          <a:lstStyle/>
          <a:p>
            <a:pPr>
              <a:defRPr sz="2400" b="1"/>
            </a:pPr>
            <a:r>
              <a:t>Highest Positive Rate</a:t>
            </a:r>
          </a:p>
          <a:p>
            <a:pPr lvl="1">
              <a:defRPr sz="1800"/>
            </a:pPr>
            <a:r>
              <a:t>Wells Fargo</a:t>
            </a:r>
          </a:p>
          <a:p>
            <a:pPr lvl="1">
              <a:defRPr sz="1800"/>
            </a:pPr>
            <a:r>
              <a:t>ServiceNow</a:t>
            </a:r>
          </a:p>
          <a:p>
            <a:pPr lvl="1">
              <a:defRPr sz="1800"/>
            </a:pPr>
            <a:r>
              <a:t>Accenture</a:t>
            </a:r>
          </a:p>
          <a:p>
            <a:pPr lvl="1">
              <a:defRPr sz="1800"/>
            </a:pPr>
            <a:r>
              <a:t>Biogen</a:t>
            </a:r>
          </a:p>
          <a:p>
            <a:pPr lvl="1">
              <a:defRPr sz="1800"/>
            </a:pPr>
            <a:r>
              <a:t>PayPal</a:t>
            </a:r>
          </a:p>
        </p:txBody>
      </p:sp>
      <p:sp>
        <p:nvSpPr>
          <p:cNvPr id="4" name="Content Placeholder 3"/>
          <p:cNvSpPr>
            <a:spLocks noGrp="1"/>
          </p:cNvSpPr>
          <p:nvPr>
            <p:ph idx="2" sz="half"/>
          </p:nvPr>
        </p:nvSpPr>
        <p:spPr/>
        <p:txBody>
          <a:bodyPr/>
          <a:lstStyle/>
          <a:p>
            <a:pPr>
              <a:defRPr sz="2600" b="1"/>
            </a:pPr>
            <a:r>
              <a:t>Highest Negative Rate</a:t>
            </a:r>
          </a:p>
          <a:p>
            <a:pPr lvl="1">
              <a:defRPr sz="2000"/>
            </a:pPr>
            <a:r>
              <a:t>AmerisourceBergen</a:t>
            </a:r>
          </a:p>
          <a:p>
            <a:pPr lvl="1">
              <a:defRPr sz="2000"/>
            </a:pPr>
            <a:r>
              <a:t>Electronic Arts</a:t>
            </a:r>
          </a:p>
          <a:p>
            <a:pPr lvl="1">
              <a:defRPr sz="2000"/>
            </a:pPr>
            <a:r>
              <a:t>Lockheed Martin</a:t>
            </a:r>
          </a:p>
          <a:p>
            <a:pPr lvl="1">
              <a:defRPr sz="2000"/>
            </a:pPr>
            <a:r>
              <a:t>Facebook</a:t>
            </a:r>
          </a:p>
          <a:p>
            <a:pPr lvl="1">
              <a:defRPr sz="2000"/>
            </a:pPr>
            <a:r>
              <a:t>Nike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4000"/>
            </a:pPr>
            <a:r>
              <a:t>Sentiment Analysis -- Source</a:t>
            </a:r>
          </a:p>
        </p:txBody>
      </p:sp>
      <p:pic>
        <p:nvPicPr>
          <p:cNvPr id="3" name="Picture 2" descr="source_sentiment_score.png"/>
          <p:cNvPicPr>
            <a:picLocks noChangeAspect="1"/>
          </p:cNvPicPr>
          <p:nvPr/>
        </p:nvPicPr>
        <p:blipFill>
          <a:blip r:embed="rId2"/>
          <a:stretch>
            <a:fillRect/>
          </a:stretch>
        </p:blipFill>
        <p:spPr>
          <a:xfrm>
            <a:off x="1143000" y="1371600"/>
            <a:ext cx="6705600" cy="50292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4000"/>
            </a:pPr>
            <a:r>
              <a:t>ESG Analysis -- Environment</a:t>
            </a:r>
          </a:p>
        </p:txBody>
      </p:sp>
      <p:pic>
        <p:nvPicPr>
          <p:cNvPr id="3" name="Picture 2" descr="environment_boxplot.png"/>
          <p:cNvPicPr>
            <a:picLocks noChangeAspect="1"/>
          </p:cNvPicPr>
          <p:nvPr/>
        </p:nvPicPr>
        <p:blipFill>
          <a:blip r:embed="rId2"/>
          <a:stretch>
            <a:fillRect/>
          </a:stretch>
        </p:blipFill>
        <p:spPr>
          <a:xfrm>
            <a:off x="1143000" y="1371600"/>
            <a:ext cx="6705600" cy="50292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4000"/>
            </a:pPr>
            <a:r>
              <a:t>ESG: Top5 Environment companies</a:t>
            </a:r>
          </a:p>
        </p:txBody>
      </p:sp>
      <p:graphicFrame>
        <p:nvGraphicFramePr>
          <p:cNvPr id="3" name="Table 2"/>
          <p:cNvGraphicFramePr>
            <a:graphicFrameLocks noGrp="1"/>
          </p:cNvGraphicFramePr>
          <p:nvPr/>
        </p:nvGraphicFramePr>
        <p:xfrm>
          <a:off x="914400" y="1828800"/>
          <a:ext cx="7315200" cy="3657600"/>
        </p:xfrm>
        <a:graphic>
          <a:graphicData uri="http://schemas.openxmlformats.org/drawingml/2006/table">
            <a:tbl>
              <a:tblPr firstRow="1" bandRow="1">
                <a:tableStyleId>{5C22544A-7EE6-4342-B048-85BDC9FD1C3A}</a:tableStyleId>
              </a:tblPr>
              <a:tblGrid>
                <a:gridCol w="2438400"/>
                <a:gridCol w="2438400"/>
                <a:gridCol w="2438400"/>
              </a:tblGrid>
              <a:tr h="609600">
                <a:tc>
                  <a:txBody>
                    <a:bodyPr/>
                    <a:lstStyle/>
                    <a:p>
                      <a:r>
                        <a:t>company</a:t>
                      </a:r>
                    </a:p>
                  </a:txBody>
                  <a:tcPr/>
                </a:tc>
                <a:tc>
                  <a:txBody>
                    <a:bodyPr/>
                    <a:lstStyle/>
                    <a:p>
                      <a:r>
                        <a:t>total_news</a:t>
                      </a:r>
                    </a:p>
                  </a:txBody>
                  <a:tcPr/>
                </a:tc>
                <a:tc>
                  <a:txBody>
                    <a:bodyPr/>
                    <a:lstStyle/>
                    <a:p>
                      <a:r>
                        <a:t>score</a:t>
                      </a:r>
                    </a:p>
                  </a:txBody>
                  <a:tcPr/>
                </a:tc>
              </a:tr>
              <a:tr h="609600">
                <a:tc>
                  <a:txBody>
                    <a:bodyPr/>
                    <a:lstStyle/>
                    <a:p>
                      <a:r>
                        <a:t>Tesla</a:t>
                      </a:r>
                    </a:p>
                  </a:txBody>
                  <a:tcPr/>
                </a:tc>
                <a:tc>
                  <a:txBody>
                    <a:bodyPr/>
                    <a:lstStyle/>
                    <a:p>
                      <a:r>
                        <a:t>18</a:t>
                      </a:r>
                    </a:p>
                  </a:txBody>
                  <a:tcPr/>
                </a:tc>
                <a:tc>
                  <a:txBody>
                    <a:bodyPr/>
                    <a:lstStyle/>
                    <a:p>
                      <a:r>
                        <a:t>36.11</a:t>
                      </a:r>
                    </a:p>
                  </a:txBody>
                  <a:tcPr/>
                </a:tc>
              </a:tr>
              <a:tr h="609600">
                <a:tc>
                  <a:txBody>
                    <a:bodyPr/>
                    <a:lstStyle/>
                    <a:p>
                      <a:r>
                        <a:t>Exxon Mobil</a:t>
                      </a:r>
                    </a:p>
                  </a:txBody>
                  <a:tcPr/>
                </a:tc>
                <a:tc>
                  <a:txBody>
                    <a:bodyPr/>
                    <a:lstStyle/>
                    <a:p>
                      <a:r>
                        <a:t>6</a:t>
                      </a:r>
                    </a:p>
                  </a:txBody>
                  <a:tcPr/>
                </a:tc>
                <a:tc>
                  <a:txBody>
                    <a:bodyPr/>
                    <a:lstStyle/>
                    <a:p>
                      <a:r>
                        <a:t>33.33</a:t>
                      </a:r>
                    </a:p>
                  </a:txBody>
                  <a:tcPr/>
                </a:tc>
              </a:tr>
              <a:tr h="609600">
                <a:tc>
                  <a:txBody>
                    <a:bodyPr/>
                    <a:lstStyle/>
                    <a:p>
                      <a:r>
                        <a:t>General Motors</a:t>
                      </a:r>
                    </a:p>
                  </a:txBody>
                  <a:tcPr/>
                </a:tc>
                <a:tc>
                  <a:txBody>
                    <a:bodyPr/>
                    <a:lstStyle/>
                    <a:p>
                      <a:r>
                        <a:t>5</a:t>
                      </a:r>
                    </a:p>
                  </a:txBody>
                  <a:tcPr/>
                </a:tc>
                <a:tc>
                  <a:txBody>
                    <a:bodyPr/>
                    <a:lstStyle/>
                    <a:p>
                      <a:r>
                        <a:t>50.0</a:t>
                      </a:r>
                    </a:p>
                  </a:txBody>
                  <a:tcPr/>
                </a:tc>
              </a:tr>
              <a:tr h="609600">
                <a:tc>
                  <a:txBody>
                    <a:bodyPr/>
                    <a:lstStyle/>
                    <a:p>
                      <a:r>
                        <a:t>Netflix</a:t>
                      </a:r>
                    </a:p>
                  </a:txBody>
                  <a:tcPr/>
                </a:tc>
                <a:tc>
                  <a:txBody>
                    <a:bodyPr/>
                    <a:lstStyle/>
                    <a:p>
                      <a:r>
                        <a:t>5</a:t>
                      </a:r>
                    </a:p>
                  </a:txBody>
                  <a:tcPr/>
                </a:tc>
                <a:tc>
                  <a:txBody>
                    <a:bodyPr/>
                    <a:lstStyle/>
                    <a:p>
                      <a:r>
                        <a:t>50.0</a:t>
                      </a:r>
                    </a:p>
                  </a:txBody>
                  <a:tcPr/>
                </a:tc>
              </a:tr>
              <a:tr h="609600">
                <a:tc>
                  <a:txBody>
                    <a:bodyPr/>
                    <a:lstStyle/>
                    <a:p>
                      <a:r>
                        <a:t>Microsoft</a:t>
                      </a:r>
                    </a:p>
                  </a:txBody>
                  <a:tcPr/>
                </a:tc>
                <a:tc>
                  <a:txBody>
                    <a:bodyPr/>
                    <a:lstStyle/>
                    <a:p>
                      <a:r>
                        <a:t>3</a:t>
                      </a:r>
                    </a:p>
                  </a:txBody>
                  <a:tcPr/>
                </a:tc>
                <a:tc>
                  <a:txBody>
                    <a:bodyPr/>
                    <a:lstStyle/>
                    <a:p>
                      <a:r>
                        <a:t>66.67</a:t>
                      </a:r>
                    </a:p>
                  </a:txBody>
                  <a:tcPr/>
                </a:tc>
              </a:tr>
            </a:tbl>
          </a:graphicData>
        </a:graphic>
      </p:graphicFrame>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4000"/>
            </a:pPr>
            <a:r>
              <a:t>ESG Analysis -- Environment</a:t>
            </a:r>
          </a:p>
        </p:txBody>
      </p:sp>
      <p:pic>
        <p:nvPicPr>
          <p:cNvPr id="3" name="Picture 2" descr="society_boxplot.png"/>
          <p:cNvPicPr>
            <a:picLocks noChangeAspect="1"/>
          </p:cNvPicPr>
          <p:nvPr/>
        </p:nvPicPr>
        <p:blipFill>
          <a:blip r:embed="rId2"/>
          <a:stretch>
            <a:fillRect/>
          </a:stretch>
        </p:blipFill>
        <p:spPr>
          <a:xfrm>
            <a:off x="1143000" y="1371600"/>
            <a:ext cx="6705600" cy="50292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