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S&amp;P500 News Summary</a:t>
            </a:r>
          </a:p>
        </p:txBody>
      </p:sp>
      <p:sp>
        <p:nvSpPr>
          <p:cNvPr id="3" name="Subtitle 2"/>
          <p:cNvSpPr>
            <a:spLocks noGrp="1"/>
          </p:cNvSpPr>
          <p:nvPr>
            <p:ph type="subTitle" idx="1"/>
          </p:nvPr>
        </p:nvSpPr>
        <p:spPr/>
        <p:txBody>
          <a:bodyPr/>
          <a:lstStyle/>
          <a:p>
            <a:r>
              <a:t>Team 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Selected Companies News</a:t>
            </a:r>
          </a:p>
        </p:txBody>
      </p:sp>
      <p:sp>
        <p:nvSpPr>
          <p:cNvPr id="3" name="Content Placeholder 2"/>
          <p:cNvSpPr>
            <a:spLocks noGrp="1"/>
          </p:cNvSpPr>
          <p:nvPr>
            <p:ph idx="1"/>
          </p:nvPr>
        </p:nvSpPr>
        <p:spPr/>
        <p:txBody>
          <a:bodyPr/>
          <a:lstStyle/>
          <a:p>
            <a:pPr>
              <a:defRPr sz="1800" b="1"/>
            </a:pPr>
            <a:r>
              <a:t>Does Elon Musk have a new enemy? Binance CEO Taunts Him Over Tesla Bitcoins</a:t>
            </a:r>
          </a:p>
          <a:p>
            <a:pPr lvl="1">
              <a:defRPr sz="1200" i="1"/>
            </a:pPr>
            <a:r>
              <a:t>1 weeks ago | Entrepreneur | NEGATIVE</a:t>
            </a:r>
          </a:p>
          <a:p>
            <a:pPr lvl="1">
              <a:defRPr sz="1400"/>
            </a:pPr>
            <a:r>
              <a:t>Elon Musk is embroiled in a new controversy and it seems that a new declared enemy has been named. Related: Apparently, Tesla Earns More With Bitcoin Than With the Sale of Its Own Cars</a:t>
            </a:r>
            <a:br/>
            <a:br/>
            <a:r>
              <a:t>However, the CEO of SpaceX clarified that his company will not get rid of the cryptocurrencies it already owns.</a:t>
            </a:r>
          </a:p>
          <a:p>
            <a:pPr>
              <a:defRPr b="1" sz="1800"/>
            </a:pPr>
            <a:r>
              <a:t>Tesla CEO Elon Musk says the auto chip shortage is like the toilet paper frenzy last year, only worse (TSLA)</a:t>
            </a:r>
          </a:p>
          <a:p>
            <a:pPr lvl="1">
              <a:defRPr sz="1200" i="1"/>
            </a:pPr>
            <a:r>
              <a:t>1 weeks ago | Business Insider | NEGATIVE</a:t>
            </a:r>
          </a:p>
          <a:p>
            <a:pPr lvl="1">
              <a:defRPr sz="1400"/>
            </a:pPr>
            <a:r>
              <a:t>• Tesla CEO Elon Musk compared the chip shortage to the toilet paper buying frenzy in 2020. Last month, during the company's earnings call Musk said supply-chain issues were causing "insane difficulties" for the electric carmaker and the chip shortage had impacted Tesla's manufacturing goals.</a:t>
            </a:r>
          </a:p>
          <a:p>
            <a:pPr>
              <a:defRPr b="1" sz="1800"/>
            </a:pPr>
            <a:r>
              <a:t>Tesla's Higher Prices Due to Supply Chain Pressure, Says CEO Elon Musk</a:t>
            </a:r>
          </a:p>
          <a:p>
            <a:pPr lvl="1">
              <a:defRPr sz="1200" i="1"/>
            </a:pPr>
            <a:r>
              <a:t>1 weeks ago | Entrepreneur | NEGATIVE</a:t>
            </a:r>
          </a:p>
          <a:p>
            <a:pPr lvl="1">
              <a:defRPr sz="1400"/>
            </a:pPr>
            <a:r>
              <a:t>Opinions expressed by Entrepreneur contributors are their own. Musk was responding to an unverified Twitter account called @Ryanth3nerd who wrote:</a:t>
            </a:r>
            <a:br/>
            <a:br/>
            <a:r>
              <a:t>“I really don’t like the direction @ is going raising prices of vehicles but removing features like lumbar for the Model Y...”</a:t>
            </a:r>
            <a:br/>
            <a:br/>
            <a:r>
              <a:t>Tesla raised the price of its Model 3 and Model Y vehicles in May --- the fifth incremental increase in only a few months, according to the Electrek website.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Selected Companies News</a:t>
            </a:r>
          </a:p>
        </p:txBody>
      </p:sp>
      <p:sp>
        <p:nvSpPr>
          <p:cNvPr id="3" name="Content Placeholder 2"/>
          <p:cNvSpPr>
            <a:spLocks noGrp="1"/>
          </p:cNvSpPr>
          <p:nvPr>
            <p:ph idx="1"/>
          </p:nvPr>
        </p:nvSpPr>
        <p:spPr/>
        <p:txBody>
          <a:bodyPr/>
          <a:lstStyle/>
          <a:p>
            <a:pPr>
              <a:defRPr sz="1800" b="1"/>
            </a:pPr>
            <a:r>
              <a:t>: Tesla price increases caused by major issues sourcing critical parts, Elon Musk says</a:t>
            </a:r>
          </a:p>
          <a:p>
            <a:pPr lvl="1">
              <a:defRPr sz="1200" i="1"/>
            </a:pPr>
            <a:r>
              <a:t>1 weeks ago | MarketWatch | NEGATIVE</a:t>
            </a:r>
          </a:p>
          <a:p>
            <a:pPr lvl="1">
              <a:defRPr sz="1400"/>
            </a:pPr>
            <a:r>
              <a:t>Major issues sourcing key parts for the production of Tesla’s automobiles are behind recent increases to the cost of the electric vehicles, Chief Executive Elon Musk said on Twitter on Monday. Auto giants including Volkswagen VOW, 0P6N, and Ford F, have warned of a looming production crisis in recent quarterly earnings, with Ford projecting a $2.5 billion hit to profits this year from the chip shortage.</a:t>
            </a:r>
          </a:p>
          <a:p>
            <a:pPr>
              <a:defRPr b="1" sz="1800"/>
            </a:pPr>
            <a:r>
              <a:t>Elon Musk says Tesla prices are increasing because of supply chain disruptions across the auto industry</a:t>
            </a:r>
          </a:p>
          <a:p>
            <a:pPr lvl="1">
              <a:defRPr sz="1200" i="1"/>
            </a:pPr>
            <a:r>
              <a:t>1 weeks ago | Business Insider | NEGATIVE</a:t>
            </a:r>
          </a:p>
          <a:p>
            <a:pPr lvl="1">
              <a:defRPr sz="1400"/>
            </a:pPr>
            <a:r>
              <a:t>• The prices of some Tesla models are going up because of the supply chain issues, CEO Elon Musk said. • Tesla earlier this month boosted prices on its Model 3 and Model Y.</a:t>
            </a:r>
            <a:br/>
            <a:r>
              <a:t>• The global auto industry has been hit hard by supply chain issues, notably a shortage of computer chips.</a:t>
            </a:r>
          </a:p>
          <a:p>
            <a:pPr>
              <a:defRPr b="1" sz="1800"/>
            </a:pPr>
            <a:r>
              <a:t>Elon Musk says Bitcoin no longer accepted for Tesla purchases</a:t>
            </a:r>
          </a:p>
          <a:p>
            <a:pPr lvl="1">
              <a:defRPr sz="1200" i="1"/>
            </a:pPr>
            <a:r>
              <a:t>1 months ago | Mashable | NEGATIVE</a:t>
            </a:r>
          </a:p>
          <a:p>
            <a:pPr lvl="1">
              <a:defRPr sz="1400"/>
            </a:pPr>
            <a:r>
              <a:t>Tesla CEO Elon Musk has changed his stance on cryptocurrency. Musk tweeted that the cryptocurrency's "great cost to the environment" meant Tesla won't be offering the payment option for its zero-emissions vehicles.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Key words of this week</a:t>
            </a:r>
          </a:p>
        </p:txBody>
      </p:sp>
      <p:pic>
        <p:nvPicPr>
          <p:cNvPr id="3" name="Picture 2" descr="wc_fig.png"/>
          <p:cNvPicPr>
            <a:picLocks noChangeAspect="1"/>
          </p:cNvPicPr>
          <p:nvPr/>
        </p:nvPicPr>
        <p:blipFill>
          <a:blip r:embed="rId2"/>
          <a:stretch>
            <a:fillRect/>
          </a:stretch>
        </p:blipFill>
        <p:spPr>
          <a:xfrm>
            <a:off x="667512" y="1097280"/>
            <a:ext cx="7924800" cy="5943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Latest Unbiased News</a:t>
            </a:r>
          </a:p>
        </p:txBody>
      </p:sp>
      <p:sp>
        <p:nvSpPr>
          <p:cNvPr id="3" name="Content Placeholder 2"/>
          <p:cNvSpPr>
            <a:spLocks noGrp="1"/>
          </p:cNvSpPr>
          <p:nvPr>
            <p:ph idx="1"/>
          </p:nvPr>
        </p:nvSpPr>
        <p:spPr/>
        <p:txBody>
          <a:bodyPr/>
          <a:lstStyle/>
          <a:p>
            <a:pPr>
              <a:defRPr sz="1800" b="1"/>
            </a:pPr>
            <a:r>
              <a:t>Global Sportswear Market Outlook and Forecast Report 2021-2026: Rising Popularity of Athleisure / Increasing Participation of Women / Rise in Demand for Sustainable Sportswear</a:t>
            </a:r>
          </a:p>
          <a:p>
            <a:pPr lvl="1">
              <a:defRPr sz="1200" i="1"/>
            </a:pPr>
            <a:r>
              <a:t>3 days ago | Yahoo Entertainment | POSITIVE</a:t>
            </a:r>
          </a:p>
          <a:p>
            <a:pPr lvl="1">
              <a:defRPr sz="1400"/>
            </a:pPr>
            <a:r>
              <a:t>The "Sportswear Market - Global Outlook and Forecast 2021-2026" report has been added to ResearchAndMarkets.com's offering. With the increase in participation and government initiatives, the market for women's sports and activewear will continue to grow YoY during the forecast period.</a:t>
            </a:r>
          </a:p>
          <a:p>
            <a:pPr>
              <a:defRPr b="1" sz="1800"/>
            </a:pPr>
            <a:r>
              <a:t>Jewelry retailer Alex and Ani files for Chapter 11 bankruptcy protection</a:t>
            </a:r>
          </a:p>
          <a:p>
            <a:pPr lvl="1">
              <a:defRPr sz="1200" i="1"/>
            </a:pPr>
            <a:r>
              <a:t>3 days ago | Reuters | NEGATIVE</a:t>
            </a:r>
          </a:p>
          <a:p>
            <a:pPr lvl="1">
              <a:defRPr sz="1400"/>
            </a:pPr>
            <a:r>
              <a:t>Women shop for jewelry in ALEX AND ANI at the King of Prussia Mall, United States' largest retail shopping space, in King of Prussia, Pennsylvania, U.S., December 8, 2018. The company's estimated assets ranged from $100 million to $500 million as did its estimated liabilities, according to the filing made in the United States Bankruptcy Court for the District of Delaware.</a:t>
            </a:r>
          </a:p>
          <a:p>
            <a:pPr>
              <a:defRPr b="1" sz="1800"/>
            </a:pPr>
            <a:r>
              <a:t>Xilinx Acquires Silexica to Broaden its Developer Base</a:t>
            </a:r>
          </a:p>
          <a:p>
            <a:pPr lvl="1">
              <a:defRPr sz="1200" i="1"/>
            </a:pPr>
            <a:r>
              <a:t>3 days ago | Business Wire | NEUTRAL</a:t>
            </a:r>
          </a:p>
          <a:p>
            <a:pPr lvl="1">
              <a:defRPr sz="1400"/>
            </a:pPr>
            <a:r>
              <a:t>SAN JOSE, Calif.--(BUSINESS WIRE)--Xilinx, Inc. (NASDAQ: XLNX), the leader in adaptive computing, today announced that it has acquired Silexica, a privately-held provider of C/C++ programming and analysis tools. The integration of our technology with the Xilinx Vitis portfolio fully aligns with our goal of making adaptive computing accessible to software developers.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Latest Unbiased News</a:t>
            </a:r>
          </a:p>
        </p:txBody>
      </p:sp>
      <p:sp>
        <p:nvSpPr>
          <p:cNvPr id="3" name="Content Placeholder 2"/>
          <p:cNvSpPr>
            <a:spLocks noGrp="1"/>
          </p:cNvSpPr>
          <p:nvPr>
            <p:ph idx="1"/>
          </p:nvPr>
        </p:nvSpPr>
        <p:spPr/>
        <p:txBody>
          <a:bodyPr/>
          <a:lstStyle/>
          <a:p>
            <a:pPr>
              <a:defRPr sz="1800" b="1"/>
            </a:pPr>
            <a:r>
              <a:t>Qualcomm unveils 7 new IoT chipsets to power next-gen devices</a:t>
            </a:r>
          </a:p>
          <a:p>
            <a:pPr lvl="1">
              <a:defRPr sz="1200" i="1"/>
            </a:pPr>
            <a:r>
              <a:t>3 days ago | TechRadar | NEUTRAL</a:t>
            </a:r>
          </a:p>
          <a:p>
            <a:pPr lvl="1">
              <a:defRPr sz="1400"/>
            </a:pPr>
            <a:r>
              <a:t>Global chip major Qualcomm has unveiled seven new IoT chipsets targeted at devices meant for transportation and logistics, warehousing, video collaboration, smart cameras, retail and healthcare, among others. Equipped to support 5G mmWave/Sub-6 GHz and Wi-Fi 6E, this solution helps enable the latest generation of handhelds and tablets, industrial scanners, and human machine interface systems.</a:t>
            </a:r>
          </a:p>
          <a:p>
            <a:pPr>
              <a:defRPr b="1" sz="1800"/>
            </a:pPr>
            <a:r>
              <a:t>Pfizer and BioNTech to Provide 500 Million Doses of COVID-19 Vaccine to U.S. Government for Donation to Poorest Nations</a:t>
            </a:r>
          </a:p>
          <a:p>
            <a:pPr lvl="1">
              <a:defRPr sz="1200" i="1"/>
            </a:pPr>
            <a:r>
              <a:t>3 days ago | Yahoo Entertainment | NEGATIVE</a:t>
            </a:r>
          </a:p>
          <a:p>
            <a:pPr lvl="1">
              <a:defRPr sz="1400"/>
            </a:pPr>
            <a:r>
              <a:t>The government will, in turn, donate the Pfizer-BioNTech vaccine doses to low- and lower middle-income countries and organizations that support them. The production capacity has consistently grown due to continued enhancements to the vaccine’s supply chain, which include expanding existing facilities, adding more suppliers, and bringing on additional Pfizer/BioNTech sites and contract manufacturers around the world to produce the vaccine.</a:t>
            </a:r>
          </a:p>
          <a:p>
            <a:pPr>
              <a:defRPr b="1" sz="1800"/>
            </a:pPr>
            <a:r>
              <a:t>Full Cycle Developers</a:t>
            </a:r>
          </a:p>
          <a:p>
            <a:pPr lvl="1">
              <a:defRPr sz="1200" i="1"/>
            </a:pPr>
            <a:r>
              <a:t>3 days ago | Netflixtechblog.com | NEUTRAL</a:t>
            </a:r>
          </a:p>
          <a:p>
            <a:pPr lvl="1">
              <a:defRPr sz="1400"/>
            </a:pPr>
            <a:r>
              <a:t>The year was 2012 and operating a critical service at Netflix was laborious. The common problems across your dev teams are likely similar — from the need for continuous delivery pipelines, monitoring/observability, and so 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Sentiment Analysis -- Company</a:t>
            </a:r>
          </a:p>
        </p:txBody>
      </p:sp>
      <p:sp>
        <p:nvSpPr>
          <p:cNvPr id="3" name="Content Placeholder 2"/>
          <p:cNvSpPr>
            <a:spLocks noGrp="1"/>
          </p:cNvSpPr>
          <p:nvPr>
            <p:ph idx="1" sz="half"/>
          </p:nvPr>
        </p:nvSpPr>
        <p:spPr/>
        <p:txBody>
          <a:bodyPr/>
          <a:lstStyle/>
          <a:p>
            <a:pPr>
              <a:defRPr sz="2400" b="1"/>
            </a:pPr>
            <a:r>
              <a:t>Highest Positive Rate</a:t>
            </a:r>
          </a:p>
          <a:p>
            <a:pPr lvl="1">
              <a:defRPr sz="1800"/>
            </a:pPr>
            <a:r>
              <a:t>Wells Fargo</a:t>
            </a:r>
          </a:p>
          <a:p>
            <a:pPr lvl="1">
              <a:defRPr sz="1800"/>
            </a:pPr>
            <a:r>
              <a:t>ServiceNow</a:t>
            </a:r>
          </a:p>
          <a:p>
            <a:pPr lvl="1">
              <a:defRPr sz="1800"/>
            </a:pPr>
            <a:r>
              <a:t>Accenture</a:t>
            </a:r>
          </a:p>
          <a:p>
            <a:pPr lvl="1">
              <a:defRPr sz="1800"/>
            </a:pPr>
            <a:r>
              <a:t>Biogen</a:t>
            </a:r>
          </a:p>
          <a:p>
            <a:pPr lvl="1">
              <a:defRPr sz="1800"/>
            </a:pPr>
            <a:r>
              <a:t>PayPal</a:t>
            </a:r>
          </a:p>
        </p:txBody>
      </p:sp>
      <p:sp>
        <p:nvSpPr>
          <p:cNvPr id="4" name="Content Placeholder 3"/>
          <p:cNvSpPr>
            <a:spLocks noGrp="1"/>
          </p:cNvSpPr>
          <p:nvPr>
            <p:ph idx="2" sz="half"/>
          </p:nvPr>
        </p:nvSpPr>
        <p:spPr/>
        <p:txBody>
          <a:bodyPr/>
          <a:lstStyle/>
          <a:p>
            <a:pPr>
              <a:defRPr sz="2600" b="1"/>
            </a:pPr>
            <a:r>
              <a:t>Highest Negative Rate</a:t>
            </a:r>
          </a:p>
          <a:p>
            <a:pPr lvl="1">
              <a:defRPr sz="2000"/>
            </a:pPr>
            <a:r>
              <a:t>AmerisourceBergen</a:t>
            </a:r>
          </a:p>
          <a:p>
            <a:pPr lvl="1">
              <a:defRPr sz="2000"/>
            </a:pPr>
            <a:r>
              <a:t>Electronic Arts</a:t>
            </a:r>
          </a:p>
          <a:p>
            <a:pPr lvl="1">
              <a:defRPr sz="2000"/>
            </a:pPr>
            <a:r>
              <a:t>Lockheed Martin</a:t>
            </a:r>
          </a:p>
          <a:p>
            <a:pPr lvl="1">
              <a:defRPr sz="2000"/>
            </a:pPr>
            <a:r>
              <a:t>Facebook</a:t>
            </a:r>
          </a:p>
          <a:p>
            <a:pPr lvl="1">
              <a:defRPr sz="2000"/>
            </a:pPr>
            <a:r>
              <a:t>Nike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Sentiment Analysis -- Source</a:t>
            </a:r>
          </a:p>
        </p:txBody>
      </p:sp>
      <p:pic>
        <p:nvPicPr>
          <p:cNvPr id="3" name="Picture 2" descr="source_sentiment_score.png"/>
          <p:cNvPicPr>
            <a:picLocks noChangeAspect="1"/>
          </p:cNvPicPr>
          <p:nvPr/>
        </p:nvPicPr>
        <p:blipFill>
          <a:blip r:embed="rId2"/>
          <a:stretch>
            <a:fillRect/>
          </a:stretch>
        </p:blipFill>
        <p:spPr>
          <a:xfrm>
            <a:off x="1143000" y="1371600"/>
            <a:ext cx="67056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Key words of the selected categories</a:t>
            </a:r>
          </a:p>
        </p:txBody>
      </p:sp>
      <p:pic>
        <p:nvPicPr>
          <p:cNvPr id="3" name="Picture 2" descr="cat_wc_fig.png"/>
          <p:cNvPicPr>
            <a:picLocks noChangeAspect="1"/>
          </p:cNvPicPr>
          <p:nvPr/>
        </p:nvPicPr>
        <p:blipFill>
          <a:blip r:embed="rId2"/>
          <a:stretch>
            <a:fillRect/>
          </a:stretch>
        </p:blipFill>
        <p:spPr>
          <a:xfrm>
            <a:off x="667512" y="1097280"/>
            <a:ext cx="7924800" cy="5943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Selected Categories News</a:t>
            </a:r>
          </a:p>
        </p:txBody>
      </p:sp>
      <p:sp>
        <p:nvSpPr>
          <p:cNvPr id="3" name="Content Placeholder 2"/>
          <p:cNvSpPr>
            <a:spLocks noGrp="1"/>
          </p:cNvSpPr>
          <p:nvPr>
            <p:ph idx="1"/>
          </p:nvPr>
        </p:nvSpPr>
        <p:spPr/>
        <p:txBody>
          <a:bodyPr/>
          <a:lstStyle/>
          <a:p>
            <a:pPr>
              <a:defRPr sz="1800" b="1"/>
            </a:pPr>
            <a:r>
              <a:t>Cabot Oil &amp; Gas Stock Is Estimated To Be Modestly Undervalued</a:t>
            </a:r>
          </a:p>
          <a:p>
            <a:pPr lvl="1">
              <a:defRPr sz="1200" i="1"/>
            </a:pPr>
            <a:r>
              <a:t>5 days ago | Yahoo Entertainment | NEUTRAL</a:t>
            </a:r>
          </a:p>
          <a:p>
            <a:pPr lvl="1">
              <a:defRPr sz="1400"/>
            </a:pPr>
            <a:r>
              <a:t>The stock of Cabot Oil &amp; Gas (NYSE:COG, 30-year Financials) shows every sign of being modestly undervalued, according to GuruFocus Value calculation.</a:t>
            </a:r>
          </a:p>
          <a:p>
            <a:pPr>
              <a:defRPr b="1" sz="1800"/>
            </a:pPr>
            <a:r>
              <a:t>Exxon Mobil Stock Is Estimated To Be Modestly Overvalued</a:t>
            </a:r>
          </a:p>
          <a:p>
            <a:pPr lvl="1">
              <a:defRPr sz="1200" i="1"/>
            </a:pPr>
            <a:r>
              <a:t>6 days ago | Yahoo Entertainment | NEGATIVE</a:t>
            </a:r>
          </a:p>
          <a:p>
            <a:pPr lvl="1">
              <a:defRPr sz="1400"/>
            </a:pPr>
            <a:r>
              <a:t>The stock of Exxon Mobil (NYSE:XOM, 30-year Financials) appears to be modestly overvalued, according to GuruFocus Value calculation.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Key words of the selected companies</a:t>
            </a:r>
          </a:p>
        </p:txBody>
      </p:sp>
      <p:pic>
        <p:nvPicPr>
          <p:cNvPr id="3" name="Picture 2" descr="company_wc_fig.png"/>
          <p:cNvPicPr>
            <a:picLocks noChangeAspect="1"/>
          </p:cNvPicPr>
          <p:nvPr/>
        </p:nvPicPr>
        <p:blipFill>
          <a:blip r:embed="rId2"/>
          <a:stretch>
            <a:fillRect/>
          </a:stretch>
        </p:blipFill>
        <p:spPr>
          <a:xfrm>
            <a:off x="667512" y="1097280"/>
            <a:ext cx="7924800" cy="5943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