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37"/>
  </p:normalViewPr>
  <p:slideViewPr>
    <p:cSldViewPr snapToGrid="0" snapToObjects="1">
      <p:cViewPr varScale="1">
        <p:scale>
          <a:sx n="95" d="100"/>
          <a:sy n="95" d="100"/>
        </p:scale>
        <p:origin x="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24075959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119967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1596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361700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10299564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9" name="Footer Placeholder 8"/>
          <p:cNvSpPr>
            <a:spLocks noGrp="1"/>
          </p:cNvSpPr>
          <p:nvPr>
            <p:ph type="ftr" sz="quarter" idx="11"/>
          </p:nvPr>
        </p:nvSpPr>
        <p:spPr/>
        <p:txBody>
          <a:bodyPr/>
          <a:lstStyle/>
          <a:p>
            <a:endParaRPr kumimoji="1" lang="zh-TW" altLang="en-US"/>
          </a:p>
        </p:txBody>
      </p:sp>
      <p:sp>
        <p:nvSpPr>
          <p:cNvPr id="10" name="Slide Number Placeholder 9"/>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419389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10424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282680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334497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EC7FC864-E851-2E44-9077-4D461CC3E4F9}" type="datetimeFigureOut">
              <a:rPr kumimoji="1" lang="zh-TW" altLang="en-US" smtClean="0"/>
              <a:t>2021/6/16</a:t>
            </a:fld>
            <a:endParaRPr kumimoji="1"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TW" altLang="en-US"/>
          </a:p>
        </p:txBody>
      </p:sp>
      <p:sp>
        <p:nvSpPr>
          <p:cNvPr id="11" name="Slide Number Placeholder 10"/>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1801696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C7FC864-E851-2E44-9077-4D461CC3E4F9}" type="datetimeFigureOut">
              <a:rPr kumimoji="1" lang="zh-TW" altLang="en-US" smtClean="0"/>
              <a:t>2021/6/16</a:t>
            </a:fld>
            <a:endParaRPr kumimoji="1"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TW" altLang="en-US"/>
          </a:p>
        </p:txBody>
      </p:sp>
      <p:sp>
        <p:nvSpPr>
          <p:cNvPr id="10" name="Slide Number Placeholder 9"/>
          <p:cNvSpPr>
            <a:spLocks noGrp="1"/>
          </p:cNvSpPr>
          <p:nvPr>
            <p:ph type="sldNum" sz="quarter" idx="12"/>
          </p:nvPr>
        </p:nvSpPr>
        <p:spPr/>
        <p:txBody>
          <a:body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46305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C7FC864-E851-2E44-9077-4D461CC3E4F9}" type="datetimeFigureOut">
              <a:rPr kumimoji="1" lang="zh-TW" altLang="en-US" smtClean="0"/>
              <a:t>2021/6/16</a:t>
            </a:fld>
            <a:endParaRPr kumimoji="1"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46EEF7A-54C3-E841-8C84-FE4CB449AE44}" type="slidenum">
              <a:rPr kumimoji="1" lang="zh-TW" altLang="en-US" smtClean="0"/>
              <a:t>‹#›</a:t>
            </a:fld>
            <a:endParaRPr kumimoji="1" lang="zh-TW" altLang="en-US"/>
          </a:p>
        </p:txBody>
      </p:sp>
    </p:spTree>
    <p:extLst>
      <p:ext uri="{BB962C8B-B14F-4D97-AF65-F5344CB8AC3E}">
        <p14:creationId xmlns:p14="http://schemas.microsoft.com/office/powerpoint/2010/main" val="1361894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S&amp;P500 News Summary</a:t>
            </a:r>
          </a:p>
        </p:txBody>
      </p:sp>
      <p:sp>
        <p:nvSpPr>
          <p:cNvPr id="3" name="Subtitle 2"/>
          <p:cNvSpPr>
            <a:spLocks noGrp="1"/>
          </p:cNvSpPr>
          <p:nvPr>
            <p:ph type="subTitle" idx="1"/>
          </p:nvPr>
        </p:nvSpPr>
        <p:spPr/>
        <p:txBody>
          <a:bodyPr/>
          <a:lstStyle/>
          <a:p>
            <a:r>
              <a:t>Team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ESG Analysis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ESG Analysis -- Environment</a:t>
            </a:r>
          </a:p>
        </p:txBody>
      </p:sp>
      <p:pic>
        <p:nvPicPr>
          <p:cNvPr id="3" name="Picture 2" descr="environment_boxplot.png"/>
          <p:cNvPicPr>
            <a:picLocks noChangeAspect="1"/>
          </p:cNvPicPr>
          <p:nvPr/>
        </p:nvPicPr>
        <p:blipFill>
          <a:blip r:embed="rId2"/>
          <a:stretch>
            <a:fillRect/>
          </a:stretch>
        </p:blipFill>
        <p:spPr>
          <a:xfrm>
            <a:off x="3017520" y="2286000"/>
            <a:ext cx="6096000" cy="4572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ESG: Top5 Environment companies</a:t>
            </a:r>
          </a:p>
        </p:txBody>
      </p:sp>
      <p:graphicFrame>
        <p:nvGraphicFramePr>
          <p:cNvPr id="3" name="Table 2"/>
          <p:cNvGraphicFramePr>
            <a:graphicFrameLocks noGrp="1"/>
          </p:cNvGraphicFramePr>
          <p:nvPr/>
        </p:nvGraphicFramePr>
        <p:xfrm>
          <a:off x="2377440" y="2286000"/>
          <a:ext cx="7315200" cy="36576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609600">
                <a:tc>
                  <a:txBody>
                    <a:bodyPr/>
                    <a:lstStyle/>
                    <a:p>
                      <a:r>
                        <a:t>company</a:t>
                      </a:r>
                    </a:p>
                  </a:txBody>
                  <a:tcPr/>
                </a:tc>
                <a:tc>
                  <a:txBody>
                    <a:bodyPr/>
                    <a:lstStyle/>
                    <a:p>
                      <a:r>
                        <a:t>total_news</a:t>
                      </a:r>
                    </a:p>
                  </a:txBody>
                  <a:tcPr/>
                </a:tc>
                <a:tc>
                  <a:txBody>
                    <a:bodyPr/>
                    <a:lstStyle/>
                    <a:p>
                      <a:r>
                        <a:t>score</a:t>
                      </a:r>
                    </a:p>
                  </a:txBody>
                  <a:tcPr/>
                </a:tc>
                <a:extLst>
                  <a:ext uri="{0D108BD9-81ED-4DB2-BD59-A6C34878D82A}">
                    <a16:rowId xmlns:a16="http://schemas.microsoft.com/office/drawing/2014/main" val="10000"/>
                  </a:ext>
                </a:extLst>
              </a:tr>
              <a:tr h="609600">
                <a:tc>
                  <a:txBody>
                    <a:bodyPr/>
                    <a:lstStyle/>
                    <a:p>
                      <a:r>
                        <a:t>Tesla</a:t>
                      </a:r>
                    </a:p>
                  </a:txBody>
                  <a:tcPr/>
                </a:tc>
                <a:tc>
                  <a:txBody>
                    <a:bodyPr/>
                    <a:lstStyle/>
                    <a:p>
                      <a:r>
                        <a:t>18</a:t>
                      </a:r>
                    </a:p>
                  </a:txBody>
                  <a:tcPr/>
                </a:tc>
                <a:tc>
                  <a:txBody>
                    <a:bodyPr/>
                    <a:lstStyle/>
                    <a:p>
                      <a:r>
                        <a:t>36.11</a:t>
                      </a:r>
                    </a:p>
                  </a:txBody>
                  <a:tcPr/>
                </a:tc>
                <a:extLst>
                  <a:ext uri="{0D108BD9-81ED-4DB2-BD59-A6C34878D82A}">
                    <a16:rowId xmlns:a16="http://schemas.microsoft.com/office/drawing/2014/main" val="10001"/>
                  </a:ext>
                </a:extLst>
              </a:tr>
              <a:tr h="609600">
                <a:tc>
                  <a:txBody>
                    <a:bodyPr/>
                    <a:lstStyle/>
                    <a:p>
                      <a:r>
                        <a:t>Exxon Mobil</a:t>
                      </a:r>
                    </a:p>
                  </a:txBody>
                  <a:tcPr/>
                </a:tc>
                <a:tc>
                  <a:txBody>
                    <a:bodyPr/>
                    <a:lstStyle/>
                    <a:p>
                      <a:r>
                        <a:t>6</a:t>
                      </a:r>
                    </a:p>
                  </a:txBody>
                  <a:tcPr/>
                </a:tc>
                <a:tc>
                  <a:txBody>
                    <a:bodyPr/>
                    <a:lstStyle/>
                    <a:p>
                      <a:r>
                        <a:t>33.33</a:t>
                      </a:r>
                    </a:p>
                  </a:txBody>
                  <a:tcPr/>
                </a:tc>
                <a:extLst>
                  <a:ext uri="{0D108BD9-81ED-4DB2-BD59-A6C34878D82A}">
                    <a16:rowId xmlns:a16="http://schemas.microsoft.com/office/drawing/2014/main" val="10002"/>
                  </a:ext>
                </a:extLst>
              </a:tr>
              <a:tr h="609600">
                <a:tc>
                  <a:txBody>
                    <a:bodyPr/>
                    <a:lstStyle/>
                    <a:p>
                      <a:r>
                        <a:t>General Motors</a:t>
                      </a:r>
                    </a:p>
                  </a:txBody>
                  <a:tcPr/>
                </a:tc>
                <a:tc>
                  <a:txBody>
                    <a:bodyPr/>
                    <a:lstStyle/>
                    <a:p>
                      <a:r>
                        <a:t>5</a:t>
                      </a:r>
                    </a:p>
                  </a:txBody>
                  <a:tcPr/>
                </a:tc>
                <a:tc>
                  <a:txBody>
                    <a:bodyPr/>
                    <a:lstStyle/>
                    <a:p>
                      <a:r>
                        <a:t>50.0</a:t>
                      </a:r>
                    </a:p>
                  </a:txBody>
                  <a:tcPr/>
                </a:tc>
                <a:extLst>
                  <a:ext uri="{0D108BD9-81ED-4DB2-BD59-A6C34878D82A}">
                    <a16:rowId xmlns:a16="http://schemas.microsoft.com/office/drawing/2014/main" val="10003"/>
                  </a:ext>
                </a:extLst>
              </a:tr>
              <a:tr h="609600">
                <a:tc>
                  <a:txBody>
                    <a:bodyPr/>
                    <a:lstStyle/>
                    <a:p>
                      <a:r>
                        <a:t>Netflix</a:t>
                      </a:r>
                    </a:p>
                  </a:txBody>
                  <a:tcPr/>
                </a:tc>
                <a:tc>
                  <a:txBody>
                    <a:bodyPr/>
                    <a:lstStyle/>
                    <a:p>
                      <a:r>
                        <a:t>5</a:t>
                      </a:r>
                    </a:p>
                  </a:txBody>
                  <a:tcPr/>
                </a:tc>
                <a:tc>
                  <a:txBody>
                    <a:bodyPr/>
                    <a:lstStyle/>
                    <a:p>
                      <a:r>
                        <a:t>50.0</a:t>
                      </a:r>
                    </a:p>
                  </a:txBody>
                  <a:tcPr/>
                </a:tc>
                <a:extLst>
                  <a:ext uri="{0D108BD9-81ED-4DB2-BD59-A6C34878D82A}">
                    <a16:rowId xmlns:a16="http://schemas.microsoft.com/office/drawing/2014/main" val="10004"/>
                  </a:ext>
                </a:extLst>
              </a:tr>
              <a:tr h="609600">
                <a:tc>
                  <a:txBody>
                    <a:bodyPr/>
                    <a:lstStyle/>
                    <a:p>
                      <a:r>
                        <a:t>Microsoft</a:t>
                      </a:r>
                    </a:p>
                  </a:txBody>
                  <a:tcPr/>
                </a:tc>
                <a:tc>
                  <a:txBody>
                    <a:bodyPr/>
                    <a:lstStyle/>
                    <a:p>
                      <a:r>
                        <a:t>3</a:t>
                      </a:r>
                    </a:p>
                  </a:txBody>
                  <a:tcPr/>
                </a:tc>
                <a:tc>
                  <a:txBody>
                    <a:bodyPr/>
                    <a:lstStyle/>
                    <a:p>
                      <a:r>
                        <a:t>66.67</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ESG Analysis -- Environment</a:t>
            </a:r>
          </a:p>
        </p:txBody>
      </p:sp>
      <p:pic>
        <p:nvPicPr>
          <p:cNvPr id="3" name="Picture 2" descr="society_boxplot.png"/>
          <p:cNvPicPr>
            <a:picLocks noChangeAspect="1"/>
          </p:cNvPicPr>
          <p:nvPr/>
        </p:nvPicPr>
        <p:blipFill>
          <a:blip r:embed="rId2"/>
          <a:stretch>
            <a:fillRect/>
          </a:stretch>
        </p:blipFill>
        <p:spPr>
          <a:xfrm>
            <a:off x="3017520" y="2286000"/>
            <a:ext cx="6096000" cy="4572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ESG: Top5 Society companies</a:t>
            </a:r>
          </a:p>
        </p:txBody>
      </p:sp>
      <p:graphicFrame>
        <p:nvGraphicFramePr>
          <p:cNvPr id="3" name="Table 2"/>
          <p:cNvGraphicFramePr>
            <a:graphicFrameLocks noGrp="1"/>
          </p:cNvGraphicFramePr>
          <p:nvPr/>
        </p:nvGraphicFramePr>
        <p:xfrm>
          <a:off x="2377440" y="2286000"/>
          <a:ext cx="7315200" cy="36576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609600">
                <a:tc>
                  <a:txBody>
                    <a:bodyPr/>
                    <a:lstStyle/>
                    <a:p>
                      <a:r>
                        <a:t>company</a:t>
                      </a:r>
                    </a:p>
                  </a:txBody>
                  <a:tcPr/>
                </a:tc>
                <a:tc>
                  <a:txBody>
                    <a:bodyPr/>
                    <a:lstStyle/>
                    <a:p>
                      <a:r>
                        <a:t>total_news</a:t>
                      </a:r>
                    </a:p>
                  </a:txBody>
                  <a:tcPr/>
                </a:tc>
                <a:tc>
                  <a:txBody>
                    <a:bodyPr/>
                    <a:lstStyle/>
                    <a:p>
                      <a:r>
                        <a:t>score</a:t>
                      </a:r>
                    </a:p>
                  </a:txBody>
                  <a:tcPr/>
                </a:tc>
                <a:extLst>
                  <a:ext uri="{0D108BD9-81ED-4DB2-BD59-A6C34878D82A}">
                    <a16:rowId xmlns:a16="http://schemas.microsoft.com/office/drawing/2014/main" val="10000"/>
                  </a:ext>
                </a:extLst>
              </a:tr>
              <a:tr h="609600">
                <a:tc>
                  <a:txBody>
                    <a:bodyPr/>
                    <a:lstStyle/>
                    <a:p>
                      <a:r>
                        <a:t>Facebook</a:t>
                      </a:r>
                    </a:p>
                  </a:txBody>
                  <a:tcPr/>
                </a:tc>
                <a:tc>
                  <a:txBody>
                    <a:bodyPr/>
                    <a:lstStyle/>
                    <a:p>
                      <a:r>
                        <a:t>8</a:t>
                      </a:r>
                    </a:p>
                  </a:txBody>
                  <a:tcPr/>
                </a:tc>
                <a:tc>
                  <a:txBody>
                    <a:bodyPr/>
                    <a:lstStyle/>
                    <a:p>
                      <a:r>
                        <a:t>31.25</a:t>
                      </a:r>
                    </a:p>
                  </a:txBody>
                  <a:tcPr/>
                </a:tc>
                <a:extLst>
                  <a:ext uri="{0D108BD9-81ED-4DB2-BD59-A6C34878D82A}">
                    <a16:rowId xmlns:a16="http://schemas.microsoft.com/office/drawing/2014/main" val="10001"/>
                  </a:ext>
                </a:extLst>
              </a:tr>
              <a:tr h="609600">
                <a:tc>
                  <a:txBody>
                    <a:bodyPr/>
                    <a:lstStyle/>
                    <a:p>
                      <a:r>
                        <a:t>Netflix</a:t>
                      </a:r>
                    </a:p>
                  </a:txBody>
                  <a:tcPr/>
                </a:tc>
                <a:tc>
                  <a:txBody>
                    <a:bodyPr/>
                    <a:lstStyle/>
                    <a:p>
                      <a:r>
                        <a:t>7</a:t>
                      </a:r>
                    </a:p>
                  </a:txBody>
                  <a:tcPr/>
                </a:tc>
                <a:tc>
                  <a:txBody>
                    <a:bodyPr/>
                    <a:lstStyle/>
                    <a:p>
                      <a:r>
                        <a:t>57.14</a:t>
                      </a:r>
                    </a:p>
                  </a:txBody>
                  <a:tcPr/>
                </a:tc>
                <a:extLst>
                  <a:ext uri="{0D108BD9-81ED-4DB2-BD59-A6C34878D82A}">
                    <a16:rowId xmlns:a16="http://schemas.microsoft.com/office/drawing/2014/main" val="10002"/>
                  </a:ext>
                </a:extLst>
              </a:tr>
              <a:tr h="609600">
                <a:tc>
                  <a:txBody>
                    <a:bodyPr/>
                    <a:lstStyle/>
                    <a:p>
                      <a:r>
                        <a:t>Pfizer</a:t>
                      </a:r>
                    </a:p>
                  </a:txBody>
                  <a:tcPr/>
                </a:tc>
                <a:tc>
                  <a:txBody>
                    <a:bodyPr/>
                    <a:lstStyle/>
                    <a:p>
                      <a:r>
                        <a:t>4</a:t>
                      </a:r>
                    </a:p>
                  </a:txBody>
                  <a:tcPr/>
                </a:tc>
                <a:tc>
                  <a:txBody>
                    <a:bodyPr/>
                    <a:lstStyle/>
                    <a:p>
                      <a:r>
                        <a:t>50.0</a:t>
                      </a:r>
                    </a:p>
                  </a:txBody>
                  <a:tcPr/>
                </a:tc>
                <a:extLst>
                  <a:ext uri="{0D108BD9-81ED-4DB2-BD59-A6C34878D82A}">
                    <a16:rowId xmlns:a16="http://schemas.microsoft.com/office/drawing/2014/main" val="10003"/>
                  </a:ext>
                </a:extLst>
              </a:tr>
              <a:tr h="609600">
                <a:tc>
                  <a:txBody>
                    <a:bodyPr/>
                    <a:lstStyle/>
                    <a:p>
                      <a:r>
                        <a:t>AmerisourceBergen</a:t>
                      </a:r>
                    </a:p>
                  </a:txBody>
                  <a:tcPr/>
                </a:tc>
                <a:tc>
                  <a:txBody>
                    <a:bodyPr/>
                    <a:lstStyle/>
                    <a:p>
                      <a:r>
                        <a:t>2</a:t>
                      </a:r>
                    </a:p>
                  </a:txBody>
                  <a:tcPr/>
                </a:tc>
                <a:tc>
                  <a:txBody>
                    <a:bodyPr/>
                    <a:lstStyle/>
                    <a:p>
                      <a:r>
                        <a:t>0.0</a:t>
                      </a:r>
                    </a:p>
                  </a:txBody>
                  <a:tcPr/>
                </a:tc>
                <a:extLst>
                  <a:ext uri="{0D108BD9-81ED-4DB2-BD59-A6C34878D82A}">
                    <a16:rowId xmlns:a16="http://schemas.microsoft.com/office/drawing/2014/main" val="10004"/>
                  </a:ext>
                </a:extLst>
              </a:tr>
              <a:tr h="609600">
                <a:tc>
                  <a:txBody>
                    <a:bodyPr/>
                    <a:lstStyle/>
                    <a:p>
                      <a:r>
                        <a:t>Intel</a:t>
                      </a:r>
                    </a:p>
                  </a:txBody>
                  <a:tcPr/>
                </a:tc>
                <a:tc>
                  <a:txBody>
                    <a:bodyPr/>
                    <a:lstStyle/>
                    <a:p>
                      <a:r>
                        <a:t>2</a:t>
                      </a:r>
                    </a:p>
                  </a:txBody>
                  <a:tcPr/>
                </a:tc>
                <a:tc>
                  <a:txBody>
                    <a:bodyPr/>
                    <a:lstStyle/>
                    <a:p>
                      <a:r>
                        <a:t>25.0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Selected Categories</a:t>
            </a:r>
          </a:p>
        </p:txBody>
      </p:sp>
      <p:sp>
        <p:nvSpPr>
          <p:cNvPr id="3" name="Text Placeholder 2"/>
          <p:cNvSpPr>
            <a:spLocks noGrp="1"/>
          </p:cNvSpPr>
          <p:nvPr>
            <p:ph type="body" idx="1"/>
          </p:nvPr>
        </p:nvSpPr>
        <p:spPr/>
        <p:txBody>
          <a:bodyPr/>
          <a:lstStyle/>
          <a:p>
            <a:r>
              <a:t>Financials | Information Technology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Key words of the selected categories</a:t>
            </a:r>
          </a:p>
        </p:txBody>
      </p:sp>
      <p:pic>
        <p:nvPicPr>
          <p:cNvPr id="3" name="Picture 2" descr="cat_wc_fig.png"/>
          <p:cNvPicPr>
            <a:picLocks noChangeAspect="1"/>
          </p:cNvPicPr>
          <p:nvPr/>
        </p:nvPicPr>
        <p:blipFill>
          <a:blip r:embed="rId2"/>
          <a:stretch>
            <a:fillRect/>
          </a:stretch>
        </p:blipFill>
        <p:spPr>
          <a:xfrm>
            <a:off x="3017520" y="2286000"/>
            <a:ext cx="6096000" cy="4572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Selected Categories News</a:t>
            </a:r>
          </a:p>
        </p:txBody>
      </p:sp>
      <p:sp>
        <p:nvSpPr>
          <p:cNvPr id="3" name="Content Placeholder 2"/>
          <p:cNvSpPr>
            <a:spLocks noGrp="1"/>
          </p:cNvSpPr>
          <p:nvPr>
            <p:ph idx="1"/>
          </p:nvPr>
        </p:nvSpPr>
        <p:spPr/>
        <p:txBody>
          <a:bodyPr/>
          <a:lstStyle/>
          <a:p>
            <a:pPr>
              <a:defRPr sz="1800" b="1"/>
            </a:pPr>
            <a:r>
              <a:t>DrChrono Among the First to Support iOS 15 Feature Allowing Patients to Share Apple Health App Data with Providers</a:t>
            </a:r>
          </a:p>
          <a:p>
            <a:pPr lvl="1">
              <a:defRPr sz="1200" i="1"/>
            </a:pPr>
            <a:r>
              <a:t>6 days ago | Stockhouse | POSITIVE</a:t>
            </a:r>
          </a:p>
          <a:p>
            <a:pPr lvl="1">
              <a:defRPr sz="1400"/>
            </a:pPr>
            <a:r>
              <a:t>SUNNYVALE, Calif., June 09, 2021 (GLOBE NEWSWIRE) -- DrChrono Inc ., This new feature builds on Health Records on iPhone, which gives patients centralized access to their data from various health institutions, such as allergies, conditions, immunizations, lab results, medications, procedures, and vitals directly within the app.</a:t>
            </a:r>
          </a:p>
          <a:p>
            <a:pPr>
              <a:defRPr sz="1800" b="1"/>
            </a:pPr>
            <a:r>
              <a:t>Feature: What a 15% Global Minimum Corporate Tax Rate Means for the Stock Market</a:t>
            </a:r>
          </a:p>
          <a:p>
            <a:pPr lvl="1">
              <a:defRPr sz="1200" i="1"/>
            </a:pPr>
            <a:r>
              <a:t>1 weeks ago | Barron's | NEUTRAL</a:t>
            </a:r>
          </a:p>
          <a:p>
            <a:pPr lvl="1">
              <a:defRPr sz="1400"/>
            </a:pPr>
            <a:r>
              <a:t>The global tax deal that the G-7 nations reached over the weekend isn’t like pulling an emergency brake that brings a runaway train to a screeching halt. But a global agreement on a 15% minimum rate has broader implications than just subtracting a buck from S&amp;P 500 earnings—if it would put international jostling behind and encourage countries to raise corporate tax rates across the board, in the estimation of two analysts at Gavekal Research.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Selected Categories News</a:t>
            </a:r>
          </a:p>
        </p:txBody>
      </p:sp>
      <p:sp>
        <p:nvSpPr>
          <p:cNvPr id="3" name="Content Placeholder 2"/>
          <p:cNvSpPr>
            <a:spLocks noGrp="1"/>
          </p:cNvSpPr>
          <p:nvPr>
            <p:ph idx="1"/>
          </p:nvPr>
        </p:nvSpPr>
        <p:spPr/>
        <p:txBody>
          <a:bodyPr/>
          <a:lstStyle/>
          <a:p>
            <a:pPr>
              <a:defRPr sz="1800" b="1"/>
            </a:pPr>
            <a:r>
              <a:t>Wearable Payment Device Market Research Report by Device Type, by Technology, by Sales Channel, by Application, by Region - Global Forecast to 2026 - Cumulative Impact of COVID-19</a:t>
            </a:r>
          </a:p>
          <a:p>
            <a:pPr lvl="1">
              <a:defRPr sz="1200" i="1"/>
            </a:pPr>
            <a:r>
              <a:t>1 weeks ago | Yahoo Entertainment | NEUTRAL</a:t>
            </a:r>
          </a:p>
          <a:p>
            <a:pPr lvl="1">
              <a:defRPr sz="1400"/>
            </a:pPr>
            <a:r>
              <a:t>Market Statistics:</a:t>
            </a:r>
            <a:br/>
            <a:br/>
            <a:r>
              <a:t>The report provides market sizing and forecast across five major currencies - USD, EUR GBP, JPY, and AUD. Market Segmentation &amp; Coverage:</a:t>
            </a:r>
            <a:br/>
            <a:br/>
            <a:r>
              <a:t>This research report categorizes the Wearable Payment Device to forecast the revenues and analyze the trends in each of the following sub-markets:</a:t>
            </a:r>
            <a:br/>
            <a:br/>
            <a:br/>
            <a:br/>
            <a:r>
              <a:t>Based on Device Type, the Wearable Payment Device Market was studied across Fitness Trackers, Payment Wristbands, Smart Rings, and Smart Watches.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Selected Companies</a:t>
            </a:r>
          </a:p>
        </p:txBody>
      </p:sp>
      <p:sp>
        <p:nvSpPr>
          <p:cNvPr id="3" name="Text Placeholder 2"/>
          <p:cNvSpPr>
            <a:spLocks noGrp="1"/>
          </p:cNvSpPr>
          <p:nvPr>
            <p:ph type="body" idx="1"/>
          </p:nvPr>
        </p:nvSpPr>
        <p:spPr/>
        <p:txBody>
          <a:bodyPr/>
          <a:lstStyle/>
          <a:p>
            <a:r>
              <a:t>Apple | Tesla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Latest Unbiased News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Key words of the selected companies</a:t>
            </a:r>
          </a:p>
        </p:txBody>
      </p:sp>
      <p:pic>
        <p:nvPicPr>
          <p:cNvPr id="3" name="Picture 2" descr="company_wc_fig.png"/>
          <p:cNvPicPr>
            <a:picLocks noChangeAspect="1"/>
          </p:cNvPicPr>
          <p:nvPr/>
        </p:nvPicPr>
        <p:blipFill>
          <a:blip r:embed="rId2"/>
          <a:stretch>
            <a:fillRect/>
          </a:stretch>
        </p:blipFill>
        <p:spPr>
          <a:xfrm>
            <a:off x="3017520" y="2286000"/>
            <a:ext cx="6096000" cy="4572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Selected Companies News</a:t>
            </a:r>
          </a:p>
        </p:txBody>
      </p:sp>
      <p:sp>
        <p:nvSpPr>
          <p:cNvPr id="3" name="Content Placeholder 2"/>
          <p:cNvSpPr>
            <a:spLocks noGrp="1"/>
          </p:cNvSpPr>
          <p:nvPr>
            <p:ph idx="1"/>
          </p:nvPr>
        </p:nvSpPr>
        <p:spPr/>
        <p:txBody>
          <a:bodyPr/>
          <a:lstStyle/>
          <a:p>
            <a:pPr>
              <a:defRPr sz="1800" b="1"/>
            </a:pPr>
            <a:r>
              <a:t>At Least One New MacBook With Apple Silicon 'Likely' at WWDC, Says Morgan Stanley Analyst</a:t>
            </a:r>
          </a:p>
          <a:p>
            <a:pPr lvl="1">
              <a:defRPr sz="1200" i="1"/>
            </a:pPr>
            <a:r>
              <a:t>1 weeks ago | MacRumors | NEUTRAL</a:t>
            </a:r>
          </a:p>
          <a:p>
            <a:pPr lvl="1">
              <a:defRPr sz="1400"/>
            </a:pPr>
            <a:r>
              <a:t>We're just three days away from Apple's annual developers conference, WWDC, but rumors are still divided as to whether new MacBook Pro models with Apple silicon will be announced at Apple's opening keynote on Monday. Huberty said there is potential for the new MacBook to feature the so-called "M2" chip, and if so, she assumes that shipments to customers would begin in the second half of 2021.</a:t>
            </a:r>
          </a:p>
          <a:p>
            <a:pPr>
              <a:defRPr sz="1800" b="1"/>
            </a:pPr>
            <a:r>
              <a:t>Best Tech Stocks To Buy Right Now? 4 To Watch</a:t>
            </a:r>
          </a:p>
          <a:p>
            <a:pPr lvl="1">
              <a:defRPr sz="1200" i="1"/>
            </a:pPr>
            <a:r>
              <a:t>1 months ago | Stockmarket.com | POSITIVE</a:t>
            </a:r>
          </a:p>
          <a:p>
            <a:pPr lvl="1">
              <a:defRPr sz="1400"/>
            </a:pPr>
            <a:r>
              <a:t>Top Tech Stocks To Consider Buying In The Stock Market Now</a:t>
            </a:r>
            <a:br/>
            <a:br/>
            <a:r>
              <a:t>Amidst all the hot earnings figures over the past few weeks, tech stocks continue to attract attention, nonetheless. Because of this, I could see investors eyeing Upwork as it is set to report earnings after today’s closing bell.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Selected Companies News</a:t>
            </a:r>
          </a:p>
        </p:txBody>
      </p:sp>
      <p:sp>
        <p:nvSpPr>
          <p:cNvPr id="3" name="Content Placeholder 2"/>
          <p:cNvSpPr>
            <a:spLocks noGrp="1"/>
          </p:cNvSpPr>
          <p:nvPr>
            <p:ph idx="1"/>
          </p:nvPr>
        </p:nvSpPr>
        <p:spPr/>
        <p:txBody>
          <a:bodyPr/>
          <a:lstStyle/>
          <a:p>
            <a:pPr>
              <a:defRPr sz="1800" b="1"/>
            </a:pPr>
            <a:r>
              <a:t>Apple and the Rest of Big Tech Reported Blockbuster Earnings. Why Their Stocks Went Nowhere.</a:t>
            </a:r>
          </a:p>
          <a:p>
            <a:pPr lvl="1">
              <a:defRPr sz="1200" i="1"/>
            </a:pPr>
            <a:r>
              <a:t>1 months ago | Barron's | POSITIVE</a:t>
            </a:r>
          </a:p>
          <a:p>
            <a:pPr lvl="1">
              <a:defRPr sz="1400"/>
            </a:pPr>
            <a:r>
              <a:t>Amazon reported a blowout quarter after Thursday’s close and now earnings from all the FAANG stocks—and Microsoft —are in the books. That didn’t sit well with shares of gig economy giants Uber, Lyft, and DoorDash but is a possible signal the Biden administration is giving worker’s rights a fresh look.</a:t>
            </a:r>
          </a:p>
          <a:p>
            <a:pPr>
              <a:defRPr sz="1800" b="1"/>
            </a:pPr>
            <a:r>
              <a:t>Top Stocks To Buy After Positive Earnings Reports From Facebook And Apple</a:t>
            </a:r>
          </a:p>
          <a:p>
            <a:pPr lvl="1">
              <a:defRPr sz="1200" i="1"/>
            </a:pPr>
            <a:r>
              <a:t>1 months ago | Forbes | POSITIVE</a:t>
            </a:r>
          </a:p>
          <a:p>
            <a:pPr lvl="1">
              <a:defRPr sz="1400"/>
            </a:pPr>
            <a:r>
              <a:t>However, on Thursday, the indices surged thanks to better-than-expected earnings from Facebook and Apple . The stock closed down 3.0% to $227.3 on volume of 1,175,867 vs its 10-day price average of $209.21 and its 22-day price average of $195.75, and is up 20.93% for the year.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Key words of this week</a:t>
            </a:r>
          </a:p>
        </p:txBody>
      </p:sp>
      <p:pic>
        <p:nvPicPr>
          <p:cNvPr id="3" name="Picture 2" descr="wc_fig.png"/>
          <p:cNvPicPr>
            <a:picLocks noChangeAspect="1"/>
          </p:cNvPicPr>
          <p:nvPr/>
        </p:nvPicPr>
        <p:blipFill>
          <a:blip r:embed="rId2"/>
          <a:stretch>
            <a:fillRect/>
          </a:stretch>
        </p:blipFill>
        <p:spPr>
          <a:xfrm>
            <a:off x="3017520" y="2286000"/>
            <a:ext cx="6096000" cy="457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Latest Unbiased News</a:t>
            </a:r>
          </a:p>
        </p:txBody>
      </p:sp>
      <p:sp>
        <p:nvSpPr>
          <p:cNvPr id="3" name="Content Placeholder 2"/>
          <p:cNvSpPr>
            <a:spLocks noGrp="1"/>
          </p:cNvSpPr>
          <p:nvPr>
            <p:ph idx="1"/>
          </p:nvPr>
        </p:nvSpPr>
        <p:spPr/>
        <p:txBody>
          <a:bodyPr/>
          <a:lstStyle/>
          <a:p>
            <a:pPr>
              <a:defRPr sz="1800" b="1"/>
            </a:pPr>
            <a:r>
              <a:t>Global Sportswear Market Outlook and Forecast Report 2021-2026: Rising Popularity of Athleisure / Increasing Participation of Women / Rise in Demand for Sustainable Sportswear</a:t>
            </a:r>
          </a:p>
          <a:p>
            <a:pPr lvl="1">
              <a:defRPr sz="1200" i="1"/>
            </a:pPr>
            <a:r>
              <a:t>6 days ago | Yahoo Entertainment | POSITIVE</a:t>
            </a:r>
          </a:p>
          <a:p>
            <a:pPr lvl="1">
              <a:defRPr sz="1400"/>
            </a:pPr>
            <a:r>
              <a:t>The "Sportswear Market - Global Outlook and Forecast 2021-2026" report has been added to ResearchAndMarkets.com's offering. With the increase in participation and government initiatives, the market for women's sports and activewear will continue to grow YoY during the forecast period.</a:t>
            </a:r>
          </a:p>
          <a:p>
            <a:pPr>
              <a:defRPr sz="1800" b="1"/>
            </a:pPr>
            <a:r>
              <a:t>Jewelry retailer Alex and Ani files for Chapter 11 bankruptcy protection</a:t>
            </a:r>
          </a:p>
          <a:p>
            <a:pPr lvl="1">
              <a:defRPr sz="1200" i="1"/>
            </a:pPr>
            <a:r>
              <a:t>6 days ago | Reuters | NEGATIVE</a:t>
            </a:r>
          </a:p>
          <a:p>
            <a:pPr lvl="1">
              <a:defRPr sz="1400"/>
            </a:pPr>
            <a:r>
              <a:t>Women shop for jewelry in ALEX AND ANI at the King of Prussia Mall, United States' largest retail shopping space, in King of Prussia, Pennsylvania, U.S., December 8, 2018. The company's estimated assets ranged from $100 million to $500 million as did its estimated liabilities, according to the filing made in the United States Bankruptcy Court for the District of Delaware.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Latest Unbiased News</a:t>
            </a:r>
          </a:p>
        </p:txBody>
      </p:sp>
      <p:sp>
        <p:nvSpPr>
          <p:cNvPr id="3" name="Content Placeholder 2"/>
          <p:cNvSpPr>
            <a:spLocks noGrp="1"/>
          </p:cNvSpPr>
          <p:nvPr>
            <p:ph idx="1"/>
          </p:nvPr>
        </p:nvSpPr>
        <p:spPr/>
        <p:txBody>
          <a:bodyPr/>
          <a:lstStyle/>
          <a:p>
            <a:pPr>
              <a:defRPr sz="1800" b="1"/>
            </a:pPr>
            <a:r>
              <a:t>Xilinx Acquires Silexica to Broaden its Developer Base</a:t>
            </a:r>
          </a:p>
          <a:p>
            <a:pPr lvl="1">
              <a:defRPr sz="1200" i="1"/>
            </a:pPr>
            <a:r>
              <a:t>6 days ago | Business Wire | NEUTRAL</a:t>
            </a:r>
          </a:p>
          <a:p>
            <a:pPr lvl="1">
              <a:defRPr sz="1400"/>
            </a:pPr>
            <a:r>
              <a:t>SAN JOSE, Calif.--(BUSINESS WIRE)--Xilinx, Inc. (NASDAQ: XLNX), the leader in adaptive computing, today announced that it has acquired Silexica, a privately-held provider of C/C++ programming and analysis tools. The integration of our technology with the Xilinx Vitis portfolio fully aligns with our goal of making adaptive computing accessible to software developers.</a:t>
            </a:r>
          </a:p>
          <a:p>
            <a:pPr>
              <a:defRPr sz="1800" b="1"/>
            </a:pPr>
            <a:r>
              <a:t>Qualcomm unveils 7 new IoT chipsets to power next-gen devices</a:t>
            </a:r>
          </a:p>
          <a:p>
            <a:pPr lvl="1">
              <a:defRPr sz="1200" i="1"/>
            </a:pPr>
            <a:r>
              <a:t>6 days ago | TechRadar | NEUTRAL</a:t>
            </a:r>
          </a:p>
          <a:p>
            <a:pPr lvl="1">
              <a:defRPr sz="1400"/>
            </a:pPr>
            <a:r>
              <a:t>Global chip major Qualcomm has unveiled seven new IoT chipsets targeted at devices meant for transportation and logistics, warehousing, video collaboration, smart cameras, retail and healthcare, among others. Equipped to support 5G mmWave/Sub-6 GHz and Wi-Fi 6E, this solution helps enable the latest generation of handhelds and tablets, industrial scanners, and human machine interface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Latest Unbiased News</a:t>
            </a:r>
          </a:p>
        </p:txBody>
      </p:sp>
      <p:sp>
        <p:nvSpPr>
          <p:cNvPr id="3" name="Content Placeholder 2"/>
          <p:cNvSpPr>
            <a:spLocks noGrp="1"/>
          </p:cNvSpPr>
          <p:nvPr>
            <p:ph idx="1"/>
          </p:nvPr>
        </p:nvSpPr>
        <p:spPr/>
        <p:txBody>
          <a:bodyPr/>
          <a:lstStyle/>
          <a:p>
            <a:pPr>
              <a:defRPr sz="1800" b="1"/>
            </a:pPr>
            <a:r>
              <a:t>Pfizer and BioNTech to Provide 500 Million Doses of COVID-19 Vaccine to U.S. Government for Donation to Poorest Nations</a:t>
            </a:r>
          </a:p>
          <a:p>
            <a:pPr lvl="1">
              <a:defRPr sz="1200" i="1"/>
            </a:pPr>
            <a:r>
              <a:t>6 days ago | Yahoo Entertainment | NEGATIVE</a:t>
            </a:r>
          </a:p>
          <a:p>
            <a:pPr lvl="1">
              <a:defRPr sz="1400"/>
            </a:pPr>
            <a:r>
              <a:t>The government will, in turn, donate the Pfizer-BioNTech vaccine doses to low- and lower middle-income countries and organizations that support them. The production capacity has consistently grown due to continued enhancements to the vaccine’s supply chain, which include expanding existing facilities, adding more suppliers, and bringing on additional Pfizer/BioNTech sites and contract manufacturers around the world to produce the vaccine.</a:t>
            </a:r>
          </a:p>
          <a:p>
            <a:pPr>
              <a:defRPr sz="1800" b="1"/>
            </a:pPr>
            <a:r>
              <a:t>Full Cycle Developers</a:t>
            </a:r>
          </a:p>
          <a:p>
            <a:pPr lvl="1">
              <a:defRPr sz="1200" i="1"/>
            </a:pPr>
            <a:r>
              <a:t>6 days ago | Netflixtechblog.com | NEUTRAL</a:t>
            </a:r>
          </a:p>
          <a:p>
            <a:pPr lvl="1">
              <a:defRPr sz="1400"/>
            </a:pPr>
            <a:r>
              <a:t>The year was 2012 and operating a critical service at Netflix was laborious. The common problems across your dev teams are likely similar — from the need for continuous delivery pipelines, monitoring/observability, and so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Sentiment Analysis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Sentiment Analysis -- Company</a:t>
            </a:r>
          </a:p>
        </p:txBody>
      </p:sp>
      <p:sp>
        <p:nvSpPr>
          <p:cNvPr id="3" name="Content Placeholder 2"/>
          <p:cNvSpPr>
            <a:spLocks noGrp="1"/>
          </p:cNvSpPr>
          <p:nvPr>
            <p:ph sz="half" idx="1"/>
          </p:nvPr>
        </p:nvSpPr>
        <p:spPr/>
        <p:txBody>
          <a:bodyPr/>
          <a:lstStyle/>
          <a:p>
            <a:pPr>
              <a:defRPr sz="2400" b="1"/>
            </a:pPr>
            <a:r>
              <a:t>Highest Positive Rate</a:t>
            </a:r>
          </a:p>
          <a:p>
            <a:pPr lvl="1">
              <a:defRPr sz="1800"/>
            </a:pPr>
            <a:r>
              <a:t>Wells Fargo</a:t>
            </a:r>
          </a:p>
          <a:p>
            <a:pPr lvl="1">
              <a:defRPr sz="1800"/>
            </a:pPr>
            <a:r>
              <a:t>ServiceNow</a:t>
            </a:r>
          </a:p>
          <a:p>
            <a:pPr lvl="1">
              <a:defRPr sz="1800"/>
            </a:pPr>
            <a:r>
              <a:t>Accenture</a:t>
            </a:r>
          </a:p>
          <a:p>
            <a:pPr lvl="1">
              <a:defRPr sz="1800"/>
            </a:pPr>
            <a:r>
              <a:t>PepsiCo</a:t>
            </a:r>
          </a:p>
          <a:p>
            <a:pPr lvl="1">
              <a:defRPr sz="1800"/>
            </a:pPr>
            <a:r>
              <a:t>PayPal</a:t>
            </a:r>
          </a:p>
        </p:txBody>
      </p:sp>
      <p:sp>
        <p:nvSpPr>
          <p:cNvPr id="4" name="Content Placeholder 3"/>
          <p:cNvSpPr>
            <a:spLocks noGrp="1"/>
          </p:cNvSpPr>
          <p:nvPr>
            <p:ph sz="half" idx="2"/>
          </p:nvPr>
        </p:nvSpPr>
        <p:spPr/>
        <p:txBody>
          <a:bodyPr/>
          <a:lstStyle/>
          <a:p>
            <a:pPr>
              <a:defRPr sz="2600" b="1"/>
            </a:pPr>
            <a:r>
              <a:t>Highest Negative Rate</a:t>
            </a:r>
          </a:p>
          <a:p>
            <a:pPr lvl="1">
              <a:defRPr sz="2000"/>
            </a:pPr>
            <a:r>
              <a:t>AmerisourceBergen</a:t>
            </a:r>
          </a:p>
          <a:p>
            <a:pPr lvl="1">
              <a:defRPr sz="2000"/>
            </a:pPr>
            <a:r>
              <a:t>Lockheed Martin</a:t>
            </a:r>
          </a:p>
          <a:p>
            <a:pPr lvl="1">
              <a:defRPr sz="2000"/>
            </a:pPr>
            <a:r>
              <a:t>Electronic Arts</a:t>
            </a:r>
          </a:p>
          <a:p>
            <a:pPr lvl="1">
              <a:defRPr sz="2000"/>
            </a:pPr>
            <a:r>
              <a:t>Facebook</a:t>
            </a:r>
          </a:p>
          <a:p>
            <a:pPr lvl="1">
              <a:defRPr sz="2000"/>
            </a:pPr>
            <a:r>
              <a:t>General Mills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a:pPr>
            <a:r>
              <a:t>Sentiment Analysis -- Source</a:t>
            </a:r>
          </a:p>
        </p:txBody>
      </p:sp>
      <p:pic>
        <p:nvPicPr>
          <p:cNvPr id="3" name="Picture 2" descr="source_sentiment_score.png"/>
          <p:cNvPicPr>
            <a:picLocks noChangeAspect="1"/>
          </p:cNvPicPr>
          <p:nvPr/>
        </p:nvPicPr>
        <p:blipFill>
          <a:blip r:embed="rId2"/>
          <a:stretch>
            <a:fillRect/>
          </a:stretch>
        </p:blipFill>
        <p:spPr>
          <a:xfrm>
            <a:off x="3017520" y="2286000"/>
            <a:ext cx="6096000" cy="4572000"/>
          </a:xfrm>
          <a:prstGeom prst="rect">
            <a:avLst/>
          </a:prstGeom>
        </p:spPr>
      </p:pic>
    </p:spTree>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{8CFAE31E-E7B7-D54F-8511-D26E91BDE418}tf10001120</Template>
  <TotalTime>0</TotalTime>
  <Words>1294</Words>
  <Application>Microsoft Macintosh PowerPoint</Application>
  <PresentationFormat>寬螢幕</PresentationFormat>
  <Paragraphs>112</Paragraphs>
  <Slides>22</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22</vt:i4>
      </vt:variant>
    </vt:vector>
  </HeadingPairs>
  <TitlesOfParts>
    <vt:vector size="25" baseType="lpstr">
      <vt:lpstr>Arial</vt:lpstr>
      <vt:lpstr>Gill Sans MT</vt:lpstr>
      <vt:lpstr>包裹</vt:lpstr>
      <vt:lpstr>S&amp;P500 News Summary</vt:lpstr>
      <vt:lpstr>Latest Unbiased News</vt:lpstr>
      <vt:lpstr>Key words of this week</vt:lpstr>
      <vt:lpstr>Latest Unbiased News</vt:lpstr>
      <vt:lpstr>Latest Unbiased News</vt:lpstr>
      <vt:lpstr>Latest Unbiased News</vt:lpstr>
      <vt:lpstr>Sentiment Analysis</vt:lpstr>
      <vt:lpstr>Sentiment Analysis -- Company</vt:lpstr>
      <vt:lpstr>Sentiment Analysis -- Source</vt:lpstr>
      <vt:lpstr>ESG Analysis</vt:lpstr>
      <vt:lpstr>ESG Analysis -- Environment</vt:lpstr>
      <vt:lpstr>ESG: Top5 Environment companies</vt:lpstr>
      <vt:lpstr>ESG Analysis -- Environment</vt:lpstr>
      <vt:lpstr>ESG: Top5 Society companies</vt:lpstr>
      <vt:lpstr>Selected Categories</vt:lpstr>
      <vt:lpstr>Key words of the selected categories</vt:lpstr>
      <vt:lpstr>Selected Categories News</vt:lpstr>
      <vt:lpstr>Selected Categories News</vt:lpstr>
      <vt:lpstr>Selected Companies</vt:lpstr>
      <vt:lpstr>Key words of the selected companies</vt:lpstr>
      <vt:lpstr>Selected Companies News</vt:lpstr>
      <vt:lpstr>Selected Companies News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譽家 洪</dc:creator>
  <cp:lastModifiedBy>譽家 洪</cp:lastModifiedBy>
  <cp:revision>3</cp:revision>
  <dcterms:created xsi:type="dcterms:W3CDTF">2021-06-16T03:46:17Z</dcterms:created>
  <dcterms:modified xsi:type="dcterms:W3CDTF">2021-06-16T04:47:57Z</dcterms:modified>
</cp:coreProperties>
</file>