
<file path=[Content_Types].xml><?xml version="1.0" encoding="utf-8"?>
<Types xmlns="http://schemas.openxmlformats.org/package/2006/content-types">
  <Default Extension="png" ContentType="image/png"/>
  <Default Extension="bin"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9"/>
  </p:notesMasterIdLst>
  <p:sldIdLst>
    <p:sldId id="259" r:id="rId2"/>
    <p:sldId id="260" r:id="rId3"/>
    <p:sldId id="261" r:id="rId4"/>
    <p:sldId id="268" r:id="rId5"/>
    <p:sldId id="262" r:id="rId6"/>
    <p:sldId id="264" r:id="rId7"/>
    <p:sldId id="265" r:id="rId8"/>
    <p:sldId id="270" r:id="rId9"/>
    <p:sldId id="271" r:id="rId10"/>
    <p:sldId id="272" r:id="rId11"/>
    <p:sldId id="321" r:id="rId12"/>
    <p:sldId id="273" r:id="rId13"/>
    <p:sldId id="275" r:id="rId14"/>
    <p:sldId id="276" r:id="rId15"/>
    <p:sldId id="277" r:id="rId16"/>
    <p:sldId id="278" r:id="rId17"/>
    <p:sldId id="279" r:id="rId18"/>
    <p:sldId id="316" r:id="rId19"/>
    <p:sldId id="280" r:id="rId20"/>
    <p:sldId id="282" r:id="rId21"/>
    <p:sldId id="290" r:id="rId22"/>
    <p:sldId id="291" r:id="rId23"/>
    <p:sldId id="312" r:id="rId24"/>
    <p:sldId id="320" r:id="rId25"/>
    <p:sldId id="319" r:id="rId26"/>
    <p:sldId id="302" r:id="rId27"/>
    <p:sldId id="31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686" autoAdjust="0"/>
  </p:normalViewPr>
  <p:slideViewPr>
    <p:cSldViewPr>
      <p:cViewPr varScale="1">
        <p:scale>
          <a:sx n="55" d="100"/>
          <a:sy n="55" d="100"/>
        </p:scale>
        <p:origin x="18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73C490-2660-F34B-87DC-16CDB9FF8081}" type="doc">
      <dgm:prSet loTypeId="urn:microsoft.com/office/officeart/2005/8/layout/vList2" loCatId="" qsTypeId="urn:microsoft.com/office/officeart/2005/8/quickstyle/simple2" qsCatId="simple" csTypeId="urn:microsoft.com/office/officeart/2005/8/colors/accent1_2" csCatId="accent1" phldr="1"/>
      <dgm:spPr/>
      <dgm:t>
        <a:bodyPr/>
        <a:lstStyle/>
        <a:p>
          <a:endParaRPr lang="en-US"/>
        </a:p>
      </dgm:t>
    </dgm:pt>
    <dgm:pt modelId="{62E117FA-77A2-D94D-BFA0-035F7BB971B2}">
      <dgm:prSet custT="1"/>
      <dgm:spPr/>
      <dgm:t>
        <a:bodyPr/>
        <a:lstStyle/>
        <a:p>
          <a:pPr rtl="0"/>
          <a:r>
            <a:rPr lang="en-US" sz="2400" dirty="0" smtClean="0">
              <a:solidFill>
                <a:srgbClr val="000000"/>
              </a:solidFill>
            </a:rPr>
            <a:t>Solomon Asch and others have found that people are most likely to adjust their behavior or thinking to coincide with a group standard when</a:t>
          </a:r>
          <a:endParaRPr lang="en-US" sz="2400" dirty="0">
            <a:solidFill>
              <a:srgbClr val="000000"/>
            </a:solidFill>
          </a:endParaRPr>
        </a:p>
      </dgm:t>
    </dgm:pt>
    <dgm:pt modelId="{12B393D8-52F5-704C-A7BC-583F47A265F5}" type="parTrans" cxnId="{933261FD-FF61-8A46-9F07-A1253B2F2E0B}">
      <dgm:prSet/>
      <dgm:spPr/>
      <dgm:t>
        <a:bodyPr/>
        <a:lstStyle/>
        <a:p>
          <a:endParaRPr lang="en-US"/>
        </a:p>
      </dgm:t>
    </dgm:pt>
    <dgm:pt modelId="{68522047-4BD8-0340-9191-6FD19AFE569C}" type="sibTrans" cxnId="{933261FD-FF61-8A46-9F07-A1253B2F2E0B}">
      <dgm:prSet/>
      <dgm:spPr/>
      <dgm:t>
        <a:bodyPr/>
        <a:lstStyle/>
        <a:p>
          <a:endParaRPr lang="en-US"/>
        </a:p>
      </dgm:t>
    </dgm:pt>
    <dgm:pt modelId="{7786D32D-77C8-244B-9612-83FEFA078090}">
      <dgm:prSet/>
      <dgm:spPr/>
      <dgm:t>
        <a:bodyPr/>
        <a:lstStyle/>
        <a:p>
          <a:pPr rtl="0"/>
          <a:r>
            <a:rPr lang="en-US" dirty="0" smtClean="0"/>
            <a:t>They feel incompetent or insecure</a:t>
          </a:r>
          <a:endParaRPr lang="en-US" dirty="0"/>
        </a:p>
      </dgm:t>
    </dgm:pt>
    <dgm:pt modelId="{FDF9B06A-C999-FF43-8BD3-C07E34F8484E}" type="parTrans" cxnId="{7A2E8D7E-27C2-2143-A85C-CE98089EFA39}">
      <dgm:prSet/>
      <dgm:spPr/>
      <dgm:t>
        <a:bodyPr/>
        <a:lstStyle/>
        <a:p>
          <a:endParaRPr lang="en-US"/>
        </a:p>
      </dgm:t>
    </dgm:pt>
    <dgm:pt modelId="{835EB90B-E681-654B-957D-69E703D793C3}" type="sibTrans" cxnId="{7A2E8D7E-27C2-2143-A85C-CE98089EFA39}">
      <dgm:prSet/>
      <dgm:spPr/>
      <dgm:t>
        <a:bodyPr/>
        <a:lstStyle/>
        <a:p>
          <a:endParaRPr lang="en-US"/>
        </a:p>
      </dgm:t>
    </dgm:pt>
    <dgm:pt modelId="{91462843-805C-5441-9222-71062BD8496B}">
      <dgm:prSet/>
      <dgm:spPr/>
      <dgm:t>
        <a:bodyPr/>
        <a:lstStyle/>
        <a:p>
          <a:pPr rtl="0"/>
          <a:r>
            <a:rPr lang="en-US" dirty="0" smtClean="0"/>
            <a:t>Their group has at least three people</a:t>
          </a:r>
          <a:endParaRPr lang="en-US" dirty="0"/>
        </a:p>
      </dgm:t>
    </dgm:pt>
    <dgm:pt modelId="{89B52979-91DD-BE45-A574-33ACBE5D5910}" type="parTrans" cxnId="{C54F2D9F-8B14-0B43-899C-4A849394C469}">
      <dgm:prSet/>
      <dgm:spPr/>
      <dgm:t>
        <a:bodyPr/>
        <a:lstStyle/>
        <a:p>
          <a:endParaRPr lang="en-US"/>
        </a:p>
      </dgm:t>
    </dgm:pt>
    <dgm:pt modelId="{4B5FCF13-3A23-E14E-BB25-25C9CA156709}" type="sibTrans" cxnId="{C54F2D9F-8B14-0B43-899C-4A849394C469}">
      <dgm:prSet/>
      <dgm:spPr/>
      <dgm:t>
        <a:bodyPr/>
        <a:lstStyle/>
        <a:p>
          <a:endParaRPr lang="en-US"/>
        </a:p>
      </dgm:t>
    </dgm:pt>
    <dgm:pt modelId="{B1AB199A-ED5B-E143-A4A6-2361F2D3E485}">
      <dgm:prSet/>
      <dgm:spPr/>
      <dgm:t>
        <a:bodyPr/>
        <a:lstStyle/>
        <a:p>
          <a:pPr rtl="0"/>
          <a:r>
            <a:rPr lang="en-US" dirty="0" smtClean="0"/>
            <a:t>Everyone else agrees</a:t>
          </a:r>
          <a:endParaRPr lang="en-US" dirty="0"/>
        </a:p>
      </dgm:t>
    </dgm:pt>
    <dgm:pt modelId="{9D472629-8C92-FD44-B788-766AFDC75824}" type="parTrans" cxnId="{FF5379FD-D292-A042-A608-B204F1F07D0A}">
      <dgm:prSet/>
      <dgm:spPr/>
      <dgm:t>
        <a:bodyPr/>
        <a:lstStyle/>
        <a:p>
          <a:endParaRPr lang="en-US"/>
        </a:p>
      </dgm:t>
    </dgm:pt>
    <dgm:pt modelId="{377F11A5-4EC0-C444-AF7A-8EA679261720}" type="sibTrans" cxnId="{FF5379FD-D292-A042-A608-B204F1F07D0A}">
      <dgm:prSet/>
      <dgm:spPr/>
      <dgm:t>
        <a:bodyPr/>
        <a:lstStyle/>
        <a:p>
          <a:endParaRPr lang="en-US"/>
        </a:p>
      </dgm:t>
    </dgm:pt>
    <dgm:pt modelId="{9B7277FB-7545-D04F-AD6B-74E637956F5D}">
      <dgm:prSet/>
      <dgm:spPr/>
      <dgm:t>
        <a:bodyPr/>
        <a:lstStyle/>
        <a:p>
          <a:pPr rtl="0"/>
          <a:r>
            <a:rPr lang="en-US" dirty="0" smtClean="0"/>
            <a:t>They admire the group’s status and attractiveness</a:t>
          </a:r>
          <a:endParaRPr lang="en-US" dirty="0"/>
        </a:p>
      </dgm:t>
    </dgm:pt>
    <dgm:pt modelId="{46016060-B380-244B-B268-03579AF07EA9}" type="parTrans" cxnId="{C4443BD4-7D54-F84A-8E36-AD10CECCE16D}">
      <dgm:prSet/>
      <dgm:spPr/>
      <dgm:t>
        <a:bodyPr/>
        <a:lstStyle/>
        <a:p>
          <a:endParaRPr lang="en-US"/>
        </a:p>
      </dgm:t>
    </dgm:pt>
    <dgm:pt modelId="{4ECF0C4D-4286-484F-A43F-761B0B4D9A64}" type="sibTrans" cxnId="{C4443BD4-7D54-F84A-8E36-AD10CECCE16D}">
      <dgm:prSet/>
      <dgm:spPr/>
      <dgm:t>
        <a:bodyPr/>
        <a:lstStyle/>
        <a:p>
          <a:endParaRPr lang="en-US"/>
        </a:p>
      </dgm:t>
    </dgm:pt>
    <dgm:pt modelId="{36622A96-635B-FE41-8BD1-376E157C54C2}">
      <dgm:prSet/>
      <dgm:spPr/>
      <dgm:t>
        <a:bodyPr/>
        <a:lstStyle/>
        <a:p>
          <a:pPr rtl="0"/>
          <a:r>
            <a:rPr lang="en-US" dirty="0" smtClean="0"/>
            <a:t>They have not already committed to another response</a:t>
          </a:r>
          <a:endParaRPr lang="en-US" dirty="0"/>
        </a:p>
      </dgm:t>
    </dgm:pt>
    <dgm:pt modelId="{E8E0A72C-5AEE-1A4A-8B14-B995B72D9C6D}" type="parTrans" cxnId="{98DD4C4E-114D-7340-AA01-CD5E807C5880}">
      <dgm:prSet/>
      <dgm:spPr/>
      <dgm:t>
        <a:bodyPr/>
        <a:lstStyle/>
        <a:p>
          <a:endParaRPr lang="en-US"/>
        </a:p>
      </dgm:t>
    </dgm:pt>
    <dgm:pt modelId="{0C9744D1-E4DC-7D42-A8FF-C10A8256A9FD}" type="sibTrans" cxnId="{98DD4C4E-114D-7340-AA01-CD5E807C5880}">
      <dgm:prSet/>
      <dgm:spPr/>
      <dgm:t>
        <a:bodyPr/>
        <a:lstStyle/>
        <a:p>
          <a:endParaRPr lang="en-US"/>
        </a:p>
      </dgm:t>
    </dgm:pt>
    <dgm:pt modelId="{C0463D52-CBFE-0241-B1A5-DC452520FCA3}">
      <dgm:prSet/>
      <dgm:spPr/>
      <dgm:t>
        <a:bodyPr/>
        <a:lstStyle/>
        <a:p>
          <a:pPr rtl="0"/>
          <a:r>
            <a:rPr lang="en-US" dirty="0" smtClean="0"/>
            <a:t>They know they are being observed</a:t>
          </a:r>
          <a:endParaRPr lang="en-US" dirty="0"/>
        </a:p>
      </dgm:t>
    </dgm:pt>
    <dgm:pt modelId="{68777F83-CBAD-954C-87C8-816FC2BC102B}" type="parTrans" cxnId="{92ABB3E8-1530-6746-B52B-4DB8AABB30BD}">
      <dgm:prSet/>
      <dgm:spPr/>
      <dgm:t>
        <a:bodyPr/>
        <a:lstStyle/>
        <a:p>
          <a:endParaRPr lang="en-US"/>
        </a:p>
      </dgm:t>
    </dgm:pt>
    <dgm:pt modelId="{50501EF4-E3F1-B248-9B2B-ED9C511421A7}" type="sibTrans" cxnId="{92ABB3E8-1530-6746-B52B-4DB8AABB30BD}">
      <dgm:prSet/>
      <dgm:spPr/>
      <dgm:t>
        <a:bodyPr/>
        <a:lstStyle/>
        <a:p>
          <a:endParaRPr lang="en-US"/>
        </a:p>
      </dgm:t>
    </dgm:pt>
    <dgm:pt modelId="{9E8231FB-4110-374F-886E-F726C9F5589D}">
      <dgm:prSet/>
      <dgm:spPr/>
      <dgm:t>
        <a:bodyPr/>
        <a:lstStyle/>
        <a:p>
          <a:pPr rtl="0"/>
          <a:r>
            <a:rPr lang="en-US" dirty="0" smtClean="0"/>
            <a:t>Their culture encourages respect for social standards</a:t>
          </a:r>
          <a:endParaRPr lang="en-US" dirty="0"/>
        </a:p>
      </dgm:t>
    </dgm:pt>
    <dgm:pt modelId="{36B1AAD5-42DD-E24B-B695-19CF456D7219}" type="parTrans" cxnId="{2D17E5E9-58F7-8E49-A167-9F781FCE66B1}">
      <dgm:prSet/>
      <dgm:spPr/>
      <dgm:t>
        <a:bodyPr/>
        <a:lstStyle/>
        <a:p>
          <a:endParaRPr lang="en-US"/>
        </a:p>
      </dgm:t>
    </dgm:pt>
    <dgm:pt modelId="{2E0A54BB-2C49-5F48-9DF1-EC36977C784F}" type="sibTrans" cxnId="{2D17E5E9-58F7-8E49-A167-9F781FCE66B1}">
      <dgm:prSet/>
      <dgm:spPr/>
      <dgm:t>
        <a:bodyPr/>
        <a:lstStyle/>
        <a:p>
          <a:endParaRPr lang="en-US"/>
        </a:p>
      </dgm:t>
    </dgm:pt>
    <dgm:pt modelId="{7D1EA783-8779-AD4B-A394-D5EFE7D4F46A}" type="pres">
      <dgm:prSet presAssocID="{0473C490-2660-F34B-87DC-16CDB9FF8081}" presName="linear" presStyleCnt="0">
        <dgm:presLayoutVars>
          <dgm:animLvl val="lvl"/>
          <dgm:resizeHandles val="exact"/>
        </dgm:presLayoutVars>
      </dgm:prSet>
      <dgm:spPr/>
      <dgm:t>
        <a:bodyPr/>
        <a:lstStyle/>
        <a:p>
          <a:endParaRPr lang="en-US"/>
        </a:p>
      </dgm:t>
    </dgm:pt>
    <dgm:pt modelId="{03AB3CBD-DDE2-3143-8373-D67B0FE14403}" type="pres">
      <dgm:prSet presAssocID="{62E117FA-77A2-D94D-BFA0-035F7BB971B2}" presName="parentText" presStyleLbl="node1" presStyleIdx="0" presStyleCnt="1">
        <dgm:presLayoutVars>
          <dgm:chMax val="0"/>
          <dgm:bulletEnabled val="1"/>
        </dgm:presLayoutVars>
      </dgm:prSet>
      <dgm:spPr/>
      <dgm:t>
        <a:bodyPr/>
        <a:lstStyle/>
        <a:p>
          <a:endParaRPr lang="en-US"/>
        </a:p>
      </dgm:t>
    </dgm:pt>
    <dgm:pt modelId="{BDEC0315-18EA-3C4A-87E0-3A3EBD469F66}" type="pres">
      <dgm:prSet presAssocID="{62E117FA-77A2-D94D-BFA0-035F7BB971B2}" presName="childText" presStyleLbl="revTx" presStyleIdx="0" presStyleCnt="1">
        <dgm:presLayoutVars>
          <dgm:bulletEnabled val="1"/>
        </dgm:presLayoutVars>
      </dgm:prSet>
      <dgm:spPr/>
      <dgm:t>
        <a:bodyPr/>
        <a:lstStyle/>
        <a:p>
          <a:endParaRPr lang="en-US"/>
        </a:p>
      </dgm:t>
    </dgm:pt>
  </dgm:ptLst>
  <dgm:cxnLst>
    <dgm:cxn modelId="{C4443BD4-7D54-F84A-8E36-AD10CECCE16D}" srcId="{62E117FA-77A2-D94D-BFA0-035F7BB971B2}" destId="{9B7277FB-7545-D04F-AD6B-74E637956F5D}" srcOrd="3" destOrd="0" parTransId="{46016060-B380-244B-B268-03579AF07EA9}" sibTransId="{4ECF0C4D-4286-484F-A43F-761B0B4D9A64}"/>
    <dgm:cxn modelId="{AF179C4F-64C8-A54D-A2C3-73FD04F225B0}" type="presOf" srcId="{9E8231FB-4110-374F-886E-F726C9F5589D}" destId="{BDEC0315-18EA-3C4A-87E0-3A3EBD469F66}" srcOrd="0" destOrd="6" presId="urn:microsoft.com/office/officeart/2005/8/layout/vList2"/>
    <dgm:cxn modelId="{B577475A-021A-CA43-A6DB-FC50BD1CCDE8}" type="presOf" srcId="{B1AB199A-ED5B-E143-A4A6-2361F2D3E485}" destId="{BDEC0315-18EA-3C4A-87E0-3A3EBD469F66}" srcOrd="0" destOrd="2" presId="urn:microsoft.com/office/officeart/2005/8/layout/vList2"/>
    <dgm:cxn modelId="{0A88E0FD-C706-4944-A274-2770A1F7EEA6}" type="presOf" srcId="{7786D32D-77C8-244B-9612-83FEFA078090}" destId="{BDEC0315-18EA-3C4A-87E0-3A3EBD469F66}" srcOrd="0" destOrd="0" presId="urn:microsoft.com/office/officeart/2005/8/layout/vList2"/>
    <dgm:cxn modelId="{D5A09B0B-2165-4941-9B49-80865145F680}" type="presOf" srcId="{62E117FA-77A2-D94D-BFA0-035F7BB971B2}" destId="{03AB3CBD-DDE2-3143-8373-D67B0FE14403}" srcOrd="0" destOrd="0" presId="urn:microsoft.com/office/officeart/2005/8/layout/vList2"/>
    <dgm:cxn modelId="{C54F2D9F-8B14-0B43-899C-4A849394C469}" srcId="{62E117FA-77A2-D94D-BFA0-035F7BB971B2}" destId="{91462843-805C-5441-9222-71062BD8496B}" srcOrd="1" destOrd="0" parTransId="{89B52979-91DD-BE45-A574-33ACBE5D5910}" sibTransId="{4B5FCF13-3A23-E14E-BB25-25C9CA156709}"/>
    <dgm:cxn modelId="{FF5379FD-D292-A042-A608-B204F1F07D0A}" srcId="{62E117FA-77A2-D94D-BFA0-035F7BB971B2}" destId="{B1AB199A-ED5B-E143-A4A6-2361F2D3E485}" srcOrd="2" destOrd="0" parTransId="{9D472629-8C92-FD44-B788-766AFDC75824}" sibTransId="{377F11A5-4EC0-C444-AF7A-8EA679261720}"/>
    <dgm:cxn modelId="{2D17E5E9-58F7-8E49-A167-9F781FCE66B1}" srcId="{62E117FA-77A2-D94D-BFA0-035F7BB971B2}" destId="{9E8231FB-4110-374F-886E-F726C9F5589D}" srcOrd="6" destOrd="0" parTransId="{36B1AAD5-42DD-E24B-B695-19CF456D7219}" sibTransId="{2E0A54BB-2C49-5F48-9DF1-EC36977C784F}"/>
    <dgm:cxn modelId="{98DD4C4E-114D-7340-AA01-CD5E807C5880}" srcId="{62E117FA-77A2-D94D-BFA0-035F7BB971B2}" destId="{36622A96-635B-FE41-8BD1-376E157C54C2}" srcOrd="4" destOrd="0" parTransId="{E8E0A72C-5AEE-1A4A-8B14-B995B72D9C6D}" sibTransId="{0C9744D1-E4DC-7D42-A8FF-C10A8256A9FD}"/>
    <dgm:cxn modelId="{2FE54230-7274-7847-B66F-E19316C2C538}" type="presOf" srcId="{9B7277FB-7545-D04F-AD6B-74E637956F5D}" destId="{BDEC0315-18EA-3C4A-87E0-3A3EBD469F66}" srcOrd="0" destOrd="3" presId="urn:microsoft.com/office/officeart/2005/8/layout/vList2"/>
    <dgm:cxn modelId="{486584A3-9A20-4345-8920-89D62FE33C2A}" type="presOf" srcId="{91462843-805C-5441-9222-71062BD8496B}" destId="{BDEC0315-18EA-3C4A-87E0-3A3EBD469F66}" srcOrd="0" destOrd="1" presId="urn:microsoft.com/office/officeart/2005/8/layout/vList2"/>
    <dgm:cxn modelId="{933261FD-FF61-8A46-9F07-A1253B2F2E0B}" srcId="{0473C490-2660-F34B-87DC-16CDB9FF8081}" destId="{62E117FA-77A2-D94D-BFA0-035F7BB971B2}" srcOrd="0" destOrd="0" parTransId="{12B393D8-52F5-704C-A7BC-583F47A265F5}" sibTransId="{68522047-4BD8-0340-9191-6FD19AFE569C}"/>
    <dgm:cxn modelId="{8995D662-B701-1247-AF37-D1EACA07D8BF}" type="presOf" srcId="{36622A96-635B-FE41-8BD1-376E157C54C2}" destId="{BDEC0315-18EA-3C4A-87E0-3A3EBD469F66}" srcOrd="0" destOrd="4" presId="urn:microsoft.com/office/officeart/2005/8/layout/vList2"/>
    <dgm:cxn modelId="{BB5B31BB-66FF-044F-AF33-B70897F01DAF}" type="presOf" srcId="{0473C490-2660-F34B-87DC-16CDB9FF8081}" destId="{7D1EA783-8779-AD4B-A394-D5EFE7D4F46A}" srcOrd="0" destOrd="0" presId="urn:microsoft.com/office/officeart/2005/8/layout/vList2"/>
    <dgm:cxn modelId="{92ABB3E8-1530-6746-B52B-4DB8AABB30BD}" srcId="{62E117FA-77A2-D94D-BFA0-035F7BB971B2}" destId="{C0463D52-CBFE-0241-B1A5-DC452520FCA3}" srcOrd="5" destOrd="0" parTransId="{68777F83-CBAD-954C-87C8-816FC2BC102B}" sibTransId="{50501EF4-E3F1-B248-9B2B-ED9C511421A7}"/>
    <dgm:cxn modelId="{6164F07A-8199-704E-AFC5-77191F542B46}" type="presOf" srcId="{C0463D52-CBFE-0241-B1A5-DC452520FCA3}" destId="{BDEC0315-18EA-3C4A-87E0-3A3EBD469F66}" srcOrd="0" destOrd="5" presId="urn:microsoft.com/office/officeart/2005/8/layout/vList2"/>
    <dgm:cxn modelId="{7A2E8D7E-27C2-2143-A85C-CE98089EFA39}" srcId="{62E117FA-77A2-D94D-BFA0-035F7BB971B2}" destId="{7786D32D-77C8-244B-9612-83FEFA078090}" srcOrd="0" destOrd="0" parTransId="{FDF9B06A-C999-FF43-8BD3-C07E34F8484E}" sibTransId="{835EB90B-E681-654B-957D-69E703D793C3}"/>
    <dgm:cxn modelId="{0E9FE401-CC34-8941-A25C-33646552E337}" type="presParOf" srcId="{7D1EA783-8779-AD4B-A394-D5EFE7D4F46A}" destId="{03AB3CBD-DDE2-3143-8373-D67B0FE14403}" srcOrd="0" destOrd="0" presId="urn:microsoft.com/office/officeart/2005/8/layout/vList2"/>
    <dgm:cxn modelId="{B509F019-BF5E-654D-81C5-5A4DC3244939}" type="presParOf" srcId="{7D1EA783-8779-AD4B-A394-D5EFE7D4F46A}" destId="{BDEC0315-18EA-3C4A-87E0-3A3EBD469F6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B3CBD-DDE2-3143-8373-D67B0FE14403}">
      <dsp:nvSpPr>
        <dsp:cNvPr id="0" name=""/>
        <dsp:cNvSpPr/>
      </dsp:nvSpPr>
      <dsp:spPr>
        <a:xfrm>
          <a:off x="0" y="36741"/>
          <a:ext cx="8229600" cy="1272960"/>
        </a:xfrm>
        <a:prstGeom prst="roundRect">
          <a:avLst/>
        </a:prstGeom>
        <a:solidFill>
          <a:schemeClr val="accent1">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rgbClr val="000000"/>
              </a:solidFill>
            </a:rPr>
            <a:t>Solomon Asch and others have found that people are most likely to adjust their behavior or thinking to coincide with a group standard when</a:t>
          </a:r>
          <a:endParaRPr lang="en-US" sz="2400" kern="1200" dirty="0">
            <a:solidFill>
              <a:srgbClr val="000000"/>
            </a:solidFill>
          </a:endParaRPr>
        </a:p>
      </dsp:txBody>
      <dsp:txXfrm>
        <a:off x="62141" y="98882"/>
        <a:ext cx="8105318" cy="1148678"/>
      </dsp:txXfrm>
    </dsp:sp>
    <dsp:sp modelId="{BDEC0315-18EA-3C4A-87E0-3A3EBD469F66}">
      <dsp:nvSpPr>
        <dsp:cNvPr id="0" name=""/>
        <dsp:cNvSpPr/>
      </dsp:nvSpPr>
      <dsp:spPr>
        <a:xfrm>
          <a:off x="0" y="1309701"/>
          <a:ext cx="8229600" cy="3179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kern="1200" dirty="0" smtClean="0"/>
            <a:t>They feel incompetent or insecure</a:t>
          </a:r>
          <a:endParaRPr lang="en-US" sz="2500" kern="1200" dirty="0"/>
        </a:p>
        <a:p>
          <a:pPr marL="228600" lvl="1" indent="-228600" algn="l" defTabSz="1111250" rtl="0">
            <a:lnSpc>
              <a:spcPct val="90000"/>
            </a:lnSpc>
            <a:spcBef>
              <a:spcPct val="0"/>
            </a:spcBef>
            <a:spcAft>
              <a:spcPct val="20000"/>
            </a:spcAft>
            <a:buChar char="••"/>
          </a:pPr>
          <a:r>
            <a:rPr lang="en-US" sz="2500" kern="1200" dirty="0" smtClean="0"/>
            <a:t>Their group has at least three people</a:t>
          </a:r>
          <a:endParaRPr lang="en-US" sz="2500" kern="1200" dirty="0"/>
        </a:p>
        <a:p>
          <a:pPr marL="228600" lvl="1" indent="-228600" algn="l" defTabSz="1111250" rtl="0">
            <a:lnSpc>
              <a:spcPct val="90000"/>
            </a:lnSpc>
            <a:spcBef>
              <a:spcPct val="0"/>
            </a:spcBef>
            <a:spcAft>
              <a:spcPct val="20000"/>
            </a:spcAft>
            <a:buChar char="••"/>
          </a:pPr>
          <a:r>
            <a:rPr lang="en-US" sz="2500" kern="1200" dirty="0" smtClean="0"/>
            <a:t>Everyone else agrees</a:t>
          </a:r>
          <a:endParaRPr lang="en-US" sz="2500" kern="1200" dirty="0"/>
        </a:p>
        <a:p>
          <a:pPr marL="228600" lvl="1" indent="-228600" algn="l" defTabSz="1111250" rtl="0">
            <a:lnSpc>
              <a:spcPct val="90000"/>
            </a:lnSpc>
            <a:spcBef>
              <a:spcPct val="0"/>
            </a:spcBef>
            <a:spcAft>
              <a:spcPct val="20000"/>
            </a:spcAft>
            <a:buChar char="••"/>
          </a:pPr>
          <a:r>
            <a:rPr lang="en-US" sz="2500" kern="1200" dirty="0" smtClean="0"/>
            <a:t>They admire the group’s status and attractiveness</a:t>
          </a:r>
          <a:endParaRPr lang="en-US" sz="2500" kern="1200" dirty="0"/>
        </a:p>
        <a:p>
          <a:pPr marL="228600" lvl="1" indent="-228600" algn="l" defTabSz="1111250" rtl="0">
            <a:lnSpc>
              <a:spcPct val="90000"/>
            </a:lnSpc>
            <a:spcBef>
              <a:spcPct val="0"/>
            </a:spcBef>
            <a:spcAft>
              <a:spcPct val="20000"/>
            </a:spcAft>
            <a:buChar char="••"/>
          </a:pPr>
          <a:r>
            <a:rPr lang="en-US" sz="2500" kern="1200" dirty="0" smtClean="0"/>
            <a:t>They have not already committed to another response</a:t>
          </a:r>
          <a:endParaRPr lang="en-US" sz="2500" kern="1200" dirty="0"/>
        </a:p>
        <a:p>
          <a:pPr marL="228600" lvl="1" indent="-228600" algn="l" defTabSz="1111250" rtl="0">
            <a:lnSpc>
              <a:spcPct val="90000"/>
            </a:lnSpc>
            <a:spcBef>
              <a:spcPct val="0"/>
            </a:spcBef>
            <a:spcAft>
              <a:spcPct val="20000"/>
            </a:spcAft>
            <a:buChar char="••"/>
          </a:pPr>
          <a:r>
            <a:rPr lang="en-US" sz="2500" kern="1200" dirty="0" smtClean="0"/>
            <a:t>They know they are being observed</a:t>
          </a:r>
          <a:endParaRPr lang="en-US" sz="2500" kern="1200" dirty="0"/>
        </a:p>
        <a:p>
          <a:pPr marL="228600" lvl="1" indent="-228600" algn="l" defTabSz="1111250" rtl="0">
            <a:lnSpc>
              <a:spcPct val="90000"/>
            </a:lnSpc>
            <a:spcBef>
              <a:spcPct val="0"/>
            </a:spcBef>
            <a:spcAft>
              <a:spcPct val="20000"/>
            </a:spcAft>
            <a:buChar char="••"/>
          </a:pPr>
          <a:r>
            <a:rPr lang="en-US" sz="2500" kern="1200" dirty="0" smtClean="0"/>
            <a:t>Their culture encourages respect for social standards</a:t>
          </a:r>
          <a:endParaRPr lang="en-US" sz="2500" kern="1200" dirty="0"/>
        </a:p>
      </dsp:txBody>
      <dsp:txXfrm>
        <a:off x="0" y="1309701"/>
        <a:ext cx="8229600" cy="31795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4E5164-D446-426F-9F15-3C3ED81E06A4}" type="datetimeFigureOut">
              <a:rPr lang="en-US" smtClean="0"/>
              <a:t>11/29/2016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E91D99-2A4B-4E38-A3FF-5E9A48779F29}" type="slidenum">
              <a:rPr lang="en-US" smtClean="0"/>
              <a:t>‹#›</a:t>
            </a:fld>
            <a:endParaRPr lang="en-US"/>
          </a:p>
        </p:txBody>
      </p:sp>
    </p:spTree>
    <p:extLst>
      <p:ext uri="{BB962C8B-B14F-4D97-AF65-F5344CB8AC3E}">
        <p14:creationId xmlns:p14="http://schemas.microsoft.com/office/powerpoint/2010/main" val="823699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cios.org/encyclopedia/persuasion/Helaboration_9references.htm#Petty, R. E., &amp; Cacioppo, J. T. (1986a)."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cios.org/encyclopedia/persuasion/Helaboration_9references.htm#Petty, R. E., &amp; Cacioppo, J. T. (1986b)."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E91D99-2A4B-4E38-A3FF-5E9A48779F29}" type="slidenum">
              <a:rPr lang="en-US" smtClean="0"/>
              <a:t>2</a:t>
            </a:fld>
            <a:endParaRPr lang="en-US"/>
          </a:p>
        </p:txBody>
      </p:sp>
    </p:spTree>
    <p:extLst>
      <p:ext uri="{BB962C8B-B14F-4D97-AF65-F5344CB8AC3E}">
        <p14:creationId xmlns:p14="http://schemas.microsoft.com/office/powerpoint/2010/main" val="8564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clips shown in class, but the whole video is interesting if you have the time:</a:t>
            </a:r>
          </a:p>
          <a:p>
            <a:r>
              <a:rPr lang="en-US" dirty="0" smtClean="0"/>
              <a:t>2:40-10:30—beginning</a:t>
            </a:r>
            <a:r>
              <a:rPr lang="en-US" baseline="0" dirty="0" smtClean="0"/>
              <a:t> of study</a:t>
            </a:r>
          </a:p>
          <a:p>
            <a:r>
              <a:rPr lang="en-US" dirty="0" smtClean="0"/>
              <a:t>37:40-39:30ish - guard talks </a:t>
            </a:r>
            <a:r>
              <a:rPr lang="en-US" dirty="0" smtClean="0"/>
              <a:t>afterwards</a:t>
            </a:r>
          </a:p>
          <a:p>
            <a:endParaRPr lang="en-US" dirty="0" smtClean="0"/>
          </a:p>
        </p:txBody>
      </p:sp>
      <p:sp>
        <p:nvSpPr>
          <p:cNvPr id="4" name="Slide Number Placeholder 3"/>
          <p:cNvSpPr>
            <a:spLocks noGrp="1"/>
          </p:cNvSpPr>
          <p:nvPr>
            <p:ph type="sldNum" sz="quarter" idx="10"/>
          </p:nvPr>
        </p:nvSpPr>
        <p:spPr/>
        <p:txBody>
          <a:bodyPr/>
          <a:lstStyle/>
          <a:p>
            <a:fld id="{A79893BD-EBBE-9642-82FD-E0BC382C8024}" type="slidenum">
              <a:rPr lang="en-US" smtClean="0"/>
              <a:t>20</a:t>
            </a:fld>
            <a:endParaRPr lang="en-US"/>
          </a:p>
        </p:txBody>
      </p:sp>
    </p:spTree>
    <p:extLst>
      <p:ext uri="{BB962C8B-B14F-4D97-AF65-F5344CB8AC3E}">
        <p14:creationId xmlns:p14="http://schemas.microsoft.com/office/powerpoint/2010/main" val="2122922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Calibri" charset="0"/>
              </a:rPr>
              <a:t>When we play a role, even if we know it is just pretending, we eventually tend to adopt the attitudes that go with the role, and become the role.</a:t>
            </a:r>
          </a:p>
          <a:p>
            <a:endParaRPr lang="en-US" dirty="0"/>
          </a:p>
        </p:txBody>
      </p:sp>
      <p:sp>
        <p:nvSpPr>
          <p:cNvPr id="4" name="Slide Number Placeholder 3"/>
          <p:cNvSpPr>
            <a:spLocks noGrp="1"/>
          </p:cNvSpPr>
          <p:nvPr>
            <p:ph type="sldNum" sz="quarter" idx="10"/>
          </p:nvPr>
        </p:nvSpPr>
        <p:spPr/>
        <p:txBody>
          <a:bodyPr/>
          <a:lstStyle/>
          <a:p>
            <a:fld id="{8E20E6F3-D10E-FD49-A38C-CB25AB492F8F}" type="slidenum">
              <a:rPr lang="en-US" smtClean="0"/>
              <a:t>21</a:t>
            </a:fld>
            <a:endParaRPr lang="en-US"/>
          </a:p>
        </p:txBody>
      </p:sp>
    </p:spTree>
    <p:extLst>
      <p:ext uri="{BB962C8B-B14F-4D97-AF65-F5344CB8AC3E}">
        <p14:creationId xmlns:p14="http://schemas.microsoft.com/office/powerpoint/2010/main" val="1110923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hangingPunct="0">
              <a:lnSpc>
                <a:spcPct val="120000"/>
              </a:lnSpc>
            </a:pPr>
            <a:r>
              <a:rPr lang="en-US" sz="1200" b="1" dirty="0" smtClean="0">
                <a:latin typeface="Arial"/>
                <a:cs typeface="Arial"/>
              </a:rPr>
              <a:t>Classic </a:t>
            </a:r>
            <a:r>
              <a:rPr lang="en-US" sz="1200" b="1" dirty="0" err="1" smtClean="0">
                <a:latin typeface="Arial"/>
                <a:cs typeface="Arial"/>
              </a:rPr>
              <a:t>Milgram</a:t>
            </a:r>
            <a:r>
              <a:rPr lang="en-US" sz="1200" b="1" dirty="0" smtClean="0">
                <a:latin typeface="Arial"/>
                <a:cs typeface="Arial"/>
              </a:rPr>
              <a:t> study: </a:t>
            </a:r>
            <a:r>
              <a:rPr lang="en-US" sz="1200" dirty="0" smtClean="0">
                <a:latin typeface="Arial"/>
                <a:cs typeface="Arial"/>
              </a:rPr>
              <a:t>Volunteer told to teach another person (actually an accomplice in the experiment) word pairs by applying an electric shock each time the learner was wrong.  The learner also told the volunteer that he had a heart condition.</a:t>
            </a:r>
          </a:p>
          <a:p>
            <a:pPr eaLnBrk="0" hangingPunct="0">
              <a:lnSpc>
                <a:spcPct val="120000"/>
              </a:lnSpc>
            </a:pPr>
            <a:endParaRPr lang="en-US" sz="1200" dirty="0" smtClean="0">
              <a:latin typeface="Arial"/>
              <a:cs typeface="Arial"/>
            </a:endParaRPr>
          </a:p>
          <a:p>
            <a:pPr eaLnBrk="0" hangingPunct="0">
              <a:lnSpc>
                <a:spcPct val="120000"/>
              </a:lnSpc>
            </a:pPr>
            <a:r>
              <a:rPr lang="en-US" sz="1200" dirty="0" smtClean="0">
                <a:latin typeface="Arial"/>
                <a:cs typeface="Arial"/>
              </a:rPr>
              <a:t>65% obeyed by going all the way to 450 volts on the </a:t>
            </a:r>
            <a:r>
              <a:rPr lang="ja-JP" altLang="en-US" sz="1200" dirty="0" smtClean="0">
                <a:latin typeface="Arial"/>
                <a:cs typeface="Arial"/>
              </a:rPr>
              <a:t>“</a:t>
            </a:r>
            <a:r>
              <a:rPr lang="en-US" sz="1200" dirty="0" smtClean="0">
                <a:latin typeface="Arial"/>
                <a:cs typeface="Arial"/>
              </a:rPr>
              <a:t>shock machine</a:t>
            </a:r>
            <a:r>
              <a:rPr lang="ja-JP" altLang="en-US" sz="1200" dirty="0" smtClean="0">
                <a:latin typeface="Arial"/>
                <a:cs typeface="Arial"/>
              </a:rPr>
              <a:t>”</a:t>
            </a:r>
            <a:r>
              <a:rPr lang="en-US" sz="1200" dirty="0" smtClean="0">
                <a:latin typeface="Arial"/>
                <a:cs typeface="Arial"/>
              </a:rPr>
              <a:t> even though the learner eventually could not answer any more questions</a:t>
            </a:r>
            <a:r>
              <a:rPr lang="en-US" sz="1200" dirty="0" smtClean="0">
                <a:latin typeface="Arial"/>
                <a:cs typeface="Arial"/>
              </a:rPr>
              <a:t>.</a:t>
            </a:r>
          </a:p>
          <a:p>
            <a:pPr eaLnBrk="0" hangingPunct="0">
              <a:lnSpc>
                <a:spcPct val="120000"/>
              </a:lnSpc>
            </a:pPr>
            <a:endParaRPr lang="en-US" sz="1200" dirty="0" smtClean="0">
              <a:latin typeface="Arial"/>
              <a:cs typeface="Arial"/>
            </a:endParaRPr>
          </a:p>
          <a:p>
            <a:pPr marL="0" marR="0" lvl="0" indent="0" algn="l" defTabSz="914400" rtl="0" eaLnBrk="0" fontAlgn="auto" latinLnBrk="0" hangingPunct="0">
              <a:lnSpc>
                <a:spcPct val="120000"/>
              </a:lnSpc>
              <a:spcBef>
                <a:spcPts val="0"/>
              </a:spcBef>
              <a:spcAft>
                <a:spcPts val="0"/>
              </a:spcAft>
              <a:buClrTx/>
              <a:buSzTx/>
              <a:buFontTx/>
              <a:buNone/>
              <a:tabLst/>
              <a:defRPr/>
            </a:pPr>
            <a:r>
              <a:rPr lang="en-US" dirty="0" err="1" smtClean="0"/>
              <a:t>Milgrim</a:t>
            </a:r>
            <a:r>
              <a:rPr lang="en-US" dirty="0" smtClean="0"/>
              <a:t> Obedience, in earlier slides,</a:t>
            </a:r>
            <a:r>
              <a:rPr lang="en-US" baseline="0" dirty="0" smtClean="0"/>
              <a:t> 1.2?</a:t>
            </a:r>
            <a:endParaRPr lang="en-US" sz="1200" dirty="0" smtClean="0">
              <a:latin typeface="Arial"/>
              <a:cs typeface="Arial"/>
            </a:endParaRPr>
          </a:p>
          <a:p>
            <a:pPr eaLnBrk="0" hangingPunct="0">
              <a:lnSpc>
                <a:spcPct val="120000"/>
              </a:lnSpc>
            </a:pPr>
            <a:endParaRPr lang="en-US" sz="1200" b="1" dirty="0" smtClean="0">
              <a:latin typeface="Arial"/>
              <a:cs typeface="Arial"/>
            </a:endParaRPr>
          </a:p>
          <a:p>
            <a:pPr eaLnBrk="0" hangingPunct="0">
              <a:lnSpc>
                <a:spcPct val="120000"/>
              </a:lnSpc>
            </a:pPr>
            <a:r>
              <a:rPr lang="en-US" sz="1200" b="1" dirty="0" smtClean="0">
                <a:latin typeface="Arial"/>
                <a:cs typeface="Arial"/>
              </a:rPr>
              <a:t>https://</a:t>
            </a:r>
            <a:r>
              <a:rPr lang="en-US" sz="1200" b="1" dirty="0" err="1" smtClean="0">
                <a:latin typeface="Arial"/>
                <a:cs typeface="Arial"/>
              </a:rPr>
              <a:t>www.youtube.com</a:t>
            </a:r>
            <a:r>
              <a:rPr lang="en-US" sz="1200" b="1" dirty="0" smtClean="0">
                <a:latin typeface="Arial"/>
                <a:cs typeface="Arial"/>
              </a:rPr>
              <a:t>/</a:t>
            </a:r>
            <a:r>
              <a:rPr lang="en-US" sz="1200" b="1" dirty="0" err="1" smtClean="0">
                <a:latin typeface="Arial"/>
                <a:cs typeface="Arial"/>
              </a:rPr>
              <a:t>watch?v</a:t>
            </a:r>
            <a:r>
              <a:rPr lang="en-US" sz="1200" b="1" dirty="0" smtClean="0">
                <a:latin typeface="Arial"/>
                <a:cs typeface="Arial"/>
              </a:rPr>
              <a:t>=xOYLCy5PVgM</a:t>
            </a:r>
          </a:p>
          <a:p>
            <a:pPr eaLnBrk="0" hangingPunct="0">
              <a:lnSpc>
                <a:spcPct val="120000"/>
              </a:lnSpc>
            </a:pPr>
            <a:endParaRPr lang="en-US" sz="1200" b="1" dirty="0" smtClean="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09E91D99-2A4B-4E38-A3FF-5E9A48779F29}" type="slidenum">
              <a:rPr lang="en-US" smtClean="0"/>
              <a:t>23</a:t>
            </a:fld>
            <a:endParaRPr lang="en-US"/>
          </a:p>
        </p:txBody>
      </p:sp>
    </p:spTree>
    <p:extLst>
      <p:ext uri="{BB962C8B-B14F-4D97-AF65-F5344CB8AC3E}">
        <p14:creationId xmlns:p14="http://schemas.microsoft.com/office/powerpoint/2010/main" val="3080938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Normative influence definition</a:t>
            </a:r>
          </a:p>
          <a:p>
            <a:r>
              <a:rPr lang="en-GB" dirty="0" smtClean="0"/>
              <a:t>Informational social influence definition</a:t>
            </a:r>
          </a:p>
          <a:p>
            <a:r>
              <a:rPr lang="en-GB" dirty="0" smtClean="0"/>
              <a:t> </a:t>
            </a:r>
            <a:endParaRPr lang="en-GB" dirty="0"/>
          </a:p>
        </p:txBody>
      </p:sp>
      <p:sp>
        <p:nvSpPr>
          <p:cNvPr id="4" name="Slide Number Placeholder 3"/>
          <p:cNvSpPr>
            <a:spLocks noGrp="1"/>
          </p:cNvSpPr>
          <p:nvPr>
            <p:ph type="sldNum" sz="quarter" idx="10"/>
          </p:nvPr>
        </p:nvSpPr>
        <p:spPr/>
        <p:txBody>
          <a:bodyPr/>
          <a:lstStyle/>
          <a:p>
            <a:fld id="{09E91D99-2A4B-4E38-A3FF-5E9A48779F29}" type="slidenum">
              <a:rPr lang="en-US" smtClean="0"/>
              <a:t>26</a:t>
            </a:fld>
            <a:endParaRPr lang="en-US"/>
          </a:p>
        </p:txBody>
      </p:sp>
    </p:spTree>
    <p:extLst>
      <p:ext uri="{BB962C8B-B14F-4D97-AF65-F5344CB8AC3E}">
        <p14:creationId xmlns:p14="http://schemas.microsoft.com/office/powerpoint/2010/main" val="1266939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susceptible to conformity effects</a:t>
            </a:r>
          </a:p>
          <a:p>
            <a:r>
              <a:rPr lang="en-GB" dirty="0" smtClean="0"/>
              <a:t>People 3+</a:t>
            </a:r>
          </a:p>
          <a:p>
            <a:r>
              <a:rPr lang="en-GB" dirty="0" smtClean="0"/>
              <a:t>Cultural</a:t>
            </a:r>
            <a:r>
              <a:rPr lang="en-GB" baseline="0" dirty="0" smtClean="0"/>
              <a:t> affliction</a:t>
            </a:r>
          </a:p>
          <a:p>
            <a:r>
              <a:rPr lang="en-GB" baseline="0" dirty="0" smtClean="0"/>
              <a:t>If group is desirable</a:t>
            </a:r>
            <a:endParaRPr lang="en-GB" dirty="0" smtClean="0"/>
          </a:p>
        </p:txBody>
      </p:sp>
      <p:sp>
        <p:nvSpPr>
          <p:cNvPr id="4" name="Slide Number Placeholder 3"/>
          <p:cNvSpPr>
            <a:spLocks noGrp="1"/>
          </p:cNvSpPr>
          <p:nvPr>
            <p:ph type="sldNum" sz="quarter" idx="10"/>
          </p:nvPr>
        </p:nvSpPr>
        <p:spPr/>
        <p:txBody>
          <a:bodyPr/>
          <a:lstStyle/>
          <a:p>
            <a:pPr>
              <a:defRPr/>
            </a:pPr>
            <a:fld id="{EFAF0C21-8D54-A846-A48B-D02ECD372672}" type="slidenum">
              <a:rPr lang="en-US" smtClean="0"/>
              <a:pPr>
                <a:defRPr/>
              </a:pPr>
              <a:t>27</a:t>
            </a:fld>
            <a:endParaRPr lang="en-US"/>
          </a:p>
        </p:txBody>
      </p:sp>
    </p:spTree>
    <p:extLst>
      <p:ext uri="{BB962C8B-B14F-4D97-AF65-F5344CB8AC3E}">
        <p14:creationId xmlns:p14="http://schemas.microsoft.com/office/powerpoint/2010/main" val="312657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Judge</a:t>
            </a:r>
            <a:r>
              <a:rPr lang="en-GB" baseline="0" dirty="0" smtClean="0"/>
              <a:t> people by their behaviour, but judging our own behaviour by our external environment</a:t>
            </a:r>
            <a:endParaRPr lang="en-GB" dirty="0"/>
          </a:p>
        </p:txBody>
      </p:sp>
      <p:sp>
        <p:nvSpPr>
          <p:cNvPr id="4" name="Slide Number Placeholder 3"/>
          <p:cNvSpPr>
            <a:spLocks noGrp="1"/>
          </p:cNvSpPr>
          <p:nvPr>
            <p:ph type="sldNum" sz="quarter" idx="10"/>
          </p:nvPr>
        </p:nvSpPr>
        <p:spPr/>
        <p:txBody>
          <a:bodyPr/>
          <a:lstStyle/>
          <a:p>
            <a:fld id="{09E91D99-2A4B-4E38-A3FF-5E9A48779F29}" type="slidenum">
              <a:rPr lang="en-US" smtClean="0"/>
              <a:t>4</a:t>
            </a:fld>
            <a:endParaRPr lang="en-US"/>
          </a:p>
        </p:txBody>
      </p:sp>
    </p:spTree>
    <p:extLst>
      <p:ext uri="{BB962C8B-B14F-4D97-AF65-F5344CB8AC3E}">
        <p14:creationId xmlns:p14="http://schemas.microsoft.com/office/powerpoint/2010/main" val="12327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Being in collective culture</a:t>
            </a:r>
            <a:r>
              <a:rPr lang="en-GB" baseline="0" dirty="0" smtClean="0"/>
              <a:t> than being individualist culture reduces </a:t>
            </a:r>
            <a:r>
              <a:rPr lang="en-GB" baseline="0" dirty="0" err="1" smtClean="0"/>
              <a:t>fae</a:t>
            </a:r>
            <a:endParaRPr lang="en-GB" baseline="0" dirty="0" smtClean="0"/>
          </a:p>
          <a:p>
            <a:r>
              <a:rPr lang="en-GB" baseline="0" dirty="0" smtClean="0"/>
              <a:t>Also knowing the person, or putting yourself in their shoes reduces </a:t>
            </a:r>
            <a:r>
              <a:rPr lang="en-GB" baseline="0" dirty="0" err="1" smtClean="0"/>
              <a:t>fae</a:t>
            </a:r>
            <a:endParaRPr lang="en-GB" dirty="0"/>
          </a:p>
        </p:txBody>
      </p:sp>
      <p:sp>
        <p:nvSpPr>
          <p:cNvPr id="4" name="Slide Number Placeholder 3"/>
          <p:cNvSpPr>
            <a:spLocks noGrp="1"/>
          </p:cNvSpPr>
          <p:nvPr>
            <p:ph type="sldNum" sz="quarter" idx="10"/>
          </p:nvPr>
        </p:nvSpPr>
        <p:spPr/>
        <p:txBody>
          <a:bodyPr/>
          <a:lstStyle/>
          <a:p>
            <a:fld id="{09E91D99-2A4B-4E38-A3FF-5E9A48779F29}" type="slidenum">
              <a:rPr lang="en-US" smtClean="0"/>
              <a:t>8</a:t>
            </a:fld>
            <a:endParaRPr lang="en-US"/>
          </a:p>
        </p:txBody>
      </p:sp>
    </p:spTree>
    <p:extLst>
      <p:ext uri="{BB962C8B-B14F-4D97-AF65-F5344CB8AC3E}">
        <p14:creationId xmlns:p14="http://schemas.microsoft.com/office/powerpoint/2010/main" val="4115360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01EEA7C-7077-4F03-9B9C-36C76E3BE56D}" type="slidenum">
              <a:rPr lang="en-US" smtClean="0">
                <a:latin typeface="Arial" pitchFamily="34" charset="0"/>
              </a:rPr>
              <a:pPr fontAlgn="base">
                <a:spcBef>
                  <a:spcPct val="0"/>
                </a:spcBef>
                <a:spcAft>
                  <a:spcPct val="0"/>
                </a:spcAft>
                <a:defRPr/>
              </a:pPr>
              <a:t>10</a:t>
            </a:fld>
            <a:endParaRPr lang="en-US" smtClean="0">
              <a:latin typeface="Arial" pitchFamily="34" charset="0"/>
            </a:endParaRPr>
          </a:p>
        </p:txBody>
      </p:sp>
      <p:sp>
        <p:nvSpPr>
          <p:cNvPr id="31747" name="Rectangle 2"/>
          <p:cNvSpPr>
            <a:spLocks noGrp="1" noRot="1" noChangeAspect="1" noChangeArrowheads="1" noTextEdit="1"/>
          </p:cNvSpPr>
          <p:nvPr>
            <p:ph type="sldImg"/>
          </p:nvPr>
        </p:nvSpPr>
        <p:spPr bwMode="auto">
          <a:xfrm>
            <a:off x="1141413" y="684213"/>
            <a:ext cx="4576762" cy="3432175"/>
          </a:xfrm>
          <a:noFill/>
          <a:ln>
            <a:solidFill>
              <a:srgbClr val="000000"/>
            </a:solidFill>
            <a:miter lim="800000"/>
            <a:headEnd/>
            <a:tailEnd/>
          </a:ln>
        </p:spPr>
      </p:sp>
      <p:sp>
        <p:nvSpPr>
          <p:cNvPr id="31748" name="Rectangle 3"/>
          <p:cNvSpPr>
            <a:spLocks noGrp="1" noChangeArrowheads="1"/>
          </p:cNvSpPr>
          <p:nvPr>
            <p:ph type="body" idx="1"/>
          </p:nvPr>
        </p:nvSpPr>
        <p:spPr bwMode="auto">
          <a:xfrm>
            <a:off x="685800" y="4343400"/>
            <a:ext cx="5486400" cy="4116388"/>
          </a:xfrm>
          <a:noFill/>
        </p:spPr>
        <p:txBody>
          <a:bodyPr wrap="square" numCol="1" anchor="t" anchorCtr="0" compatLnSpc="1">
            <a:prstTxWarp prst="textNoShape">
              <a:avLst/>
            </a:prstTxWarp>
          </a:bodyPr>
          <a:lstStyle/>
          <a:p>
            <a:pPr eaLnBrk="1" hangingPunct="1">
              <a:spcBef>
                <a:spcPct val="0"/>
              </a:spcBef>
            </a:pPr>
            <a:r>
              <a:rPr lang="en-US" dirty="0" smtClean="0">
                <a:latin typeface="Arial" pitchFamily="34" charset="0"/>
              </a:rPr>
              <a:t>This effect is somewhat tangential to the social psych concept, but connects to the topic of attitude coming up.</a:t>
            </a:r>
          </a:p>
        </p:txBody>
      </p:sp>
    </p:spTree>
    <p:extLst>
      <p:ext uri="{BB962C8B-B14F-4D97-AF65-F5344CB8AC3E}">
        <p14:creationId xmlns:p14="http://schemas.microsoft.com/office/powerpoint/2010/main" val="3288987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Instructor:  Students may see “Persuasion” as a social influence topic; but here, the influence on behavior is mediated by cognition (attitudes).</a:t>
            </a:r>
          </a:p>
          <a:p>
            <a:pPr eaLnBrk="1" hangingPunct="1">
              <a:spcBef>
                <a:spcPct val="0"/>
              </a:spcBef>
            </a:pPr>
            <a:endParaRPr lang="en-US" dirty="0" smtClean="0"/>
          </a:p>
          <a:p>
            <a:r>
              <a:rPr lang="en-US" sz="1200" kern="1200" dirty="0" smtClean="0">
                <a:solidFill>
                  <a:schemeClr val="tx1"/>
                </a:solidFill>
                <a:effectLst/>
                <a:latin typeface="+mn-lt"/>
                <a:ea typeface="+mn-ea"/>
                <a:cs typeface="+mn-cs"/>
              </a:rPr>
              <a:t>Petty and </a:t>
            </a:r>
            <a:r>
              <a:rPr lang="en-US" sz="1200" kern="1200" dirty="0" err="1" smtClean="0">
                <a:solidFill>
                  <a:schemeClr val="tx1"/>
                </a:solidFill>
                <a:effectLst/>
                <a:latin typeface="+mn-lt"/>
                <a:ea typeface="+mn-ea"/>
                <a:cs typeface="+mn-cs"/>
              </a:rPr>
              <a:t>Cacioppo</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hlinkClick r:id="rId3"/>
              </a:rPr>
              <a:t>1986a</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hlinkClick r:id="rId4"/>
              </a:rPr>
              <a:t>1986b</a:t>
            </a:r>
            <a:r>
              <a:rPr lang="en-US" sz="1200" kern="1200" dirty="0" smtClean="0">
                <a:solidFill>
                  <a:schemeClr val="tx1"/>
                </a:solidFill>
                <a:effectLst/>
                <a:latin typeface="+mn-lt"/>
                <a:ea typeface="+mn-ea"/>
                <a:cs typeface="+mn-cs"/>
              </a:rPr>
              <a:t>) state that there are two “routes” to persuasion: central and peripheral. The </a:t>
            </a:r>
            <a:r>
              <a:rPr lang="en-US" sz="1200" u="sng" kern="1200" dirty="0" smtClean="0">
                <a:solidFill>
                  <a:schemeClr val="tx1"/>
                </a:solidFill>
                <a:effectLst/>
                <a:latin typeface="+mn-lt"/>
                <a:ea typeface="+mn-ea"/>
                <a:cs typeface="+mn-cs"/>
              </a:rPr>
              <a:t>central</a:t>
            </a:r>
            <a:r>
              <a:rPr lang="en-US" sz="1200" kern="1200" dirty="0" smtClean="0">
                <a:solidFill>
                  <a:schemeClr val="tx1"/>
                </a:solidFill>
                <a:effectLst/>
                <a:latin typeface="+mn-lt"/>
                <a:ea typeface="+mn-ea"/>
                <a:cs typeface="+mn-cs"/>
              </a:rPr>
              <a:t> route to persuasion consists of thoughtful consideration of the arguments (ideas, content) of the message. When a receiver is doing central processing, he or she is being an active participant in the process of persuasion. Central processing has two prerequisites: It can only occur when the receiver has both the </a:t>
            </a:r>
            <a:r>
              <a:rPr lang="en-US" sz="1200" u="sng" kern="1200" dirty="0" err="1" smtClean="0">
                <a:solidFill>
                  <a:schemeClr val="tx1"/>
                </a:solidFill>
                <a:effectLst/>
                <a:latin typeface="+mn-lt"/>
                <a:ea typeface="+mn-ea"/>
                <a:cs typeface="+mn-cs"/>
              </a:rPr>
              <a:t>motivation</a:t>
            </a:r>
            <a:r>
              <a:rPr lang="en-US" sz="1200" kern="1200" dirty="0" err="1"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the </a:t>
            </a:r>
            <a:r>
              <a:rPr lang="en-US" sz="1200" u="sng" kern="1200" dirty="0" smtClean="0">
                <a:solidFill>
                  <a:schemeClr val="tx1"/>
                </a:solidFill>
                <a:effectLst/>
                <a:latin typeface="+mn-lt"/>
                <a:ea typeface="+mn-ea"/>
                <a:cs typeface="+mn-cs"/>
              </a:rPr>
              <a:t>ability</a:t>
            </a:r>
            <a:r>
              <a:rPr lang="en-US" sz="1200" kern="1200" dirty="0" smtClean="0">
                <a:solidFill>
                  <a:schemeClr val="tx1"/>
                </a:solidFill>
                <a:effectLst/>
                <a:latin typeface="+mn-lt"/>
                <a:ea typeface="+mn-ea"/>
                <a:cs typeface="+mn-cs"/>
              </a:rPr>
              <a:t> to think about the message and its topic. If the listener doesn’t care about the topic of the persuasive message, he or she will almost certainly lack the motivation to do central processing. On the other hand, if the listener is distracted or has trouble understanding the message, he or she will lack the ability to do central processing.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a:t>
            </a:r>
            <a:r>
              <a:rPr lang="en-US" sz="1200" u="sng" kern="1200" dirty="0" smtClean="0">
                <a:solidFill>
                  <a:schemeClr val="tx1"/>
                </a:solidFill>
                <a:effectLst/>
                <a:latin typeface="+mn-lt"/>
                <a:ea typeface="+mn-ea"/>
                <a:cs typeface="+mn-cs"/>
              </a:rPr>
              <a:t>peripheral</a:t>
            </a:r>
            <a:r>
              <a:rPr lang="en-US" sz="1200" kern="1200" dirty="0" smtClean="0">
                <a:solidFill>
                  <a:schemeClr val="tx1"/>
                </a:solidFill>
                <a:effectLst/>
                <a:latin typeface="+mn-lt"/>
                <a:ea typeface="+mn-ea"/>
                <a:cs typeface="+mn-cs"/>
              </a:rPr>
              <a:t> route to persuasion occurs when the listener decides whether to agree with the message based on other cues besides the strength of the arguments or ideas in the message. For example, a listener may decide to agree with a message because the source appears to be an expert, or is attractive. The peripheral route also occurs when a listener is persuaded because he or she notices that a message has many arguments -- but lacks the ability or motivation to think about them individually. In other words, peripheral cues, like source expertise (credibility) or many arguments in one message, are a short-cut. I don’t want to or can’t think carefully about the ideas in this persuasive message, but it is a fair gamble to go ahead agree with the message if the source appears to be knowledgeable or if there are many arguments in support of the message. This route occurs when the auditor is unable or unwilling to engage in much thought on the message. Receivers engaged in peripheral processing are more passive than those doing central processing.</a:t>
            </a:r>
          </a:p>
          <a:p>
            <a:r>
              <a:rPr lang="en-US" sz="1200" kern="1200" dirty="0" smtClean="0">
                <a:solidFill>
                  <a:schemeClr val="tx1"/>
                </a:solidFill>
                <a:effectLst/>
                <a:latin typeface="+mn-lt"/>
                <a:ea typeface="+mn-ea"/>
                <a:cs typeface="+mn-cs"/>
              </a:rPr>
              <a:t> </a:t>
            </a:r>
          </a:p>
          <a:p>
            <a:pPr eaLnBrk="1" hangingPunct="1">
              <a:spcBef>
                <a:spcPct val="0"/>
              </a:spcBef>
            </a:pPr>
            <a:endParaRPr lang="en-US" dirty="0" smtClean="0"/>
          </a:p>
          <a:p>
            <a:pPr eaLnBrk="1" hangingPunct="1">
              <a:spcBef>
                <a:spcPct val="0"/>
              </a:spcBef>
            </a:pPr>
            <a:endParaRPr lang="en-US" dirty="0" smtClean="0"/>
          </a:p>
        </p:txBody>
      </p:sp>
      <p:sp>
        <p:nvSpPr>
          <p:cNvPr id="3379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20F6EE2C-5F01-45D2-A99A-BC003DD5EA6B}" type="slidenum">
              <a:rPr lang="en-US" smtClean="0"/>
              <a:pPr fontAlgn="base">
                <a:spcBef>
                  <a:spcPct val="0"/>
                </a:spcBef>
                <a:spcAft>
                  <a:spcPct val="0"/>
                </a:spcAft>
                <a:defRPr/>
              </a:pPr>
              <a:t>14</a:t>
            </a:fld>
            <a:endParaRPr lang="en-US" smtClean="0"/>
          </a:p>
        </p:txBody>
      </p:sp>
    </p:spTree>
    <p:extLst>
      <p:ext uri="{BB962C8B-B14F-4D97-AF65-F5344CB8AC3E}">
        <p14:creationId xmlns:p14="http://schemas.microsoft.com/office/powerpoint/2010/main" val="1180061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68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81D44EB-D3B5-4D4C-83D4-D4F3780E8CBA}" type="slidenum">
              <a:rPr lang="en-US" smtClean="0"/>
              <a:pPr fontAlgn="base">
                <a:spcBef>
                  <a:spcPct val="0"/>
                </a:spcBef>
                <a:spcAft>
                  <a:spcPct val="0"/>
                </a:spcAft>
                <a:defRPr/>
              </a:pPr>
              <a:t>16</a:t>
            </a:fld>
            <a:endParaRPr lang="en-US" smtClean="0"/>
          </a:p>
        </p:txBody>
      </p:sp>
    </p:spTree>
    <p:extLst>
      <p:ext uri="{BB962C8B-B14F-4D97-AF65-F5344CB8AC3E}">
        <p14:creationId xmlns:p14="http://schemas.microsoft.com/office/powerpoint/2010/main" val="1071110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a:t>
            </a:r>
            <a:r>
              <a:rPr lang="en-US" dirty="0" smtClean="0"/>
              <a:t>atrocities at Abu Ghraib, used as an example of role playing in the book, may also be an example of the foot in the door phenomenon, if: as prisoners were harmed, attitudes about the prisoners became more dehumanizing, allowing harm to escalate.</a:t>
            </a:r>
          </a:p>
        </p:txBody>
      </p:sp>
      <p:sp>
        <p:nvSpPr>
          <p:cNvPr id="378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E43F6EA-0169-4344-A705-8048E0680FE7}" type="slidenum">
              <a:rPr lang="en-US" smtClean="0"/>
              <a:pPr fontAlgn="base">
                <a:spcBef>
                  <a:spcPct val="0"/>
                </a:spcBef>
                <a:spcAft>
                  <a:spcPct val="0"/>
                </a:spcAft>
                <a:defRPr/>
              </a:pPr>
              <a:t>17</a:t>
            </a:fld>
            <a:endParaRPr lang="en-US" smtClean="0"/>
          </a:p>
        </p:txBody>
      </p:sp>
    </p:spTree>
    <p:extLst>
      <p:ext uri="{BB962C8B-B14F-4D97-AF65-F5344CB8AC3E}">
        <p14:creationId xmlns:p14="http://schemas.microsoft.com/office/powerpoint/2010/main" val="2508496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ts val="2000"/>
              </a:lnSpc>
              <a:spcBef>
                <a:spcPts val="0"/>
              </a:spcBef>
              <a:spcAft>
                <a:spcPts val="1200"/>
              </a:spcAft>
              <a:buClrTx/>
              <a:buSzTx/>
              <a:buFont typeface="Wingdings" charset="0"/>
              <a:buNone/>
              <a:tabLst/>
              <a:defRPr/>
            </a:pPr>
            <a:r>
              <a:rPr lang="en-US" sz="1200" dirty="0" err="1" smtClean="0">
                <a:latin typeface="Calibri" charset="0"/>
              </a:rPr>
              <a:t>Festinger</a:t>
            </a:r>
            <a:r>
              <a:rPr lang="ja-JP" altLang="en-US" sz="1200" dirty="0" smtClean="0">
                <a:latin typeface="Calibri" charset="0"/>
              </a:rPr>
              <a:t>’</a:t>
            </a:r>
            <a:r>
              <a:rPr lang="en-US" sz="1200" dirty="0" smtClean="0">
                <a:latin typeface="Calibri" charset="0"/>
              </a:rPr>
              <a:t>s Study (1957):  Students were paid either large or small amounts to express enjoyment of a boring activity.  Then many of the students changed their attitudes about the activity.  Which amount shifted attitudes?</a:t>
            </a:r>
          </a:p>
          <a:p>
            <a:pPr marL="0" indent="0">
              <a:lnSpc>
                <a:spcPts val="2000"/>
              </a:lnSpc>
              <a:spcAft>
                <a:spcPts val="1200"/>
              </a:spcAft>
              <a:buFont typeface="Wingdings" charset="0"/>
              <a:buNone/>
            </a:pPr>
            <a:endParaRPr lang="en-US" sz="1200" b="1" i="1" dirty="0" smtClean="0">
              <a:solidFill>
                <a:srgbClr val="A0366C"/>
              </a:solidFill>
              <a:latin typeface="Calibri" charset="0"/>
              <a:sym typeface="Wingdings" charset="0"/>
            </a:endParaRPr>
          </a:p>
          <a:p>
            <a:pPr marL="342900" indent="-342900">
              <a:lnSpc>
                <a:spcPts val="2000"/>
              </a:lnSpc>
              <a:spcAft>
                <a:spcPts val="1200"/>
              </a:spcAft>
              <a:buFont typeface="Wingdings" charset="0"/>
              <a:buChar char="§"/>
            </a:pPr>
            <a:r>
              <a:rPr lang="en-US" sz="1200" b="1" i="1" dirty="0" smtClean="0">
                <a:solidFill>
                  <a:srgbClr val="A0366C"/>
                </a:solidFill>
                <a:latin typeface="Calibri" charset="0"/>
                <a:sym typeface="Wingdings" charset="0"/>
              </a:rPr>
              <a:t>Getting paid more: </a:t>
            </a:r>
            <a:r>
              <a:rPr lang="ja-JP" altLang="en-US" sz="1200" b="1" i="1" dirty="0" smtClean="0">
                <a:solidFill>
                  <a:srgbClr val="A0366C"/>
                </a:solidFill>
                <a:latin typeface="Calibri" charset="0"/>
                <a:sym typeface="Wingdings" charset="0"/>
              </a:rPr>
              <a:t>“</a:t>
            </a:r>
            <a:r>
              <a:rPr lang="en-US" sz="1200" b="1" i="1" dirty="0" smtClean="0">
                <a:solidFill>
                  <a:srgbClr val="A0366C"/>
                </a:solidFill>
                <a:latin typeface="Calibri" charset="0"/>
                <a:sym typeface="Wingdings" charset="0"/>
              </a:rPr>
              <a:t>I was paid to say that.</a:t>
            </a:r>
            <a:r>
              <a:rPr lang="ja-JP" altLang="en-US" sz="1200" b="1" i="1" dirty="0" smtClean="0">
                <a:solidFill>
                  <a:srgbClr val="A0366C"/>
                </a:solidFill>
                <a:latin typeface="Calibri" charset="0"/>
                <a:sym typeface="Wingdings" charset="0"/>
              </a:rPr>
              <a:t>”</a:t>
            </a:r>
            <a:endParaRPr lang="en-US" sz="1200" b="1" i="1" dirty="0" smtClean="0">
              <a:solidFill>
                <a:srgbClr val="A0366C"/>
              </a:solidFill>
              <a:latin typeface="Calibri" charset="0"/>
              <a:sym typeface="Wingdings" charset="0"/>
            </a:endParaRPr>
          </a:p>
          <a:p>
            <a:pPr marL="342900" indent="-342900">
              <a:lnSpc>
                <a:spcPts val="2000"/>
              </a:lnSpc>
              <a:spcAft>
                <a:spcPts val="1200"/>
              </a:spcAft>
              <a:buFont typeface="Wingdings" charset="0"/>
              <a:buChar char="§"/>
            </a:pPr>
            <a:r>
              <a:rPr lang="en-US" sz="1200" b="1" i="1" dirty="0" smtClean="0">
                <a:solidFill>
                  <a:srgbClr val="A0366C"/>
                </a:solidFill>
                <a:latin typeface="Calibri" charset="0"/>
                <a:sym typeface="Wingdings" charset="0"/>
              </a:rPr>
              <a:t>Getting paid less:  </a:t>
            </a:r>
            <a:r>
              <a:rPr lang="ja-JP" altLang="en-US" sz="1200" b="1" i="1" dirty="0" smtClean="0">
                <a:solidFill>
                  <a:srgbClr val="A0366C"/>
                </a:solidFill>
                <a:latin typeface="Calibri" charset="0"/>
                <a:sym typeface="Wingdings" charset="0"/>
              </a:rPr>
              <a:t>“</a:t>
            </a:r>
            <a:r>
              <a:rPr lang="en-US" sz="1200" b="1" i="1" dirty="0" smtClean="0">
                <a:solidFill>
                  <a:srgbClr val="A0366C"/>
                </a:solidFill>
                <a:latin typeface="Calibri" charset="0"/>
                <a:sym typeface="Wingdings" charset="0"/>
              </a:rPr>
              <a:t>Why would I say it was fun?  Just for a dollar?  Weird.  Maybe it wasn</a:t>
            </a:r>
            <a:r>
              <a:rPr lang="ja-JP" altLang="en-US" sz="1200" b="1" i="1" dirty="0" smtClean="0">
                <a:solidFill>
                  <a:srgbClr val="A0366C"/>
                </a:solidFill>
                <a:latin typeface="Calibri" charset="0"/>
                <a:sym typeface="Wingdings" charset="0"/>
              </a:rPr>
              <a:t>’</a:t>
            </a:r>
            <a:r>
              <a:rPr lang="en-US" sz="1200" b="1" i="1" dirty="0" smtClean="0">
                <a:solidFill>
                  <a:srgbClr val="A0366C"/>
                </a:solidFill>
                <a:latin typeface="Calibri" charset="0"/>
                <a:sym typeface="Wingdings" charset="0"/>
              </a:rPr>
              <a:t>t so bad, now that I think of </a:t>
            </a:r>
            <a:endParaRPr lang="en-US" dirty="0"/>
          </a:p>
        </p:txBody>
      </p:sp>
      <p:sp>
        <p:nvSpPr>
          <p:cNvPr id="4" name="Slide Number Placeholder 3"/>
          <p:cNvSpPr>
            <a:spLocks noGrp="1"/>
          </p:cNvSpPr>
          <p:nvPr>
            <p:ph type="sldNum" sz="quarter" idx="10"/>
          </p:nvPr>
        </p:nvSpPr>
        <p:spPr/>
        <p:txBody>
          <a:bodyPr/>
          <a:lstStyle/>
          <a:p>
            <a:fld id="{8E20E6F3-D10E-FD49-A38C-CB25AB492F8F}" type="slidenum">
              <a:rPr lang="en-US" smtClean="0"/>
              <a:t>18</a:t>
            </a:fld>
            <a:endParaRPr lang="en-US"/>
          </a:p>
        </p:txBody>
      </p:sp>
    </p:spTree>
    <p:extLst>
      <p:ext uri="{BB962C8B-B14F-4D97-AF65-F5344CB8AC3E}">
        <p14:creationId xmlns:p14="http://schemas.microsoft.com/office/powerpoint/2010/main" val="716727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 tragic story which may relate to the second bullet is the possible suicide of Heath Ledger who complained before his death that he was becoming disturbed by the attitudes he adopted while immersing himself in the role of the Joker in a Batman movie.</a:t>
            </a:r>
          </a:p>
          <a:p>
            <a:pPr eaLnBrk="1" hangingPunct="1">
              <a:spcBef>
                <a:spcPct val="0"/>
              </a:spcBef>
            </a:pPr>
            <a:r>
              <a:rPr lang="en-US" dirty="0" smtClean="0"/>
              <a:t>Instructor:  if you play excerpts from the Stanford prison study video, I strongly recommend featuring the interviews at the end which show how the attitudes remained after the role playing was done.  </a:t>
            </a:r>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6665B9B-3B73-4B62-998E-73D92C7D76CB}" type="slidenum">
              <a:rPr lang="en-US" smtClean="0"/>
              <a:pPr fontAlgn="base">
                <a:spcBef>
                  <a:spcPct val="0"/>
                </a:spcBef>
                <a:spcAft>
                  <a:spcPct val="0"/>
                </a:spcAft>
                <a:defRPr/>
              </a:pPr>
              <a:t>19</a:t>
            </a:fld>
            <a:endParaRPr lang="en-US" smtClean="0"/>
          </a:p>
        </p:txBody>
      </p:sp>
    </p:spTree>
    <p:extLst>
      <p:ext uri="{BB962C8B-B14F-4D97-AF65-F5344CB8AC3E}">
        <p14:creationId xmlns:p14="http://schemas.microsoft.com/office/powerpoint/2010/main" val="3641022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70ECCA-6E5C-4680-99DA-A3501B0B6426}"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EE17A-5B95-4A2B-851D-61CF770C38A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70ECCA-6E5C-4680-99DA-A3501B0B6426}"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EE17A-5B95-4A2B-851D-61CF770C38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70ECCA-6E5C-4680-99DA-A3501B0B6426}"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EE17A-5B95-4A2B-851D-61CF770C38A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43043DC6-B4F2-4D50-9EC0-82C30BA2E050}" type="slidenum">
              <a:rPr lang="en-US"/>
              <a:pPr>
                <a:defRPr/>
              </a:pPr>
              <a:t>‹#›</a:t>
            </a:fld>
            <a:endParaRPr lang="en-US"/>
          </a:p>
        </p:txBody>
      </p:sp>
    </p:spTree>
    <p:extLst>
      <p:ext uri="{BB962C8B-B14F-4D97-AF65-F5344CB8AC3E}">
        <p14:creationId xmlns:p14="http://schemas.microsoft.com/office/powerpoint/2010/main" val="183766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70ECCA-6E5C-4680-99DA-A3501B0B6426}"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EE17A-5B95-4A2B-851D-61CF770C38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70ECCA-6E5C-4680-99DA-A3501B0B6426}"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EE17A-5B95-4A2B-851D-61CF770C38A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70ECCA-6E5C-4680-99DA-A3501B0B6426}"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EE17A-5B95-4A2B-851D-61CF770C38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70ECCA-6E5C-4680-99DA-A3501B0B6426}" type="datetimeFigureOut">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EEE17A-5B95-4A2B-851D-61CF770C38A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70ECCA-6E5C-4680-99DA-A3501B0B6426}" type="datetimeFigureOut">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EEE17A-5B95-4A2B-851D-61CF770C38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0ECCA-6E5C-4680-99DA-A3501B0B6426}" type="datetimeFigureOut">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EEE17A-5B95-4A2B-851D-61CF770C38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70ECCA-6E5C-4680-99DA-A3501B0B6426}"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EE17A-5B95-4A2B-851D-61CF770C38A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70ECCA-6E5C-4680-99DA-A3501B0B6426}"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EE17A-5B95-4A2B-851D-61CF770C38A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670ECCA-6E5C-4680-99DA-A3501B0B6426}" type="datetimeFigureOut">
              <a:rPr lang="en-US" smtClean="0"/>
              <a:t>11/29/2016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CEEE17A-5B95-4A2B-851D-61CF770C38A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L_LKzEqlPt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hyperlink" Target="https://www.youtube.com/watch?v=xOYLCy5PVgM" TargetMode="Externa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NyDDyT1lDhA"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algn="ctr" eaLnBrk="1" hangingPunct="1"/>
            <a:r>
              <a:rPr lang="en-US" altLang="en-US" dirty="0" smtClean="0"/>
              <a:t>Social Psychology</a:t>
            </a:r>
          </a:p>
        </p:txBody>
      </p:sp>
      <p:sp>
        <p:nvSpPr>
          <p:cNvPr id="3075" name="Subtitle 2"/>
          <p:cNvSpPr>
            <a:spLocks noGrp="1"/>
          </p:cNvSpPr>
          <p:nvPr>
            <p:ph type="subTitle" idx="1"/>
          </p:nvPr>
        </p:nvSpPr>
        <p:spPr>
          <a:xfrm>
            <a:off x="1219200" y="3429000"/>
            <a:ext cx="6400800" cy="1752600"/>
          </a:xfrm>
        </p:spPr>
        <p:txBody>
          <a:bodyPr/>
          <a:lstStyle/>
          <a:p>
            <a:pPr algn="ctr" eaLnBrk="1" hangingPunct="1"/>
            <a:r>
              <a:rPr lang="en-US" altLang="en-US" dirty="0" smtClean="0"/>
              <a:t>Fall 2016</a:t>
            </a:r>
          </a:p>
          <a:p>
            <a:pPr algn="ctr" eaLnBrk="1" hangingPunct="1"/>
            <a:r>
              <a:rPr lang="en-US" altLang="en-US" dirty="0" smtClean="0"/>
              <a:t>PSY 101</a:t>
            </a:r>
          </a:p>
          <a:p>
            <a:pPr algn="ctr" eaLnBrk="1" hangingPunct="1"/>
            <a:r>
              <a:rPr lang="en-US" altLang="en-US" dirty="0" smtClean="0"/>
              <a:t>Prof: Dr. Doe </a:t>
            </a:r>
            <a:r>
              <a:rPr lang="en-US" altLang="en-US" dirty="0" err="1" smtClean="0"/>
              <a:t>Buchli</a:t>
            </a:r>
            <a:r>
              <a:rPr lang="en-US" altLang="en-US" dirty="0" smtClean="0"/>
              <a:t>, PhD</a:t>
            </a:r>
          </a:p>
        </p:txBody>
      </p:sp>
    </p:spTree>
    <p:custDataLst>
      <p:tags r:id="rId1"/>
    </p:custDataLst>
    <p:extLst>
      <p:ext uri="{BB962C8B-B14F-4D97-AF65-F5344CB8AC3E}">
        <p14:creationId xmlns:p14="http://schemas.microsoft.com/office/powerpoint/2010/main" val="1097919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631825"/>
            <a:ext cx="8534400" cy="685800"/>
          </a:xfrm>
        </p:spPr>
        <p:txBody>
          <a:bodyPr rtlCol="0">
            <a:normAutofit fontScale="90000"/>
          </a:bodyPr>
          <a:lstStyle/>
          <a:p>
            <a:pPr algn="ctr" eaLnBrk="1" fontAlgn="auto" hangingPunct="1">
              <a:spcAft>
                <a:spcPts val="0"/>
              </a:spcAft>
              <a:defRPr/>
            </a:pPr>
            <a:r>
              <a:rPr lang="en-US" dirty="0" smtClean="0">
                <a:solidFill>
                  <a:schemeClr val="tx1"/>
                </a:solidFill>
              </a:rPr>
              <a:t>Consequences of Attribution</a:t>
            </a:r>
          </a:p>
        </p:txBody>
      </p:sp>
      <p:sp>
        <p:nvSpPr>
          <p:cNvPr id="35844" name="Rectangle 3"/>
          <p:cNvSpPr>
            <a:spLocks noGrp="1" noChangeArrowheads="1"/>
          </p:cNvSpPr>
          <p:nvPr>
            <p:ph type="body" sz="half" idx="1"/>
          </p:nvPr>
        </p:nvSpPr>
        <p:spPr>
          <a:xfrm>
            <a:off x="26988" y="5016500"/>
            <a:ext cx="2971800" cy="1135063"/>
          </a:xfrm>
        </p:spPr>
        <p:txBody>
          <a:bodyPr>
            <a:spAutoFit/>
          </a:bodyPr>
          <a:lstStyle/>
          <a:p>
            <a:pPr marL="0" indent="0" algn="ctr" eaLnBrk="1" hangingPunct="1">
              <a:lnSpc>
                <a:spcPts val="2000"/>
              </a:lnSpc>
              <a:buFont typeface="Arial" pitchFamily="34" charset="0"/>
              <a:buNone/>
            </a:pPr>
            <a:r>
              <a:rPr lang="en-US" sz="2400" b="1" i="1" smtClean="0">
                <a:solidFill>
                  <a:srgbClr val="F36F21"/>
                </a:solidFill>
              </a:rPr>
              <a:t>How we explain someone’s behavior affects how we react to it.</a:t>
            </a:r>
          </a:p>
        </p:txBody>
      </p:sp>
      <p:pic>
        <p:nvPicPr>
          <p:cNvPr id="35842" name="Picture 4" descr="figure-53-01"/>
          <p:cNvPicPr>
            <a:picLocks noGrp="1" noChangeAspect="1" noChangeArrowheads="1"/>
          </p:cNvPicPr>
          <p:nvPr>
            <p:ph sz="half" idx="2"/>
          </p:nvPr>
        </p:nvPicPr>
        <p:blipFill>
          <a:blip r:embed="rId3" cstate="print"/>
          <a:srcRect r="51093"/>
          <a:stretch>
            <a:fillRect/>
          </a:stretch>
        </p:blipFill>
        <p:spPr>
          <a:xfrm>
            <a:off x="2743200" y="1295400"/>
            <a:ext cx="3130550" cy="5486400"/>
          </a:xfrm>
        </p:spPr>
      </p:pic>
      <p:pic>
        <p:nvPicPr>
          <p:cNvPr id="5" name="Picture 4" descr="figure-53-01"/>
          <p:cNvPicPr>
            <a:picLocks noChangeAspect="1" noChangeArrowheads="1"/>
          </p:cNvPicPr>
          <p:nvPr/>
        </p:nvPicPr>
        <p:blipFill>
          <a:blip r:embed="rId4" cstate="print"/>
          <a:srcRect/>
          <a:stretch>
            <a:fillRect/>
          </a:stretch>
        </p:blipFill>
        <p:spPr bwMode="auto">
          <a:xfrm>
            <a:off x="0" y="3043238"/>
            <a:ext cx="2671763" cy="1828800"/>
          </a:xfrm>
          <a:prstGeom prst="rect">
            <a:avLst/>
          </a:prstGeom>
          <a:noFill/>
          <a:ln w="9525">
            <a:noFill/>
            <a:miter lim="800000"/>
            <a:headEnd/>
            <a:tailEnd/>
          </a:ln>
        </p:spPr>
      </p:pic>
      <p:sp>
        <p:nvSpPr>
          <p:cNvPr id="6" name="TextBox 5"/>
          <p:cNvSpPr txBox="1">
            <a:spLocks noChangeArrowheads="1"/>
          </p:cNvSpPr>
          <p:nvPr/>
        </p:nvSpPr>
        <p:spPr bwMode="auto">
          <a:xfrm>
            <a:off x="26988" y="1955800"/>
            <a:ext cx="2644775" cy="1135063"/>
          </a:xfrm>
          <a:prstGeom prst="rect">
            <a:avLst/>
          </a:prstGeom>
          <a:noFill/>
          <a:ln w="9525">
            <a:noFill/>
            <a:miter lim="800000"/>
            <a:headEnd/>
            <a:tailEnd/>
          </a:ln>
        </p:spPr>
        <p:txBody>
          <a:bodyPr>
            <a:spAutoFit/>
          </a:bodyPr>
          <a:lstStyle/>
          <a:p>
            <a:pPr algn="ctr">
              <a:lnSpc>
                <a:spcPts val="2000"/>
              </a:lnSpc>
            </a:pPr>
            <a:r>
              <a:rPr lang="en-US" sz="2400" b="1" i="1">
                <a:solidFill>
                  <a:srgbClr val="F36F21"/>
                </a:solidFill>
                <a:latin typeface="Calibri" pitchFamily="34" charset="0"/>
              </a:rPr>
              <a:t>Problematic behavior:  someone cuts in front of us.</a:t>
            </a:r>
          </a:p>
        </p:txBody>
      </p:sp>
      <p:pic>
        <p:nvPicPr>
          <p:cNvPr id="8" name="Picture 4" descr="figure-53-01"/>
          <p:cNvPicPr>
            <a:picLocks noChangeAspect="1" noChangeArrowheads="1"/>
          </p:cNvPicPr>
          <p:nvPr/>
        </p:nvPicPr>
        <p:blipFill>
          <a:blip r:embed="rId3" cstate="print"/>
          <a:srcRect l="48543"/>
          <a:stretch>
            <a:fillRect/>
          </a:stretch>
        </p:blipFill>
        <p:spPr bwMode="auto">
          <a:xfrm>
            <a:off x="5732463" y="1317625"/>
            <a:ext cx="3292475" cy="5486400"/>
          </a:xfrm>
          <a:prstGeom prst="rect">
            <a:avLst/>
          </a:prstGeom>
          <a:noFill/>
          <a:ln w="9525">
            <a:noFill/>
            <a:miter lim="800000"/>
            <a:headEnd/>
            <a:tailEnd/>
          </a:ln>
        </p:spPr>
      </p:pic>
    </p:spTree>
    <p:extLst>
      <p:ext uri="{BB962C8B-B14F-4D97-AF65-F5344CB8AC3E}">
        <p14:creationId xmlns:p14="http://schemas.microsoft.com/office/powerpoint/2010/main" val="38150122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844">
                                            <p:txEl>
                                              <p:pRg st="0" end="0"/>
                                            </p:txEl>
                                          </p:spTgt>
                                        </p:tgtEl>
                                        <p:attrNameLst>
                                          <p:attrName>style.visibility</p:attrName>
                                        </p:attrNameLst>
                                      </p:cBhvr>
                                      <p:to>
                                        <p:strVal val="visible"/>
                                      </p:to>
                                    </p:set>
                                    <p:animEffect transition="in" filter="fade">
                                      <p:cBhvr>
                                        <p:cTn id="13" dur="500"/>
                                        <p:tgtEl>
                                          <p:spTgt spid="3584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5842"/>
                                        </p:tgtEl>
                                        <p:attrNameLst>
                                          <p:attrName>style.visibility</p:attrName>
                                        </p:attrNameLst>
                                      </p:cBhvr>
                                      <p:to>
                                        <p:strVal val="visible"/>
                                      </p:to>
                                    </p:set>
                                    <p:animEffect transition="in" filter="wipe(left)">
                                      <p:cBhvr>
                                        <p:cTn id="18" dur="500"/>
                                        <p:tgtEl>
                                          <p:spTgt spid="358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rgbClr val="000000"/>
                </a:solidFill>
              </a:rPr>
              <a:t>Self-serving Bias</a:t>
            </a:r>
            <a:endParaRPr lang="en-US" dirty="0"/>
          </a:p>
        </p:txBody>
      </p:sp>
      <p:sp>
        <p:nvSpPr>
          <p:cNvPr id="3" name="Content Placeholder 2"/>
          <p:cNvSpPr>
            <a:spLocks noGrp="1"/>
          </p:cNvSpPr>
          <p:nvPr>
            <p:ph idx="1"/>
          </p:nvPr>
        </p:nvSpPr>
        <p:spPr/>
        <p:txBody>
          <a:bodyPr/>
          <a:lstStyle/>
          <a:p>
            <a:r>
              <a:rPr lang="en-US" dirty="0" smtClean="0"/>
              <a:t>Our errors are due to the situation, but our successes are due to our personal traits</a:t>
            </a:r>
          </a:p>
          <a:p>
            <a:pPr lvl="1"/>
            <a:r>
              <a:rPr lang="en-US" dirty="0" smtClean="0">
                <a:solidFill>
                  <a:schemeClr val="accent1"/>
                </a:solidFill>
              </a:rPr>
              <a:t>Fail: “That was a hard test” </a:t>
            </a:r>
          </a:p>
          <a:p>
            <a:pPr lvl="1"/>
            <a:r>
              <a:rPr lang="en-US" dirty="0" smtClean="0">
                <a:solidFill>
                  <a:schemeClr val="accent1"/>
                </a:solidFill>
              </a:rPr>
              <a:t>Pass: “I’m a genius”</a:t>
            </a:r>
          </a:p>
          <a:p>
            <a:pPr lvl="1"/>
            <a:endParaRPr lang="en-US" dirty="0">
              <a:solidFill>
                <a:schemeClr val="accent1"/>
              </a:solidFill>
            </a:endParaRPr>
          </a:p>
          <a:p>
            <a:r>
              <a:rPr lang="en-US" dirty="0" smtClean="0"/>
              <a:t>Same effect if you put yourself in someone else’s position (you become the actor)</a:t>
            </a:r>
            <a:endParaRPr lang="en-US" dirty="0"/>
          </a:p>
        </p:txBody>
      </p:sp>
    </p:spTree>
    <p:extLst>
      <p:ext uri="{BB962C8B-B14F-4D97-AF65-F5344CB8AC3E}">
        <p14:creationId xmlns:p14="http://schemas.microsoft.com/office/powerpoint/2010/main" val="30944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Attitude and Behavior</a:t>
            </a:r>
            <a:endParaRPr lang="en-US" dirty="0"/>
          </a:p>
        </p:txBody>
      </p:sp>
      <p:sp>
        <p:nvSpPr>
          <p:cNvPr id="3" name="Content Placeholder 2"/>
          <p:cNvSpPr>
            <a:spLocks noGrp="1"/>
          </p:cNvSpPr>
          <p:nvPr>
            <p:ph idx="1"/>
          </p:nvPr>
        </p:nvSpPr>
        <p:spPr/>
        <p:txBody>
          <a:bodyPr>
            <a:normAutofit/>
          </a:bodyPr>
          <a:lstStyle/>
          <a:p>
            <a:r>
              <a:rPr lang="en-US" dirty="0" smtClean="0"/>
              <a:t>Attitudes—feelings, often influenced by our beliefs, that predispose us to respond in a particular way to objects, people, and events</a:t>
            </a:r>
          </a:p>
        </p:txBody>
      </p:sp>
      <p:pic>
        <p:nvPicPr>
          <p:cNvPr id="3074" name="Picture 2" descr="C:\Users\buchli_dr\Desktop\attitud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388" y="4471988"/>
            <a:ext cx="311467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495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Attitudes affect actions</a:t>
            </a:r>
            <a:endParaRPr lang="en-US" dirty="0"/>
          </a:p>
        </p:txBody>
      </p:sp>
      <p:sp>
        <p:nvSpPr>
          <p:cNvPr id="3" name="Content Placeholder 2"/>
          <p:cNvSpPr>
            <a:spLocks noGrp="1"/>
          </p:cNvSpPr>
          <p:nvPr>
            <p:ph idx="1"/>
          </p:nvPr>
        </p:nvSpPr>
        <p:spPr/>
        <p:txBody>
          <a:bodyPr/>
          <a:lstStyle/>
          <a:p>
            <a:r>
              <a:rPr lang="en-US" dirty="0" smtClean="0"/>
              <a:t>Attitudes affect actions</a:t>
            </a:r>
          </a:p>
          <a:p>
            <a:pPr lvl="1"/>
            <a:r>
              <a:rPr lang="en-US" dirty="0" smtClean="0"/>
              <a:t>If we </a:t>
            </a:r>
            <a:r>
              <a:rPr lang="en-US" i="1" dirty="0" smtClean="0">
                <a:solidFill>
                  <a:schemeClr val="accent2"/>
                </a:solidFill>
              </a:rPr>
              <a:t>believe </a:t>
            </a:r>
            <a:r>
              <a:rPr lang="en-US" dirty="0" smtClean="0"/>
              <a:t>someone is threatening us, we may </a:t>
            </a:r>
            <a:r>
              <a:rPr lang="en-US" dirty="0" smtClean="0">
                <a:solidFill>
                  <a:srgbClr val="D2610C"/>
                </a:solidFill>
              </a:rPr>
              <a:t>feel</a:t>
            </a:r>
            <a:r>
              <a:rPr lang="en-US" dirty="0" smtClean="0"/>
              <a:t> fear and anger toward the person, and </a:t>
            </a:r>
            <a:r>
              <a:rPr lang="en-US" i="1" dirty="0" smtClean="0">
                <a:solidFill>
                  <a:srgbClr val="D2610C"/>
                </a:solidFill>
              </a:rPr>
              <a:t>act</a:t>
            </a:r>
            <a:r>
              <a:rPr lang="en-US" i="1" dirty="0" smtClean="0"/>
              <a:t> </a:t>
            </a:r>
            <a:r>
              <a:rPr lang="en-US" dirty="0" smtClean="0"/>
              <a:t>defensively </a:t>
            </a:r>
          </a:p>
          <a:p>
            <a:pPr marL="0" indent="0">
              <a:buNone/>
            </a:pPr>
            <a:endParaRPr lang="en-US" dirty="0"/>
          </a:p>
        </p:txBody>
      </p:sp>
      <p:pic>
        <p:nvPicPr>
          <p:cNvPr id="1026" name="Picture 2" descr="C:\Users\buchli_dr\Desktop\Are-you-talking-to-me-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200400"/>
            <a:ext cx="3019528"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59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2125" y="0"/>
            <a:ext cx="8229600" cy="1143000"/>
          </a:xfrm>
        </p:spPr>
        <p:txBody>
          <a:bodyPr/>
          <a:lstStyle/>
          <a:p>
            <a:pPr algn="ctr"/>
            <a:r>
              <a:rPr lang="en-US" dirty="0" smtClean="0"/>
              <a:t>Attitudes affect actions</a:t>
            </a:r>
            <a:endParaRPr lang="en-US" dirty="0"/>
          </a:p>
        </p:txBody>
      </p:sp>
      <p:sp>
        <p:nvSpPr>
          <p:cNvPr id="14338" name="Content Placeholder 2"/>
          <p:cNvSpPr>
            <a:spLocks noGrp="1"/>
          </p:cNvSpPr>
          <p:nvPr>
            <p:ph idx="1"/>
          </p:nvPr>
        </p:nvSpPr>
        <p:spPr>
          <a:xfrm>
            <a:off x="966788" y="1182688"/>
            <a:ext cx="7278687" cy="900755"/>
          </a:xfrm>
        </p:spPr>
        <p:txBody>
          <a:bodyPr>
            <a:normAutofit/>
          </a:bodyPr>
          <a:lstStyle/>
          <a:p>
            <a:pPr marL="0" indent="0" eaLnBrk="1" hangingPunct="1">
              <a:lnSpc>
                <a:spcPts val="3200"/>
              </a:lnSpc>
              <a:buFont typeface="Arial" pitchFamily="34" charset="0"/>
              <a:buNone/>
            </a:pPr>
            <a:r>
              <a:rPr lang="en-US" dirty="0" smtClean="0"/>
              <a:t>Two cognitive pathways to affect attitudes</a:t>
            </a:r>
          </a:p>
        </p:txBody>
      </p:sp>
      <p:sp>
        <p:nvSpPr>
          <p:cNvPr id="7" name="Oval 6"/>
          <p:cNvSpPr>
            <a:spLocks noChangeArrowheads="1"/>
          </p:cNvSpPr>
          <p:nvPr/>
        </p:nvSpPr>
        <p:spPr bwMode="auto">
          <a:xfrm>
            <a:off x="314325" y="1773238"/>
            <a:ext cx="4011613" cy="4014787"/>
          </a:xfrm>
          <a:prstGeom prst="ellipse">
            <a:avLst/>
          </a:prstGeom>
          <a:solidFill>
            <a:srgbClr val="D2610C"/>
          </a:solidFill>
          <a:ln w="9525">
            <a:noFill/>
            <a:round/>
            <a:headEnd/>
            <a:tailEnd/>
          </a:ln>
        </p:spPr>
        <p:txBody>
          <a:bodyPr anchor="ctr">
            <a:spAutoFit/>
          </a:bodyPr>
          <a:lstStyle/>
          <a:p>
            <a:pPr marL="342900" indent="-342900" algn="ctr">
              <a:lnSpc>
                <a:spcPts val="3200"/>
              </a:lnSpc>
              <a:spcBef>
                <a:spcPct val="20000"/>
              </a:spcBef>
            </a:pPr>
            <a:r>
              <a:rPr lang="en-US" sz="3600" b="1" dirty="0">
                <a:solidFill>
                  <a:srgbClr val="000000"/>
                </a:solidFill>
                <a:latin typeface="Calibri" pitchFamily="34" charset="0"/>
              </a:rPr>
              <a:t>Central Route Persuasion</a:t>
            </a:r>
          </a:p>
          <a:p>
            <a:pPr marL="342900" indent="-342900" algn="ctr">
              <a:lnSpc>
                <a:spcPts val="2000"/>
              </a:lnSpc>
              <a:spcBef>
                <a:spcPct val="20000"/>
              </a:spcBef>
            </a:pPr>
            <a:r>
              <a:rPr lang="en-US" sz="2400" i="1" dirty="0">
                <a:solidFill>
                  <a:srgbClr val="000000"/>
                </a:solidFill>
                <a:latin typeface="Calibri" pitchFamily="34" charset="0"/>
              </a:rPr>
              <a:t>Going directly through the rational mind, influencing attitudes with evidence and </a:t>
            </a:r>
            <a:r>
              <a:rPr lang="en-US" sz="2400" i="1" dirty="0">
                <a:solidFill>
                  <a:schemeClr val="bg1"/>
                </a:solidFill>
                <a:latin typeface="Calibri" pitchFamily="34" charset="0"/>
              </a:rPr>
              <a:t>logic</a:t>
            </a:r>
            <a:r>
              <a:rPr lang="en-US" sz="2400" i="1" dirty="0">
                <a:solidFill>
                  <a:srgbClr val="000000"/>
                </a:solidFill>
                <a:latin typeface="Calibri" pitchFamily="34" charset="0"/>
              </a:rPr>
              <a:t>.</a:t>
            </a:r>
          </a:p>
        </p:txBody>
      </p:sp>
      <p:sp>
        <p:nvSpPr>
          <p:cNvPr id="5" name="Oval 4"/>
          <p:cNvSpPr>
            <a:spLocks noChangeArrowheads="1"/>
          </p:cNvSpPr>
          <p:nvPr/>
        </p:nvSpPr>
        <p:spPr bwMode="auto">
          <a:xfrm>
            <a:off x="4606925" y="1483948"/>
            <a:ext cx="4011613" cy="4593368"/>
          </a:xfrm>
          <a:prstGeom prst="ellipse">
            <a:avLst/>
          </a:prstGeom>
          <a:solidFill>
            <a:srgbClr val="D2610C"/>
          </a:solidFill>
          <a:ln w="9525">
            <a:noFill/>
            <a:round/>
            <a:headEnd/>
            <a:tailEnd/>
          </a:ln>
        </p:spPr>
        <p:txBody>
          <a:bodyPr anchor="ctr">
            <a:spAutoFit/>
          </a:bodyPr>
          <a:lstStyle/>
          <a:p>
            <a:pPr marL="342900" indent="-342900" algn="ctr">
              <a:lnSpc>
                <a:spcPts val="3200"/>
              </a:lnSpc>
              <a:spcBef>
                <a:spcPct val="20000"/>
              </a:spcBef>
            </a:pPr>
            <a:r>
              <a:rPr lang="en-US" sz="3600" b="1" dirty="0">
                <a:solidFill>
                  <a:srgbClr val="000000"/>
                </a:solidFill>
                <a:latin typeface="Calibri" pitchFamily="34" charset="0"/>
              </a:rPr>
              <a:t>Peripheral Route Persuasion</a:t>
            </a:r>
          </a:p>
          <a:p>
            <a:pPr marL="342900" indent="-342900" algn="ctr">
              <a:lnSpc>
                <a:spcPts val="2000"/>
              </a:lnSpc>
              <a:spcBef>
                <a:spcPct val="20000"/>
              </a:spcBef>
            </a:pPr>
            <a:r>
              <a:rPr lang="en-US" sz="2400" i="1" dirty="0">
                <a:solidFill>
                  <a:srgbClr val="000000"/>
                </a:solidFill>
                <a:latin typeface="Calibri" pitchFamily="34" charset="0"/>
              </a:rPr>
              <a:t>Changing attitudes by going around the rational mind and appealing to fears, desires, associations</a:t>
            </a:r>
            <a:r>
              <a:rPr lang="en-US" sz="2400" i="1" dirty="0" smtClean="0">
                <a:solidFill>
                  <a:srgbClr val="F8F6E3"/>
                </a:solidFill>
                <a:latin typeface="Calibri" pitchFamily="34" charset="0"/>
              </a:rPr>
              <a:t>.</a:t>
            </a:r>
          </a:p>
          <a:p>
            <a:pPr marL="342900" indent="-342900" algn="ctr">
              <a:lnSpc>
                <a:spcPts val="2000"/>
              </a:lnSpc>
              <a:spcBef>
                <a:spcPct val="20000"/>
              </a:spcBef>
            </a:pPr>
            <a:r>
              <a:rPr lang="en-US" sz="2400" i="1" dirty="0" smtClean="0">
                <a:solidFill>
                  <a:srgbClr val="F8F6E3"/>
                </a:solidFill>
                <a:latin typeface="Calibri" pitchFamily="34" charset="0"/>
              </a:rPr>
              <a:t>emotions</a:t>
            </a:r>
            <a:endParaRPr lang="en-US" sz="2400" i="1" dirty="0">
              <a:solidFill>
                <a:srgbClr val="F8F6E3"/>
              </a:solidFill>
              <a:latin typeface="Calibri" pitchFamily="34" charset="0"/>
            </a:endParaRPr>
          </a:p>
        </p:txBody>
      </p:sp>
      <p:sp>
        <p:nvSpPr>
          <p:cNvPr id="2" name="Rectangle 1"/>
          <p:cNvSpPr>
            <a:spLocks noChangeArrowheads="1"/>
          </p:cNvSpPr>
          <p:nvPr/>
        </p:nvSpPr>
        <p:spPr bwMode="auto">
          <a:xfrm>
            <a:off x="4184650" y="5902325"/>
            <a:ext cx="4572000" cy="622300"/>
          </a:xfrm>
          <a:prstGeom prst="rect">
            <a:avLst/>
          </a:prstGeom>
          <a:noFill/>
          <a:ln w="9525">
            <a:noFill/>
            <a:miter lim="800000"/>
            <a:headEnd/>
            <a:tailEnd/>
          </a:ln>
        </p:spPr>
        <p:txBody>
          <a:bodyPr>
            <a:spAutoFit/>
          </a:bodyPr>
          <a:lstStyle/>
          <a:p>
            <a:pPr lvl="1" algn="ctr">
              <a:lnSpc>
                <a:spcPts val="2000"/>
              </a:lnSpc>
            </a:pPr>
            <a:r>
              <a:rPr lang="en-US" sz="2400" b="1" i="1" dirty="0">
                <a:solidFill>
                  <a:srgbClr val="000000"/>
                </a:solidFill>
                <a:latin typeface="Calibri" pitchFamily="34" charset="0"/>
              </a:rPr>
              <a:t>“People who buy my product are happy, attractive!</a:t>
            </a:r>
            <a:r>
              <a:rPr lang="en-US" sz="2400" b="1" i="1" dirty="0">
                <a:solidFill>
                  <a:srgbClr val="444EA2"/>
                </a:solidFill>
                <a:latin typeface="Calibri" pitchFamily="34" charset="0"/>
              </a:rPr>
              <a:t>”</a:t>
            </a:r>
          </a:p>
        </p:txBody>
      </p:sp>
      <p:sp>
        <p:nvSpPr>
          <p:cNvPr id="4" name="Rectangle 3"/>
          <p:cNvSpPr>
            <a:spLocks noChangeArrowheads="1"/>
          </p:cNvSpPr>
          <p:nvPr/>
        </p:nvSpPr>
        <p:spPr bwMode="auto">
          <a:xfrm>
            <a:off x="-247650" y="5932488"/>
            <a:ext cx="4572000" cy="622300"/>
          </a:xfrm>
          <a:prstGeom prst="rect">
            <a:avLst/>
          </a:prstGeom>
          <a:noFill/>
          <a:ln w="9525">
            <a:noFill/>
            <a:miter lim="800000"/>
            <a:headEnd/>
            <a:tailEnd/>
          </a:ln>
        </p:spPr>
        <p:txBody>
          <a:bodyPr>
            <a:spAutoFit/>
          </a:bodyPr>
          <a:lstStyle/>
          <a:p>
            <a:pPr lvl="1" algn="ctr">
              <a:lnSpc>
                <a:spcPts val="2000"/>
              </a:lnSpc>
            </a:pPr>
            <a:r>
              <a:rPr lang="en-US" sz="2400" b="1" i="1" dirty="0">
                <a:solidFill>
                  <a:srgbClr val="000000"/>
                </a:solidFill>
                <a:latin typeface="Calibri" pitchFamily="34" charset="0"/>
              </a:rPr>
              <a:t>“My product has been proven more effective.”</a:t>
            </a:r>
          </a:p>
        </p:txBody>
      </p:sp>
      <p:cxnSp>
        <p:nvCxnSpPr>
          <p:cNvPr id="9" name="Straight Arrow Connector 8"/>
          <p:cNvCxnSpPr/>
          <p:nvPr/>
        </p:nvCxnSpPr>
        <p:spPr>
          <a:xfrm flipH="1">
            <a:off x="3873500" y="1624013"/>
            <a:ext cx="452438" cy="86042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78338" y="1600200"/>
            <a:ext cx="534987" cy="860425"/>
          </a:xfrm>
          <a:prstGeom prst="straightConnector1">
            <a:avLst/>
          </a:prstGeom>
          <a:ln w="57150">
            <a:solidFill>
              <a:srgbClr val="0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969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nodeType="afterGroup">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par>
                          <p:cTn id="12" fill="hold" nodeType="afterGroup">
                            <p:stCondLst>
                              <p:cond delay="2500"/>
                            </p:stCondLst>
                            <p:childTnLst>
                              <p:par>
                                <p:cTn id="13" presetID="10" presetClass="entr" presetSubtype="0" fill="hold" grpId="0" nodeType="afterEffect">
                                  <p:stCondLst>
                                    <p:cond delay="15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nodeType="afterGroup">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par>
                          <p:cTn id="25" fill="hold" nodeType="afterGroup">
                            <p:stCondLst>
                              <p:cond delay="2500"/>
                            </p:stCondLst>
                            <p:childTnLst>
                              <p:par>
                                <p:cTn id="26" presetID="10" presetClass="entr" presetSubtype="0" fill="hold" grpId="0" nodeType="afterEffect">
                                  <p:stCondLst>
                                    <p:cond delay="150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Actions affect attitudes</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Cooperative actions, such as those performed by people on sports teams, feed mutual liking.</a:t>
            </a:r>
          </a:p>
          <a:p>
            <a:r>
              <a:rPr lang="en-US" dirty="0" smtClean="0"/>
              <a:t>Such attitudes, in turn, lead to positive behavior</a:t>
            </a:r>
          </a:p>
          <a:p>
            <a:pPr marL="0" indent="0">
              <a:buNone/>
            </a:pPr>
            <a:endParaRPr lang="en-US" dirty="0"/>
          </a:p>
        </p:txBody>
      </p:sp>
      <p:pic>
        <p:nvPicPr>
          <p:cNvPr id="2050" name="Picture 2" descr="C:\Users\buchli_dr\Desktop\spo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3810001"/>
            <a:ext cx="3695276" cy="245903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buchli_dr\Desktop\Corporate-Retreats-300x2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2212" y="3810001"/>
            <a:ext cx="3379787" cy="245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3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p:cNvPicPr>
            <a:picLocks noChangeAspect="1" noChangeArrowheads="1"/>
          </p:cNvPicPr>
          <p:nvPr/>
        </p:nvPicPr>
        <p:blipFill>
          <a:blip r:embed="rId3" cstate="print"/>
          <a:srcRect/>
          <a:stretch>
            <a:fillRect/>
          </a:stretch>
        </p:blipFill>
        <p:spPr bwMode="auto">
          <a:xfrm>
            <a:off x="5208588" y="1811338"/>
            <a:ext cx="3935412" cy="2655887"/>
          </a:xfrm>
          <a:prstGeom prst="rect">
            <a:avLst/>
          </a:prstGeom>
          <a:noFill/>
          <a:ln w="9525">
            <a:noFill/>
            <a:miter lim="800000"/>
            <a:headEnd/>
            <a:tailEnd/>
          </a:ln>
        </p:spPr>
      </p:pic>
      <p:sp>
        <p:nvSpPr>
          <p:cNvPr id="8" name="Rectangle 7"/>
          <p:cNvSpPr>
            <a:spLocks noChangeArrowheads="1"/>
          </p:cNvSpPr>
          <p:nvPr/>
        </p:nvSpPr>
        <p:spPr bwMode="auto">
          <a:xfrm>
            <a:off x="395288" y="1692275"/>
            <a:ext cx="4478337" cy="1668463"/>
          </a:xfrm>
          <a:prstGeom prst="rect">
            <a:avLst/>
          </a:prstGeom>
          <a:noFill/>
          <a:ln w="9525">
            <a:noFill/>
            <a:miter lim="800000"/>
            <a:headEnd/>
            <a:tailEnd/>
          </a:ln>
        </p:spPr>
        <p:txBody>
          <a:bodyPr>
            <a:spAutoFit/>
          </a:bodyPr>
          <a:lstStyle/>
          <a:p>
            <a:pPr>
              <a:lnSpc>
                <a:spcPts val="2200"/>
              </a:lnSpc>
              <a:spcAft>
                <a:spcPts val="1200"/>
              </a:spcAft>
            </a:pPr>
            <a:r>
              <a:rPr lang="en-US" sz="2400" dirty="0">
                <a:solidFill>
                  <a:srgbClr val="000000"/>
                </a:solidFill>
                <a:latin typeface="Calibri" pitchFamily="34" charset="0"/>
              </a:rPr>
              <a:t>A political campaigner asks if you would open the door just enough to pass a clipboard through.  [Or a foot]</a:t>
            </a:r>
          </a:p>
          <a:p>
            <a:pPr lvl="3" algn="r">
              <a:lnSpc>
                <a:spcPts val="2200"/>
              </a:lnSpc>
              <a:spcAft>
                <a:spcPts val="1200"/>
              </a:spcAft>
            </a:pPr>
            <a:r>
              <a:rPr lang="en-US" sz="2400" b="1" i="1" dirty="0">
                <a:solidFill>
                  <a:srgbClr val="FF6600"/>
                </a:solidFill>
                <a:latin typeface="Calibri" pitchFamily="34" charset="0"/>
              </a:rPr>
              <a:t>You agree to this.</a:t>
            </a:r>
          </a:p>
        </p:txBody>
      </p:sp>
      <p:sp>
        <p:nvSpPr>
          <p:cNvPr id="9" name="Rectangle 8"/>
          <p:cNvSpPr>
            <a:spLocks noChangeArrowheads="1"/>
          </p:cNvSpPr>
          <p:nvPr/>
        </p:nvSpPr>
        <p:spPr bwMode="auto">
          <a:xfrm>
            <a:off x="3017838" y="3408363"/>
            <a:ext cx="3930650" cy="1655762"/>
          </a:xfrm>
          <a:prstGeom prst="rect">
            <a:avLst/>
          </a:prstGeom>
          <a:noFill/>
          <a:ln w="9525">
            <a:noFill/>
            <a:miter lim="800000"/>
            <a:headEnd/>
            <a:tailEnd/>
          </a:ln>
        </p:spPr>
        <p:txBody>
          <a:bodyPr>
            <a:spAutoFit/>
          </a:bodyPr>
          <a:lstStyle/>
          <a:p>
            <a:pPr>
              <a:lnSpc>
                <a:spcPts val="2200"/>
              </a:lnSpc>
              <a:spcAft>
                <a:spcPts val="1200"/>
              </a:spcAft>
            </a:pPr>
            <a:r>
              <a:rPr lang="en-US" sz="2400" b="1" i="1" dirty="0">
                <a:solidFill>
                  <a:srgbClr val="FF6600"/>
                </a:solidFill>
                <a:latin typeface="Calibri" pitchFamily="34" charset="0"/>
              </a:rPr>
              <a:t>Then you agree to sign a petition.</a:t>
            </a:r>
          </a:p>
          <a:p>
            <a:pPr lvl="1">
              <a:lnSpc>
                <a:spcPts val="2200"/>
              </a:lnSpc>
              <a:spcAft>
                <a:spcPts val="1200"/>
              </a:spcAft>
            </a:pPr>
            <a:r>
              <a:rPr lang="en-US" sz="2400" b="1" i="1" dirty="0">
                <a:solidFill>
                  <a:srgbClr val="FF6600"/>
                </a:solidFill>
                <a:latin typeface="Calibri" pitchFamily="34" charset="0"/>
              </a:rPr>
              <a:t>Then you agree to make a small contribution.  By check.  </a:t>
            </a:r>
          </a:p>
        </p:txBody>
      </p:sp>
      <p:sp>
        <p:nvSpPr>
          <p:cNvPr id="2" name="Title 1"/>
          <p:cNvSpPr>
            <a:spLocks noGrp="1"/>
          </p:cNvSpPr>
          <p:nvPr>
            <p:ph type="title"/>
          </p:nvPr>
        </p:nvSpPr>
        <p:spPr/>
        <p:txBody>
          <a:bodyPr/>
          <a:lstStyle/>
          <a:p>
            <a:pPr algn="ctr"/>
            <a:r>
              <a:rPr lang="en-US" dirty="0" smtClean="0">
                <a:solidFill>
                  <a:srgbClr val="000000"/>
                </a:solidFill>
              </a:rPr>
              <a:t>Actions affect attitudes</a:t>
            </a:r>
            <a:endParaRPr lang="en-US" dirty="0">
              <a:solidFill>
                <a:srgbClr val="000000"/>
              </a:solidFill>
            </a:endParaRPr>
          </a:p>
        </p:txBody>
      </p:sp>
      <p:sp>
        <p:nvSpPr>
          <p:cNvPr id="3" name="Content Placeholder 2"/>
          <p:cNvSpPr>
            <a:spLocks noGrp="1"/>
          </p:cNvSpPr>
          <p:nvPr>
            <p:ph idx="1"/>
          </p:nvPr>
        </p:nvSpPr>
        <p:spPr>
          <a:xfrm>
            <a:off x="5919788" y="5064125"/>
            <a:ext cx="2617787" cy="1524000"/>
          </a:xfrm>
          <a:prstGeom prst="roundRect">
            <a:avLst>
              <a:gd name="adj" fmla="val 16667"/>
            </a:avLst>
          </a:prstGeom>
          <a:solidFill>
            <a:srgbClr val="D2610C"/>
          </a:solidFill>
        </p:spPr>
        <p:txBody>
          <a:bodyPr anchor="ctr"/>
          <a:lstStyle/>
          <a:p>
            <a:pPr marL="0" indent="0" algn="ctr" eaLnBrk="1" hangingPunct="1">
              <a:lnSpc>
                <a:spcPts val="3000"/>
              </a:lnSpc>
              <a:spcBef>
                <a:spcPct val="0"/>
              </a:spcBef>
              <a:spcAft>
                <a:spcPts val="1200"/>
              </a:spcAft>
              <a:buFont typeface="Arial" pitchFamily="34" charset="0"/>
              <a:buNone/>
            </a:pPr>
            <a:r>
              <a:rPr lang="en-US" b="1" i="1" dirty="0" smtClean="0"/>
              <a:t>What happened here?</a:t>
            </a:r>
          </a:p>
        </p:txBody>
      </p:sp>
      <p:pic>
        <p:nvPicPr>
          <p:cNvPr id="17416" name="Picture 7"/>
          <p:cNvPicPr>
            <a:picLocks noChangeAspect="1" noChangeArrowheads="1"/>
          </p:cNvPicPr>
          <p:nvPr/>
        </p:nvPicPr>
        <p:blipFill>
          <a:blip r:embed="rId4" cstate="print"/>
          <a:srcRect l="7320"/>
          <a:stretch>
            <a:fillRect/>
          </a:stretch>
        </p:blipFill>
        <p:spPr bwMode="auto">
          <a:xfrm>
            <a:off x="712788" y="3413125"/>
            <a:ext cx="2305050" cy="3403600"/>
          </a:xfrm>
          <a:prstGeom prst="rect">
            <a:avLst/>
          </a:prstGeom>
          <a:noFill/>
          <a:ln w="9525">
            <a:noFill/>
            <a:miter lim="800000"/>
            <a:headEnd/>
            <a:tailEnd/>
          </a:ln>
        </p:spPr>
      </p:pic>
    </p:spTree>
    <p:extLst>
      <p:ext uri="{BB962C8B-B14F-4D97-AF65-F5344CB8AC3E}">
        <p14:creationId xmlns:p14="http://schemas.microsoft.com/office/powerpoint/2010/main" val="4108185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250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par>
                          <p:cTn id="8" fill="hold" nodeType="afterGroup">
                            <p:stCondLst>
                              <p:cond delay="3000"/>
                            </p:stCondLst>
                            <p:childTnLst>
                              <p:par>
                                <p:cTn id="9" presetID="10" presetClass="entr" presetSubtype="0" fill="hold" grpId="0" nodeType="afterEffect">
                                  <p:stCondLst>
                                    <p:cond delay="100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10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nodeType="afterGroup">
                            <p:stCondLst>
                              <p:cond delay="4500"/>
                            </p:stCondLst>
                            <p:childTnLst>
                              <p:par>
                                <p:cTn id="16" presetID="10" presetClass="entr" presetSubtype="0" fill="hold" grpId="0" nodeType="afterEffect">
                                  <p:stCondLst>
                                    <p:cond delay="100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par>
                          <p:cTn id="19" fill="hold" nodeType="afterGroup">
                            <p:stCondLst>
                              <p:cond delay="6000"/>
                            </p:stCondLst>
                            <p:childTnLst>
                              <p:par>
                                <p:cTn id="20" presetID="53" presetClass="entr" presetSubtype="16" fill="hold" grpId="0" nodeType="afterEffect">
                                  <p:stCondLst>
                                    <p:cond delay="200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6"/>
          <p:cNvPicPr>
            <a:picLocks noChangeAspect="1" noChangeArrowheads="1"/>
          </p:cNvPicPr>
          <p:nvPr/>
        </p:nvPicPr>
        <p:blipFill>
          <a:blip r:embed="rId3" cstate="print"/>
          <a:srcRect/>
          <a:stretch>
            <a:fillRect/>
          </a:stretch>
        </p:blipFill>
        <p:spPr bwMode="auto">
          <a:xfrm>
            <a:off x="5208588" y="1811338"/>
            <a:ext cx="3935412" cy="2655887"/>
          </a:xfrm>
          <a:prstGeom prst="rect">
            <a:avLst/>
          </a:prstGeom>
          <a:noFill/>
          <a:ln w="9525">
            <a:noFill/>
            <a:miter lim="800000"/>
            <a:headEnd/>
            <a:tailEnd/>
          </a:ln>
        </p:spPr>
      </p:pic>
      <p:sp>
        <p:nvSpPr>
          <p:cNvPr id="8" name="Rectangle 7"/>
          <p:cNvSpPr>
            <a:spLocks noChangeArrowheads="1"/>
          </p:cNvSpPr>
          <p:nvPr/>
        </p:nvSpPr>
        <p:spPr bwMode="auto">
          <a:xfrm>
            <a:off x="395288" y="1625600"/>
            <a:ext cx="5038725" cy="1906588"/>
          </a:xfrm>
          <a:prstGeom prst="rect">
            <a:avLst/>
          </a:prstGeom>
          <a:noFill/>
          <a:ln w="9525">
            <a:noFill/>
            <a:miter lim="800000"/>
            <a:headEnd/>
            <a:tailEnd/>
          </a:ln>
        </p:spPr>
        <p:txBody>
          <a:bodyPr>
            <a:spAutoFit/>
          </a:bodyPr>
          <a:lstStyle/>
          <a:p>
            <a:pPr>
              <a:lnSpc>
                <a:spcPts val="2800"/>
              </a:lnSpc>
              <a:spcAft>
                <a:spcPts val="1200"/>
              </a:spcAft>
            </a:pPr>
            <a:r>
              <a:rPr lang="en-US" sz="3200" dirty="0">
                <a:solidFill>
                  <a:srgbClr val="000000"/>
                </a:solidFill>
                <a:latin typeface="Calibri" pitchFamily="34" charset="0"/>
              </a:rPr>
              <a:t>The </a:t>
            </a:r>
            <a:r>
              <a:rPr lang="en-US" sz="3200" b="1" dirty="0">
                <a:solidFill>
                  <a:srgbClr val="FF6600"/>
                </a:solidFill>
                <a:latin typeface="Calibri" pitchFamily="34" charset="0"/>
              </a:rPr>
              <a:t>Foot-in-the-Door Phenomenon</a:t>
            </a:r>
            <a:r>
              <a:rPr lang="en-US" sz="3200" dirty="0">
                <a:solidFill>
                  <a:srgbClr val="000000"/>
                </a:solidFill>
                <a:latin typeface="Calibri" pitchFamily="34" charset="0"/>
              </a:rPr>
              <a:t>:  the tendency to be more likely to agree to a large request after agreeing to a small one.</a:t>
            </a:r>
            <a:endParaRPr lang="en-US" sz="3200" b="1" i="1" dirty="0">
              <a:solidFill>
                <a:srgbClr val="444EA2"/>
              </a:solidFill>
              <a:latin typeface="Calibri" pitchFamily="34" charset="0"/>
            </a:endParaRPr>
          </a:p>
        </p:txBody>
      </p:sp>
      <p:cxnSp>
        <p:nvCxnSpPr>
          <p:cNvPr id="5" name="Straight Arrow Connector 4"/>
          <p:cNvCxnSpPr/>
          <p:nvPr/>
        </p:nvCxnSpPr>
        <p:spPr>
          <a:xfrm>
            <a:off x="4432300" y="1000125"/>
            <a:ext cx="441325" cy="0"/>
          </a:xfrm>
          <a:prstGeom prst="straightConnector1">
            <a:avLst/>
          </a:prstGeom>
          <a:ln w="76200">
            <a:solidFill>
              <a:srgbClr val="F8F6E3"/>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a:spLocks noChangeArrowheads="1"/>
          </p:cNvSpPr>
          <p:nvPr/>
        </p:nvSpPr>
        <p:spPr bwMode="auto">
          <a:xfrm>
            <a:off x="3833813" y="4467225"/>
            <a:ext cx="4770437" cy="2268997"/>
          </a:xfrm>
          <a:prstGeom prst="rect">
            <a:avLst/>
          </a:prstGeom>
          <a:noFill/>
          <a:ln w="9525">
            <a:noFill/>
            <a:miter lim="800000"/>
            <a:headEnd/>
            <a:tailEnd/>
          </a:ln>
        </p:spPr>
        <p:txBody>
          <a:bodyPr>
            <a:spAutoFit/>
          </a:bodyPr>
          <a:lstStyle/>
          <a:p>
            <a:pPr>
              <a:lnSpc>
                <a:spcPts val="2800"/>
              </a:lnSpc>
              <a:spcAft>
                <a:spcPts val="1200"/>
              </a:spcAft>
            </a:pPr>
            <a:r>
              <a:rPr lang="en-US" sz="3200" b="1" dirty="0">
                <a:solidFill>
                  <a:srgbClr val="FF6600"/>
                </a:solidFill>
                <a:latin typeface="Calibri" pitchFamily="34" charset="0"/>
              </a:rPr>
              <a:t>Affect on attitudes</a:t>
            </a:r>
            <a:r>
              <a:rPr lang="en-US" sz="3200" dirty="0">
                <a:solidFill>
                  <a:srgbClr val="FF6600"/>
                </a:solidFill>
                <a:latin typeface="Calibri" pitchFamily="34" charset="0"/>
              </a:rPr>
              <a:t>:  </a:t>
            </a:r>
            <a:r>
              <a:rPr lang="en-US" sz="3200" dirty="0">
                <a:solidFill>
                  <a:srgbClr val="000000"/>
                </a:solidFill>
                <a:latin typeface="Calibri" pitchFamily="34" charset="0"/>
              </a:rPr>
              <a:t>People adjust their attitudes along with their actions, liking the people they agreed to help, disliking the people they agreed to harm.</a:t>
            </a:r>
          </a:p>
        </p:txBody>
      </p:sp>
      <p:pic>
        <p:nvPicPr>
          <p:cNvPr id="18439" name="Picture 7"/>
          <p:cNvPicPr>
            <a:picLocks noChangeAspect="1" noChangeArrowheads="1"/>
          </p:cNvPicPr>
          <p:nvPr/>
        </p:nvPicPr>
        <p:blipFill>
          <a:blip r:embed="rId4" cstate="print"/>
          <a:srcRect l="7320"/>
          <a:stretch>
            <a:fillRect/>
          </a:stretch>
        </p:blipFill>
        <p:spPr bwMode="auto">
          <a:xfrm>
            <a:off x="712788" y="3413125"/>
            <a:ext cx="2305050" cy="3403600"/>
          </a:xfrm>
          <a:prstGeom prst="rect">
            <a:avLst/>
          </a:prstGeom>
          <a:noFill/>
          <a:ln w="9525">
            <a:noFill/>
            <a:miter lim="800000"/>
            <a:headEnd/>
            <a:tailEnd/>
          </a:ln>
        </p:spPr>
      </p:pic>
      <p:sp>
        <p:nvSpPr>
          <p:cNvPr id="2" name="Title 1"/>
          <p:cNvSpPr>
            <a:spLocks noGrp="1"/>
          </p:cNvSpPr>
          <p:nvPr>
            <p:ph type="title"/>
          </p:nvPr>
        </p:nvSpPr>
        <p:spPr/>
        <p:txBody>
          <a:bodyPr/>
          <a:lstStyle/>
          <a:p>
            <a:pPr algn="ctr"/>
            <a:r>
              <a:rPr lang="en-US" dirty="0" smtClean="0"/>
              <a:t>Actions affect attitudes</a:t>
            </a:r>
            <a:endParaRPr lang="en-US" dirty="0"/>
          </a:p>
        </p:txBody>
      </p:sp>
    </p:spTree>
    <p:extLst>
      <p:ext uri="{BB962C8B-B14F-4D97-AF65-F5344CB8AC3E}">
        <p14:creationId xmlns:p14="http://schemas.microsoft.com/office/powerpoint/2010/main" val="3580147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250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Cognitive Dissonance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latin typeface="Arial"/>
                <a:cs typeface="Arial"/>
              </a:rPr>
              <a:t>We experience dissonance when our actions are not in line with our attitudes</a:t>
            </a:r>
          </a:p>
          <a:p>
            <a:pPr lvl="1"/>
            <a:r>
              <a:rPr lang="en-US" dirty="0" smtClean="0">
                <a:latin typeface="Arial"/>
                <a:cs typeface="Arial"/>
              </a:rPr>
              <a:t>To bring them in line with each other, we can either change our actions or change our attitudes</a:t>
            </a:r>
          </a:p>
          <a:p>
            <a:pPr lvl="1"/>
            <a:r>
              <a:rPr lang="en-US" dirty="0" smtClean="0">
                <a:latin typeface="Arial"/>
                <a:cs typeface="Arial"/>
              </a:rPr>
              <a:t>In cases where you don’t change your action or have no good justification for doing things you do not agree with….you change your attitude</a:t>
            </a:r>
          </a:p>
          <a:p>
            <a:pPr marL="0" indent="0" defTabSz="457200">
              <a:lnSpc>
                <a:spcPts val="2000"/>
              </a:lnSpc>
              <a:spcBef>
                <a:spcPts val="0"/>
              </a:spcBef>
              <a:spcAft>
                <a:spcPts val="1200"/>
              </a:spcAft>
              <a:buClrTx/>
              <a:buSzTx/>
              <a:buNone/>
              <a:defRPr/>
            </a:pPr>
            <a:endParaRPr lang="en-US" dirty="0" smtClean="0">
              <a:latin typeface="Arial"/>
              <a:cs typeface="Arial"/>
            </a:endParaRPr>
          </a:p>
          <a:p>
            <a:pPr marL="0" indent="0" defTabSz="457200">
              <a:lnSpc>
                <a:spcPts val="2000"/>
              </a:lnSpc>
              <a:spcBef>
                <a:spcPts val="0"/>
              </a:spcBef>
              <a:spcAft>
                <a:spcPts val="1200"/>
              </a:spcAft>
              <a:buClrTx/>
              <a:buSzTx/>
              <a:buNone/>
              <a:defRPr/>
            </a:pPr>
            <a:r>
              <a:rPr lang="en-US" dirty="0" err="1" smtClean="0">
                <a:latin typeface="Arial"/>
                <a:cs typeface="Arial"/>
              </a:rPr>
              <a:t>Festinger</a:t>
            </a:r>
            <a:r>
              <a:rPr lang="ja-JP" altLang="en-US" dirty="0" smtClean="0">
                <a:latin typeface="Arial"/>
                <a:cs typeface="Arial"/>
              </a:rPr>
              <a:t>’</a:t>
            </a:r>
            <a:r>
              <a:rPr lang="en-US" dirty="0" smtClean="0">
                <a:latin typeface="Arial"/>
                <a:cs typeface="Arial"/>
              </a:rPr>
              <a:t>s </a:t>
            </a:r>
            <a:r>
              <a:rPr lang="en-US" dirty="0">
                <a:latin typeface="Arial"/>
                <a:cs typeface="Arial"/>
              </a:rPr>
              <a:t>Study (1957):  Students were paid either large or small amounts to express enjoyment of a boring activity.  Then many of the students changed their attitudes about the activity.  Which amount shifted attitudes?</a:t>
            </a:r>
          </a:p>
          <a:p>
            <a:pPr marL="0" indent="0">
              <a:lnSpc>
                <a:spcPts val="2000"/>
              </a:lnSpc>
              <a:spcAft>
                <a:spcPts val="1200"/>
              </a:spcAft>
              <a:buFont typeface="Wingdings" charset="0"/>
              <a:buNone/>
            </a:pPr>
            <a:endParaRPr lang="en-US" b="1" i="1" dirty="0">
              <a:solidFill>
                <a:srgbClr val="A0366C"/>
              </a:solidFill>
              <a:latin typeface="Arial"/>
              <a:cs typeface="Arial"/>
              <a:sym typeface="Wingdings" charset="0"/>
            </a:endParaRPr>
          </a:p>
          <a:p>
            <a:pPr marL="0" indent="0">
              <a:lnSpc>
                <a:spcPts val="2000"/>
              </a:lnSpc>
              <a:spcAft>
                <a:spcPts val="1200"/>
              </a:spcAft>
              <a:buNone/>
            </a:pPr>
            <a:r>
              <a:rPr lang="en-US" b="1" i="1" dirty="0">
                <a:solidFill>
                  <a:srgbClr val="D2610C"/>
                </a:solidFill>
                <a:latin typeface="Arial"/>
                <a:cs typeface="Arial"/>
                <a:sym typeface="Wingdings" charset="0"/>
              </a:rPr>
              <a:t>Getting paid more: </a:t>
            </a:r>
            <a:r>
              <a:rPr lang="ja-JP" altLang="en-US" b="1" i="1" dirty="0">
                <a:solidFill>
                  <a:srgbClr val="D2610C"/>
                </a:solidFill>
                <a:latin typeface="Arial"/>
                <a:cs typeface="Arial"/>
                <a:sym typeface="Wingdings" charset="0"/>
              </a:rPr>
              <a:t>“</a:t>
            </a:r>
            <a:r>
              <a:rPr lang="en-US" b="1" i="1" dirty="0">
                <a:solidFill>
                  <a:srgbClr val="D2610C"/>
                </a:solidFill>
                <a:latin typeface="Arial"/>
                <a:cs typeface="Arial"/>
                <a:sym typeface="Wingdings" charset="0"/>
              </a:rPr>
              <a:t>I was paid to say that.</a:t>
            </a:r>
            <a:r>
              <a:rPr lang="ja-JP" altLang="en-US" b="1" i="1" dirty="0">
                <a:solidFill>
                  <a:srgbClr val="D2610C"/>
                </a:solidFill>
                <a:latin typeface="Arial"/>
                <a:cs typeface="Arial"/>
                <a:sym typeface="Wingdings" charset="0"/>
              </a:rPr>
              <a:t>”</a:t>
            </a:r>
            <a:endParaRPr lang="en-US" b="1" i="1" dirty="0">
              <a:solidFill>
                <a:srgbClr val="D2610C"/>
              </a:solidFill>
              <a:latin typeface="Arial"/>
              <a:cs typeface="Arial"/>
              <a:sym typeface="Wingdings" charset="0"/>
            </a:endParaRPr>
          </a:p>
          <a:p>
            <a:pPr marL="0" indent="0">
              <a:lnSpc>
                <a:spcPts val="2000"/>
              </a:lnSpc>
              <a:spcAft>
                <a:spcPts val="1200"/>
              </a:spcAft>
              <a:buNone/>
            </a:pPr>
            <a:r>
              <a:rPr lang="en-US" b="1" i="1" dirty="0">
                <a:solidFill>
                  <a:srgbClr val="D2610C"/>
                </a:solidFill>
                <a:latin typeface="Arial"/>
                <a:cs typeface="Arial"/>
                <a:sym typeface="Wingdings" charset="0"/>
              </a:rPr>
              <a:t>Getting paid less:  </a:t>
            </a:r>
            <a:r>
              <a:rPr lang="ja-JP" altLang="en-US" b="1" i="1" dirty="0">
                <a:solidFill>
                  <a:srgbClr val="D2610C"/>
                </a:solidFill>
                <a:latin typeface="Arial"/>
                <a:cs typeface="Arial"/>
                <a:sym typeface="Wingdings" charset="0"/>
              </a:rPr>
              <a:t>“</a:t>
            </a:r>
            <a:r>
              <a:rPr lang="en-US" b="1" i="1" dirty="0">
                <a:solidFill>
                  <a:srgbClr val="D2610C"/>
                </a:solidFill>
                <a:latin typeface="Arial"/>
                <a:cs typeface="Arial"/>
                <a:sym typeface="Wingdings" charset="0"/>
              </a:rPr>
              <a:t>Why would I say it was fun?  Just for a dollar?  Weird.  Maybe it wasn</a:t>
            </a:r>
            <a:r>
              <a:rPr lang="ja-JP" altLang="en-US" b="1" i="1" dirty="0">
                <a:solidFill>
                  <a:srgbClr val="D2610C"/>
                </a:solidFill>
                <a:latin typeface="Arial"/>
                <a:cs typeface="Arial"/>
                <a:sym typeface="Wingdings" charset="0"/>
              </a:rPr>
              <a:t>’</a:t>
            </a:r>
            <a:r>
              <a:rPr lang="en-US" b="1" i="1" dirty="0">
                <a:solidFill>
                  <a:srgbClr val="D2610C"/>
                </a:solidFill>
                <a:latin typeface="Arial"/>
                <a:cs typeface="Arial"/>
                <a:sym typeface="Wingdings" charset="0"/>
              </a:rPr>
              <a:t>t so bad, now that I think of </a:t>
            </a:r>
            <a:r>
              <a:rPr lang="en-US" b="1" i="1" dirty="0" smtClean="0">
                <a:solidFill>
                  <a:srgbClr val="D2610C"/>
                </a:solidFill>
                <a:latin typeface="Arial"/>
                <a:cs typeface="Arial"/>
                <a:sym typeface="Wingdings" charset="0"/>
              </a:rPr>
              <a:t>it.</a:t>
            </a:r>
            <a:endParaRPr lang="en-US" dirty="0">
              <a:solidFill>
                <a:srgbClr val="D2610C"/>
              </a:solidFill>
              <a:latin typeface="Arial"/>
              <a:cs typeface="Arial"/>
            </a:endParaRPr>
          </a:p>
          <a:p>
            <a:endParaRPr lang="en-US" dirty="0"/>
          </a:p>
        </p:txBody>
      </p:sp>
    </p:spTree>
    <p:extLst>
      <p:ext uri="{BB962C8B-B14F-4D97-AF65-F5344CB8AC3E}">
        <p14:creationId xmlns:p14="http://schemas.microsoft.com/office/powerpoint/2010/main" val="56257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715962"/>
          </a:xfrm>
        </p:spPr>
        <p:txBody>
          <a:bodyPr>
            <a:normAutofit fontScale="90000"/>
          </a:bodyPr>
          <a:lstStyle/>
          <a:p>
            <a:pPr algn="ctr"/>
            <a:r>
              <a:rPr lang="en-US" dirty="0" smtClean="0"/>
              <a:t/>
            </a:r>
            <a:br>
              <a:rPr lang="en-US" dirty="0" smtClean="0"/>
            </a:br>
            <a:r>
              <a:rPr lang="en-US" dirty="0" smtClean="0"/>
              <a:t>Actions affect attitudes: Role Playing </a:t>
            </a:r>
            <a:br>
              <a:rPr lang="en-US" dirty="0" smtClean="0"/>
            </a:br>
            <a:endParaRPr lang="en-US" dirty="0"/>
          </a:p>
        </p:txBody>
      </p:sp>
      <p:sp>
        <p:nvSpPr>
          <p:cNvPr id="19459" name="Content Placeholder 2"/>
          <p:cNvSpPr>
            <a:spLocks noGrp="1"/>
          </p:cNvSpPr>
          <p:nvPr>
            <p:ph idx="1"/>
          </p:nvPr>
        </p:nvSpPr>
        <p:spPr>
          <a:xfrm>
            <a:off x="2590800" y="1524000"/>
            <a:ext cx="4824413" cy="2771775"/>
          </a:xfrm>
        </p:spPr>
        <p:txBody>
          <a:bodyPr lIns="0" rIns="0">
            <a:normAutofit fontScale="92500"/>
          </a:bodyPr>
          <a:lstStyle/>
          <a:p>
            <a:pPr algn="ctr" eaLnBrk="1" hangingPunct="1">
              <a:lnSpc>
                <a:spcPts val="2000"/>
              </a:lnSpc>
              <a:buFont typeface="Arial" pitchFamily="34" charset="0"/>
              <a:buNone/>
            </a:pPr>
            <a:r>
              <a:rPr lang="en-US" sz="2400" i="1" dirty="0" smtClean="0">
                <a:solidFill>
                  <a:srgbClr val="FF6600"/>
                </a:solidFill>
              </a:rPr>
              <a:t>“No man, for any considerable period, can wear one face to himself, and another to the multitude, without finally getting bewildered as to which may be the true [face].”</a:t>
            </a:r>
          </a:p>
          <a:p>
            <a:pPr algn="ctr" eaLnBrk="1" hangingPunct="1">
              <a:lnSpc>
                <a:spcPts val="2000"/>
              </a:lnSpc>
              <a:buFont typeface="Arial" pitchFamily="34" charset="0"/>
              <a:buNone/>
            </a:pPr>
            <a:r>
              <a:rPr lang="en-US" sz="2400" b="1" i="1" dirty="0" smtClean="0"/>
              <a:t>-- </a:t>
            </a:r>
            <a:r>
              <a:rPr lang="en-US" sz="2400" b="1" dirty="0" smtClean="0"/>
              <a:t>Nathaniel Hawthorne</a:t>
            </a:r>
          </a:p>
          <a:p>
            <a:pPr algn="ctr" eaLnBrk="1" hangingPunct="1">
              <a:lnSpc>
                <a:spcPts val="2000"/>
              </a:lnSpc>
              <a:buFont typeface="Arial" pitchFamily="34" charset="0"/>
              <a:buNone/>
            </a:pPr>
            <a:endParaRPr lang="en-US" sz="2400" dirty="0" smtClean="0"/>
          </a:p>
          <a:p>
            <a:pPr algn="ctr" eaLnBrk="1" hangingPunct="1">
              <a:lnSpc>
                <a:spcPts val="2000"/>
              </a:lnSpc>
              <a:buFont typeface="Arial" pitchFamily="34" charset="0"/>
              <a:buNone/>
            </a:pPr>
            <a:r>
              <a:rPr lang="en-US" sz="2400" i="1" dirty="0" smtClean="0">
                <a:solidFill>
                  <a:srgbClr val="FF6600"/>
                </a:solidFill>
              </a:rPr>
              <a:t>“Fake it till you make it.” </a:t>
            </a:r>
            <a:r>
              <a:rPr lang="en-US" sz="2400" i="1" dirty="0" smtClean="0">
                <a:solidFill>
                  <a:srgbClr val="A0366C"/>
                </a:solidFill>
              </a:rPr>
              <a:t> </a:t>
            </a:r>
          </a:p>
          <a:p>
            <a:pPr algn="ctr" eaLnBrk="1" hangingPunct="1">
              <a:lnSpc>
                <a:spcPts val="2000"/>
              </a:lnSpc>
              <a:buFont typeface="Arial" pitchFamily="34" charset="0"/>
              <a:buNone/>
            </a:pPr>
            <a:r>
              <a:rPr lang="en-US" sz="2400" b="1" i="1" dirty="0" smtClean="0"/>
              <a:t>--</a:t>
            </a:r>
            <a:r>
              <a:rPr lang="en-US" sz="2400" b="1" dirty="0" smtClean="0"/>
              <a:t>Alcoholics Anonymous slogan</a:t>
            </a:r>
          </a:p>
          <a:p>
            <a:pPr eaLnBrk="1" hangingPunct="1">
              <a:lnSpc>
                <a:spcPts val="2000"/>
              </a:lnSpc>
            </a:pPr>
            <a:endParaRPr lang="en-US" sz="2400" dirty="0" smtClean="0"/>
          </a:p>
        </p:txBody>
      </p:sp>
      <p:sp>
        <p:nvSpPr>
          <p:cNvPr id="8" name="Rectangle 7"/>
          <p:cNvSpPr>
            <a:spLocks noChangeArrowheads="1"/>
          </p:cNvSpPr>
          <p:nvPr/>
        </p:nvSpPr>
        <p:spPr bwMode="auto">
          <a:xfrm>
            <a:off x="228600" y="5105400"/>
            <a:ext cx="4648200" cy="1503363"/>
          </a:xfrm>
          <a:prstGeom prst="rect">
            <a:avLst/>
          </a:prstGeom>
          <a:noFill/>
          <a:ln w="9525">
            <a:noFill/>
            <a:miter lim="800000"/>
            <a:headEnd/>
            <a:tailEnd/>
          </a:ln>
        </p:spPr>
        <p:txBody>
          <a:bodyPr>
            <a:spAutoFit/>
          </a:bodyPr>
          <a:lstStyle/>
          <a:p>
            <a:pPr>
              <a:lnSpc>
                <a:spcPts val="2200"/>
              </a:lnSpc>
              <a:spcAft>
                <a:spcPts val="1200"/>
              </a:spcAft>
            </a:pPr>
            <a:r>
              <a:rPr lang="en-US" sz="2400" dirty="0">
                <a:solidFill>
                  <a:srgbClr val="FF6600"/>
                </a:solidFill>
                <a:latin typeface="Calibri" pitchFamily="34" charset="0"/>
              </a:rPr>
              <a:t>When we play a role, even if we know it is just pretending, we eventually tend to adopt the attitudes that go with the role, and become the role.</a:t>
            </a:r>
          </a:p>
        </p:txBody>
      </p:sp>
      <p:pic>
        <p:nvPicPr>
          <p:cNvPr id="2" name="Picture 1" descr="joker.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4278437"/>
            <a:ext cx="2895600" cy="2590800"/>
          </a:xfrm>
          <a:prstGeom prst="rect">
            <a:avLst/>
          </a:prstGeom>
        </p:spPr>
      </p:pic>
    </p:spTree>
    <p:extLst>
      <p:ext uri="{BB962C8B-B14F-4D97-AF65-F5344CB8AC3E}">
        <p14:creationId xmlns:p14="http://schemas.microsoft.com/office/powerpoint/2010/main" val="134512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ctr" eaLnBrk="1" hangingPunct="1"/>
            <a:r>
              <a:rPr lang="en-US" altLang="en-US" dirty="0" smtClean="0"/>
              <a:t>What is Social Psychology?</a:t>
            </a:r>
          </a:p>
        </p:txBody>
      </p:sp>
      <p:sp>
        <p:nvSpPr>
          <p:cNvPr id="4099" name="Content Placeholder 2"/>
          <p:cNvSpPr>
            <a:spLocks noGrp="1"/>
          </p:cNvSpPr>
          <p:nvPr>
            <p:ph idx="1"/>
          </p:nvPr>
        </p:nvSpPr>
        <p:spPr>
          <a:xfrm>
            <a:off x="566738" y="1600200"/>
            <a:ext cx="8001000" cy="4419600"/>
          </a:xfrm>
        </p:spPr>
        <p:txBody>
          <a:bodyPr/>
          <a:lstStyle/>
          <a:p>
            <a:pPr eaLnBrk="1" hangingPunct="1"/>
            <a:r>
              <a:rPr lang="en-US" altLang="en-US" sz="2800" dirty="0" smtClean="0"/>
              <a:t>The scientific study of how we think about, influence, and relate to one another</a:t>
            </a:r>
          </a:p>
          <a:p>
            <a:pPr eaLnBrk="1" hangingPunct="1"/>
            <a:r>
              <a:rPr lang="en-US" altLang="en-US" sz="2800" dirty="0" smtClean="0"/>
              <a:t>Some topics social psychologist study:</a:t>
            </a:r>
          </a:p>
          <a:p>
            <a:pPr lvl="1" eaLnBrk="1" hangingPunct="1"/>
            <a:r>
              <a:rPr lang="en-US" altLang="en-US" sz="2200" dirty="0" smtClean="0"/>
              <a:t>How do we form impressions about others</a:t>
            </a:r>
          </a:p>
          <a:p>
            <a:pPr lvl="1" eaLnBrk="1" hangingPunct="1"/>
            <a:r>
              <a:rPr lang="en-US" altLang="en-US" sz="2200" dirty="0" smtClean="0"/>
              <a:t>What causes attitude change?</a:t>
            </a:r>
          </a:p>
          <a:p>
            <a:pPr lvl="1" eaLnBrk="1" hangingPunct="1"/>
            <a:r>
              <a:rPr lang="en-US" altLang="en-US" sz="2200" dirty="0" smtClean="0"/>
              <a:t>Why do people conform? Obey orders?</a:t>
            </a:r>
          </a:p>
          <a:p>
            <a:pPr lvl="1" eaLnBrk="1" hangingPunct="1"/>
            <a:r>
              <a:rPr lang="en-US" altLang="en-US" sz="2200" dirty="0" smtClean="0"/>
              <a:t>Does being a member of a group change your behavior?</a:t>
            </a:r>
          </a:p>
          <a:p>
            <a:pPr lvl="1"/>
            <a:r>
              <a:rPr lang="en-US" altLang="en-US" sz="2200" dirty="0" smtClean="0"/>
              <a:t>What causes interpersonal attraction?</a:t>
            </a:r>
          </a:p>
          <a:p>
            <a:pPr marL="457200" lvl="1" indent="0" eaLnBrk="1" hangingPunct="1">
              <a:buNone/>
            </a:pPr>
            <a:endParaRPr lang="en-US" altLang="en-US" sz="2200" dirty="0" smtClean="0"/>
          </a:p>
          <a:p>
            <a:pPr eaLnBrk="1" hangingPunct="1"/>
            <a:endParaRPr lang="en-US" altLang="en-US" dirty="0" smtClean="0"/>
          </a:p>
        </p:txBody>
      </p:sp>
    </p:spTree>
    <p:custDataLst>
      <p:tags r:id="rId1"/>
    </p:custDataLst>
    <p:extLst>
      <p:ext uri="{BB962C8B-B14F-4D97-AF65-F5344CB8AC3E}">
        <p14:creationId xmlns:p14="http://schemas.microsoft.com/office/powerpoint/2010/main" val="265952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4099">
                                            <p:txEl>
                                              <p:pRg st="1" end="1"/>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4099">
                                            <p:txEl>
                                              <p:pRg st="2" end="2"/>
                                            </p:txEl>
                                          </p:spTgt>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4099">
                                            <p:txEl>
                                              <p:pRg st="3" end="3"/>
                                            </p:txEl>
                                          </p:spTgt>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4099">
                                            <p:txEl>
                                              <p:pRg st="4" end="4"/>
                                            </p:txEl>
                                          </p:spTgt>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4099">
                                            <p:txEl>
                                              <p:pRg st="5" end="5"/>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P spid="4099"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hlinkClick r:id="rId3"/>
              </a:rPr>
              <a:t>Stanford Prison Experiment</a:t>
            </a:r>
            <a:endParaRPr lang="en-US" dirty="0"/>
          </a:p>
        </p:txBody>
      </p:sp>
      <p:pic>
        <p:nvPicPr>
          <p:cNvPr id="5" name="Picture 4"/>
          <p:cNvPicPr>
            <a:picLocks noChangeAspect="1"/>
          </p:cNvPicPr>
          <p:nvPr/>
        </p:nvPicPr>
        <p:blipFill rotWithShape="1">
          <a:blip r:embed="rId4"/>
          <a:srcRect t="17157" b="36210"/>
          <a:stretch/>
        </p:blipFill>
        <p:spPr>
          <a:xfrm>
            <a:off x="287890" y="2378380"/>
            <a:ext cx="3860800" cy="2398536"/>
          </a:xfrm>
          <a:prstGeom prst="rect">
            <a:avLst/>
          </a:prstGeom>
        </p:spPr>
      </p:pic>
      <p:sp>
        <p:nvSpPr>
          <p:cNvPr id="6" name="TextBox 5"/>
          <p:cNvSpPr txBox="1"/>
          <p:nvPr/>
        </p:nvSpPr>
        <p:spPr>
          <a:xfrm>
            <a:off x="4414519" y="1390744"/>
            <a:ext cx="4272281" cy="5632310"/>
          </a:xfrm>
          <a:prstGeom prst="rect">
            <a:avLst/>
          </a:prstGeom>
          <a:noFill/>
        </p:spPr>
        <p:txBody>
          <a:bodyPr wrap="square" rtlCol="0">
            <a:spAutoFit/>
          </a:bodyPr>
          <a:lstStyle/>
          <a:p>
            <a:r>
              <a:rPr lang="en-US" sz="2400" dirty="0" smtClean="0"/>
              <a:t>74 volunteers responded. </a:t>
            </a:r>
          </a:p>
          <a:p>
            <a:r>
              <a:rPr lang="en-US" sz="2400" dirty="0" smtClean="0"/>
              <a:t>All were given a battery of psychological tests and the most normal 24 men were selected.</a:t>
            </a:r>
          </a:p>
          <a:p>
            <a:endParaRPr lang="en-US" sz="2400" dirty="0"/>
          </a:p>
          <a:p>
            <a:r>
              <a:rPr lang="en-US" sz="2400" dirty="0" smtClean="0"/>
              <a:t>These 24 were randomly divided into two groups: Guards and Prisoners</a:t>
            </a:r>
          </a:p>
          <a:p>
            <a:endParaRPr lang="en-US" sz="2400" dirty="0"/>
          </a:p>
          <a:p>
            <a:r>
              <a:rPr lang="en-US" sz="2400" dirty="0" smtClean="0"/>
              <a:t>Began with 9 guards and 9 prisoners; the rest were put “on call”</a:t>
            </a:r>
          </a:p>
          <a:p>
            <a:endParaRPr lang="en-US" sz="2400" dirty="0"/>
          </a:p>
          <a:p>
            <a:r>
              <a:rPr lang="en-US" sz="2400" dirty="0" smtClean="0"/>
              <a:t>Scheduled to run for 2 weeks</a:t>
            </a:r>
          </a:p>
        </p:txBody>
      </p:sp>
    </p:spTree>
    <p:extLst>
      <p:ext uri="{BB962C8B-B14F-4D97-AF65-F5344CB8AC3E}">
        <p14:creationId xmlns:p14="http://schemas.microsoft.com/office/powerpoint/2010/main" val="2389308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 did we learn from the Stanford Prison Experiment?</a:t>
            </a:r>
            <a:endParaRPr lang="en-US" dirty="0"/>
          </a:p>
        </p:txBody>
      </p:sp>
      <p:sp>
        <p:nvSpPr>
          <p:cNvPr id="3" name="Content Placeholder 2"/>
          <p:cNvSpPr>
            <a:spLocks noGrp="1"/>
          </p:cNvSpPr>
          <p:nvPr>
            <p:ph idx="1"/>
          </p:nvPr>
        </p:nvSpPr>
        <p:spPr>
          <a:xfrm>
            <a:off x="457200" y="1828800"/>
            <a:ext cx="8229600" cy="4876800"/>
          </a:xfrm>
        </p:spPr>
        <p:txBody>
          <a:bodyPr>
            <a:normAutofit/>
          </a:bodyPr>
          <a:lstStyle/>
          <a:p>
            <a:r>
              <a:rPr lang="en-US" sz="2800" dirty="0" smtClean="0"/>
              <a:t>Power of social roles (guards vs. prisoners)</a:t>
            </a:r>
          </a:p>
          <a:p>
            <a:pPr lvl="1"/>
            <a:r>
              <a:rPr lang="en-US" sz="2800" dirty="0" smtClean="0"/>
              <a:t>Set of expectations about a social position</a:t>
            </a:r>
          </a:p>
          <a:p>
            <a:pPr lvl="1"/>
            <a:r>
              <a:rPr lang="en-US" sz="2800" dirty="0" smtClean="0"/>
              <a:t>Defines how we think we should behave in social situations</a:t>
            </a:r>
          </a:p>
          <a:p>
            <a:r>
              <a:rPr lang="en-US" sz="2800" dirty="0" smtClean="0"/>
              <a:t>Ethical guidelines</a:t>
            </a:r>
          </a:p>
          <a:p>
            <a:r>
              <a:rPr lang="en-US" sz="2800" dirty="0" smtClean="0"/>
              <a:t>Implications for today</a:t>
            </a:r>
          </a:p>
          <a:p>
            <a:pPr lvl="1"/>
            <a:r>
              <a:rPr lang="en-US" sz="2800" dirty="0" smtClean="0"/>
              <a:t>Abu Ghraib</a:t>
            </a:r>
            <a:endParaRPr lang="en-US" sz="2800" dirty="0"/>
          </a:p>
        </p:txBody>
      </p:sp>
    </p:spTree>
    <p:extLst>
      <p:ext uri="{BB962C8B-B14F-4D97-AF65-F5344CB8AC3E}">
        <p14:creationId xmlns:p14="http://schemas.microsoft.com/office/powerpoint/2010/main" val="424818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473075"/>
            <a:ext cx="8153400" cy="898525"/>
          </a:xfrm>
        </p:spPr>
        <p:txBody>
          <a:bodyPr/>
          <a:lstStyle/>
          <a:p>
            <a:pPr algn="ctr" eaLnBrk="1" hangingPunct="1"/>
            <a:r>
              <a:rPr lang="en-US" sz="4000" dirty="0">
                <a:solidFill>
                  <a:srgbClr val="000000"/>
                </a:solidFill>
                <a:latin typeface="Arial"/>
                <a:ea typeface="ＭＳ Ｐゴシック" charset="0"/>
                <a:cs typeface="Arial"/>
              </a:rPr>
              <a:t>Social Influence</a:t>
            </a:r>
          </a:p>
        </p:txBody>
      </p:sp>
      <p:sp>
        <p:nvSpPr>
          <p:cNvPr id="9219" name="Rectangle 3"/>
          <p:cNvSpPr>
            <a:spLocks noGrp="1" noChangeArrowheads="1"/>
          </p:cNvSpPr>
          <p:nvPr>
            <p:ph type="body" sz="half" idx="1"/>
          </p:nvPr>
        </p:nvSpPr>
        <p:spPr>
          <a:xfrm>
            <a:off x="304800" y="1981200"/>
            <a:ext cx="4800600" cy="3962400"/>
          </a:xfrm>
        </p:spPr>
        <p:txBody>
          <a:bodyPr/>
          <a:lstStyle/>
          <a:p>
            <a:pPr eaLnBrk="1" hangingPunct="1">
              <a:lnSpc>
                <a:spcPct val="80000"/>
              </a:lnSpc>
            </a:pPr>
            <a:endParaRPr lang="en-US" sz="1400" dirty="0">
              <a:latin typeface="Century Gothic" charset="0"/>
              <a:ea typeface="ＭＳ Ｐゴシック" charset="0"/>
            </a:endParaRPr>
          </a:p>
          <a:p>
            <a:pPr eaLnBrk="1" hangingPunct="1">
              <a:lnSpc>
                <a:spcPct val="80000"/>
              </a:lnSpc>
            </a:pPr>
            <a:r>
              <a:rPr lang="en-US" sz="3100" b="1" dirty="0">
                <a:solidFill>
                  <a:srgbClr val="ED7316"/>
                </a:solidFill>
                <a:latin typeface="Arial"/>
                <a:ea typeface="ＭＳ Ｐゴシック" charset="0"/>
                <a:cs typeface="Arial"/>
              </a:rPr>
              <a:t>Obedience</a:t>
            </a:r>
            <a:r>
              <a:rPr lang="en-US" sz="3100" dirty="0">
                <a:latin typeface="Arial"/>
                <a:ea typeface="ＭＳ Ｐゴシック" charset="0"/>
                <a:cs typeface="Arial"/>
              </a:rPr>
              <a:t>:</a:t>
            </a:r>
            <a:r>
              <a:rPr lang="en-US" sz="3100" dirty="0">
                <a:solidFill>
                  <a:schemeClr val="accent1"/>
                </a:solidFill>
                <a:latin typeface="Arial"/>
                <a:ea typeface="ＭＳ Ｐゴシック" charset="0"/>
                <a:cs typeface="Arial"/>
              </a:rPr>
              <a:t> </a:t>
            </a:r>
            <a:r>
              <a:rPr lang="en-US" sz="3100" dirty="0">
                <a:latin typeface="Arial"/>
                <a:ea typeface="ＭＳ Ｐゴシック" charset="0"/>
                <a:cs typeface="Arial"/>
              </a:rPr>
              <a:t>following                           direct commands, usually from an authority figure</a:t>
            </a:r>
            <a:r>
              <a:rPr lang="en-US" sz="2700" dirty="0">
                <a:latin typeface="Arial"/>
                <a:ea typeface="ＭＳ Ｐゴシック" charset="0"/>
                <a:cs typeface="Arial"/>
              </a:rPr>
              <a:t> </a:t>
            </a:r>
            <a:endParaRPr lang="en-US" sz="2700" dirty="0" smtClean="0">
              <a:latin typeface="Arial"/>
              <a:ea typeface="ＭＳ Ｐゴシック" charset="0"/>
              <a:cs typeface="Arial"/>
            </a:endParaRPr>
          </a:p>
          <a:p>
            <a:pPr>
              <a:lnSpc>
                <a:spcPct val="80000"/>
              </a:lnSpc>
            </a:pPr>
            <a:endParaRPr lang="en-US" sz="2400" b="1" dirty="0" smtClean="0">
              <a:solidFill>
                <a:srgbClr val="FFAF03"/>
              </a:solidFill>
              <a:latin typeface="Arial"/>
              <a:ea typeface="ＭＳ Ｐゴシック" charset="0"/>
              <a:cs typeface="Arial"/>
            </a:endParaRPr>
          </a:p>
          <a:p>
            <a:pPr>
              <a:lnSpc>
                <a:spcPct val="80000"/>
              </a:lnSpc>
            </a:pPr>
            <a:r>
              <a:rPr lang="en-US" sz="3200" b="1" dirty="0" smtClean="0">
                <a:solidFill>
                  <a:srgbClr val="ED7316"/>
                </a:solidFill>
                <a:latin typeface="Arial"/>
                <a:ea typeface="ＭＳ Ｐゴシック" charset="0"/>
                <a:cs typeface="Arial"/>
              </a:rPr>
              <a:t>Conformity</a:t>
            </a:r>
            <a:r>
              <a:rPr lang="en-US" sz="3200" dirty="0">
                <a:latin typeface="Arial"/>
                <a:ea typeface="ＭＳ Ｐゴシック" charset="0"/>
                <a:cs typeface="Arial"/>
              </a:rPr>
              <a:t>:</a:t>
            </a:r>
            <a:r>
              <a:rPr lang="en-US" sz="3200" dirty="0">
                <a:solidFill>
                  <a:schemeClr val="accent1"/>
                </a:solidFill>
                <a:latin typeface="Arial"/>
                <a:ea typeface="ＭＳ Ｐゴシック" charset="0"/>
                <a:cs typeface="Arial"/>
              </a:rPr>
              <a:t> </a:t>
            </a:r>
            <a:r>
              <a:rPr lang="en-US" sz="3200" dirty="0">
                <a:latin typeface="Arial"/>
                <a:ea typeface="ＭＳ Ｐゴシック" charset="0"/>
                <a:cs typeface="Arial"/>
              </a:rPr>
              <a:t>changing behavior because of real or imagined group pressure</a:t>
            </a:r>
          </a:p>
          <a:p>
            <a:pPr eaLnBrk="1" hangingPunct="1">
              <a:lnSpc>
                <a:spcPct val="80000"/>
              </a:lnSpc>
            </a:pPr>
            <a:endParaRPr lang="en-US" sz="2700" dirty="0">
              <a:latin typeface="Century Gothic" charset="0"/>
              <a:ea typeface="ＭＳ Ｐゴシック" charset="0"/>
            </a:endParaRPr>
          </a:p>
          <a:p>
            <a:pPr eaLnBrk="1" hangingPunct="1">
              <a:lnSpc>
                <a:spcPct val="80000"/>
              </a:lnSpc>
              <a:buFontTx/>
              <a:buChar char="•"/>
            </a:pPr>
            <a:endParaRPr lang="en-US" sz="2700" dirty="0">
              <a:latin typeface="Century Gothic" charset="0"/>
              <a:ea typeface="ＭＳ Ｐゴシック" charset="0"/>
            </a:endParaRPr>
          </a:p>
        </p:txBody>
      </p:sp>
      <p:pic>
        <p:nvPicPr>
          <p:cNvPr id="9220" name="Picture 11" descr="The image “http://www.units.muohio.edu/psybersite/cults/privatepyle.jpg” cannot be displayed, because it contains errors."/>
          <p:cNvPicPr>
            <a:picLocks noChangeAspect="1" noChangeArrowheads="1"/>
          </p:cNvPicPr>
          <p:nvPr/>
        </p:nvPicPr>
        <p:blipFill>
          <a:blip r:embed="rId2">
            <a:lum bright="12000" contrast="12000"/>
            <a:extLst>
              <a:ext uri="{28A0092B-C50C-407E-A947-70E740481C1C}">
                <a14:useLocalDpi xmlns:a14="http://schemas.microsoft.com/office/drawing/2010/main" val="0"/>
              </a:ext>
            </a:extLst>
          </a:blip>
          <a:srcRect/>
          <a:stretch>
            <a:fillRect/>
          </a:stretch>
        </p:blipFill>
        <p:spPr bwMode="auto">
          <a:xfrm>
            <a:off x="5029200" y="2362200"/>
            <a:ext cx="3581400" cy="3506788"/>
          </a:xfrm>
          <a:prstGeom prst="rect">
            <a:avLst/>
          </a:prstGeom>
          <a:noFill/>
          <a:ln w="76200" cmpd="tri">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042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304800" y="1219200"/>
            <a:ext cx="7239000" cy="89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pPr>
            <a:endParaRPr lang="en-US" sz="2400" dirty="0" smtClean="0">
              <a:latin typeface="Arial" charset="0"/>
            </a:endParaRPr>
          </a:p>
          <a:p>
            <a:pPr lvl="1" eaLnBrk="0" hangingPunct="0">
              <a:lnSpc>
                <a:spcPct val="120000"/>
              </a:lnSpc>
              <a:buFont typeface="Times" charset="0"/>
              <a:buNone/>
            </a:pPr>
            <a:endParaRPr lang="en-US" sz="2000" dirty="0">
              <a:latin typeface="Arial" charset="0"/>
            </a:endParaRPr>
          </a:p>
        </p:txBody>
      </p:sp>
      <p:sp>
        <p:nvSpPr>
          <p:cNvPr id="5" name="Content Placeholder 4"/>
          <p:cNvSpPr txBox="1">
            <a:spLocks/>
          </p:cNvSpPr>
          <p:nvPr/>
        </p:nvSpPr>
        <p:spPr>
          <a:xfrm>
            <a:off x="457200" y="4216400"/>
            <a:ext cx="8229600" cy="1909763"/>
          </a:xfrm>
          <a:prstGeom prst="rect">
            <a:avLst/>
          </a:prstGeom>
        </p:spPr>
        <p:txBody>
          <a:bodyPr>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smtClean="0"/>
              <a:t>In a repeat of the earlier experiment, 65 percent of the adult male “teachers” fully obeyed the experimenter’s commands to continue. They did so despite the “learner’s” earlier mention of a heart condition and despite hearing cries of protest after they administered what they thought were 150 volts and agonized protests after 330 volts. (Data from </a:t>
            </a:r>
            <a:r>
              <a:rPr lang="en-US" dirty="0" err="1" smtClean="0"/>
              <a:t>Milgram</a:t>
            </a:r>
            <a:r>
              <a:rPr lang="en-US" dirty="0" smtClean="0"/>
              <a:t>, 1974.)</a:t>
            </a:r>
            <a:endParaRPr lang="en-US" dirty="0"/>
          </a:p>
        </p:txBody>
      </p:sp>
      <p:pic>
        <p:nvPicPr>
          <p:cNvPr id="6" name="Picture 5" descr="The figure is a line graph. The data shows that in a repeat of the earlier experiment, 65 percent of the adult male “teachers” fully obeyed the experimenter’s commands to continue. They did so despite the “learner’s” earlier mention of a heart condition and despite hearing cries of protest after they administered what they thought were 150 volts and agonized protests after 330 volt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500" y="176484"/>
            <a:ext cx="7899400" cy="3250304"/>
          </a:xfrm>
          <a:prstGeom prst="rect">
            <a:avLst/>
          </a:prstGeom>
        </p:spPr>
      </p:pic>
      <p:sp>
        <p:nvSpPr>
          <p:cNvPr id="7" name="Title 3"/>
          <p:cNvSpPr>
            <a:spLocks noGrp="1"/>
          </p:cNvSpPr>
          <p:nvPr>
            <p:ph type="title"/>
          </p:nvPr>
        </p:nvSpPr>
        <p:spPr>
          <a:xfrm>
            <a:off x="0" y="3505200"/>
            <a:ext cx="9144000" cy="546100"/>
          </a:xfrm>
        </p:spPr>
        <p:txBody>
          <a:bodyPr>
            <a:normAutofit/>
          </a:bodyPr>
          <a:lstStyle/>
          <a:p>
            <a:pPr algn="ctr"/>
            <a:r>
              <a:rPr lang="en-US" sz="2800" dirty="0" smtClean="0">
                <a:hlinkClick r:id="rId5"/>
              </a:rPr>
              <a:t>MILGRAM’S FOLLOW-UP OBEDIENCE EXPERIMENT</a:t>
            </a:r>
            <a:endParaRPr lang="en-US" sz="2800" dirty="0"/>
          </a:p>
        </p:txBody>
      </p:sp>
    </p:spTree>
    <p:extLst>
      <p:ext uri="{BB962C8B-B14F-4D97-AF65-F5344CB8AC3E}">
        <p14:creationId xmlns:p14="http://schemas.microsoft.com/office/powerpoint/2010/main" val="1625806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nodePh="1">
                                  <p:stCondLst>
                                    <p:cond delay="0"/>
                                  </p:stCondLst>
                                  <p:endCondLst>
                                    <p:cond evt="begin" delay="0">
                                      <p:tn val="5"/>
                                    </p:cond>
                                  </p:endCondLst>
                                  <p:childTnLst>
                                    <p:set>
                                      <p:cBhvr>
                                        <p:cTn id="6" dur="1" fill="hold">
                                          <p:stCondLst>
                                            <p:cond delay="0"/>
                                          </p:stCondLst>
                                        </p:cTn>
                                        <p:tgtEl>
                                          <p:spTgt spid="186370"/>
                                        </p:tgtEl>
                                        <p:attrNameLst>
                                          <p:attrName>style.visibility</p:attrName>
                                        </p:attrNameLst>
                                      </p:cBhvr>
                                      <p:to>
                                        <p:strVal val="visible"/>
                                      </p:to>
                                    </p:set>
                                    <p:animEffect transition="in" filter="box(out)">
                                      <p:cBhvr>
                                        <p:cTn id="7" dur="500"/>
                                        <p:tgtEl>
                                          <p:spTgt spid="18637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Factors that increase obedience</a:t>
            </a:r>
            <a:endParaRPr lang="en-US" dirty="0"/>
          </a:p>
        </p:txBody>
      </p:sp>
      <p:sp>
        <p:nvSpPr>
          <p:cNvPr id="3" name="Text Placeholder 2"/>
          <p:cNvSpPr>
            <a:spLocks noGrp="1"/>
          </p:cNvSpPr>
          <p:nvPr>
            <p:ph type="body" sz="half" idx="1"/>
          </p:nvPr>
        </p:nvSpPr>
        <p:spPr>
          <a:xfrm>
            <a:off x="376570" y="1358331"/>
            <a:ext cx="8229600" cy="4525963"/>
          </a:xfrm>
        </p:spPr>
        <p:txBody>
          <a:bodyPr>
            <a:normAutofit/>
          </a:bodyPr>
          <a:lstStyle/>
          <a:p>
            <a:pPr lvl="1"/>
            <a:r>
              <a:rPr lang="en-US" sz="2800" dirty="0" smtClean="0"/>
              <a:t>Obedience in the </a:t>
            </a:r>
            <a:r>
              <a:rPr lang="en-US" sz="2800" dirty="0" err="1" smtClean="0"/>
              <a:t>Milgram</a:t>
            </a:r>
            <a:r>
              <a:rPr lang="en-US" sz="2800" dirty="0" smtClean="0"/>
              <a:t> experiments was highest when </a:t>
            </a:r>
          </a:p>
          <a:p>
            <a:pPr lvl="2"/>
            <a:r>
              <a:rPr lang="en-US" sz="2800" dirty="0"/>
              <a:t>P</a:t>
            </a:r>
            <a:r>
              <a:rPr lang="en-US" sz="2800" dirty="0" smtClean="0"/>
              <a:t>erson </a:t>
            </a:r>
            <a:r>
              <a:rPr lang="en-US" sz="2800" dirty="0"/>
              <a:t>giving orders was nearby and was perceived </a:t>
            </a:r>
            <a:r>
              <a:rPr lang="en-US" sz="2800" dirty="0" smtClean="0"/>
              <a:t>as </a:t>
            </a:r>
            <a:r>
              <a:rPr lang="en-US" sz="2800" dirty="0"/>
              <a:t>a legitimate </a:t>
            </a:r>
            <a:r>
              <a:rPr lang="en-US" sz="2800" dirty="0" smtClean="0"/>
              <a:t>authority figure</a:t>
            </a:r>
          </a:p>
          <a:p>
            <a:pPr lvl="2"/>
            <a:r>
              <a:rPr lang="en-US" sz="2800" dirty="0"/>
              <a:t>R</a:t>
            </a:r>
            <a:r>
              <a:rPr lang="en-US" sz="2800" dirty="0" smtClean="0"/>
              <a:t>esearch </a:t>
            </a:r>
            <a:r>
              <a:rPr lang="en-US" sz="2800" dirty="0"/>
              <a:t>was supported by a prestigious </a:t>
            </a:r>
            <a:r>
              <a:rPr lang="en-US" sz="2800" dirty="0" smtClean="0"/>
              <a:t>institution</a:t>
            </a:r>
            <a:endParaRPr lang="en-US" sz="2800" dirty="0"/>
          </a:p>
          <a:p>
            <a:pPr lvl="2"/>
            <a:r>
              <a:rPr lang="en-US" sz="2800" dirty="0"/>
              <a:t>V</a:t>
            </a:r>
            <a:r>
              <a:rPr lang="en-US" sz="2800" dirty="0" smtClean="0"/>
              <a:t>ictim was depersonalized </a:t>
            </a:r>
            <a:r>
              <a:rPr lang="en-US" sz="2800" dirty="0"/>
              <a:t>or at a </a:t>
            </a:r>
            <a:r>
              <a:rPr lang="en-US" sz="2800" dirty="0" smtClean="0"/>
              <a:t>distance </a:t>
            </a:r>
          </a:p>
          <a:p>
            <a:pPr lvl="2"/>
            <a:r>
              <a:rPr lang="en-US" sz="2800" dirty="0"/>
              <a:t>T</a:t>
            </a:r>
            <a:r>
              <a:rPr lang="en-US" sz="2800" dirty="0" smtClean="0"/>
              <a:t>here </a:t>
            </a:r>
            <a:r>
              <a:rPr lang="en-US" sz="2800" dirty="0"/>
              <a:t>were no role models for </a:t>
            </a:r>
            <a:r>
              <a:rPr lang="en-US" sz="2800" dirty="0" smtClean="0"/>
              <a:t>defiance</a:t>
            </a:r>
            <a:endParaRPr lang="en-US" sz="2800" dirty="0"/>
          </a:p>
        </p:txBody>
      </p:sp>
    </p:spTree>
    <p:extLst>
      <p:ext uri="{BB962C8B-B14F-4D97-AF65-F5344CB8AC3E}">
        <p14:creationId xmlns:p14="http://schemas.microsoft.com/office/powerpoint/2010/main" val="2569296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figure shows a single line on the left. On the right there are three lines of different lengths marked 1, 2, and 3. There is a photo of three students during the stud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62318"/>
            <a:ext cx="8394700" cy="2167646"/>
          </a:xfrm>
          <a:prstGeom prst="rect">
            <a:avLst/>
          </a:prstGeom>
        </p:spPr>
      </p:pic>
      <p:sp>
        <p:nvSpPr>
          <p:cNvPr id="4" name="Title 2"/>
          <p:cNvSpPr>
            <a:spLocks noGrp="1"/>
          </p:cNvSpPr>
          <p:nvPr>
            <p:ph type="title"/>
          </p:nvPr>
        </p:nvSpPr>
        <p:spPr>
          <a:xfrm>
            <a:off x="304800" y="2971800"/>
            <a:ext cx="9144000" cy="546100"/>
          </a:xfrm>
        </p:spPr>
        <p:txBody>
          <a:bodyPr>
            <a:normAutofit fontScale="90000"/>
          </a:bodyPr>
          <a:lstStyle/>
          <a:p>
            <a:pPr algn="ctr"/>
            <a:r>
              <a:rPr lang="en-US" dirty="0" smtClean="0">
                <a:hlinkClick r:id="rId3"/>
              </a:rPr>
              <a:t>ASCH’S CONFORMITY EXPERIMENTS</a:t>
            </a:r>
            <a:endParaRPr lang="en-US" dirty="0">
              <a:solidFill>
                <a:srgbClr val="000000"/>
              </a:solidFill>
            </a:endParaRPr>
          </a:p>
        </p:txBody>
      </p:sp>
      <p:sp>
        <p:nvSpPr>
          <p:cNvPr id="5" name="Text Placeholder 3"/>
          <p:cNvSpPr txBox="1">
            <a:spLocks/>
          </p:cNvSpPr>
          <p:nvPr/>
        </p:nvSpPr>
        <p:spPr>
          <a:xfrm>
            <a:off x="609600" y="3810000"/>
            <a:ext cx="8229600" cy="1909763"/>
          </a:xfrm>
          <a:prstGeom prst="rect">
            <a:avLst/>
          </a:prstGeom>
        </p:spPr>
        <p:txBody>
          <a:bodyPr>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mtClean="0"/>
              <a:t>Which of the three comparison lines on the left is equal to the standard line? The photo on the right (from one of the experiments) was taken after five people, who were actually working for Asch, had answered, “Line 3.” The student in the center shows the severe discomfort that comes from disagreeing with the responses of other group members.</a:t>
            </a:r>
            <a:endParaRPr lang="en-US" dirty="0" smtClean="0"/>
          </a:p>
        </p:txBody>
      </p:sp>
    </p:spTree>
    <p:extLst>
      <p:ext uri="{BB962C8B-B14F-4D97-AF65-F5344CB8AC3E}">
        <p14:creationId xmlns:p14="http://schemas.microsoft.com/office/powerpoint/2010/main" val="1335631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381000" y="533400"/>
            <a:ext cx="8229600" cy="838200"/>
          </a:xfrm>
        </p:spPr>
        <p:txBody>
          <a:bodyPr>
            <a:normAutofit fontScale="90000"/>
          </a:bodyPr>
          <a:lstStyle/>
          <a:p>
            <a:pPr algn="ctr"/>
            <a:r>
              <a:rPr lang="en-US" dirty="0" smtClean="0"/>
              <a:t> Normative &amp; informational social influence</a:t>
            </a:r>
            <a:endParaRPr lang="en-US" dirty="0"/>
          </a:p>
        </p:txBody>
      </p:sp>
      <p:sp>
        <p:nvSpPr>
          <p:cNvPr id="416771" name="Rectangle 3"/>
          <p:cNvSpPr>
            <a:spLocks noGrp="1" noChangeArrowheads="1"/>
          </p:cNvSpPr>
          <p:nvPr>
            <p:ph type="body" idx="1"/>
          </p:nvPr>
        </p:nvSpPr>
        <p:spPr>
          <a:xfrm>
            <a:off x="457200" y="1524000"/>
            <a:ext cx="8229600" cy="5029200"/>
          </a:xfrm>
        </p:spPr>
        <p:txBody>
          <a:bodyPr>
            <a:noAutofit/>
          </a:bodyPr>
          <a:lstStyle/>
          <a:p>
            <a:r>
              <a:rPr lang="en-US" sz="2800" dirty="0">
                <a:latin typeface="Arial"/>
                <a:cs typeface="Arial"/>
              </a:rPr>
              <a:t>Some participants said they </a:t>
            </a:r>
            <a:r>
              <a:rPr lang="en-US" sz="2800" dirty="0" smtClean="0">
                <a:latin typeface="Arial"/>
                <a:cs typeface="Arial"/>
              </a:rPr>
              <a:t>didn’t </a:t>
            </a:r>
            <a:r>
              <a:rPr lang="en-US" sz="2800" dirty="0">
                <a:latin typeface="Arial"/>
                <a:cs typeface="Arial"/>
              </a:rPr>
              <a:t>want to look silly or be rejected by the rest of the group</a:t>
            </a:r>
          </a:p>
          <a:p>
            <a:pPr lvl="1"/>
            <a:r>
              <a:rPr lang="en-US" sz="2800" dirty="0">
                <a:solidFill>
                  <a:srgbClr val="D2610C"/>
                </a:solidFill>
                <a:latin typeface="Arial"/>
                <a:cs typeface="Arial"/>
              </a:rPr>
              <a:t>This is referred to as normative social influence </a:t>
            </a:r>
          </a:p>
          <a:p>
            <a:pPr lvl="2"/>
            <a:r>
              <a:rPr lang="en-US" sz="2800" dirty="0">
                <a:solidFill>
                  <a:srgbClr val="D2610C"/>
                </a:solidFill>
                <a:latin typeface="Arial"/>
                <a:cs typeface="Arial"/>
              </a:rPr>
              <a:t>They wanted to </a:t>
            </a:r>
            <a:r>
              <a:rPr lang="ja-JP" altLang="en-US" sz="2800" dirty="0">
                <a:solidFill>
                  <a:srgbClr val="D2610C"/>
                </a:solidFill>
                <a:latin typeface="Arial"/>
                <a:cs typeface="Arial"/>
              </a:rPr>
              <a:t>“</a:t>
            </a:r>
            <a:r>
              <a:rPr lang="en-US" sz="2800" dirty="0">
                <a:solidFill>
                  <a:srgbClr val="D2610C"/>
                </a:solidFill>
                <a:latin typeface="Arial"/>
                <a:cs typeface="Arial"/>
              </a:rPr>
              <a:t>fit in</a:t>
            </a:r>
            <a:r>
              <a:rPr lang="ja-JP" altLang="en-US" sz="2800" dirty="0">
                <a:solidFill>
                  <a:srgbClr val="D2610C"/>
                </a:solidFill>
                <a:latin typeface="Arial"/>
                <a:cs typeface="Arial"/>
              </a:rPr>
              <a:t>”</a:t>
            </a:r>
            <a:r>
              <a:rPr lang="en-US" sz="2800" dirty="0">
                <a:solidFill>
                  <a:srgbClr val="D2610C"/>
                </a:solidFill>
                <a:latin typeface="Arial"/>
                <a:cs typeface="Arial"/>
              </a:rPr>
              <a:t> with the others</a:t>
            </a:r>
          </a:p>
          <a:p>
            <a:r>
              <a:rPr lang="en-US" sz="2800" dirty="0">
                <a:latin typeface="Arial"/>
                <a:cs typeface="Arial"/>
              </a:rPr>
              <a:t>Some participants said it was because they thought the others must have had better eyesight or be better informed in some way</a:t>
            </a:r>
          </a:p>
          <a:p>
            <a:pPr lvl="1"/>
            <a:r>
              <a:rPr lang="en-US" sz="2800" dirty="0">
                <a:solidFill>
                  <a:srgbClr val="D2610C"/>
                </a:solidFill>
                <a:latin typeface="Arial"/>
                <a:cs typeface="Arial"/>
              </a:rPr>
              <a:t>This is referred to as informational social influence </a:t>
            </a:r>
          </a:p>
          <a:p>
            <a:pPr lvl="2"/>
            <a:r>
              <a:rPr lang="en-US" sz="2800" dirty="0">
                <a:solidFill>
                  <a:srgbClr val="D2610C"/>
                </a:solidFill>
                <a:latin typeface="Arial"/>
                <a:cs typeface="Arial"/>
              </a:rPr>
              <a:t>They were basically utilizing others as a source of information</a:t>
            </a:r>
          </a:p>
        </p:txBody>
      </p:sp>
    </p:spTree>
    <p:extLst>
      <p:ext uri="{BB962C8B-B14F-4D97-AF65-F5344CB8AC3E}">
        <p14:creationId xmlns:p14="http://schemas.microsoft.com/office/powerpoint/2010/main" val="7125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6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67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Factors that increase conformity</a:t>
            </a:r>
            <a:endParaRPr lang="en-US" dirty="0"/>
          </a:p>
        </p:txBody>
      </p:sp>
      <p:graphicFrame>
        <p:nvGraphicFramePr>
          <p:cNvPr id="5" name="Diagram 4"/>
          <p:cNvGraphicFramePr/>
          <p:nvPr>
            <p:extLst>
              <p:ext uri="{D42A27DB-BD31-4B8C-83A1-F6EECF244321}">
                <p14:modId xmlns:p14="http://schemas.microsoft.com/office/powerpoint/2010/main" val="580226577"/>
              </p:ext>
            </p:extLst>
          </p:nvPr>
        </p:nvGraphicFramePr>
        <p:xfrm>
          <a:off x="457200" y="1398643"/>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4194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5" grpI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en-US" altLang="en-US" dirty="0" smtClean="0"/>
              <a:t>Perceiving Others</a:t>
            </a:r>
          </a:p>
        </p:txBody>
      </p:sp>
      <p:sp>
        <p:nvSpPr>
          <p:cNvPr id="5123" name="Rectangle 3"/>
          <p:cNvSpPr>
            <a:spLocks noGrp="1" noChangeArrowheads="1"/>
          </p:cNvSpPr>
          <p:nvPr>
            <p:ph idx="1"/>
          </p:nvPr>
        </p:nvSpPr>
        <p:spPr/>
        <p:txBody>
          <a:bodyPr/>
          <a:lstStyle/>
          <a:p>
            <a:pPr eaLnBrk="1" hangingPunct="1"/>
            <a:r>
              <a:rPr lang="en-US" altLang="en-US" b="1" dirty="0" smtClean="0"/>
              <a:t>Social Perception:</a:t>
            </a:r>
            <a:r>
              <a:rPr lang="en-US" altLang="en-US" dirty="0" smtClean="0"/>
              <a:t> the process by which we come to understand other people</a:t>
            </a:r>
          </a:p>
          <a:p>
            <a:pPr eaLnBrk="1" hangingPunct="1"/>
            <a:r>
              <a:rPr lang="en-US" altLang="en-US" dirty="0" smtClean="0"/>
              <a:t>How do we come to judge other people and form impressions?</a:t>
            </a:r>
          </a:p>
          <a:p>
            <a:pPr lvl="1" eaLnBrk="1" hangingPunct="1"/>
            <a:r>
              <a:rPr lang="en-US" altLang="en-US" dirty="0" smtClean="0"/>
              <a:t>Behaviors</a:t>
            </a:r>
          </a:p>
          <a:p>
            <a:pPr lvl="1" eaLnBrk="1" hangingPunct="1"/>
            <a:r>
              <a:rPr lang="en-US" altLang="en-US" dirty="0" smtClean="0"/>
              <a:t>Appearance</a:t>
            </a:r>
          </a:p>
          <a:p>
            <a:pPr lvl="1" eaLnBrk="1" hangingPunct="1"/>
            <a:r>
              <a:rPr lang="en-US" altLang="en-US" dirty="0" smtClean="0"/>
              <a:t>Situation</a:t>
            </a:r>
          </a:p>
        </p:txBody>
      </p:sp>
    </p:spTree>
    <p:custDataLst>
      <p:tags r:id="rId1"/>
    </p:custDataLst>
    <p:extLst>
      <p:ext uri="{BB962C8B-B14F-4D97-AF65-F5344CB8AC3E}">
        <p14:creationId xmlns:p14="http://schemas.microsoft.com/office/powerpoint/2010/main" val="154255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Scenario </a:t>
            </a:r>
            <a:endParaRPr lang="en-US" dirty="0">
              <a:solidFill>
                <a:schemeClr val="tx1"/>
              </a:solidFill>
            </a:endParaRPr>
          </a:p>
        </p:txBody>
      </p:sp>
      <p:sp>
        <p:nvSpPr>
          <p:cNvPr id="3" name="Content Placeholder 2"/>
          <p:cNvSpPr>
            <a:spLocks noGrp="1"/>
          </p:cNvSpPr>
          <p:nvPr>
            <p:ph idx="1"/>
          </p:nvPr>
        </p:nvSpPr>
        <p:spPr/>
        <p:txBody>
          <a:bodyPr>
            <a:normAutofit fontScale="92500" lnSpcReduction="10000"/>
          </a:bodyPr>
          <a:lstStyle/>
          <a:p>
            <a:r>
              <a:rPr lang="en-US" dirty="0"/>
              <a:t>Amy does poorly on an exam. She blames it on the fact that the questions were hard and she didn’t get very much sleep the night before. When her younger brother also comes home with a poor exam grade, she launches into a lecture about he has to learn how to apply himself and stop being so lazy. </a:t>
            </a:r>
            <a:endParaRPr lang="en-US" dirty="0" smtClean="0"/>
          </a:p>
          <a:p>
            <a:pPr marL="0" indent="0">
              <a:buNone/>
            </a:pPr>
            <a:endParaRPr lang="en-US" dirty="0"/>
          </a:p>
          <a:p>
            <a:pPr marL="0" indent="0">
              <a:buNone/>
            </a:pPr>
            <a:endParaRPr lang="en-US" dirty="0" smtClean="0"/>
          </a:p>
          <a:p>
            <a:r>
              <a:rPr lang="en-US" dirty="0" smtClean="0"/>
              <a:t>When someone cuts you off driving down the freeway, you curse silently in your head (or out loud) about how rude of a driver that person is. Fast forward a few days later: You’re thinking about the psych exam you’re going to have to take soon and  accidentally cut someone off…whoops. </a:t>
            </a:r>
            <a:br>
              <a:rPr lang="en-US" dirty="0" smtClean="0"/>
            </a:br>
            <a:endParaRPr lang="en-US" dirty="0"/>
          </a:p>
          <a:p>
            <a:pPr marL="0" indent="0">
              <a:buNone/>
            </a:pPr>
            <a:r>
              <a:rPr lang="en-US" b="1" i="1" dirty="0" smtClean="0"/>
              <a:t>What’s happening here?</a:t>
            </a:r>
            <a:endParaRPr lang="en-US" b="1" i="1" dirty="0"/>
          </a:p>
        </p:txBody>
      </p:sp>
    </p:spTree>
    <p:extLst>
      <p:ext uri="{BB962C8B-B14F-4D97-AF65-F5344CB8AC3E}">
        <p14:creationId xmlns:p14="http://schemas.microsoft.com/office/powerpoint/2010/main" val="64639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en-US" altLang="en-US" dirty="0" smtClean="0"/>
              <a:t>Attribution Theory</a:t>
            </a:r>
          </a:p>
        </p:txBody>
      </p:sp>
      <p:sp>
        <p:nvSpPr>
          <p:cNvPr id="58371" name="Rectangle 3"/>
          <p:cNvSpPr>
            <a:spLocks noGrp="1" noChangeArrowheads="1"/>
          </p:cNvSpPr>
          <p:nvPr>
            <p:ph idx="1"/>
          </p:nvPr>
        </p:nvSpPr>
        <p:spPr/>
        <p:txBody>
          <a:bodyPr>
            <a:normAutofit/>
          </a:bodyPr>
          <a:lstStyle/>
          <a:p>
            <a:pPr eaLnBrk="1" hangingPunct="1"/>
            <a:r>
              <a:rPr lang="en-US" altLang="en-US" dirty="0" smtClean="0"/>
              <a:t>The way that people explain the causes of their own behavior and other people’s behavior</a:t>
            </a:r>
          </a:p>
          <a:p>
            <a:pPr eaLnBrk="1" hangingPunct="1">
              <a:lnSpc>
                <a:spcPct val="90000"/>
              </a:lnSpc>
            </a:pPr>
            <a:r>
              <a:rPr lang="en-US" altLang="en-US" sz="2800" b="1" dirty="0" smtClean="0"/>
              <a:t>Dispositional </a:t>
            </a:r>
            <a:r>
              <a:rPr lang="en-US" altLang="en-US" sz="2800" b="1" dirty="0" smtClean="0">
                <a:solidFill>
                  <a:srgbClr val="D2610C"/>
                </a:solidFill>
              </a:rPr>
              <a:t>(Personal/Internal) </a:t>
            </a:r>
            <a:r>
              <a:rPr lang="en-US" altLang="en-US" sz="2800" b="1" dirty="0" smtClean="0"/>
              <a:t>Attribution</a:t>
            </a:r>
            <a:r>
              <a:rPr lang="en-US" altLang="en-US" sz="2800" dirty="0" smtClean="0"/>
              <a:t>: Attributions to enduring, stable traits (e.g., internal characteristics of a person, such as ability, personality, or effort)</a:t>
            </a:r>
          </a:p>
          <a:p>
            <a:pPr eaLnBrk="1" hangingPunct="1">
              <a:lnSpc>
                <a:spcPct val="90000"/>
              </a:lnSpc>
            </a:pPr>
            <a:r>
              <a:rPr lang="en-US" altLang="en-US" sz="2800" b="1" dirty="0" smtClean="0"/>
              <a:t>Situational Attribution </a:t>
            </a:r>
            <a:r>
              <a:rPr lang="en-US" altLang="en-US" sz="2800" b="1" dirty="0" smtClean="0">
                <a:solidFill>
                  <a:srgbClr val="D2610C"/>
                </a:solidFill>
              </a:rPr>
              <a:t>(Circumstance/External)</a:t>
            </a:r>
            <a:r>
              <a:rPr lang="en-US" altLang="en-US" sz="2800" dirty="0" smtClean="0"/>
              <a:t>: Attributions specific to the situation or circumstance the individual is in (external factors, such as the task, other people, or luck)</a:t>
            </a:r>
            <a:endParaRPr lang="en-US" altLang="en-US" dirty="0" smtClean="0"/>
          </a:p>
        </p:txBody>
      </p:sp>
    </p:spTree>
    <p:custDataLst>
      <p:tags r:id="rId1"/>
    </p:custDataLst>
    <p:extLst>
      <p:ext uri="{BB962C8B-B14F-4D97-AF65-F5344CB8AC3E}">
        <p14:creationId xmlns:p14="http://schemas.microsoft.com/office/powerpoint/2010/main" val="3978834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US" altLang="en-US" dirty="0" smtClean="0"/>
              <a:t>Fundamental Attribution Error (FAE)</a:t>
            </a:r>
          </a:p>
        </p:txBody>
      </p:sp>
      <p:sp>
        <p:nvSpPr>
          <p:cNvPr id="8195" name="Rectangle 3"/>
          <p:cNvSpPr>
            <a:spLocks noGrp="1" noChangeArrowheads="1"/>
          </p:cNvSpPr>
          <p:nvPr>
            <p:ph idx="1"/>
          </p:nvPr>
        </p:nvSpPr>
        <p:spPr/>
        <p:txBody>
          <a:bodyPr/>
          <a:lstStyle/>
          <a:p>
            <a:pPr eaLnBrk="1" hangingPunct="1"/>
            <a:r>
              <a:rPr lang="en-US" altLang="en-US" sz="2600" dirty="0" smtClean="0"/>
              <a:t>The tendency to overestimate the extent to which </a:t>
            </a:r>
            <a:r>
              <a:rPr lang="en-US" altLang="en-US" sz="2600" b="1" dirty="0" smtClean="0"/>
              <a:t>other people’s behavior</a:t>
            </a:r>
            <a:r>
              <a:rPr lang="en-US" altLang="en-US" sz="2600" dirty="0" smtClean="0"/>
              <a:t> is due to personal factors and to underestimate the role of situational factors</a:t>
            </a:r>
          </a:p>
          <a:p>
            <a:pPr eaLnBrk="1" hangingPunct="1">
              <a:lnSpc>
                <a:spcPct val="90000"/>
              </a:lnSpc>
            </a:pPr>
            <a:endParaRPr lang="en-US" altLang="en-US" sz="2600" dirty="0" smtClean="0"/>
          </a:p>
          <a:p>
            <a:pPr eaLnBrk="1" hangingPunct="1">
              <a:lnSpc>
                <a:spcPct val="90000"/>
              </a:lnSpc>
            </a:pPr>
            <a:r>
              <a:rPr lang="en-US" altLang="en-US" sz="2600" dirty="0" smtClean="0"/>
              <a:t>A student comes in late to class</a:t>
            </a:r>
          </a:p>
          <a:p>
            <a:pPr lvl="1" eaLnBrk="1" hangingPunct="1">
              <a:lnSpc>
                <a:spcPct val="90000"/>
              </a:lnSpc>
            </a:pPr>
            <a:r>
              <a:rPr lang="en-US" altLang="en-US" sz="2200" dirty="0" smtClean="0">
                <a:solidFill>
                  <a:srgbClr val="D2610C"/>
                </a:solidFill>
              </a:rPr>
              <a:t>Dispositional attribution</a:t>
            </a:r>
          </a:p>
          <a:p>
            <a:pPr lvl="2" eaLnBrk="1" hangingPunct="1">
              <a:lnSpc>
                <a:spcPct val="90000"/>
              </a:lnSpc>
            </a:pPr>
            <a:r>
              <a:rPr lang="en-US" altLang="en-US" sz="2100" dirty="0" smtClean="0"/>
              <a:t>Student doesn’t care about class</a:t>
            </a:r>
          </a:p>
          <a:p>
            <a:pPr lvl="1" eaLnBrk="1" hangingPunct="1">
              <a:lnSpc>
                <a:spcPct val="90000"/>
              </a:lnSpc>
            </a:pPr>
            <a:r>
              <a:rPr lang="en-US" altLang="en-US" sz="2200" dirty="0" smtClean="0">
                <a:solidFill>
                  <a:schemeClr val="accent2"/>
                </a:solidFill>
              </a:rPr>
              <a:t>Situational attribution</a:t>
            </a:r>
          </a:p>
          <a:p>
            <a:pPr lvl="2" eaLnBrk="1" hangingPunct="1">
              <a:lnSpc>
                <a:spcPct val="90000"/>
              </a:lnSpc>
            </a:pPr>
            <a:r>
              <a:rPr lang="en-US" altLang="en-US" sz="2100" dirty="0" smtClean="0"/>
              <a:t>Train was late</a:t>
            </a:r>
          </a:p>
        </p:txBody>
      </p:sp>
    </p:spTree>
    <p:custDataLst>
      <p:tags r:id="rId1"/>
    </p:custDataLst>
    <p:extLst>
      <p:ext uri="{BB962C8B-B14F-4D97-AF65-F5344CB8AC3E}">
        <p14:creationId xmlns:p14="http://schemas.microsoft.com/office/powerpoint/2010/main" val="207146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US" altLang="en-US" dirty="0" smtClean="0"/>
              <a:t>Jones &amp; Harris (1967)</a:t>
            </a:r>
          </a:p>
        </p:txBody>
      </p:sp>
      <p:sp>
        <p:nvSpPr>
          <p:cNvPr id="64515" name="Rectangle 3"/>
          <p:cNvSpPr>
            <a:spLocks noGrp="1" noChangeArrowheads="1"/>
          </p:cNvSpPr>
          <p:nvPr>
            <p:ph idx="1"/>
          </p:nvPr>
        </p:nvSpPr>
        <p:spPr/>
        <p:txBody>
          <a:bodyPr/>
          <a:lstStyle/>
          <a:p>
            <a:pPr eaLnBrk="1" hangingPunct="1"/>
            <a:r>
              <a:rPr lang="en-US" altLang="en-US" sz="2600" dirty="0" smtClean="0"/>
              <a:t>Participants read an essay either supporting or opposing Castro</a:t>
            </a:r>
          </a:p>
          <a:p>
            <a:pPr eaLnBrk="1" hangingPunct="1"/>
            <a:r>
              <a:rPr lang="en-US" altLang="en-US" sz="2600" dirty="0" smtClean="0"/>
              <a:t>Were told that the author was either given a choice or told which side to support</a:t>
            </a:r>
          </a:p>
          <a:p>
            <a:r>
              <a:rPr lang="en-US" altLang="en-US" sz="2600" dirty="0" smtClean="0"/>
              <a:t>Participants then asked to rate author’s feelings about Castro</a:t>
            </a:r>
          </a:p>
          <a:p>
            <a:r>
              <a:rPr lang="en-US" altLang="en-US" sz="2600" dirty="0" smtClean="0"/>
              <a:t>Participants assumed that the essay reflected the authors true feelings, even when they knew he had no choice in essays</a:t>
            </a:r>
          </a:p>
        </p:txBody>
      </p:sp>
    </p:spTree>
    <p:custDataLst>
      <p:tags r:id="rId1"/>
    </p:custDataLst>
    <p:extLst>
      <p:ext uri="{BB962C8B-B14F-4D97-AF65-F5344CB8AC3E}">
        <p14:creationId xmlns:p14="http://schemas.microsoft.com/office/powerpoint/2010/main" val="700817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0000"/>
                </a:solidFill>
              </a:rPr>
              <a:t>Culture &amp; the FAE</a:t>
            </a:r>
            <a:endParaRPr lang="en-US" dirty="0">
              <a:solidFill>
                <a:srgbClr val="000000"/>
              </a:solidFill>
            </a:endParaRPr>
          </a:p>
        </p:txBody>
      </p:sp>
      <p:sp>
        <p:nvSpPr>
          <p:cNvPr id="3" name="Content Placeholder 2"/>
          <p:cNvSpPr>
            <a:spLocks noGrp="1"/>
          </p:cNvSpPr>
          <p:nvPr>
            <p:ph idx="1"/>
          </p:nvPr>
        </p:nvSpPr>
        <p:spPr/>
        <p:txBody>
          <a:bodyPr/>
          <a:lstStyle/>
          <a:p>
            <a:r>
              <a:rPr lang="en-US" dirty="0" smtClean="0"/>
              <a:t>FAE is especially prevalent in Western, individualistic societies</a:t>
            </a:r>
          </a:p>
          <a:p>
            <a:r>
              <a:rPr lang="en-US" dirty="0" smtClean="0"/>
              <a:t>In collectivist cultures, people tend to…</a:t>
            </a:r>
          </a:p>
          <a:p>
            <a:pPr lvl="1"/>
            <a:r>
              <a:rPr lang="en-US" dirty="0" smtClean="0"/>
              <a:t>Attribute others’ behavior to the situation</a:t>
            </a:r>
          </a:p>
          <a:p>
            <a:pPr lvl="1"/>
            <a:r>
              <a:rPr lang="en-US" dirty="0" smtClean="0"/>
              <a:t>Give others credit for their successes</a:t>
            </a:r>
          </a:p>
          <a:p>
            <a:pPr lvl="1"/>
            <a:r>
              <a:rPr lang="en-US" dirty="0" smtClean="0"/>
              <a:t>Take more blame for failure on themselves</a:t>
            </a:r>
          </a:p>
          <a:p>
            <a:pPr lvl="1"/>
            <a:endParaRPr lang="en-US" dirty="0"/>
          </a:p>
          <a:p>
            <a:pPr lvl="1"/>
            <a:r>
              <a:rPr lang="en-US" dirty="0" smtClean="0"/>
              <a:t>Why?</a:t>
            </a:r>
          </a:p>
          <a:p>
            <a:pPr lvl="1"/>
            <a:endParaRPr lang="en-US" dirty="0"/>
          </a:p>
        </p:txBody>
      </p:sp>
    </p:spTree>
    <p:extLst>
      <p:ext uri="{BB962C8B-B14F-4D97-AF65-F5344CB8AC3E}">
        <p14:creationId xmlns:p14="http://schemas.microsoft.com/office/powerpoint/2010/main" val="339674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 are the consequences of our attributions?</a:t>
            </a:r>
            <a:endParaRPr lang="en-US" dirty="0"/>
          </a:p>
        </p:txBody>
      </p:sp>
      <p:sp>
        <p:nvSpPr>
          <p:cNvPr id="3" name="Content Placeholder 2"/>
          <p:cNvSpPr>
            <a:spLocks noGrp="1"/>
          </p:cNvSpPr>
          <p:nvPr>
            <p:ph idx="1"/>
          </p:nvPr>
        </p:nvSpPr>
        <p:spPr/>
        <p:txBody>
          <a:bodyPr>
            <a:normAutofit/>
          </a:bodyPr>
          <a:lstStyle/>
          <a:p>
            <a:r>
              <a:rPr lang="en-US" dirty="0" smtClean="0"/>
              <a:t>Decide whether friendliness reflects happy disposition or romantic/sexual interest?</a:t>
            </a:r>
          </a:p>
          <a:p>
            <a:r>
              <a:rPr lang="en-US" dirty="0" smtClean="0"/>
              <a:t>Does a loved one’s rude remark reflect a bad day or a mean spirit?</a:t>
            </a:r>
          </a:p>
          <a:p>
            <a:r>
              <a:rPr lang="en-US" dirty="0" smtClean="0"/>
              <a:t>A jury must decide whether a shooter acted out of malicious mal-intent/ evil or in self-defense </a:t>
            </a:r>
          </a:p>
          <a:p>
            <a:r>
              <a:rPr lang="en-US" dirty="0" smtClean="0"/>
              <a:t>Our homeless people on the streets because they are lazy or because of economic/social circumstances?</a:t>
            </a:r>
            <a:endParaRPr lang="en-US" dirty="0"/>
          </a:p>
        </p:txBody>
      </p:sp>
    </p:spTree>
    <p:extLst>
      <p:ext uri="{BB962C8B-B14F-4D97-AF65-F5344CB8AC3E}">
        <p14:creationId xmlns:p14="http://schemas.microsoft.com/office/powerpoint/2010/main" val="313284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2">
      <a:dk1>
        <a:sysClr val="windowText" lastClr="000000"/>
      </a:dk1>
      <a:lt1>
        <a:sysClr val="window" lastClr="FFFFFF"/>
      </a:lt1>
      <a:dk2>
        <a:srgbClr val="283138"/>
      </a:dk2>
      <a:lt2>
        <a:srgbClr val="FF8600"/>
      </a:lt2>
      <a:accent1>
        <a:srgbClr val="ED7316"/>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451</TotalTime>
  <Words>2055</Words>
  <Application>Microsoft Office PowerPoint</Application>
  <PresentationFormat>On-screen Show (4:3)</PresentationFormat>
  <Paragraphs>199</Paragraphs>
  <Slides>27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Arial</vt:lpstr>
      <vt:lpstr>Calibri</vt:lpstr>
      <vt:lpstr>Century Gothic</vt:lpstr>
      <vt:lpstr>Times</vt:lpstr>
      <vt:lpstr>Wingdings</vt:lpstr>
      <vt:lpstr>Clarity</vt:lpstr>
      <vt:lpstr>Social Psychology</vt:lpstr>
      <vt:lpstr>What is Social Psychology?</vt:lpstr>
      <vt:lpstr>Perceiving Others</vt:lpstr>
      <vt:lpstr>Scenario </vt:lpstr>
      <vt:lpstr>Attribution Theory</vt:lpstr>
      <vt:lpstr>Fundamental Attribution Error (FAE)</vt:lpstr>
      <vt:lpstr>Jones &amp; Harris (1967)</vt:lpstr>
      <vt:lpstr>Culture &amp; the FAE</vt:lpstr>
      <vt:lpstr>What are the consequences of our attributions?</vt:lpstr>
      <vt:lpstr>Consequences of Attribution</vt:lpstr>
      <vt:lpstr>Self-serving Bias</vt:lpstr>
      <vt:lpstr>Attitude and Behavior</vt:lpstr>
      <vt:lpstr>Attitudes affect actions</vt:lpstr>
      <vt:lpstr>Attitudes affect actions</vt:lpstr>
      <vt:lpstr>Actions affect attitudes</vt:lpstr>
      <vt:lpstr>Actions affect attitudes</vt:lpstr>
      <vt:lpstr>Actions affect attitudes</vt:lpstr>
      <vt:lpstr>Cognitive Dissonance</vt:lpstr>
      <vt:lpstr> Actions affect attitudes: Role Playing  </vt:lpstr>
      <vt:lpstr>Stanford Prison Experiment</vt:lpstr>
      <vt:lpstr>What did we learn from the Stanford Prison Experiment?</vt:lpstr>
      <vt:lpstr>Social Influence</vt:lpstr>
      <vt:lpstr>MILGRAM’S FOLLOW-UP OBEDIENCE EXPERIMENT</vt:lpstr>
      <vt:lpstr>Factors that increase obedience</vt:lpstr>
      <vt:lpstr>ASCH’S CONFORMITY EXPERIMENTS</vt:lpstr>
      <vt:lpstr> Normative &amp; informational social influence</vt:lpstr>
      <vt:lpstr>Factors that increase conformity</vt:lpstr>
    </vt:vector>
  </TitlesOfParts>
  <Company>Mercer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Psychology</dc:title>
  <dc:creator>Dorothy R. Buchli</dc:creator>
  <cp:lastModifiedBy>Yoshi</cp:lastModifiedBy>
  <cp:revision>51</cp:revision>
  <dcterms:created xsi:type="dcterms:W3CDTF">2015-10-29T18:21:57Z</dcterms:created>
  <dcterms:modified xsi:type="dcterms:W3CDTF">2016-11-29T16:43:11Z</dcterms:modified>
</cp:coreProperties>
</file>