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20" r:id="rId2"/>
    <p:sldId id="257" r:id="rId3"/>
    <p:sldId id="258" r:id="rId4"/>
    <p:sldId id="259" r:id="rId5"/>
    <p:sldId id="260" r:id="rId6"/>
    <p:sldId id="261" r:id="rId7"/>
    <p:sldId id="305" r:id="rId8"/>
    <p:sldId id="321" r:id="rId9"/>
    <p:sldId id="262" r:id="rId10"/>
    <p:sldId id="263" r:id="rId11"/>
    <p:sldId id="270" r:id="rId12"/>
    <p:sldId id="265" r:id="rId13"/>
    <p:sldId id="271" r:id="rId14"/>
    <p:sldId id="266" r:id="rId15"/>
    <p:sldId id="273" r:id="rId16"/>
    <p:sldId id="267" r:id="rId17"/>
    <p:sldId id="268" r:id="rId18"/>
    <p:sldId id="272" r:id="rId19"/>
    <p:sldId id="269" r:id="rId20"/>
    <p:sldId id="322" r:id="rId21"/>
    <p:sldId id="275"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323" r:id="rId35"/>
    <p:sldId id="291" r:id="rId36"/>
    <p:sldId id="292" r:id="rId37"/>
    <p:sldId id="293" r:id="rId38"/>
    <p:sldId id="294" r:id="rId39"/>
    <p:sldId id="295" r:id="rId40"/>
    <p:sldId id="297" r:id="rId41"/>
    <p:sldId id="298" r:id="rId42"/>
    <p:sldId id="299" r:id="rId43"/>
    <p:sldId id="300" r:id="rId44"/>
    <p:sldId id="307" r:id="rId45"/>
    <p:sldId id="310" r:id="rId46"/>
    <p:sldId id="324" r:id="rId47"/>
    <p:sldId id="325" r:id="rId48"/>
    <p:sldId id="326" r:id="rId49"/>
    <p:sldId id="327" r:id="rId50"/>
    <p:sldId id="329"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Goldenberg"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4231" autoAdjust="0"/>
  </p:normalViewPr>
  <p:slideViewPr>
    <p:cSldViewPr snapToGrid="0" snapToObjects="1">
      <p:cViewPr varScale="1">
        <p:scale>
          <a:sx n="63" d="100"/>
          <a:sy n="63" d="100"/>
        </p:scale>
        <p:origin x="157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4BFA8-2CD2-4EC5-A0B6-D21723F3030D}" type="doc">
      <dgm:prSet loTypeId="urn:microsoft.com/office/officeart/2005/8/layout/vList3#1" loCatId="list" qsTypeId="urn:microsoft.com/office/officeart/2005/8/quickstyle/simple1#2" qsCatId="simple" csTypeId="urn:microsoft.com/office/officeart/2005/8/colors/accent1_2#2" csCatId="accent1" phldr="1"/>
      <dgm:spPr/>
      <dgm:t>
        <a:bodyPr/>
        <a:lstStyle/>
        <a:p>
          <a:endParaRPr lang="en-US"/>
        </a:p>
      </dgm:t>
    </dgm:pt>
    <dgm:pt modelId="{F3124546-1537-4389-B0C9-956685D331FB}">
      <dgm:prSet custT="1"/>
      <dgm:spPr>
        <a:solidFill>
          <a:srgbClr val="A0366C"/>
        </a:solidFill>
      </dgm:spPr>
      <dgm:t>
        <a:bodyPr/>
        <a:lstStyle/>
        <a:p>
          <a:pPr rtl="0">
            <a:lnSpc>
              <a:spcPts val="2600"/>
            </a:lnSpc>
            <a:spcAft>
              <a:spcPts val="0"/>
            </a:spcAft>
          </a:pPr>
          <a:r>
            <a:rPr lang="en-US" sz="2800" dirty="0" smtClean="0">
              <a:solidFill>
                <a:srgbClr val="F8F6E3"/>
              </a:solidFill>
            </a:rPr>
            <a:t>GAD: Generalized anxiety disorder</a:t>
          </a:r>
          <a:endParaRPr lang="en-US" sz="2800" dirty="0">
            <a:solidFill>
              <a:srgbClr val="F8F6E3"/>
            </a:solidFill>
          </a:endParaRPr>
        </a:p>
      </dgm:t>
    </dgm:pt>
    <dgm:pt modelId="{BA3885A1-34B6-4056-88BE-E6C883A8555C}" type="parTrans" cxnId="{620DDDB5-E2EA-4BB6-9780-8CA2D9BE6C98}">
      <dgm:prSet/>
      <dgm:spPr/>
      <dgm:t>
        <a:bodyPr/>
        <a:lstStyle/>
        <a:p>
          <a:endParaRPr lang="en-US"/>
        </a:p>
      </dgm:t>
    </dgm:pt>
    <dgm:pt modelId="{E927CA45-1D65-4D30-AB57-B31BA2727E62}" type="sibTrans" cxnId="{620DDDB5-E2EA-4BB6-9780-8CA2D9BE6C98}">
      <dgm:prSet/>
      <dgm:spPr/>
      <dgm:t>
        <a:bodyPr/>
        <a:lstStyle/>
        <a:p>
          <a:endParaRPr lang="en-US"/>
        </a:p>
      </dgm:t>
    </dgm:pt>
    <dgm:pt modelId="{71F6E37B-B359-456C-AD0D-9D5AED620E28}">
      <dgm:prSet custT="1"/>
      <dgm:spPr>
        <a:solidFill>
          <a:srgbClr val="A0366C"/>
        </a:solidFill>
      </dgm:spPr>
      <dgm:t>
        <a:bodyPr/>
        <a:lstStyle/>
        <a:p>
          <a:pPr rtl="0">
            <a:lnSpc>
              <a:spcPts val="2600"/>
            </a:lnSpc>
            <a:spcAft>
              <a:spcPts val="0"/>
            </a:spcAft>
          </a:pPr>
          <a:r>
            <a:rPr lang="en-US" sz="2800" dirty="0" smtClean="0">
              <a:solidFill>
                <a:srgbClr val="F8F6E3"/>
              </a:solidFill>
            </a:rPr>
            <a:t>Panic disorder</a:t>
          </a:r>
          <a:endParaRPr lang="en-US" sz="2800" dirty="0">
            <a:solidFill>
              <a:srgbClr val="F8F6E3"/>
            </a:solidFill>
          </a:endParaRPr>
        </a:p>
      </dgm:t>
    </dgm:pt>
    <dgm:pt modelId="{CAFFB1E9-66DF-427B-93D1-965F4A0D95D5}" type="parTrans" cxnId="{D8665B69-FFD4-4232-A41A-1765CE8F1BF0}">
      <dgm:prSet/>
      <dgm:spPr/>
      <dgm:t>
        <a:bodyPr/>
        <a:lstStyle/>
        <a:p>
          <a:endParaRPr lang="en-US"/>
        </a:p>
      </dgm:t>
    </dgm:pt>
    <dgm:pt modelId="{6BA30937-DFD7-4CB8-BF5D-C0F1B74FD889}" type="sibTrans" cxnId="{D8665B69-FFD4-4232-A41A-1765CE8F1BF0}">
      <dgm:prSet/>
      <dgm:spPr/>
      <dgm:t>
        <a:bodyPr/>
        <a:lstStyle/>
        <a:p>
          <a:endParaRPr lang="en-US"/>
        </a:p>
      </dgm:t>
    </dgm:pt>
    <dgm:pt modelId="{41433664-ECA2-4141-8D51-8A53E403AA58}">
      <dgm:prSet custT="1"/>
      <dgm:spPr>
        <a:solidFill>
          <a:srgbClr val="A0366C"/>
        </a:solidFill>
      </dgm:spPr>
      <dgm:t>
        <a:bodyPr/>
        <a:lstStyle/>
        <a:p>
          <a:pPr rtl="0">
            <a:lnSpc>
              <a:spcPts val="2600"/>
            </a:lnSpc>
            <a:spcAft>
              <a:spcPts val="0"/>
            </a:spcAft>
          </a:pPr>
          <a:r>
            <a:rPr lang="en-US" sz="2800" dirty="0" smtClean="0">
              <a:solidFill>
                <a:srgbClr val="F8F6E3"/>
              </a:solidFill>
            </a:rPr>
            <a:t>Phobias</a:t>
          </a:r>
          <a:endParaRPr lang="en-US" sz="2800" dirty="0">
            <a:solidFill>
              <a:srgbClr val="F8F6E3"/>
            </a:solidFill>
          </a:endParaRPr>
        </a:p>
      </dgm:t>
    </dgm:pt>
    <dgm:pt modelId="{52BD2C92-88C4-4363-B587-9D0B817105A5}" type="parTrans" cxnId="{5F0D157A-4C17-4A20-9C28-FA69513DC154}">
      <dgm:prSet/>
      <dgm:spPr/>
      <dgm:t>
        <a:bodyPr/>
        <a:lstStyle/>
        <a:p>
          <a:endParaRPr lang="en-US"/>
        </a:p>
      </dgm:t>
    </dgm:pt>
    <dgm:pt modelId="{C1B10B28-386C-4934-B37A-1AF8B41C5B4C}" type="sibTrans" cxnId="{5F0D157A-4C17-4A20-9C28-FA69513DC154}">
      <dgm:prSet/>
      <dgm:spPr/>
      <dgm:t>
        <a:bodyPr/>
        <a:lstStyle/>
        <a:p>
          <a:endParaRPr lang="en-US"/>
        </a:p>
      </dgm:t>
    </dgm:pt>
    <dgm:pt modelId="{7486DC86-6CDC-4A01-B9F9-115A502D1E5C}">
      <dgm:prSet custT="1"/>
      <dgm:spPr>
        <a:solidFill>
          <a:srgbClr val="A0366C"/>
        </a:solidFill>
      </dgm:spPr>
      <dgm:t>
        <a:bodyPr/>
        <a:lstStyle/>
        <a:p>
          <a:pPr rtl="0">
            <a:lnSpc>
              <a:spcPts val="2600"/>
            </a:lnSpc>
            <a:spcAft>
              <a:spcPts val="0"/>
            </a:spcAft>
          </a:pPr>
          <a:r>
            <a:rPr lang="en-US" sz="2800" dirty="0" smtClean="0">
              <a:solidFill>
                <a:srgbClr val="F8F6E3"/>
              </a:solidFill>
            </a:rPr>
            <a:t>OCD: Obsessive-compulsive disorder</a:t>
          </a:r>
          <a:endParaRPr lang="en-US" sz="2800" dirty="0">
            <a:solidFill>
              <a:srgbClr val="F8F6E3"/>
            </a:solidFill>
          </a:endParaRPr>
        </a:p>
      </dgm:t>
    </dgm:pt>
    <dgm:pt modelId="{C10F6D6A-C262-4298-8CBA-CD0C24C75CB6}" type="parTrans" cxnId="{91B1F352-1172-44E7-885F-5BF0451566BF}">
      <dgm:prSet/>
      <dgm:spPr/>
      <dgm:t>
        <a:bodyPr/>
        <a:lstStyle/>
        <a:p>
          <a:endParaRPr lang="en-US"/>
        </a:p>
      </dgm:t>
    </dgm:pt>
    <dgm:pt modelId="{B3BE8E01-0916-482C-B294-53477D14444D}" type="sibTrans" cxnId="{91B1F352-1172-44E7-885F-5BF0451566BF}">
      <dgm:prSet/>
      <dgm:spPr/>
      <dgm:t>
        <a:bodyPr/>
        <a:lstStyle/>
        <a:p>
          <a:endParaRPr lang="en-US"/>
        </a:p>
      </dgm:t>
    </dgm:pt>
    <dgm:pt modelId="{8F810C24-6BFF-4344-82CD-DEE7BEB02F2A}">
      <dgm:prSet custT="1"/>
      <dgm:spPr>
        <a:solidFill>
          <a:srgbClr val="A0366C"/>
        </a:solidFill>
      </dgm:spPr>
      <dgm:t>
        <a:bodyPr/>
        <a:lstStyle/>
        <a:p>
          <a:pPr rtl="0">
            <a:lnSpc>
              <a:spcPts val="2600"/>
            </a:lnSpc>
            <a:spcAft>
              <a:spcPts val="0"/>
            </a:spcAft>
          </a:pPr>
          <a:r>
            <a:rPr lang="en-US" sz="2800" dirty="0" smtClean="0">
              <a:solidFill>
                <a:srgbClr val="F8F6E3"/>
              </a:solidFill>
            </a:rPr>
            <a:t>PTSD: Post-traumatic stress disorder</a:t>
          </a:r>
          <a:endParaRPr lang="en-US" sz="2800" dirty="0">
            <a:solidFill>
              <a:srgbClr val="F8F6E3"/>
            </a:solidFill>
          </a:endParaRPr>
        </a:p>
      </dgm:t>
    </dgm:pt>
    <dgm:pt modelId="{917F513E-5E73-40DB-AC15-514DEC7D83EC}" type="parTrans" cxnId="{D10BDA5B-8866-4756-84A4-CD1D0F6C9466}">
      <dgm:prSet/>
      <dgm:spPr/>
      <dgm:t>
        <a:bodyPr/>
        <a:lstStyle/>
        <a:p>
          <a:endParaRPr lang="en-US"/>
        </a:p>
      </dgm:t>
    </dgm:pt>
    <dgm:pt modelId="{11D874DD-517D-4A29-8CFE-0256E6351F65}" type="sibTrans" cxnId="{D10BDA5B-8866-4756-84A4-CD1D0F6C9466}">
      <dgm:prSet/>
      <dgm:spPr/>
      <dgm:t>
        <a:bodyPr/>
        <a:lstStyle/>
        <a:p>
          <a:endParaRPr lang="en-US"/>
        </a:p>
      </dgm:t>
    </dgm:pt>
    <dgm:pt modelId="{38E16AB8-18F9-4069-B1B1-5EB21486CAEF}" type="pres">
      <dgm:prSet presAssocID="{A8C4BFA8-2CD2-4EC5-A0B6-D21723F3030D}" presName="linearFlow" presStyleCnt="0">
        <dgm:presLayoutVars>
          <dgm:dir/>
          <dgm:resizeHandles val="exact"/>
        </dgm:presLayoutVars>
      </dgm:prSet>
      <dgm:spPr/>
      <dgm:t>
        <a:bodyPr/>
        <a:lstStyle/>
        <a:p>
          <a:endParaRPr lang="en-US"/>
        </a:p>
      </dgm:t>
    </dgm:pt>
    <dgm:pt modelId="{D2F92319-B4C4-45A9-8BBE-94824DE4166B}" type="pres">
      <dgm:prSet presAssocID="{F3124546-1537-4389-B0C9-956685D331FB}" presName="composite" presStyleCnt="0"/>
      <dgm:spPr/>
    </dgm:pt>
    <dgm:pt modelId="{436DACD1-4295-4472-AFAB-7394F62C2D90}" type="pres">
      <dgm:prSet presAssocID="{F3124546-1537-4389-B0C9-956685D331FB}" presName="imgShp" presStyleLbl="fgImgPlace1" presStyleIdx="0" presStyleCnt="5"/>
      <dgm:spPr>
        <a:solidFill>
          <a:srgbClr val="F36F21"/>
        </a:solidFill>
        <a:ln>
          <a:solidFill>
            <a:schemeClr val="tx1"/>
          </a:solidFill>
        </a:ln>
      </dgm:spPr>
    </dgm:pt>
    <dgm:pt modelId="{DFC4C1B9-656D-4C37-A532-AF68FE4C81E1}" type="pres">
      <dgm:prSet presAssocID="{F3124546-1537-4389-B0C9-956685D331FB}" presName="txShp" presStyleLbl="node1" presStyleIdx="0" presStyleCnt="5">
        <dgm:presLayoutVars>
          <dgm:bulletEnabled val="1"/>
        </dgm:presLayoutVars>
      </dgm:prSet>
      <dgm:spPr/>
      <dgm:t>
        <a:bodyPr/>
        <a:lstStyle/>
        <a:p>
          <a:endParaRPr lang="en-US"/>
        </a:p>
      </dgm:t>
    </dgm:pt>
    <dgm:pt modelId="{1DD36A51-40C3-409A-9A17-AEFDC076383F}" type="pres">
      <dgm:prSet presAssocID="{E927CA45-1D65-4D30-AB57-B31BA2727E62}" presName="spacing" presStyleCnt="0"/>
      <dgm:spPr/>
    </dgm:pt>
    <dgm:pt modelId="{27C197D0-F8C0-4433-89FE-2BD3BADDF6B3}" type="pres">
      <dgm:prSet presAssocID="{71F6E37B-B359-456C-AD0D-9D5AED620E28}" presName="composite" presStyleCnt="0"/>
      <dgm:spPr/>
    </dgm:pt>
    <dgm:pt modelId="{BC3EE3C7-B37C-41DC-BB2E-189EB9B864EC}" type="pres">
      <dgm:prSet presAssocID="{71F6E37B-B359-456C-AD0D-9D5AED620E28}" presName="imgShp" presStyleLbl="fgImgPlace1" presStyleIdx="1" presStyleCnt="5"/>
      <dgm:spPr>
        <a:solidFill>
          <a:srgbClr val="444EA2"/>
        </a:solidFill>
        <a:ln>
          <a:solidFill>
            <a:schemeClr val="tx1"/>
          </a:solidFill>
        </a:ln>
      </dgm:spPr>
    </dgm:pt>
    <dgm:pt modelId="{3B55E185-8E45-47D8-A996-D6C51DFD3C5B}" type="pres">
      <dgm:prSet presAssocID="{71F6E37B-B359-456C-AD0D-9D5AED620E28}" presName="txShp" presStyleLbl="node1" presStyleIdx="1" presStyleCnt="5">
        <dgm:presLayoutVars>
          <dgm:bulletEnabled val="1"/>
        </dgm:presLayoutVars>
      </dgm:prSet>
      <dgm:spPr/>
      <dgm:t>
        <a:bodyPr/>
        <a:lstStyle/>
        <a:p>
          <a:endParaRPr lang="en-US"/>
        </a:p>
      </dgm:t>
    </dgm:pt>
    <dgm:pt modelId="{24EB3CBB-52DA-4DC6-8D0A-65987832F475}" type="pres">
      <dgm:prSet presAssocID="{6BA30937-DFD7-4CB8-BF5D-C0F1B74FD889}" presName="spacing" presStyleCnt="0"/>
      <dgm:spPr/>
    </dgm:pt>
    <dgm:pt modelId="{BEE13656-DDC9-4F2B-96AB-FB16FE7F21B3}" type="pres">
      <dgm:prSet presAssocID="{41433664-ECA2-4141-8D51-8A53E403AA58}" presName="composite" presStyleCnt="0"/>
      <dgm:spPr/>
    </dgm:pt>
    <dgm:pt modelId="{DA5EF5F5-9369-4324-98E1-366B0E84FF30}" type="pres">
      <dgm:prSet presAssocID="{41433664-ECA2-4141-8D51-8A53E403AA58}" presName="imgShp" presStyleLbl="fgImgPlace1" presStyleIdx="2" presStyleCnt="5"/>
      <dgm:spPr>
        <a:solidFill>
          <a:srgbClr val="AA7A2B"/>
        </a:solidFill>
        <a:ln>
          <a:solidFill>
            <a:schemeClr val="tx1"/>
          </a:solidFill>
        </a:ln>
      </dgm:spPr>
    </dgm:pt>
    <dgm:pt modelId="{0EA6842A-B2C3-4FB0-BD4B-D3089365327A}" type="pres">
      <dgm:prSet presAssocID="{41433664-ECA2-4141-8D51-8A53E403AA58}" presName="txShp" presStyleLbl="node1" presStyleIdx="2" presStyleCnt="5">
        <dgm:presLayoutVars>
          <dgm:bulletEnabled val="1"/>
        </dgm:presLayoutVars>
      </dgm:prSet>
      <dgm:spPr/>
      <dgm:t>
        <a:bodyPr/>
        <a:lstStyle/>
        <a:p>
          <a:endParaRPr lang="en-US"/>
        </a:p>
      </dgm:t>
    </dgm:pt>
    <dgm:pt modelId="{404B6BA0-7862-485B-A195-DD70A0BABD5C}" type="pres">
      <dgm:prSet presAssocID="{C1B10B28-386C-4934-B37A-1AF8B41C5B4C}" presName="spacing" presStyleCnt="0"/>
      <dgm:spPr/>
    </dgm:pt>
    <dgm:pt modelId="{A709C518-8D8A-4ED4-A503-DA9794F069F4}" type="pres">
      <dgm:prSet presAssocID="{7486DC86-6CDC-4A01-B9F9-115A502D1E5C}" presName="composite" presStyleCnt="0"/>
      <dgm:spPr/>
    </dgm:pt>
    <dgm:pt modelId="{F246782D-49AA-4DDB-84CD-6E2D73DC24C4}" type="pres">
      <dgm:prSet presAssocID="{7486DC86-6CDC-4A01-B9F9-115A502D1E5C}" presName="imgShp" presStyleLbl="fgImgPlace1" presStyleIdx="3" presStyleCnt="5"/>
      <dgm:spPr>
        <a:solidFill>
          <a:schemeClr val="accent3">
            <a:lumMod val="75000"/>
          </a:schemeClr>
        </a:solidFill>
        <a:ln>
          <a:solidFill>
            <a:schemeClr val="tx1"/>
          </a:solidFill>
        </a:ln>
      </dgm:spPr>
    </dgm:pt>
    <dgm:pt modelId="{6BBA4798-F5E3-4DFE-A433-0E39E4DC0016}" type="pres">
      <dgm:prSet presAssocID="{7486DC86-6CDC-4A01-B9F9-115A502D1E5C}" presName="txShp" presStyleLbl="node1" presStyleIdx="3" presStyleCnt="5">
        <dgm:presLayoutVars>
          <dgm:bulletEnabled val="1"/>
        </dgm:presLayoutVars>
      </dgm:prSet>
      <dgm:spPr/>
      <dgm:t>
        <a:bodyPr/>
        <a:lstStyle/>
        <a:p>
          <a:endParaRPr lang="en-US"/>
        </a:p>
      </dgm:t>
    </dgm:pt>
    <dgm:pt modelId="{D970A23E-BAF1-42F8-9DC1-AA0B6B52C334}" type="pres">
      <dgm:prSet presAssocID="{B3BE8E01-0916-482C-B294-53477D14444D}" presName="spacing" presStyleCnt="0"/>
      <dgm:spPr/>
    </dgm:pt>
    <dgm:pt modelId="{A6DCDD60-AF07-4EC1-83B7-F2709214BF74}" type="pres">
      <dgm:prSet presAssocID="{8F810C24-6BFF-4344-82CD-DEE7BEB02F2A}" presName="composite" presStyleCnt="0"/>
      <dgm:spPr/>
    </dgm:pt>
    <dgm:pt modelId="{75EDF553-AC54-4130-8354-5F13A2DFFC3C}" type="pres">
      <dgm:prSet presAssocID="{8F810C24-6BFF-4344-82CD-DEE7BEB02F2A}" presName="imgShp" presStyleLbl="fgImgPlace1" presStyleIdx="4" presStyleCnt="5"/>
      <dgm:spPr>
        <a:solidFill>
          <a:srgbClr val="3AA082"/>
        </a:solidFill>
        <a:ln>
          <a:solidFill>
            <a:schemeClr val="tx1"/>
          </a:solidFill>
        </a:ln>
      </dgm:spPr>
    </dgm:pt>
    <dgm:pt modelId="{7657B9FF-E7FB-4461-8BE4-0C06146A7569}" type="pres">
      <dgm:prSet presAssocID="{8F810C24-6BFF-4344-82CD-DEE7BEB02F2A}" presName="txShp" presStyleLbl="node1" presStyleIdx="4" presStyleCnt="5">
        <dgm:presLayoutVars>
          <dgm:bulletEnabled val="1"/>
        </dgm:presLayoutVars>
      </dgm:prSet>
      <dgm:spPr/>
      <dgm:t>
        <a:bodyPr/>
        <a:lstStyle/>
        <a:p>
          <a:endParaRPr lang="en-US"/>
        </a:p>
      </dgm:t>
    </dgm:pt>
  </dgm:ptLst>
  <dgm:cxnLst>
    <dgm:cxn modelId="{7F11925A-039C-1E4B-9FB9-B7CE23E7A0A1}" type="presOf" srcId="{41433664-ECA2-4141-8D51-8A53E403AA58}" destId="{0EA6842A-B2C3-4FB0-BD4B-D3089365327A}" srcOrd="0" destOrd="0" presId="urn:microsoft.com/office/officeart/2005/8/layout/vList3#1"/>
    <dgm:cxn modelId="{13F77E7C-562E-0B44-86DA-3660B2682643}" type="presOf" srcId="{8F810C24-6BFF-4344-82CD-DEE7BEB02F2A}" destId="{7657B9FF-E7FB-4461-8BE4-0C06146A7569}" srcOrd="0" destOrd="0" presId="urn:microsoft.com/office/officeart/2005/8/layout/vList3#1"/>
    <dgm:cxn modelId="{76D2887C-C21A-7847-BD8B-23FD2A07D2EB}" type="presOf" srcId="{A8C4BFA8-2CD2-4EC5-A0B6-D21723F3030D}" destId="{38E16AB8-18F9-4069-B1B1-5EB21486CAEF}" srcOrd="0" destOrd="0" presId="urn:microsoft.com/office/officeart/2005/8/layout/vList3#1"/>
    <dgm:cxn modelId="{793D7C83-C4BA-464E-A621-30878FD90EBB}" type="presOf" srcId="{F3124546-1537-4389-B0C9-956685D331FB}" destId="{DFC4C1B9-656D-4C37-A532-AF68FE4C81E1}" srcOrd="0" destOrd="0" presId="urn:microsoft.com/office/officeart/2005/8/layout/vList3#1"/>
    <dgm:cxn modelId="{91B1F352-1172-44E7-885F-5BF0451566BF}" srcId="{A8C4BFA8-2CD2-4EC5-A0B6-D21723F3030D}" destId="{7486DC86-6CDC-4A01-B9F9-115A502D1E5C}" srcOrd="3" destOrd="0" parTransId="{C10F6D6A-C262-4298-8CBA-CD0C24C75CB6}" sibTransId="{B3BE8E01-0916-482C-B294-53477D14444D}"/>
    <dgm:cxn modelId="{3F7D4092-2A4F-C048-B8F2-1F8A3344AF95}" type="presOf" srcId="{71F6E37B-B359-456C-AD0D-9D5AED620E28}" destId="{3B55E185-8E45-47D8-A996-D6C51DFD3C5B}" srcOrd="0" destOrd="0" presId="urn:microsoft.com/office/officeart/2005/8/layout/vList3#1"/>
    <dgm:cxn modelId="{D8D8F91F-3D9D-FE4F-B1B5-6007F30B4299}" type="presOf" srcId="{7486DC86-6CDC-4A01-B9F9-115A502D1E5C}" destId="{6BBA4798-F5E3-4DFE-A433-0E39E4DC0016}" srcOrd="0" destOrd="0" presId="urn:microsoft.com/office/officeart/2005/8/layout/vList3#1"/>
    <dgm:cxn modelId="{D8665B69-FFD4-4232-A41A-1765CE8F1BF0}" srcId="{A8C4BFA8-2CD2-4EC5-A0B6-D21723F3030D}" destId="{71F6E37B-B359-456C-AD0D-9D5AED620E28}" srcOrd="1" destOrd="0" parTransId="{CAFFB1E9-66DF-427B-93D1-965F4A0D95D5}" sibTransId="{6BA30937-DFD7-4CB8-BF5D-C0F1B74FD889}"/>
    <dgm:cxn modelId="{D10BDA5B-8866-4756-84A4-CD1D0F6C9466}" srcId="{A8C4BFA8-2CD2-4EC5-A0B6-D21723F3030D}" destId="{8F810C24-6BFF-4344-82CD-DEE7BEB02F2A}" srcOrd="4" destOrd="0" parTransId="{917F513E-5E73-40DB-AC15-514DEC7D83EC}" sibTransId="{11D874DD-517D-4A29-8CFE-0256E6351F65}"/>
    <dgm:cxn modelId="{620DDDB5-E2EA-4BB6-9780-8CA2D9BE6C98}" srcId="{A8C4BFA8-2CD2-4EC5-A0B6-D21723F3030D}" destId="{F3124546-1537-4389-B0C9-956685D331FB}" srcOrd="0" destOrd="0" parTransId="{BA3885A1-34B6-4056-88BE-E6C883A8555C}" sibTransId="{E927CA45-1D65-4D30-AB57-B31BA2727E62}"/>
    <dgm:cxn modelId="{5F0D157A-4C17-4A20-9C28-FA69513DC154}" srcId="{A8C4BFA8-2CD2-4EC5-A0B6-D21723F3030D}" destId="{41433664-ECA2-4141-8D51-8A53E403AA58}" srcOrd="2" destOrd="0" parTransId="{52BD2C92-88C4-4363-B587-9D0B817105A5}" sibTransId="{C1B10B28-386C-4934-B37A-1AF8B41C5B4C}"/>
    <dgm:cxn modelId="{0660FD1D-F5E3-8145-BCCF-5697F6BDB34B}" type="presParOf" srcId="{38E16AB8-18F9-4069-B1B1-5EB21486CAEF}" destId="{D2F92319-B4C4-45A9-8BBE-94824DE4166B}" srcOrd="0" destOrd="0" presId="urn:microsoft.com/office/officeart/2005/8/layout/vList3#1"/>
    <dgm:cxn modelId="{C84EFB15-CE62-B64B-AE77-E765B80EDC84}" type="presParOf" srcId="{D2F92319-B4C4-45A9-8BBE-94824DE4166B}" destId="{436DACD1-4295-4472-AFAB-7394F62C2D90}" srcOrd="0" destOrd="0" presId="urn:microsoft.com/office/officeart/2005/8/layout/vList3#1"/>
    <dgm:cxn modelId="{3947B50A-7D4E-D945-84CC-EC07D9138095}" type="presParOf" srcId="{D2F92319-B4C4-45A9-8BBE-94824DE4166B}" destId="{DFC4C1B9-656D-4C37-A532-AF68FE4C81E1}" srcOrd="1" destOrd="0" presId="urn:microsoft.com/office/officeart/2005/8/layout/vList3#1"/>
    <dgm:cxn modelId="{38C8A8EA-7C5D-EF46-9112-E67EEF08DEBC}" type="presParOf" srcId="{38E16AB8-18F9-4069-B1B1-5EB21486CAEF}" destId="{1DD36A51-40C3-409A-9A17-AEFDC076383F}" srcOrd="1" destOrd="0" presId="urn:microsoft.com/office/officeart/2005/8/layout/vList3#1"/>
    <dgm:cxn modelId="{4200D258-26BD-F64E-AAF4-69AAD36179A1}" type="presParOf" srcId="{38E16AB8-18F9-4069-B1B1-5EB21486CAEF}" destId="{27C197D0-F8C0-4433-89FE-2BD3BADDF6B3}" srcOrd="2" destOrd="0" presId="urn:microsoft.com/office/officeart/2005/8/layout/vList3#1"/>
    <dgm:cxn modelId="{96611655-A109-1D4D-9E6A-7785F44CDF42}" type="presParOf" srcId="{27C197D0-F8C0-4433-89FE-2BD3BADDF6B3}" destId="{BC3EE3C7-B37C-41DC-BB2E-189EB9B864EC}" srcOrd="0" destOrd="0" presId="urn:microsoft.com/office/officeart/2005/8/layout/vList3#1"/>
    <dgm:cxn modelId="{C9DBBB28-9D4C-4743-80F0-F1058FA5B986}" type="presParOf" srcId="{27C197D0-F8C0-4433-89FE-2BD3BADDF6B3}" destId="{3B55E185-8E45-47D8-A996-D6C51DFD3C5B}" srcOrd="1" destOrd="0" presId="urn:microsoft.com/office/officeart/2005/8/layout/vList3#1"/>
    <dgm:cxn modelId="{F2DAC47C-3F75-7A42-A27D-17FB70D8FA7D}" type="presParOf" srcId="{38E16AB8-18F9-4069-B1B1-5EB21486CAEF}" destId="{24EB3CBB-52DA-4DC6-8D0A-65987832F475}" srcOrd="3" destOrd="0" presId="urn:microsoft.com/office/officeart/2005/8/layout/vList3#1"/>
    <dgm:cxn modelId="{5BADF623-07AA-B84B-9755-2C2C9AF2402A}" type="presParOf" srcId="{38E16AB8-18F9-4069-B1B1-5EB21486CAEF}" destId="{BEE13656-DDC9-4F2B-96AB-FB16FE7F21B3}" srcOrd="4" destOrd="0" presId="urn:microsoft.com/office/officeart/2005/8/layout/vList3#1"/>
    <dgm:cxn modelId="{400D5A89-0F34-914F-B390-AC39F40DEDBD}" type="presParOf" srcId="{BEE13656-DDC9-4F2B-96AB-FB16FE7F21B3}" destId="{DA5EF5F5-9369-4324-98E1-366B0E84FF30}" srcOrd="0" destOrd="0" presId="urn:microsoft.com/office/officeart/2005/8/layout/vList3#1"/>
    <dgm:cxn modelId="{16993945-7DFF-7B47-ABB2-819BAFC8B745}" type="presParOf" srcId="{BEE13656-DDC9-4F2B-96AB-FB16FE7F21B3}" destId="{0EA6842A-B2C3-4FB0-BD4B-D3089365327A}" srcOrd="1" destOrd="0" presId="urn:microsoft.com/office/officeart/2005/8/layout/vList3#1"/>
    <dgm:cxn modelId="{8F586844-0318-9C48-AA50-9C84364916CE}" type="presParOf" srcId="{38E16AB8-18F9-4069-B1B1-5EB21486CAEF}" destId="{404B6BA0-7862-485B-A195-DD70A0BABD5C}" srcOrd="5" destOrd="0" presId="urn:microsoft.com/office/officeart/2005/8/layout/vList3#1"/>
    <dgm:cxn modelId="{7DB70EE7-B84E-AB40-A646-A8D772AD1787}" type="presParOf" srcId="{38E16AB8-18F9-4069-B1B1-5EB21486CAEF}" destId="{A709C518-8D8A-4ED4-A503-DA9794F069F4}" srcOrd="6" destOrd="0" presId="urn:microsoft.com/office/officeart/2005/8/layout/vList3#1"/>
    <dgm:cxn modelId="{3A526883-84C7-914A-8DE2-182716ADC948}" type="presParOf" srcId="{A709C518-8D8A-4ED4-A503-DA9794F069F4}" destId="{F246782D-49AA-4DDB-84CD-6E2D73DC24C4}" srcOrd="0" destOrd="0" presId="urn:microsoft.com/office/officeart/2005/8/layout/vList3#1"/>
    <dgm:cxn modelId="{C38A09DD-FB67-DB4F-BB7E-A384D74A7FA1}" type="presParOf" srcId="{A709C518-8D8A-4ED4-A503-DA9794F069F4}" destId="{6BBA4798-F5E3-4DFE-A433-0E39E4DC0016}" srcOrd="1" destOrd="0" presId="urn:microsoft.com/office/officeart/2005/8/layout/vList3#1"/>
    <dgm:cxn modelId="{A43E7DC8-011E-9943-81A1-C4479A5B45E2}" type="presParOf" srcId="{38E16AB8-18F9-4069-B1B1-5EB21486CAEF}" destId="{D970A23E-BAF1-42F8-9DC1-AA0B6B52C334}" srcOrd="7" destOrd="0" presId="urn:microsoft.com/office/officeart/2005/8/layout/vList3#1"/>
    <dgm:cxn modelId="{09D61D44-E747-C04A-92D5-EA1BCDDD3EAB}" type="presParOf" srcId="{38E16AB8-18F9-4069-B1B1-5EB21486CAEF}" destId="{A6DCDD60-AF07-4EC1-83B7-F2709214BF74}" srcOrd="8" destOrd="0" presId="urn:microsoft.com/office/officeart/2005/8/layout/vList3#1"/>
    <dgm:cxn modelId="{40C25235-4568-644C-BD75-87EEDD96705A}" type="presParOf" srcId="{A6DCDD60-AF07-4EC1-83B7-F2709214BF74}" destId="{75EDF553-AC54-4130-8354-5F13A2DFFC3C}" srcOrd="0" destOrd="0" presId="urn:microsoft.com/office/officeart/2005/8/layout/vList3#1"/>
    <dgm:cxn modelId="{E06453CD-613C-F848-993F-7306B73F071E}" type="presParOf" srcId="{A6DCDD60-AF07-4EC1-83B7-F2709214BF74}" destId="{7657B9FF-E7FB-4461-8BE4-0C06146A7569}"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7516EA-8D58-4D7E-8CE9-DE4C5C199802}" type="doc">
      <dgm:prSet loTypeId="urn:microsoft.com/office/officeart/2005/8/layout/list1" loCatId="list" qsTypeId="urn:microsoft.com/office/officeart/2005/8/quickstyle/simple1#3" qsCatId="simple" csTypeId="urn:microsoft.com/office/officeart/2005/8/colors/accent1_2#3" csCatId="accent1" phldr="1"/>
      <dgm:spPr/>
      <dgm:t>
        <a:bodyPr/>
        <a:lstStyle/>
        <a:p>
          <a:endParaRPr lang="en-US"/>
        </a:p>
      </dgm:t>
    </dgm:pt>
    <dgm:pt modelId="{28C4E0C9-F0EF-42E7-BCDF-2BC966B4E145}">
      <dgm:prSet custT="1"/>
      <dgm:spPr>
        <a:solidFill>
          <a:srgbClr val="444EA2"/>
        </a:solidFill>
      </dgm:spPr>
      <dgm:t>
        <a:bodyPr/>
        <a:lstStyle/>
        <a:p>
          <a:pPr rtl="0"/>
          <a:r>
            <a:rPr lang="en-US" sz="2400" b="1" dirty="0" smtClean="0"/>
            <a:t>Paranoid</a:t>
          </a:r>
          <a:endParaRPr lang="en-US" sz="2400" b="1" dirty="0"/>
        </a:p>
      </dgm:t>
    </dgm:pt>
    <dgm:pt modelId="{0BF92C9E-B0EA-428F-A36C-B3006F0EC477}" type="parTrans" cxnId="{99A257E5-7795-47DE-B106-626C7F3811FE}">
      <dgm:prSet/>
      <dgm:spPr/>
      <dgm:t>
        <a:bodyPr/>
        <a:lstStyle/>
        <a:p>
          <a:endParaRPr lang="en-US"/>
        </a:p>
      </dgm:t>
    </dgm:pt>
    <dgm:pt modelId="{34C105F6-4E30-4BF3-A644-5C689E617D36}" type="sibTrans" cxnId="{99A257E5-7795-47DE-B106-626C7F3811FE}">
      <dgm:prSet/>
      <dgm:spPr/>
      <dgm:t>
        <a:bodyPr/>
        <a:lstStyle/>
        <a:p>
          <a:endParaRPr lang="en-US"/>
        </a:p>
      </dgm:t>
    </dgm:pt>
    <dgm:pt modelId="{84C84A3E-6AD3-46BA-A1B9-A60AC077DE32}">
      <dgm:prSet custT="1"/>
      <dgm:spPr>
        <a:solidFill>
          <a:srgbClr val="444EA2"/>
        </a:solidFill>
      </dgm:spPr>
      <dgm:t>
        <a:bodyPr/>
        <a:lstStyle/>
        <a:p>
          <a:pPr rtl="0"/>
          <a:r>
            <a:rPr lang="en-US" sz="2400" b="1" dirty="0" smtClean="0"/>
            <a:t>Disorganized</a:t>
          </a:r>
          <a:endParaRPr lang="en-US" sz="2400" b="1" dirty="0"/>
        </a:p>
      </dgm:t>
    </dgm:pt>
    <dgm:pt modelId="{9E299F07-0A28-4A48-9879-68D2770DD296}" type="parTrans" cxnId="{0CAF2260-0E75-484D-B546-3E68C7AD20C5}">
      <dgm:prSet/>
      <dgm:spPr/>
      <dgm:t>
        <a:bodyPr/>
        <a:lstStyle/>
        <a:p>
          <a:endParaRPr lang="en-US"/>
        </a:p>
      </dgm:t>
    </dgm:pt>
    <dgm:pt modelId="{DD3CB1B0-EEB0-4BD4-805D-1A7FAC487866}" type="sibTrans" cxnId="{0CAF2260-0E75-484D-B546-3E68C7AD20C5}">
      <dgm:prSet/>
      <dgm:spPr/>
      <dgm:t>
        <a:bodyPr/>
        <a:lstStyle/>
        <a:p>
          <a:endParaRPr lang="en-US"/>
        </a:p>
      </dgm:t>
    </dgm:pt>
    <dgm:pt modelId="{6665A07C-FE24-4478-98CF-78955C73FE9F}">
      <dgm:prSet custT="1"/>
      <dgm:spPr>
        <a:solidFill>
          <a:srgbClr val="444EA2"/>
        </a:solidFill>
      </dgm:spPr>
      <dgm:t>
        <a:bodyPr/>
        <a:lstStyle/>
        <a:p>
          <a:pPr rtl="0"/>
          <a:r>
            <a:rPr lang="en-US" sz="2400" b="1" dirty="0" smtClean="0"/>
            <a:t>Catatonic</a:t>
          </a:r>
          <a:endParaRPr lang="en-US" sz="2400" b="1" dirty="0"/>
        </a:p>
      </dgm:t>
    </dgm:pt>
    <dgm:pt modelId="{B4E12CB4-6991-474C-9F99-8A1594C0CD4A}" type="parTrans" cxnId="{7BE520FF-A98B-4503-B8B1-4494729B2698}">
      <dgm:prSet/>
      <dgm:spPr/>
      <dgm:t>
        <a:bodyPr/>
        <a:lstStyle/>
        <a:p>
          <a:endParaRPr lang="en-US"/>
        </a:p>
      </dgm:t>
    </dgm:pt>
    <dgm:pt modelId="{7ABC79E5-2F31-4787-A6D0-47BA755408F0}" type="sibTrans" cxnId="{7BE520FF-A98B-4503-B8B1-4494729B2698}">
      <dgm:prSet/>
      <dgm:spPr/>
      <dgm:t>
        <a:bodyPr/>
        <a:lstStyle/>
        <a:p>
          <a:endParaRPr lang="en-US"/>
        </a:p>
      </dgm:t>
    </dgm:pt>
    <dgm:pt modelId="{6C835065-494D-44F1-BB7B-565759E696DB}">
      <dgm:prSet custT="1"/>
      <dgm:spPr>
        <a:solidFill>
          <a:srgbClr val="444EA2"/>
        </a:solidFill>
      </dgm:spPr>
      <dgm:t>
        <a:bodyPr/>
        <a:lstStyle/>
        <a:p>
          <a:pPr rtl="0"/>
          <a:r>
            <a:rPr lang="en-US" sz="2400" b="1" dirty="0" smtClean="0"/>
            <a:t>Undifferentiated</a:t>
          </a:r>
          <a:endParaRPr lang="en-US" sz="2400" b="1" dirty="0"/>
        </a:p>
      </dgm:t>
    </dgm:pt>
    <dgm:pt modelId="{92805326-5575-4834-849B-7619662C10D8}" type="parTrans" cxnId="{457D3914-7902-46EF-B1EF-D82DA3844E48}">
      <dgm:prSet/>
      <dgm:spPr/>
      <dgm:t>
        <a:bodyPr/>
        <a:lstStyle/>
        <a:p>
          <a:endParaRPr lang="en-US"/>
        </a:p>
      </dgm:t>
    </dgm:pt>
    <dgm:pt modelId="{9B033771-B37D-4F37-9718-46E1BEF0A2FB}" type="sibTrans" cxnId="{457D3914-7902-46EF-B1EF-D82DA3844E48}">
      <dgm:prSet/>
      <dgm:spPr/>
      <dgm:t>
        <a:bodyPr/>
        <a:lstStyle/>
        <a:p>
          <a:endParaRPr lang="en-US"/>
        </a:p>
      </dgm:t>
    </dgm:pt>
    <dgm:pt modelId="{74AAD1F9-D236-4D30-B585-2BC3AECD55EC}">
      <dgm:prSet custT="1"/>
      <dgm:spPr>
        <a:solidFill>
          <a:srgbClr val="444EA2"/>
        </a:solidFill>
      </dgm:spPr>
      <dgm:t>
        <a:bodyPr/>
        <a:lstStyle/>
        <a:p>
          <a:pPr rtl="0"/>
          <a:r>
            <a:rPr lang="en-US" sz="2400" b="1" dirty="0" smtClean="0"/>
            <a:t>Residual</a:t>
          </a:r>
          <a:endParaRPr lang="en-US" sz="2400" b="1" dirty="0"/>
        </a:p>
      </dgm:t>
    </dgm:pt>
    <dgm:pt modelId="{D69832A7-49D3-4A55-837B-0A393679AF64}" type="parTrans" cxnId="{5E8E898B-8C97-425B-933C-A9F0BA726188}">
      <dgm:prSet/>
      <dgm:spPr/>
      <dgm:t>
        <a:bodyPr/>
        <a:lstStyle/>
        <a:p>
          <a:endParaRPr lang="en-US"/>
        </a:p>
      </dgm:t>
    </dgm:pt>
    <dgm:pt modelId="{9F9D436B-92F1-4B1E-9ADF-77B021FD07B7}" type="sibTrans" cxnId="{5E8E898B-8C97-425B-933C-A9F0BA726188}">
      <dgm:prSet/>
      <dgm:spPr/>
      <dgm:t>
        <a:bodyPr/>
        <a:lstStyle/>
        <a:p>
          <a:endParaRPr lang="en-US"/>
        </a:p>
      </dgm:t>
    </dgm:pt>
    <dgm:pt modelId="{E8FA8B17-35CB-4639-BA21-476300642B8F}">
      <dgm:prSet custT="1"/>
      <dgm:spPr/>
      <dgm:t>
        <a:bodyPr/>
        <a:lstStyle/>
        <a:p>
          <a:pPr rtl="0">
            <a:lnSpc>
              <a:spcPts val="2200"/>
            </a:lnSpc>
            <a:spcAft>
              <a:spcPts val="0"/>
            </a:spcAft>
          </a:pPr>
          <a:r>
            <a:rPr lang="en-US" sz="2400" dirty="0" smtClean="0"/>
            <a:t>Plagued by </a:t>
          </a:r>
          <a:r>
            <a:rPr lang="en-US" sz="2400" i="1" dirty="0" smtClean="0"/>
            <a:t>hallucinations</a:t>
          </a:r>
          <a:r>
            <a:rPr lang="en-US" sz="2400" dirty="0" smtClean="0"/>
            <a:t>, often with negative messages, and </a:t>
          </a:r>
          <a:r>
            <a:rPr lang="en-US" sz="2400" i="1" dirty="0" smtClean="0"/>
            <a:t>delusions</a:t>
          </a:r>
          <a:r>
            <a:rPr lang="en-US" sz="2400" dirty="0" smtClean="0"/>
            <a:t>, both grandiose and persecutory </a:t>
          </a:r>
          <a:endParaRPr lang="en-US" sz="2400" dirty="0"/>
        </a:p>
      </dgm:t>
    </dgm:pt>
    <dgm:pt modelId="{B3F030BA-65A6-4F52-A5C4-B82EB09C6021}" type="parTrans" cxnId="{70BA8FB9-1968-4340-A23E-D2FB1B01BBD0}">
      <dgm:prSet/>
      <dgm:spPr/>
      <dgm:t>
        <a:bodyPr/>
        <a:lstStyle/>
        <a:p>
          <a:endParaRPr lang="en-US"/>
        </a:p>
      </dgm:t>
    </dgm:pt>
    <dgm:pt modelId="{6FDE4BE1-8AE8-420D-B77A-1BB9DF69AB5E}" type="sibTrans" cxnId="{70BA8FB9-1968-4340-A23E-D2FB1B01BBD0}">
      <dgm:prSet/>
      <dgm:spPr/>
      <dgm:t>
        <a:bodyPr/>
        <a:lstStyle/>
        <a:p>
          <a:endParaRPr lang="en-US"/>
        </a:p>
      </dgm:t>
    </dgm:pt>
    <dgm:pt modelId="{AFD7B60C-6993-45A8-AB9A-C49EF059AFF3}">
      <dgm:prSet custT="1"/>
      <dgm:spPr/>
      <dgm:t>
        <a:bodyPr/>
        <a:lstStyle/>
        <a:p>
          <a:pPr rtl="0">
            <a:lnSpc>
              <a:spcPts val="2200"/>
            </a:lnSpc>
            <a:spcAft>
              <a:spcPts val="0"/>
            </a:spcAft>
          </a:pPr>
          <a:r>
            <a:rPr lang="en-US" sz="2400" dirty="0" smtClean="0"/>
            <a:t>Primary symptoms are flat affect, incoherent speech, and random behavior</a:t>
          </a:r>
          <a:endParaRPr lang="en-US" sz="2400" dirty="0"/>
        </a:p>
      </dgm:t>
    </dgm:pt>
    <dgm:pt modelId="{F6E1587D-9BFA-49C1-8EC7-C84EE791BA51}" type="parTrans" cxnId="{9465A0FC-26A0-4110-BA4B-9DD9CE3A006A}">
      <dgm:prSet/>
      <dgm:spPr/>
      <dgm:t>
        <a:bodyPr/>
        <a:lstStyle/>
        <a:p>
          <a:endParaRPr lang="en-US"/>
        </a:p>
      </dgm:t>
    </dgm:pt>
    <dgm:pt modelId="{B6345FC7-40BB-4F17-9144-65F4CA8D1ECD}" type="sibTrans" cxnId="{9465A0FC-26A0-4110-BA4B-9DD9CE3A006A}">
      <dgm:prSet/>
      <dgm:spPr/>
      <dgm:t>
        <a:bodyPr/>
        <a:lstStyle/>
        <a:p>
          <a:endParaRPr lang="en-US"/>
        </a:p>
      </dgm:t>
    </dgm:pt>
    <dgm:pt modelId="{629A7682-0CCF-49FE-B29D-7CB266D4C8D8}">
      <dgm:prSet custT="1"/>
      <dgm:spPr/>
      <dgm:t>
        <a:bodyPr/>
        <a:lstStyle/>
        <a:p>
          <a:pPr rtl="0">
            <a:lnSpc>
              <a:spcPts val="2200"/>
            </a:lnSpc>
            <a:spcAft>
              <a:spcPts val="0"/>
            </a:spcAft>
          </a:pPr>
          <a:r>
            <a:rPr lang="en-US" sz="2400" dirty="0" smtClean="0"/>
            <a:t>Rarely initiating or controlling movement; copies others’ speech and actions</a:t>
          </a:r>
          <a:endParaRPr lang="en-US" sz="2400" dirty="0"/>
        </a:p>
      </dgm:t>
    </dgm:pt>
    <dgm:pt modelId="{080B843F-D382-4C0A-9608-D9A95E844E1B}" type="parTrans" cxnId="{0D6D7A4B-1C6A-4345-8108-1A4EF72337B9}">
      <dgm:prSet/>
      <dgm:spPr/>
      <dgm:t>
        <a:bodyPr/>
        <a:lstStyle/>
        <a:p>
          <a:endParaRPr lang="en-US"/>
        </a:p>
      </dgm:t>
    </dgm:pt>
    <dgm:pt modelId="{F8838A2E-C0C3-4E76-95AA-13C01D542A76}" type="sibTrans" cxnId="{0D6D7A4B-1C6A-4345-8108-1A4EF72337B9}">
      <dgm:prSet/>
      <dgm:spPr/>
      <dgm:t>
        <a:bodyPr/>
        <a:lstStyle/>
        <a:p>
          <a:endParaRPr lang="en-US"/>
        </a:p>
      </dgm:t>
    </dgm:pt>
    <dgm:pt modelId="{FE0BDC9F-78A0-43B5-A9ED-3A84804AF296}">
      <dgm:prSet custT="1"/>
      <dgm:spPr/>
      <dgm:t>
        <a:bodyPr/>
        <a:lstStyle/>
        <a:p>
          <a:pPr rtl="0">
            <a:lnSpc>
              <a:spcPts val="2200"/>
            </a:lnSpc>
            <a:spcAft>
              <a:spcPts val="0"/>
            </a:spcAft>
          </a:pPr>
          <a:r>
            <a:rPr lang="en-US" sz="2400" dirty="0" smtClean="0"/>
            <a:t>Many varied symptoms</a:t>
          </a:r>
          <a:endParaRPr lang="en-US" sz="2400" dirty="0"/>
        </a:p>
      </dgm:t>
    </dgm:pt>
    <dgm:pt modelId="{AFF80B02-6495-4FC3-9839-4F962536BA4E}" type="parTrans" cxnId="{87010D8E-BA77-43D1-A20D-1D85400F2E04}">
      <dgm:prSet/>
      <dgm:spPr/>
      <dgm:t>
        <a:bodyPr/>
        <a:lstStyle/>
        <a:p>
          <a:endParaRPr lang="en-US"/>
        </a:p>
      </dgm:t>
    </dgm:pt>
    <dgm:pt modelId="{F2D7AD14-09B9-41BE-BECC-32ABDF2ADE92}" type="sibTrans" cxnId="{87010D8E-BA77-43D1-A20D-1D85400F2E04}">
      <dgm:prSet/>
      <dgm:spPr/>
      <dgm:t>
        <a:bodyPr/>
        <a:lstStyle/>
        <a:p>
          <a:endParaRPr lang="en-US"/>
        </a:p>
      </dgm:t>
    </dgm:pt>
    <dgm:pt modelId="{6B833303-C46B-46A6-A229-31D4C75325DE}">
      <dgm:prSet custT="1"/>
      <dgm:spPr/>
      <dgm:t>
        <a:bodyPr/>
        <a:lstStyle/>
        <a:p>
          <a:pPr rtl="0">
            <a:lnSpc>
              <a:spcPts val="2200"/>
            </a:lnSpc>
            <a:spcAft>
              <a:spcPts val="0"/>
            </a:spcAft>
          </a:pPr>
          <a:r>
            <a:rPr lang="en-US" sz="2400" dirty="0" smtClean="0"/>
            <a:t>Withdrawal continues after positive symptoms have disappeared </a:t>
          </a:r>
          <a:endParaRPr lang="en-US" sz="2400" dirty="0"/>
        </a:p>
      </dgm:t>
    </dgm:pt>
    <dgm:pt modelId="{DA2DF684-23FA-42F5-8722-24047CB108DD}" type="parTrans" cxnId="{127247D0-6407-43C7-9057-E9BF755D0540}">
      <dgm:prSet/>
      <dgm:spPr/>
      <dgm:t>
        <a:bodyPr/>
        <a:lstStyle/>
        <a:p>
          <a:endParaRPr lang="en-US"/>
        </a:p>
      </dgm:t>
    </dgm:pt>
    <dgm:pt modelId="{B3FEDA25-3F7C-4230-BE1A-E41A25801D3A}" type="sibTrans" cxnId="{127247D0-6407-43C7-9057-E9BF755D0540}">
      <dgm:prSet/>
      <dgm:spPr/>
      <dgm:t>
        <a:bodyPr/>
        <a:lstStyle/>
        <a:p>
          <a:endParaRPr lang="en-US"/>
        </a:p>
      </dgm:t>
    </dgm:pt>
    <dgm:pt modelId="{72ABA62A-E215-4075-A062-4058888050CF}" type="pres">
      <dgm:prSet presAssocID="{827516EA-8D58-4D7E-8CE9-DE4C5C199802}" presName="linear" presStyleCnt="0">
        <dgm:presLayoutVars>
          <dgm:dir/>
          <dgm:animLvl val="lvl"/>
          <dgm:resizeHandles val="exact"/>
        </dgm:presLayoutVars>
      </dgm:prSet>
      <dgm:spPr/>
      <dgm:t>
        <a:bodyPr/>
        <a:lstStyle/>
        <a:p>
          <a:endParaRPr lang="en-US"/>
        </a:p>
      </dgm:t>
    </dgm:pt>
    <dgm:pt modelId="{2B29A613-D1A3-460A-9913-315033E3B99E}" type="pres">
      <dgm:prSet presAssocID="{28C4E0C9-F0EF-42E7-BCDF-2BC966B4E145}" presName="parentLin" presStyleCnt="0"/>
      <dgm:spPr/>
    </dgm:pt>
    <dgm:pt modelId="{AA20FDAB-039A-45C2-9F45-E378B35965A4}" type="pres">
      <dgm:prSet presAssocID="{28C4E0C9-F0EF-42E7-BCDF-2BC966B4E145}" presName="parentLeftMargin" presStyleLbl="node1" presStyleIdx="0" presStyleCnt="5"/>
      <dgm:spPr/>
      <dgm:t>
        <a:bodyPr/>
        <a:lstStyle/>
        <a:p>
          <a:endParaRPr lang="en-US"/>
        </a:p>
      </dgm:t>
    </dgm:pt>
    <dgm:pt modelId="{F8147D51-515A-4AB1-B3B3-B594C1AEE22E}" type="pres">
      <dgm:prSet presAssocID="{28C4E0C9-F0EF-42E7-BCDF-2BC966B4E145}" presName="parentText" presStyleLbl="node1" presStyleIdx="0" presStyleCnt="5">
        <dgm:presLayoutVars>
          <dgm:chMax val="0"/>
          <dgm:bulletEnabled val="1"/>
        </dgm:presLayoutVars>
      </dgm:prSet>
      <dgm:spPr/>
      <dgm:t>
        <a:bodyPr/>
        <a:lstStyle/>
        <a:p>
          <a:endParaRPr lang="en-US"/>
        </a:p>
      </dgm:t>
    </dgm:pt>
    <dgm:pt modelId="{2389098A-8704-4808-82EA-4ACCC5A8B40C}" type="pres">
      <dgm:prSet presAssocID="{28C4E0C9-F0EF-42E7-BCDF-2BC966B4E145}" presName="negativeSpace" presStyleCnt="0"/>
      <dgm:spPr/>
    </dgm:pt>
    <dgm:pt modelId="{B4F28CC6-2DF0-43EA-98E3-EB09301FCB5C}" type="pres">
      <dgm:prSet presAssocID="{28C4E0C9-F0EF-42E7-BCDF-2BC966B4E145}" presName="childText" presStyleLbl="conFgAcc1" presStyleIdx="0" presStyleCnt="5">
        <dgm:presLayoutVars>
          <dgm:bulletEnabled val="1"/>
        </dgm:presLayoutVars>
      </dgm:prSet>
      <dgm:spPr/>
      <dgm:t>
        <a:bodyPr/>
        <a:lstStyle/>
        <a:p>
          <a:endParaRPr lang="en-US"/>
        </a:p>
      </dgm:t>
    </dgm:pt>
    <dgm:pt modelId="{8AEA57A5-222D-4A39-9B4F-FD8E92391D42}" type="pres">
      <dgm:prSet presAssocID="{34C105F6-4E30-4BF3-A644-5C689E617D36}" presName="spaceBetweenRectangles" presStyleCnt="0"/>
      <dgm:spPr/>
    </dgm:pt>
    <dgm:pt modelId="{0E1386B7-C249-4230-B43A-4020FA89318C}" type="pres">
      <dgm:prSet presAssocID="{84C84A3E-6AD3-46BA-A1B9-A60AC077DE32}" presName="parentLin" presStyleCnt="0"/>
      <dgm:spPr/>
    </dgm:pt>
    <dgm:pt modelId="{6FA57CA5-51BD-4943-A1CB-8173D05276A2}" type="pres">
      <dgm:prSet presAssocID="{84C84A3E-6AD3-46BA-A1B9-A60AC077DE32}" presName="parentLeftMargin" presStyleLbl="node1" presStyleIdx="0" presStyleCnt="5"/>
      <dgm:spPr/>
      <dgm:t>
        <a:bodyPr/>
        <a:lstStyle/>
        <a:p>
          <a:endParaRPr lang="en-US"/>
        </a:p>
      </dgm:t>
    </dgm:pt>
    <dgm:pt modelId="{3571FDB0-D0C6-4BCC-A44C-40E8FA5D3A83}" type="pres">
      <dgm:prSet presAssocID="{84C84A3E-6AD3-46BA-A1B9-A60AC077DE32}" presName="parentText" presStyleLbl="node1" presStyleIdx="1" presStyleCnt="5">
        <dgm:presLayoutVars>
          <dgm:chMax val="0"/>
          <dgm:bulletEnabled val="1"/>
        </dgm:presLayoutVars>
      </dgm:prSet>
      <dgm:spPr/>
      <dgm:t>
        <a:bodyPr/>
        <a:lstStyle/>
        <a:p>
          <a:endParaRPr lang="en-US"/>
        </a:p>
      </dgm:t>
    </dgm:pt>
    <dgm:pt modelId="{EC41066C-178C-4D04-B7DE-D86EDA4D9E0B}" type="pres">
      <dgm:prSet presAssocID="{84C84A3E-6AD3-46BA-A1B9-A60AC077DE32}" presName="negativeSpace" presStyleCnt="0"/>
      <dgm:spPr/>
    </dgm:pt>
    <dgm:pt modelId="{C73E9481-F2FC-471F-9BB0-244B8372BE14}" type="pres">
      <dgm:prSet presAssocID="{84C84A3E-6AD3-46BA-A1B9-A60AC077DE32}" presName="childText" presStyleLbl="conFgAcc1" presStyleIdx="1" presStyleCnt="5">
        <dgm:presLayoutVars>
          <dgm:bulletEnabled val="1"/>
        </dgm:presLayoutVars>
      </dgm:prSet>
      <dgm:spPr/>
      <dgm:t>
        <a:bodyPr/>
        <a:lstStyle/>
        <a:p>
          <a:endParaRPr lang="en-US"/>
        </a:p>
      </dgm:t>
    </dgm:pt>
    <dgm:pt modelId="{41B41168-3F12-448C-8DFD-7A1E5D7BCF36}" type="pres">
      <dgm:prSet presAssocID="{DD3CB1B0-EEB0-4BD4-805D-1A7FAC487866}" presName="spaceBetweenRectangles" presStyleCnt="0"/>
      <dgm:spPr/>
    </dgm:pt>
    <dgm:pt modelId="{C112EDE9-2709-44A8-A171-BBEFAE5E9525}" type="pres">
      <dgm:prSet presAssocID="{6665A07C-FE24-4478-98CF-78955C73FE9F}" presName="parentLin" presStyleCnt="0"/>
      <dgm:spPr/>
    </dgm:pt>
    <dgm:pt modelId="{C357BB0F-BEAC-4327-B4F2-09681B6BB0BC}" type="pres">
      <dgm:prSet presAssocID="{6665A07C-FE24-4478-98CF-78955C73FE9F}" presName="parentLeftMargin" presStyleLbl="node1" presStyleIdx="1" presStyleCnt="5"/>
      <dgm:spPr/>
      <dgm:t>
        <a:bodyPr/>
        <a:lstStyle/>
        <a:p>
          <a:endParaRPr lang="en-US"/>
        </a:p>
      </dgm:t>
    </dgm:pt>
    <dgm:pt modelId="{61270F0A-8F5C-409F-ABDB-E225D3EA6301}" type="pres">
      <dgm:prSet presAssocID="{6665A07C-FE24-4478-98CF-78955C73FE9F}" presName="parentText" presStyleLbl="node1" presStyleIdx="2" presStyleCnt="5">
        <dgm:presLayoutVars>
          <dgm:chMax val="0"/>
          <dgm:bulletEnabled val="1"/>
        </dgm:presLayoutVars>
      </dgm:prSet>
      <dgm:spPr/>
      <dgm:t>
        <a:bodyPr/>
        <a:lstStyle/>
        <a:p>
          <a:endParaRPr lang="en-US"/>
        </a:p>
      </dgm:t>
    </dgm:pt>
    <dgm:pt modelId="{BB4FFCA7-83D4-4CC4-A14C-1D706E3895A7}" type="pres">
      <dgm:prSet presAssocID="{6665A07C-FE24-4478-98CF-78955C73FE9F}" presName="negativeSpace" presStyleCnt="0"/>
      <dgm:spPr/>
    </dgm:pt>
    <dgm:pt modelId="{C8DCC251-E399-465C-B5BB-E874467D2236}" type="pres">
      <dgm:prSet presAssocID="{6665A07C-FE24-4478-98CF-78955C73FE9F}" presName="childText" presStyleLbl="conFgAcc1" presStyleIdx="2" presStyleCnt="5">
        <dgm:presLayoutVars>
          <dgm:bulletEnabled val="1"/>
        </dgm:presLayoutVars>
      </dgm:prSet>
      <dgm:spPr/>
      <dgm:t>
        <a:bodyPr/>
        <a:lstStyle/>
        <a:p>
          <a:endParaRPr lang="en-US"/>
        </a:p>
      </dgm:t>
    </dgm:pt>
    <dgm:pt modelId="{B3F99A59-6155-4572-A4B7-E07D0E4B09A5}" type="pres">
      <dgm:prSet presAssocID="{7ABC79E5-2F31-4787-A6D0-47BA755408F0}" presName="spaceBetweenRectangles" presStyleCnt="0"/>
      <dgm:spPr/>
    </dgm:pt>
    <dgm:pt modelId="{F1ACA71F-9243-4D70-967F-E8C4C795EEDC}" type="pres">
      <dgm:prSet presAssocID="{6C835065-494D-44F1-BB7B-565759E696DB}" presName="parentLin" presStyleCnt="0"/>
      <dgm:spPr/>
    </dgm:pt>
    <dgm:pt modelId="{6B034996-19CD-4308-A716-C543F730EF74}" type="pres">
      <dgm:prSet presAssocID="{6C835065-494D-44F1-BB7B-565759E696DB}" presName="parentLeftMargin" presStyleLbl="node1" presStyleIdx="2" presStyleCnt="5"/>
      <dgm:spPr/>
      <dgm:t>
        <a:bodyPr/>
        <a:lstStyle/>
        <a:p>
          <a:endParaRPr lang="en-US"/>
        </a:p>
      </dgm:t>
    </dgm:pt>
    <dgm:pt modelId="{9F5EA750-14A6-4CB7-83E8-787CC54F8193}" type="pres">
      <dgm:prSet presAssocID="{6C835065-494D-44F1-BB7B-565759E696DB}" presName="parentText" presStyleLbl="node1" presStyleIdx="3" presStyleCnt="5">
        <dgm:presLayoutVars>
          <dgm:chMax val="0"/>
          <dgm:bulletEnabled val="1"/>
        </dgm:presLayoutVars>
      </dgm:prSet>
      <dgm:spPr/>
      <dgm:t>
        <a:bodyPr/>
        <a:lstStyle/>
        <a:p>
          <a:endParaRPr lang="en-US"/>
        </a:p>
      </dgm:t>
    </dgm:pt>
    <dgm:pt modelId="{E2A3CBAE-FD7F-487F-9973-8E9AB553CF26}" type="pres">
      <dgm:prSet presAssocID="{6C835065-494D-44F1-BB7B-565759E696DB}" presName="negativeSpace" presStyleCnt="0"/>
      <dgm:spPr/>
    </dgm:pt>
    <dgm:pt modelId="{AAA04D92-0F41-4A6B-B8C9-3301DF8961EC}" type="pres">
      <dgm:prSet presAssocID="{6C835065-494D-44F1-BB7B-565759E696DB}" presName="childText" presStyleLbl="conFgAcc1" presStyleIdx="3" presStyleCnt="5">
        <dgm:presLayoutVars>
          <dgm:bulletEnabled val="1"/>
        </dgm:presLayoutVars>
      </dgm:prSet>
      <dgm:spPr/>
      <dgm:t>
        <a:bodyPr/>
        <a:lstStyle/>
        <a:p>
          <a:endParaRPr lang="en-US"/>
        </a:p>
      </dgm:t>
    </dgm:pt>
    <dgm:pt modelId="{951F8478-DE98-4369-B5B9-BD0A32FCC8BA}" type="pres">
      <dgm:prSet presAssocID="{9B033771-B37D-4F37-9718-46E1BEF0A2FB}" presName="spaceBetweenRectangles" presStyleCnt="0"/>
      <dgm:spPr/>
    </dgm:pt>
    <dgm:pt modelId="{BFBF0644-3251-44F9-ABDC-88621CA4DB9F}" type="pres">
      <dgm:prSet presAssocID="{74AAD1F9-D236-4D30-B585-2BC3AECD55EC}" presName="parentLin" presStyleCnt="0"/>
      <dgm:spPr/>
    </dgm:pt>
    <dgm:pt modelId="{E58B8B40-9CD6-4F74-BB47-DA20D46ECC76}" type="pres">
      <dgm:prSet presAssocID="{74AAD1F9-D236-4D30-B585-2BC3AECD55EC}" presName="parentLeftMargin" presStyleLbl="node1" presStyleIdx="3" presStyleCnt="5"/>
      <dgm:spPr/>
      <dgm:t>
        <a:bodyPr/>
        <a:lstStyle/>
        <a:p>
          <a:endParaRPr lang="en-US"/>
        </a:p>
      </dgm:t>
    </dgm:pt>
    <dgm:pt modelId="{510EFF13-A812-4343-ABD2-D2CE6289F4E2}" type="pres">
      <dgm:prSet presAssocID="{74AAD1F9-D236-4D30-B585-2BC3AECD55EC}" presName="parentText" presStyleLbl="node1" presStyleIdx="4" presStyleCnt="5">
        <dgm:presLayoutVars>
          <dgm:chMax val="0"/>
          <dgm:bulletEnabled val="1"/>
        </dgm:presLayoutVars>
      </dgm:prSet>
      <dgm:spPr/>
      <dgm:t>
        <a:bodyPr/>
        <a:lstStyle/>
        <a:p>
          <a:endParaRPr lang="en-US"/>
        </a:p>
      </dgm:t>
    </dgm:pt>
    <dgm:pt modelId="{CFCAE74E-1C53-4B57-A8DE-89B91F3173E6}" type="pres">
      <dgm:prSet presAssocID="{74AAD1F9-D236-4D30-B585-2BC3AECD55EC}" presName="negativeSpace" presStyleCnt="0"/>
      <dgm:spPr/>
    </dgm:pt>
    <dgm:pt modelId="{9D7B6CFC-5E6B-4920-80B5-197A191D02BE}" type="pres">
      <dgm:prSet presAssocID="{74AAD1F9-D236-4D30-B585-2BC3AECD55EC}" presName="childText" presStyleLbl="conFgAcc1" presStyleIdx="4" presStyleCnt="5">
        <dgm:presLayoutVars>
          <dgm:bulletEnabled val="1"/>
        </dgm:presLayoutVars>
      </dgm:prSet>
      <dgm:spPr/>
      <dgm:t>
        <a:bodyPr/>
        <a:lstStyle/>
        <a:p>
          <a:endParaRPr lang="en-US"/>
        </a:p>
      </dgm:t>
    </dgm:pt>
  </dgm:ptLst>
  <dgm:cxnLst>
    <dgm:cxn modelId="{01C0F57B-1B9A-7841-9627-6C455690ED8C}" type="presOf" srcId="{84C84A3E-6AD3-46BA-A1B9-A60AC077DE32}" destId="{6FA57CA5-51BD-4943-A1CB-8173D05276A2}" srcOrd="0" destOrd="0" presId="urn:microsoft.com/office/officeart/2005/8/layout/list1"/>
    <dgm:cxn modelId="{D64B43FC-02F8-6C49-A015-B7DF3F72963F}" type="presOf" srcId="{FE0BDC9F-78A0-43B5-A9ED-3A84804AF296}" destId="{AAA04D92-0F41-4A6B-B8C9-3301DF8961EC}" srcOrd="0" destOrd="0" presId="urn:microsoft.com/office/officeart/2005/8/layout/list1"/>
    <dgm:cxn modelId="{7634D7EC-D0A2-6B42-8509-1D20940AC521}" type="presOf" srcId="{6665A07C-FE24-4478-98CF-78955C73FE9F}" destId="{61270F0A-8F5C-409F-ABDB-E225D3EA6301}" srcOrd="1" destOrd="0" presId="urn:microsoft.com/office/officeart/2005/8/layout/list1"/>
    <dgm:cxn modelId="{7BE520FF-A98B-4503-B8B1-4494729B2698}" srcId="{827516EA-8D58-4D7E-8CE9-DE4C5C199802}" destId="{6665A07C-FE24-4478-98CF-78955C73FE9F}" srcOrd="2" destOrd="0" parTransId="{B4E12CB4-6991-474C-9F99-8A1594C0CD4A}" sibTransId="{7ABC79E5-2F31-4787-A6D0-47BA755408F0}"/>
    <dgm:cxn modelId="{0CAF2260-0E75-484D-B546-3E68C7AD20C5}" srcId="{827516EA-8D58-4D7E-8CE9-DE4C5C199802}" destId="{84C84A3E-6AD3-46BA-A1B9-A60AC077DE32}" srcOrd="1" destOrd="0" parTransId="{9E299F07-0A28-4A48-9879-68D2770DD296}" sibTransId="{DD3CB1B0-EEB0-4BD4-805D-1A7FAC487866}"/>
    <dgm:cxn modelId="{0D6D7A4B-1C6A-4345-8108-1A4EF72337B9}" srcId="{6665A07C-FE24-4478-98CF-78955C73FE9F}" destId="{629A7682-0CCF-49FE-B29D-7CB266D4C8D8}" srcOrd="0" destOrd="0" parTransId="{080B843F-D382-4C0A-9608-D9A95E844E1B}" sibTransId="{F8838A2E-C0C3-4E76-95AA-13C01D542A76}"/>
    <dgm:cxn modelId="{87010D8E-BA77-43D1-A20D-1D85400F2E04}" srcId="{6C835065-494D-44F1-BB7B-565759E696DB}" destId="{FE0BDC9F-78A0-43B5-A9ED-3A84804AF296}" srcOrd="0" destOrd="0" parTransId="{AFF80B02-6495-4FC3-9839-4F962536BA4E}" sibTransId="{F2D7AD14-09B9-41BE-BECC-32ABDF2ADE92}"/>
    <dgm:cxn modelId="{237BFDAA-DDD2-9247-885E-711769DED81F}" type="presOf" srcId="{74AAD1F9-D236-4D30-B585-2BC3AECD55EC}" destId="{510EFF13-A812-4343-ABD2-D2CE6289F4E2}" srcOrd="1" destOrd="0" presId="urn:microsoft.com/office/officeart/2005/8/layout/list1"/>
    <dgm:cxn modelId="{30256495-A307-F248-A82B-D23654AE9A0F}" type="presOf" srcId="{827516EA-8D58-4D7E-8CE9-DE4C5C199802}" destId="{72ABA62A-E215-4075-A062-4058888050CF}" srcOrd="0" destOrd="0" presId="urn:microsoft.com/office/officeart/2005/8/layout/list1"/>
    <dgm:cxn modelId="{457D3914-7902-46EF-B1EF-D82DA3844E48}" srcId="{827516EA-8D58-4D7E-8CE9-DE4C5C199802}" destId="{6C835065-494D-44F1-BB7B-565759E696DB}" srcOrd="3" destOrd="0" parTransId="{92805326-5575-4834-849B-7619662C10D8}" sibTransId="{9B033771-B37D-4F37-9718-46E1BEF0A2FB}"/>
    <dgm:cxn modelId="{127247D0-6407-43C7-9057-E9BF755D0540}" srcId="{74AAD1F9-D236-4D30-B585-2BC3AECD55EC}" destId="{6B833303-C46B-46A6-A229-31D4C75325DE}" srcOrd="0" destOrd="0" parTransId="{DA2DF684-23FA-42F5-8722-24047CB108DD}" sibTransId="{B3FEDA25-3F7C-4230-BE1A-E41A25801D3A}"/>
    <dgm:cxn modelId="{448836FB-967F-1D48-9500-B25C8357707D}" type="presOf" srcId="{84C84A3E-6AD3-46BA-A1B9-A60AC077DE32}" destId="{3571FDB0-D0C6-4BCC-A44C-40E8FA5D3A83}" srcOrd="1" destOrd="0" presId="urn:microsoft.com/office/officeart/2005/8/layout/list1"/>
    <dgm:cxn modelId="{3D3166CC-A730-AA48-9641-4EC9ED4B863D}" type="presOf" srcId="{629A7682-0CCF-49FE-B29D-7CB266D4C8D8}" destId="{C8DCC251-E399-465C-B5BB-E874467D2236}" srcOrd="0" destOrd="0" presId="urn:microsoft.com/office/officeart/2005/8/layout/list1"/>
    <dgm:cxn modelId="{205BC2DA-8ABA-C84E-B46B-13253196E0B0}" type="presOf" srcId="{6C835065-494D-44F1-BB7B-565759E696DB}" destId="{6B034996-19CD-4308-A716-C543F730EF74}" srcOrd="0" destOrd="0" presId="urn:microsoft.com/office/officeart/2005/8/layout/list1"/>
    <dgm:cxn modelId="{70BA8FB9-1968-4340-A23E-D2FB1B01BBD0}" srcId="{28C4E0C9-F0EF-42E7-BCDF-2BC966B4E145}" destId="{E8FA8B17-35CB-4639-BA21-476300642B8F}" srcOrd="0" destOrd="0" parTransId="{B3F030BA-65A6-4F52-A5C4-B82EB09C6021}" sibTransId="{6FDE4BE1-8AE8-420D-B77A-1BB9DF69AB5E}"/>
    <dgm:cxn modelId="{36BA5A06-94C5-3C49-BB0F-E0801B718267}" type="presOf" srcId="{28C4E0C9-F0EF-42E7-BCDF-2BC966B4E145}" destId="{AA20FDAB-039A-45C2-9F45-E378B35965A4}" srcOrd="0" destOrd="0" presId="urn:microsoft.com/office/officeart/2005/8/layout/list1"/>
    <dgm:cxn modelId="{F4E0921A-66B4-EF4B-BD09-E95956BF4FE2}" type="presOf" srcId="{E8FA8B17-35CB-4639-BA21-476300642B8F}" destId="{B4F28CC6-2DF0-43EA-98E3-EB09301FCB5C}" srcOrd="0" destOrd="0" presId="urn:microsoft.com/office/officeart/2005/8/layout/list1"/>
    <dgm:cxn modelId="{F9127BD1-60BA-9B47-8C1F-99B917C151EA}" type="presOf" srcId="{AFD7B60C-6993-45A8-AB9A-C49EF059AFF3}" destId="{C73E9481-F2FC-471F-9BB0-244B8372BE14}" srcOrd="0" destOrd="0" presId="urn:microsoft.com/office/officeart/2005/8/layout/list1"/>
    <dgm:cxn modelId="{9465A0FC-26A0-4110-BA4B-9DD9CE3A006A}" srcId="{84C84A3E-6AD3-46BA-A1B9-A60AC077DE32}" destId="{AFD7B60C-6993-45A8-AB9A-C49EF059AFF3}" srcOrd="0" destOrd="0" parTransId="{F6E1587D-9BFA-49C1-8EC7-C84EE791BA51}" sibTransId="{B6345FC7-40BB-4F17-9144-65F4CA8D1ECD}"/>
    <dgm:cxn modelId="{5E8E898B-8C97-425B-933C-A9F0BA726188}" srcId="{827516EA-8D58-4D7E-8CE9-DE4C5C199802}" destId="{74AAD1F9-D236-4D30-B585-2BC3AECD55EC}" srcOrd="4" destOrd="0" parTransId="{D69832A7-49D3-4A55-837B-0A393679AF64}" sibTransId="{9F9D436B-92F1-4B1E-9ADF-77B021FD07B7}"/>
    <dgm:cxn modelId="{BF2EB1B6-660A-FC45-921B-7F34F7E16D0D}" type="presOf" srcId="{28C4E0C9-F0EF-42E7-BCDF-2BC966B4E145}" destId="{F8147D51-515A-4AB1-B3B3-B594C1AEE22E}" srcOrd="1" destOrd="0" presId="urn:microsoft.com/office/officeart/2005/8/layout/list1"/>
    <dgm:cxn modelId="{99A257E5-7795-47DE-B106-626C7F3811FE}" srcId="{827516EA-8D58-4D7E-8CE9-DE4C5C199802}" destId="{28C4E0C9-F0EF-42E7-BCDF-2BC966B4E145}" srcOrd="0" destOrd="0" parTransId="{0BF92C9E-B0EA-428F-A36C-B3006F0EC477}" sibTransId="{34C105F6-4E30-4BF3-A644-5C689E617D36}"/>
    <dgm:cxn modelId="{6925AE96-F1EB-334B-A0D4-68BEA3767B19}" type="presOf" srcId="{6B833303-C46B-46A6-A229-31D4C75325DE}" destId="{9D7B6CFC-5E6B-4920-80B5-197A191D02BE}" srcOrd="0" destOrd="0" presId="urn:microsoft.com/office/officeart/2005/8/layout/list1"/>
    <dgm:cxn modelId="{4B64020A-3734-904D-BD5E-325F9D3F79E2}" type="presOf" srcId="{74AAD1F9-D236-4D30-B585-2BC3AECD55EC}" destId="{E58B8B40-9CD6-4F74-BB47-DA20D46ECC76}" srcOrd="0" destOrd="0" presId="urn:microsoft.com/office/officeart/2005/8/layout/list1"/>
    <dgm:cxn modelId="{19B589C9-5F3C-D343-8E81-BF1A9F603197}" type="presOf" srcId="{6C835065-494D-44F1-BB7B-565759E696DB}" destId="{9F5EA750-14A6-4CB7-83E8-787CC54F8193}" srcOrd="1" destOrd="0" presId="urn:microsoft.com/office/officeart/2005/8/layout/list1"/>
    <dgm:cxn modelId="{E41DAAB2-0A56-9246-8BF3-E145E365BCA0}" type="presOf" srcId="{6665A07C-FE24-4478-98CF-78955C73FE9F}" destId="{C357BB0F-BEAC-4327-B4F2-09681B6BB0BC}" srcOrd="0" destOrd="0" presId="urn:microsoft.com/office/officeart/2005/8/layout/list1"/>
    <dgm:cxn modelId="{6D4FFDB0-8389-4940-84B4-48CEB28E7482}" type="presParOf" srcId="{72ABA62A-E215-4075-A062-4058888050CF}" destId="{2B29A613-D1A3-460A-9913-315033E3B99E}" srcOrd="0" destOrd="0" presId="urn:microsoft.com/office/officeart/2005/8/layout/list1"/>
    <dgm:cxn modelId="{DD220A33-8DC5-5A4E-95E1-86B59B644670}" type="presParOf" srcId="{2B29A613-D1A3-460A-9913-315033E3B99E}" destId="{AA20FDAB-039A-45C2-9F45-E378B35965A4}" srcOrd="0" destOrd="0" presId="urn:microsoft.com/office/officeart/2005/8/layout/list1"/>
    <dgm:cxn modelId="{0D0FE51C-193F-F442-9C90-F2656FC7F68E}" type="presParOf" srcId="{2B29A613-D1A3-460A-9913-315033E3B99E}" destId="{F8147D51-515A-4AB1-B3B3-B594C1AEE22E}" srcOrd="1" destOrd="0" presId="urn:microsoft.com/office/officeart/2005/8/layout/list1"/>
    <dgm:cxn modelId="{4D4C8962-6D92-BF49-AF9F-ACBB606DB523}" type="presParOf" srcId="{72ABA62A-E215-4075-A062-4058888050CF}" destId="{2389098A-8704-4808-82EA-4ACCC5A8B40C}" srcOrd="1" destOrd="0" presId="urn:microsoft.com/office/officeart/2005/8/layout/list1"/>
    <dgm:cxn modelId="{42312E62-28A9-EC46-ADDC-5034EEA0BFC8}" type="presParOf" srcId="{72ABA62A-E215-4075-A062-4058888050CF}" destId="{B4F28CC6-2DF0-43EA-98E3-EB09301FCB5C}" srcOrd="2" destOrd="0" presId="urn:microsoft.com/office/officeart/2005/8/layout/list1"/>
    <dgm:cxn modelId="{499F2283-121A-2E4D-9F6E-0587E250CFB7}" type="presParOf" srcId="{72ABA62A-E215-4075-A062-4058888050CF}" destId="{8AEA57A5-222D-4A39-9B4F-FD8E92391D42}" srcOrd="3" destOrd="0" presId="urn:microsoft.com/office/officeart/2005/8/layout/list1"/>
    <dgm:cxn modelId="{F33E6A62-E88C-9140-8E89-1B50655EA27F}" type="presParOf" srcId="{72ABA62A-E215-4075-A062-4058888050CF}" destId="{0E1386B7-C249-4230-B43A-4020FA89318C}" srcOrd="4" destOrd="0" presId="urn:microsoft.com/office/officeart/2005/8/layout/list1"/>
    <dgm:cxn modelId="{ECA684CD-224B-1640-89DF-AB0701B6852D}" type="presParOf" srcId="{0E1386B7-C249-4230-B43A-4020FA89318C}" destId="{6FA57CA5-51BD-4943-A1CB-8173D05276A2}" srcOrd="0" destOrd="0" presId="urn:microsoft.com/office/officeart/2005/8/layout/list1"/>
    <dgm:cxn modelId="{B22B8239-2931-F64D-B0A3-4875FB646062}" type="presParOf" srcId="{0E1386B7-C249-4230-B43A-4020FA89318C}" destId="{3571FDB0-D0C6-4BCC-A44C-40E8FA5D3A83}" srcOrd="1" destOrd="0" presId="urn:microsoft.com/office/officeart/2005/8/layout/list1"/>
    <dgm:cxn modelId="{E6FC51C5-C482-144A-BAF2-A779BEDE17A5}" type="presParOf" srcId="{72ABA62A-E215-4075-A062-4058888050CF}" destId="{EC41066C-178C-4D04-B7DE-D86EDA4D9E0B}" srcOrd="5" destOrd="0" presId="urn:microsoft.com/office/officeart/2005/8/layout/list1"/>
    <dgm:cxn modelId="{9F0A1DF2-74E0-094B-A596-1D8D097A0F62}" type="presParOf" srcId="{72ABA62A-E215-4075-A062-4058888050CF}" destId="{C73E9481-F2FC-471F-9BB0-244B8372BE14}" srcOrd="6" destOrd="0" presId="urn:microsoft.com/office/officeart/2005/8/layout/list1"/>
    <dgm:cxn modelId="{7501D3F3-FFF3-054D-A0EB-5C9AC67F67C4}" type="presParOf" srcId="{72ABA62A-E215-4075-A062-4058888050CF}" destId="{41B41168-3F12-448C-8DFD-7A1E5D7BCF36}" srcOrd="7" destOrd="0" presId="urn:microsoft.com/office/officeart/2005/8/layout/list1"/>
    <dgm:cxn modelId="{3B8B6528-67A7-C34D-A2DD-5983B9B611AF}" type="presParOf" srcId="{72ABA62A-E215-4075-A062-4058888050CF}" destId="{C112EDE9-2709-44A8-A171-BBEFAE5E9525}" srcOrd="8" destOrd="0" presId="urn:microsoft.com/office/officeart/2005/8/layout/list1"/>
    <dgm:cxn modelId="{6C9F8599-3738-3343-ABA1-7CFAD6333C91}" type="presParOf" srcId="{C112EDE9-2709-44A8-A171-BBEFAE5E9525}" destId="{C357BB0F-BEAC-4327-B4F2-09681B6BB0BC}" srcOrd="0" destOrd="0" presId="urn:microsoft.com/office/officeart/2005/8/layout/list1"/>
    <dgm:cxn modelId="{25122D44-C1E4-E64D-A0C5-9D21C3AD3B62}" type="presParOf" srcId="{C112EDE9-2709-44A8-A171-BBEFAE5E9525}" destId="{61270F0A-8F5C-409F-ABDB-E225D3EA6301}" srcOrd="1" destOrd="0" presId="urn:microsoft.com/office/officeart/2005/8/layout/list1"/>
    <dgm:cxn modelId="{A5440AC8-0E0E-214C-8316-3500E254115B}" type="presParOf" srcId="{72ABA62A-E215-4075-A062-4058888050CF}" destId="{BB4FFCA7-83D4-4CC4-A14C-1D706E3895A7}" srcOrd="9" destOrd="0" presId="urn:microsoft.com/office/officeart/2005/8/layout/list1"/>
    <dgm:cxn modelId="{4E258DE7-27D7-5B40-AA0A-D17ED0F64604}" type="presParOf" srcId="{72ABA62A-E215-4075-A062-4058888050CF}" destId="{C8DCC251-E399-465C-B5BB-E874467D2236}" srcOrd="10" destOrd="0" presId="urn:microsoft.com/office/officeart/2005/8/layout/list1"/>
    <dgm:cxn modelId="{090BC9B0-6049-2548-B7F9-03FE3D9A7150}" type="presParOf" srcId="{72ABA62A-E215-4075-A062-4058888050CF}" destId="{B3F99A59-6155-4572-A4B7-E07D0E4B09A5}" srcOrd="11" destOrd="0" presId="urn:microsoft.com/office/officeart/2005/8/layout/list1"/>
    <dgm:cxn modelId="{C0E4E196-F596-4D4F-9ABB-F45C9784A370}" type="presParOf" srcId="{72ABA62A-E215-4075-A062-4058888050CF}" destId="{F1ACA71F-9243-4D70-967F-E8C4C795EEDC}" srcOrd="12" destOrd="0" presId="urn:microsoft.com/office/officeart/2005/8/layout/list1"/>
    <dgm:cxn modelId="{ABAF983B-7B90-264D-B796-0E95B56721BE}" type="presParOf" srcId="{F1ACA71F-9243-4D70-967F-E8C4C795EEDC}" destId="{6B034996-19CD-4308-A716-C543F730EF74}" srcOrd="0" destOrd="0" presId="urn:microsoft.com/office/officeart/2005/8/layout/list1"/>
    <dgm:cxn modelId="{06FFC24A-B024-5E42-BD69-204DBA7073A8}" type="presParOf" srcId="{F1ACA71F-9243-4D70-967F-E8C4C795EEDC}" destId="{9F5EA750-14A6-4CB7-83E8-787CC54F8193}" srcOrd="1" destOrd="0" presId="urn:microsoft.com/office/officeart/2005/8/layout/list1"/>
    <dgm:cxn modelId="{ABA8D437-7E28-4041-8A25-842AAA7B5D35}" type="presParOf" srcId="{72ABA62A-E215-4075-A062-4058888050CF}" destId="{E2A3CBAE-FD7F-487F-9973-8E9AB553CF26}" srcOrd="13" destOrd="0" presId="urn:microsoft.com/office/officeart/2005/8/layout/list1"/>
    <dgm:cxn modelId="{E619EB57-2121-AC44-A7DC-5BE583473B02}" type="presParOf" srcId="{72ABA62A-E215-4075-A062-4058888050CF}" destId="{AAA04D92-0F41-4A6B-B8C9-3301DF8961EC}" srcOrd="14" destOrd="0" presId="urn:microsoft.com/office/officeart/2005/8/layout/list1"/>
    <dgm:cxn modelId="{F4330FC7-BD6C-F543-9655-C3FA357AEA40}" type="presParOf" srcId="{72ABA62A-E215-4075-A062-4058888050CF}" destId="{951F8478-DE98-4369-B5B9-BD0A32FCC8BA}" srcOrd="15" destOrd="0" presId="urn:microsoft.com/office/officeart/2005/8/layout/list1"/>
    <dgm:cxn modelId="{4A7B9F9E-8526-BF48-98A8-B7252FB4EBD2}" type="presParOf" srcId="{72ABA62A-E215-4075-A062-4058888050CF}" destId="{BFBF0644-3251-44F9-ABDC-88621CA4DB9F}" srcOrd="16" destOrd="0" presId="urn:microsoft.com/office/officeart/2005/8/layout/list1"/>
    <dgm:cxn modelId="{EF3AE95D-696A-8F43-B63E-FFBF76B69D08}" type="presParOf" srcId="{BFBF0644-3251-44F9-ABDC-88621CA4DB9F}" destId="{E58B8B40-9CD6-4F74-BB47-DA20D46ECC76}" srcOrd="0" destOrd="0" presId="urn:microsoft.com/office/officeart/2005/8/layout/list1"/>
    <dgm:cxn modelId="{7844D45D-D4A8-6F4B-8FDF-C3FFD317FFF4}" type="presParOf" srcId="{BFBF0644-3251-44F9-ABDC-88621CA4DB9F}" destId="{510EFF13-A812-4343-ABD2-D2CE6289F4E2}" srcOrd="1" destOrd="0" presId="urn:microsoft.com/office/officeart/2005/8/layout/list1"/>
    <dgm:cxn modelId="{46F9E2F4-4161-DD46-A9EF-1E5F130728C3}" type="presParOf" srcId="{72ABA62A-E215-4075-A062-4058888050CF}" destId="{CFCAE74E-1C53-4B57-A8DE-89B91F3173E6}" srcOrd="17" destOrd="0" presId="urn:microsoft.com/office/officeart/2005/8/layout/list1"/>
    <dgm:cxn modelId="{83BFC9CA-3100-3F4A-972D-9F43AF53C89D}" type="presParOf" srcId="{72ABA62A-E215-4075-A062-4058888050CF}" destId="{9D7B6CFC-5E6B-4920-80B5-197A191D02B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28CC6-2DF0-43EA-98E3-EB09301FCB5C}">
      <dsp:nvSpPr>
        <dsp:cNvPr id="0" name=""/>
        <dsp:cNvSpPr/>
      </dsp:nvSpPr>
      <dsp:spPr>
        <a:xfrm>
          <a:off x="0" y="182744"/>
          <a:ext cx="8352692" cy="12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262" tIns="208280" rIns="648262" bIns="170688" numCol="1" spcCol="1270" anchor="t" anchorCtr="0">
          <a:noAutofit/>
        </a:bodyPr>
        <a:lstStyle/>
        <a:p>
          <a:pPr marL="228600" lvl="1" indent="-228600" algn="l" defTabSz="1066800" rtl="0">
            <a:lnSpc>
              <a:spcPts val="2200"/>
            </a:lnSpc>
            <a:spcBef>
              <a:spcPct val="0"/>
            </a:spcBef>
            <a:spcAft>
              <a:spcPts val="0"/>
            </a:spcAft>
            <a:buChar char="••"/>
          </a:pPr>
          <a:r>
            <a:rPr lang="en-US" sz="2400" kern="1200" dirty="0" smtClean="0"/>
            <a:t>Plagued by </a:t>
          </a:r>
          <a:r>
            <a:rPr lang="en-US" sz="2400" i="1" kern="1200" dirty="0" smtClean="0"/>
            <a:t>hallucinations</a:t>
          </a:r>
          <a:r>
            <a:rPr lang="en-US" sz="2400" kern="1200" dirty="0" smtClean="0"/>
            <a:t>, often with negative messages, and </a:t>
          </a:r>
          <a:r>
            <a:rPr lang="en-US" sz="2400" i="1" kern="1200" dirty="0" smtClean="0"/>
            <a:t>delusions</a:t>
          </a:r>
          <a:r>
            <a:rPr lang="en-US" sz="2400" kern="1200" dirty="0" smtClean="0"/>
            <a:t>, both grandiose and persecutory </a:t>
          </a:r>
          <a:endParaRPr lang="en-US" sz="2400" kern="1200" dirty="0"/>
        </a:p>
      </dsp:txBody>
      <dsp:txXfrm>
        <a:off x="0" y="182744"/>
        <a:ext cx="8352692" cy="1228500"/>
      </dsp:txXfrm>
    </dsp:sp>
    <dsp:sp modelId="{F8147D51-515A-4AB1-B3B3-B594C1AEE22E}">
      <dsp:nvSpPr>
        <dsp:cNvPr id="0" name=""/>
        <dsp:cNvSpPr/>
      </dsp:nvSpPr>
      <dsp:spPr>
        <a:xfrm>
          <a:off x="417634" y="35144"/>
          <a:ext cx="5846884" cy="295200"/>
        </a:xfrm>
        <a:prstGeom prst="roundRect">
          <a:avLst/>
        </a:prstGeom>
        <a:solidFill>
          <a:srgbClr val="444EA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98" tIns="0" rIns="220998" bIns="0" numCol="1" spcCol="1270" anchor="ctr" anchorCtr="0">
          <a:noAutofit/>
        </a:bodyPr>
        <a:lstStyle/>
        <a:p>
          <a:pPr lvl="0" algn="l" defTabSz="1066800" rtl="0">
            <a:lnSpc>
              <a:spcPct val="90000"/>
            </a:lnSpc>
            <a:spcBef>
              <a:spcPct val="0"/>
            </a:spcBef>
            <a:spcAft>
              <a:spcPct val="35000"/>
            </a:spcAft>
          </a:pPr>
          <a:r>
            <a:rPr lang="en-US" sz="2400" b="1" kern="1200" dirty="0" smtClean="0"/>
            <a:t>Paranoid</a:t>
          </a:r>
          <a:endParaRPr lang="en-US" sz="2400" b="1" kern="1200" dirty="0"/>
        </a:p>
      </dsp:txBody>
      <dsp:txXfrm>
        <a:off x="432044" y="49554"/>
        <a:ext cx="5818064" cy="266380"/>
      </dsp:txXfrm>
    </dsp:sp>
    <dsp:sp modelId="{C73E9481-F2FC-471F-9BB0-244B8372BE14}">
      <dsp:nvSpPr>
        <dsp:cNvPr id="0" name=""/>
        <dsp:cNvSpPr/>
      </dsp:nvSpPr>
      <dsp:spPr>
        <a:xfrm>
          <a:off x="0" y="1612844"/>
          <a:ext cx="8352692" cy="945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262" tIns="208280" rIns="648262" bIns="170688" numCol="1" spcCol="1270" anchor="t" anchorCtr="0">
          <a:noAutofit/>
        </a:bodyPr>
        <a:lstStyle/>
        <a:p>
          <a:pPr marL="228600" lvl="1" indent="-228600" algn="l" defTabSz="1066800" rtl="0">
            <a:lnSpc>
              <a:spcPts val="2200"/>
            </a:lnSpc>
            <a:spcBef>
              <a:spcPct val="0"/>
            </a:spcBef>
            <a:spcAft>
              <a:spcPts val="0"/>
            </a:spcAft>
            <a:buChar char="••"/>
          </a:pPr>
          <a:r>
            <a:rPr lang="en-US" sz="2400" kern="1200" dirty="0" smtClean="0"/>
            <a:t>Primary symptoms are flat affect, incoherent speech, and random behavior</a:t>
          </a:r>
          <a:endParaRPr lang="en-US" sz="2400" kern="1200" dirty="0"/>
        </a:p>
      </dsp:txBody>
      <dsp:txXfrm>
        <a:off x="0" y="1612844"/>
        <a:ext cx="8352692" cy="945000"/>
      </dsp:txXfrm>
    </dsp:sp>
    <dsp:sp modelId="{3571FDB0-D0C6-4BCC-A44C-40E8FA5D3A83}">
      <dsp:nvSpPr>
        <dsp:cNvPr id="0" name=""/>
        <dsp:cNvSpPr/>
      </dsp:nvSpPr>
      <dsp:spPr>
        <a:xfrm>
          <a:off x="417634" y="1465244"/>
          <a:ext cx="5846884" cy="295200"/>
        </a:xfrm>
        <a:prstGeom prst="roundRect">
          <a:avLst/>
        </a:prstGeom>
        <a:solidFill>
          <a:srgbClr val="444EA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98" tIns="0" rIns="220998" bIns="0" numCol="1" spcCol="1270" anchor="ctr" anchorCtr="0">
          <a:noAutofit/>
        </a:bodyPr>
        <a:lstStyle/>
        <a:p>
          <a:pPr lvl="0" algn="l" defTabSz="1066800" rtl="0">
            <a:lnSpc>
              <a:spcPct val="90000"/>
            </a:lnSpc>
            <a:spcBef>
              <a:spcPct val="0"/>
            </a:spcBef>
            <a:spcAft>
              <a:spcPct val="35000"/>
            </a:spcAft>
          </a:pPr>
          <a:r>
            <a:rPr lang="en-US" sz="2400" b="1" kern="1200" dirty="0" smtClean="0"/>
            <a:t>Disorganized</a:t>
          </a:r>
          <a:endParaRPr lang="en-US" sz="2400" b="1" kern="1200" dirty="0"/>
        </a:p>
      </dsp:txBody>
      <dsp:txXfrm>
        <a:off x="432044" y="1479654"/>
        <a:ext cx="5818064" cy="266380"/>
      </dsp:txXfrm>
    </dsp:sp>
    <dsp:sp modelId="{C8DCC251-E399-465C-B5BB-E874467D2236}">
      <dsp:nvSpPr>
        <dsp:cNvPr id="0" name=""/>
        <dsp:cNvSpPr/>
      </dsp:nvSpPr>
      <dsp:spPr>
        <a:xfrm>
          <a:off x="0" y="2759445"/>
          <a:ext cx="8352692" cy="945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262" tIns="208280" rIns="648262" bIns="170688" numCol="1" spcCol="1270" anchor="t" anchorCtr="0">
          <a:noAutofit/>
        </a:bodyPr>
        <a:lstStyle/>
        <a:p>
          <a:pPr marL="228600" lvl="1" indent="-228600" algn="l" defTabSz="1066800" rtl="0">
            <a:lnSpc>
              <a:spcPts val="2200"/>
            </a:lnSpc>
            <a:spcBef>
              <a:spcPct val="0"/>
            </a:spcBef>
            <a:spcAft>
              <a:spcPts val="0"/>
            </a:spcAft>
            <a:buChar char="••"/>
          </a:pPr>
          <a:r>
            <a:rPr lang="en-US" sz="2400" kern="1200" dirty="0" smtClean="0"/>
            <a:t>Rarely initiating or controlling movement; copies others’ speech and actions</a:t>
          </a:r>
          <a:endParaRPr lang="en-US" sz="2400" kern="1200" dirty="0"/>
        </a:p>
      </dsp:txBody>
      <dsp:txXfrm>
        <a:off x="0" y="2759445"/>
        <a:ext cx="8352692" cy="945000"/>
      </dsp:txXfrm>
    </dsp:sp>
    <dsp:sp modelId="{61270F0A-8F5C-409F-ABDB-E225D3EA6301}">
      <dsp:nvSpPr>
        <dsp:cNvPr id="0" name=""/>
        <dsp:cNvSpPr/>
      </dsp:nvSpPr>
      <dsp:spPr>
        <a:xfrm>
          <a:off x="417634" y="2611845"/>
          <a:ext cx="5846884" cy="295200"/>
        </a:xfrm>
        <a:prstGeom prst="roundRect">
          <a:avLst/>
        </a:prstGeom>
        <a:solidFill>
          <a:srgbClr val="444EA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98" tIns="0" rIns="220998" bIns="0" numCol="1" spcCol="1270" anchor="ctr" anchorCtr="0">
          <a:noAutofit/>
        </a:bodyPr>
        <a:lstStyle/>
        <a:p>
          <a:pPr lvl="0" algn="l" defTabSz="1066800" rtl="0">
            <a:lnSpc>
              <a:spcPct val="90000"/>
            </a:lnSpc>
            <a:spcBef>
              <a:spcPct val="0"/>
            </a:spcBef>
            <a:spcAft>
              <a:spcPct val="35000"/>
            </a:spcAft>
          </a:pPr>
          <a:r>
            <a:rPr lang="en-US" sz="2400" b="1" kern="1200" dirty="0" smtClean="0"/>
            <a:t>Catatonic</a:t>
          </a:r>
          <a:endParaRPr lang="en-US" sz="2400" b="1" kern="1200" dirty="0"/>
        </a:p>
      </dsp:txBody>
      <dsp:txXfrm>
        <a:off x="432044" y="2626255"/>
        <a:ext cx="5818064" cy="266380"/>
      </dsp:txXfrm>
    </dsp:sp>
    <dsp:sp modelId="{AAA04D92-0F41-4A6B-B8C9-3301DF8961EC}">
      <dsp:nvSpPr>
        <dsp:cNvPr id="0" name=""/>
        <dsp:cNvSpPr/>
      </dsp:nvSpPr>
      <dsp:spPr>
        <a:xfrm>
          <a:off x="0" y="3906045"/>
          <a:ext cx="8352692"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262" tIns="208280" rIns="648262" bIns="170688" numCol="1" spcCol="1270" anchor="t" anchorCtr="0">
          <a:noAutofit/>
        </a:bodyPr>
        <a:lstStyle/>
        <a:p>
          <a:pPr marL="228600" lvl="1" indent="-228600" algn="l" defTabSz="1066800" rtl="0">
            <a:lnSpc>
              <a:spcPts val="2200"/>
            </a:lnSpc>
            <a:spcBef>
              <a:spcPct val="0"/>
            </a:spcBef>
            <a:spcAft>
              <a:spcPts val="0"/>
            </a:spcAft>
            <a:buChar char="••"/>
          </a:pPr>
          <a:r>
            <a:rPr lang="en-US" sz="2400" kern="1200" dirty="0" smtClean="0"/>
            <a:t>Many varied symptoms</a:t>
          </a:r>
          <a:endParaRPr lang="en-US" sz="2400" kern="1200" dirty="0"/>
        </a:p>
      </dsp:txBody>
      <dsp:txXfrm>
        <a:off x="0" y="3906045"/>
        <a:ext cx="8352692" cy="661500"/>
      </dsp:txXfrm>
    </dsp:sp>
    <dsp:sp modelId="{9F5EA750-14A6-4CB7-83E8-787CC54F8193}">
      <dsp:nvSpPr>
        <dsp:cNvPr id="0" name=""/>
        <dsp:cNvSpPr/>
      </dsp:nvSpPr>
      <dsp:spPr>
        <a:xfrm>
          <a:off x="417634" y="3758445"/>
          <a:ext cx="5846884" cy="295200"/>
        </a:xfrm>
        <a:prstGeom prst="roundRect">
          <a:avLst/>
        </a:prstGeom>
        <a:solidFill>
          <a:srgbClr val="444EA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98" tIns="0" rIns="220998" bIns="0" numCol="1" spcCol="1270" anchor="ctr" anchorCtr="0">
          <a:noAutofit/>
        </a:bodyPr>
        <a:lstStyle/>
        <a:p>
          <a:pPr lvl="0" algn="l" defTabSz="1066800" rtl="0">
            <a:lnSpc>
              <a:spcPct val="90000"/>
            </a:lnSpc>
            <a:spcBef>
              <a:spcPct val="0"/>
            </a:spcBef>
            <a:spcAft>
              <a:spcPct val="35000"/>
            </a:spcAft>
          </a:pPr>
          <a:r>
            <a:rPr lang="en-US" sz="2400" b="1" kern="1200" dirty="0" smtClean="0"/>
            <a:t>Undifferentiated</a:t>
          </a:r>
          <a:endParaRPr lang="en-US" sz="2400" b="1" kern="1200" dirty="0"/>
        </a:p>
      </dsp:txBody>
      <dsp:txXfrm>
        <a:off x="432044" y="3772855"/>
        <a:ext cx="5818064" cy="266380"/>
      </dsp:txXfrm>
    </dsp:sp>
    <dsp:sp modelId="{9D7B6CFC-5E6B-4920-80B5-197A191D02BE}">
      <dsp:nvSpPr>
        <dsp:cNvPr id="0" name=""/>
        <dsp:cNvSpPr/>
      </dsp:nvSpPr>
      <dsp:spPr>
        <a:xfrm>
          <a:off x="0" y="4769145"/>
          <a:ext cx="8352692" cy="945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262" tIns="208280" rIns="648262" bIns="170688" numCol="1" spcCol="1270" anchor="t" anchorCtr="0">
          <a:noAutofit/>
        </a:bodyPr>
        <a:lstStyle/>
        <a:p>
          <a:pPr marL="228600" lvl="1" indent="-228600" algn="l" defTabSz="1066800" rtl="0">
            <a:lnSpc>
              <a:spcPts val="2200"/>
            </a:lnSpc>
            <a:spcBef>
              <a:spcPct val="0"/>
            </a:spcBef>
            <a:spcAft>
              <a:spcPts val="0"/>
            </a:spcAft>
            <a:buChar char="••"/>
          </a:pPr>
          <a:r>
            <a:rPr lang="en-US" sz="2400" kern="1200" dirty="0" smtClean="0"/>
            <a:t>Withdrawal continues after positive symptoms have disappeared </a:t>
          </a:r>
          <a:endParaRPr lang="en-US" sz="2400" kern="1200" dirty="0"/>
        </a:p>
      </dsp:txBody>
      <dsp:txXfrm>
        <a:off x="0" y="4769145"/>
        <a:ext cx="8352692" cy="945000"/>
      </dsp:txXfrm>
    </dsp:sp>
    <dsp:sp modelId="{510EFF13-A812-4343-ABD2-D2CE6289F4E2}">
      <dsp:nvSpPr>
        <dsp:cNvPr id="0" name=""/>
        <dsp:cNvSpPr/>
      </dsp:nvSpPr>
      <dsp:spPr>
        <a:xfrm>
          <a:off x="417634" y="4621545"/>
          <a:ext cx="5846884" cy="295200"/>
        </a:xfrm>
        <a:prstGeom prst="roundRect">
          <a:avLst/>
        </a:prstGeom>
        <a:solidFill>
          <a:srgbClr val="444EA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98" tIns="0" rIns="220998" bIns="0" numCol="1" spcCol="1270" anchor="ctr" anchorCtr="0">
          <a:noAutofit/>
        </a:bodyPr>
        <a:lstStyle/>
        <a:p>
          <a:pPr lvl="0" algn="l" defTabSz="1066800" rtl="0">
            <a:lnSpc>
              <a:spcPct val="90000"/>
            </a:lnSpc>
            <a:spcBef>
              <a:spcPct val="0"/>
            </a:spcBef>
            <a:spcAft>
              <a:spcPct val="35000"/>
            </a:spcAft>
          </a:pPr>
          <a:r>
            <a:rPr lang="en-US" sz="2400" b="1" kern="1200" dirty="0" smtClean="0"/>
            <a:t>Residual</a:t>
          </a:r>
          <a:endParaRPr lang="en-US" sz="2400" b="1" kern="1200" dirty="0"/>
        </a:p>
      </dsp:txBody>
      <dsp:txXfrm>
        <a:off x="432044" y="4635955"/>
        <a:ext cx="5818064"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18BA15-3D2A-014B-8ECF-6ADDD4E0B799}" type="datetimeFigureOut">
              <a:rPr lang="en-US" smtClean="0"/>
              <a:t>12/10/2016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23BE08-376C-944A-80FE-D10F1BB923F5}" type="slidenum">
              <a:rPr lang="en-US" smtClean="0"/>
              <a:t>‹#›</a:t>
            </a:fld>
            <a:endParaRPr lang="en-US"/>
          </a:p>
        </p:txBody>
      </p:sp>
    </p:spTree>
    <p:extLst>
      <p:ext uri="{BB962C8B-B14F-4D97-AF65-F5344CB8AC3E}">
        <p14:creationId xmlns:p14="http://schemas.microsoft.com/office/powerpoint/2010/main" val="19599466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javascript:top.Define('unconditionalpositiveregard')"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smtClean="0">
                <a:latin typeface="Calibri" charset="0"/>
              </a:rPr>
              <a:t>1)</a:t>
            </a:r>
            <a:r>
              <a:rPr lang="ja-JP" altLang="en-US" dirty="0" smtClean="0">
                <a:latin typeface="Calibri" charset="0"/>
              </a:rPr>
              <a:t>“</a:t>
            </a:r>
            <a:r>
              <a:rPr lang="en-US" u="sng" dirty="0">
                <a:latin typeface="Calibri" charset="0"/>
              </a:rPr>
              <a:t>disorder</a:t>
            </a:r>
            <a:r>
              <a:rPr lang="ja-JP" altLang="en-US" dirty="0">
                <a:latin typeface="Calibri" charset="0"/>
              </a:rPr>
              <a:t>”</a:t>
            </a:r>
            <a:r>
              <a:rPr lang="en-US" dirty="0">
                <a:latin typeface="Calibri" charset="0"/>
              </a:rPr>
              <a:t> is used instead of </a:t>
            </a:r>
            <a:r>
              <a:rPr lang="ja-JP" altLang="en-US" dirty="0">
                <a:latin typeface="Calibri" charset="0"/>
              </a:rPr>
              <a:t>“</a:t>
            </a:r>
            <a:r>
              <a:rPr lang="en-US" dirty="0">
                <a:latin typeface="Calibri" charset="0"/>
              </a:rPr>
              <a:t>disease</a:t>
            </a:r>
            <a:r>
              <a:rPr lang="ja-JP" altLang="en-US" dirty="0">
                <a:latin typeface="Calibri" charset="0"/>
              </a:rPr>
              <a:t>”</a:t>
            </a:r>
            <a:r>
              <a:rPr lang="en-US" dirty="0">
                <a:latin typeface="Calibri" charset="0"/>
              </a:rPr>
              <a:t> because the latter term typically implies a known cause of the symptoms. In naming a </a:t>
            </a:r>
            <a:r>
              <a:rPr lang="en-US" dirty="0" smtClean="0">
                <a:latin typeface="Calibri" charset="0"/>
              </a:rPr>
              <a:t>disorder </a:t>
            </a:r>
            <a:r>
              <a:rPr lang="en-US" dirty="0">
                <a:latin typeface="Calibri" charset="0"/>
              </a:rPr>
              <a:t>you are naming the collection of symptoms that tend to go together. </a:t>
            </a:r>
            <a:endParaRPr lang="en-US" dirty="0" smtClean="0">
              <a:latin typeface="Calibri" charset="0"/>
            </a:endParaRPr>
          </a:p>
          <a:p>
            <a:r>
              <a:rPr lang="en-US" u="sng" dirty="0" smtClean="0">
                <a:latin typeface="Calibri" charset="0"/>
              </a:rPr>
              <a:t>2)</a:t>
            </a:r>
            <a:r>
              <a:rPr lang="en-US" u="sng" baseline="0" dirty="0" smtClean="0">
                <a:latin typeface="Calibri" charset="0"/>
              </a:rPr>
              <a:t> </a:t>
            </a:r>
            <a:r>
              <a:rPr lang="en-US" u="sng" dirty="0" smtClean="0">
                <a:latin typeface="Calibri" charset="0"/>
              </a:rPr>
              <a:t>pattern</a:t>
            </a:r>
            <a:r>
              <a:rPr lang="en-US" dirty="0" smtClean="0">
                <a:latin typeface="Calibri" charset="0"/>
              </a:rPr>
              <a:t> </a:t>
            </a:r>
            <a:r>
              <a:rPr lang="en-US" dirty="0">
                <a:latin typeface="Calibri" charset="0"/>
              </a:rPr>
              <a:t>vs. single symptom: one of the symptoms of brain cancer is a headache. If you have a headache, though, it would be a mistake to assume that you have brain cancer. Similarly, one of the symptoms of major depression may be that you feel sad. If you feel sad, though, this is not enough to qualify for diagnosis of major depressive disorder. Keep this in mind when we discuss ADHD. </a:t>
            </a:r>
            <a:endParaRPr lang="en-US" dirty="0" smtClean="0">
              <a:latin typeface="Calibri" charset="0"/>
            </a:endParaRPr>
          </a:p>
          <a:p>
            <a:r>
              <a:rPr lang="en-US" u="sng" dirty="0" smtClean="0">
                <a:solidFill>
                  <a:srgbClr val="0000FF"/>
                </a:solidFill>
                <a:latin typeface="Calibri" charset="0"/>
              </a:rPr>
              <a:t>3)</a:t>
            </a:r>
            <a:r>
              <a:rPr lang="en-US" u="sng" baseline="0" dirty="0" smtClean="0">
                <a:solidFill>
                  <a:srgbClr val="0000FF"/>
                </a:solidFill>
                <a:latin typeface="Calibri" charset="0"/>
              </a:rPr>
              <a:t> </a:t>
            </a:r>
            <a:r>
              <a:rPr lang="en-US" u="sng" dirty="0" smtClean="0">
                <a:solidFill>
                  <a:srgbClr val="0000FF"/>
                </a:solidFill>
                <a:latin typeface="Calibri" charset="0"/>
              </a:rPr>
              <a:t>Distress</a:t>
            </a:r>
            <a:r>
              <a:rPr lang="en-US" u="sng" dirty="0" smtClean="0">
                <a:latin typeface="Calibri" charset="0"/>
              </a:rPr>
              <a:t> </a:t>
            </a:r>
            <a:r>
              <a:rPr lang="en-US" dirty="0" smtClean="0">
                <a:latin typeface="Calibri" charset="0"/>
              </a:rPr>
              <a:t>= internal anguish.</a:t>
            </a:r>
          </a:p>
          <a:p>
            <a:pPr eaLnBrk="1" hangingPunct="1">
              <a:lnSpc>
                <a:spcPct val="90000"/>
              </a:lnSpc>
              <a:spcBef>
                <a:spcPct val="0"/>
              </a:spcBef>
            </a:pPr>
            <a:r>
              <a:rPr lang="en-US" u="sng" dirty="0" smtClean="0">
                <a:solidFill>
                  <a:srgbClr val="0000FF"/>
                </a:solidFill>
                <a:latin typeface="Calibri" charset="0"/>
              </a:rPr>
              <a:t>4) Dysfunction</a:t>
            </a:r>
            <a:r>
              <a:rPr lang="en-US" dirty="0" smtClean="0">
                <a:latin typeface="Calibri" charset="0"/>
              </a:rPr>
              <a:t> = impact of the psychological disorder on a person</a:t>
            </a:r>
            <a:r>
              <a:rPr lang="ja-JP" altLang="en-US" dirty="0" smtClean="0">
                <a:latin typeface="Calibri" charset="0"/>
              </a:rPr>
              <a:t>’</a:t>
            </a:r>
            <a:r>
              <a:rPr lang="en-US" dirty="0" smtClean="0">
                <a:latin typeface="Calibri" charset="0"/>
              </a:rPr>
              <a:t>s ability to manage day-to-day tasks and relationships. For examples, severe depression or anxiety might prevent you from feeling able to go to work or school. Personality disorders create problems in relationships. </a:t>
            </a:r>
          </a:p>
          <a:p>
            <a:pPr marL="0" marR="0" indent="0" algn="l" defTabSz="457200" rtl="0" eaLnBrk="1" fontAlgn="auto" latinLnBrk="0" hangingPunct="1">
              <a:lnSpc>
                <a:spcPct val="90000"/>
              </a:lnSpc>
              <a:spcBef>
                <a:spcPct val="0"/>
              </a:spcBef>
              <a:spcAft>
                <a:spcPts val="0"/>
              </a:spcAft>
              <a:buClrTx/>
              <a:buSzTx/>
              <a:buFontTx/>
              <a:buNone/>
              <a:tabLst/>
              <a:defRPr/>
            </a:pPr>
            <a:r>
              <a:rPr lang="en-US" dirty="0" smtClean="0">
                <a:latin typeface="Calibri" charset="0"/>
              </a:rPr>
              <a:t>5) Although the definition says </a:t>
            </a:r>
            <a:r>
              <a:rPr lang="ja-JP" altLang="en-US" dirty="0" smtClean="0">
                <a:latin typeface="Calibri" charset="0"/>
              </a:rPr>
              <a:t>“</a:t>
            </a:r>
            <a:r>
              <a:rPr lang="en-US" dirty="0" smtClean="0">
                <a:latin typeface="Calibri" charset="0"/>
              </a:rPr>
              <a:t>distress </a:t>
            </a:r>
            <a:r>
              <a:rPr lang="en-US" u="sng" dirty="0" smtClean="0">
                <a:latin typeface="Calibri" charset="0"/>
              </a:rPr>
              <a:t>and</a:t>
            </a:r>
            <a:r>
              <a:rPr lang="en-US" dirty="0" smtClean="0">
                <a:latin typeface="Calibri" charset="0"/>
              </a:rPr>
              <a:t> dysfunction,</a:t>
            </a:r>
            <a:r>
              <a:rPr lang="ja-JP" altLang="en-US" dirty="0" smtClean="0">
                <a:latin typeface="Calibri" charset="0"/>
              </a:rPr>
              <a:t>”</a:t>
            </a:r>
            <a:r>
              <a:rPr lang="en-US" dirty="0" smtClean="0">
                <a:latin typeface="Calibri" charset="0"/>
              </a:rPr>
              <a:t> in some disorders only one of these will really stand out. Some personality disorders, as well as substance abuse, involve dysfunction without distress. Some anxiety disorders can involve distress without any dysfunction that others will notice.</a:t>
            </a:r>
          </a:p>
          <a:p>
            <a:pPr eaLnBrk="1" hangingPunct="1">
              <a:spcBef>
                <a:spcPct val="0"/>
              </a:spcBef>
            </a:pPr>
            <a:r>
              <a:rPr lang="en-US" dirty="0" smtClean="0">
                <a:latin typeface="Calibri" charset="0"/>
              </a:rPr>
              <a:t>6) More </a:t>
            </a:r>
            <a:r>
              <a:rPr lang="en-US" dirty="0">
                <a:latin typeface="Calibri" charset="0"/>
              </a:rPr>
              <a:t>about </a:t>
            </a:r>
            <a:r>
              <a:rPr lang="en-US" u="sng" dirty="0">
                <a:latin typeface="Calibri" charset="0"/>
              </a:rPr>
              <a:t>deviance</a:t>
            </a:r>
            <a:r>
              <a:rPr lang="en-US" dirty="0">
                <a:latin typeface="Calibri" charset="0"/>
              </a:rPr>
              <a:t> coming up. Another common term is </a:t>
            </a:r>
            <a:r>
              <a:rPr lang="ja-JP" altLang="en-US" dirty="0">
                <a:latin typeface="Calibri" charset="0"/>
              </a:rPr>
              <a:t>“</a:t>
            </a:r>
            <a:r>
              <a:rPr lang="en-US" dirty="0">
                <a:latin typeface="Calibri" charset="0"/>
              </a:rPr>
              <a:t> abnormal,</a:t>
            </a:r>
            <a:r>
              <a:rPr lang="ja-JP" altLang="en-US" dirty="0">
                <a:latin typeface="Calibri" charset="0"/>
              </a:rPr>
              <a:t>”</a:t>
            </a:r>
            <a:r>
              <a:rPr lang="en-US" dirty="0">
                <a:latin typeface="Calibri" charset="0"/>
              </a:rPr>
              <a:t> which more literally means varying from the norm. Both of these terms have acquired an unnecessarily negative connotation outside the field of psychology. </a:t>
            </a:r>
            <a:r>
              <a:rPr lang="en-US" dirty="0" smtClean="0">
                <a:latin typeface="Calibri" charset="0"/>
              </a:rPr>
              <a:t>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DB1242C-149D-8B48-8A08-221DB84E0044}" type="slidenum">
              <a:rPr lang="en-US">
                <a:latin typeface="Calibri" charset="0"/>
              </a:rPr>
              <a:pPr eaLnBrk="1" hangingPunct="1"/>
              <a:t>2</a:t>
            </a:fld>
            <a:endParaRPr lang="en-US">
              <a:latin typeface="Calibri" charset="0"/>
            </a:endParaRPr>
          </a:p>
        </p:txBody>
      </p:sp>
    </p:spTree>
    <p:extLst>
      <p:ext uri="{BB962C8B-B14F-4D97-AF65-F5344CB8AC3E}">
        <p14:creationId xmlns:p14="http://schemas.microsoft.com/office/powerpoint/2010/main" val="367745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Panic </a:t>
            </a:r>
            <a:r>
              <a:rPr lang="en-US" dirty="0">
                <a:latin typeface="Calibri" charset="0"/>
              </a:rPr>
              <a:t>disorder includes the fight or flight system, and easy triggering of the autonomic nervous system.</a:t>
            </a:r>
          </a:p>
          <a:p>
            <a:r>
              <a:rPr lang="en-US" dirty="0">
                <a:solidFill>
                  <a:srgbClr val="800080"/>
                </a:solidFill>
                <a:latin typeface="Calibri" charset="0"/>
              </a:rPr>
              <a:t>In a panic attack, the mind fills in an explanation: </a:t>
            </a:r>
            <a:r>
              <a:rPr lang="ja-JP" altLang="en-US" dirty="0">
                <a:solidFill>
                  <a:srgbClr val="800080"/>
                </a:solidFill>
                <a:latin typeface="Calibri" charset="0"/>
              </a:rPr>
              <a:t>“</a:t>
            </a:r>
            <a:r>
              <a:rPr lang="en-US" dirty="0">
                <a:solidFill>
                  <a:srgbClr val="800080"/>
                </a:solidFill>
                <a:latin typeface="Calibri" charset="0"/>
              </a:rPr>
              <a:t>If I</a:t>
            </a:r>
            <a:r>
              <a:rPr lang="ja-JP" altLang="en-US" dirty="0">
                <a:solidFill>
                  <a:srgbClr val="800080"/>
                </a:solidFill>
                <a:latin typeface="Calibri" charset="0"/>
              </a:rPr>
              <a:t>’</a:t>
            </a:r>
            <a:r>
              <a:rPr lang="en-US" dirty="0">
                <a:solidFill>
                  <a:srgbClr val="800080"/>
                </a:solidFill>
                <a:latin typeface="Calibri" charset="0"/>
              </a:rPr>
              <a:t>m feeling terror and a physical response to a threat, there must be some danger here.</a:t>
            </a:r>
            <a:r>
              <a:rPr lang="ja-JP" altLang="en-US" dirty="0">
                <a:solidFill>
                  <a:srgbClr val="800080"/>
                </a:solidFill>
                <a:latin typeface="Calibri" charset="0"/>
              </a:rPr>
              <a:t>”</a:t>
            </a:r>
            <a:r>
              <a:rPr lang="en-US" dirty="0">
                <a:solidFill>
                  <a:srgbClr val="800080"/>
                </a:solidFill>
                <a:latin typeface="Calibri" charset="0"/>
              </a:rPr>
              <a:t> People sometimes attribute the panic to whatever situation was present when the attack occurred.</a:t>
            </a:r>
          </a:p>
          <a:p>
            <a:r>
              <a:rPr lang="en-US" dirty="0">
                <a:solidFill>
                  <a:srgbClr val="800080"/>
                </a:solidFill>
                <a:latin typeface="Calibri" charset="0"/>
              </a:rPr>
              <a:t>Extreme avoidance of possible panic triggers </a:t>
            </a:r>
            <a:r>
              <a:rPr lang="en-US" b="1" dirty="0">
                <a:solidFill>
                  <a:srgbClr val="800080"/>
                </a:solidFill>
                <a:latin typeface="Calibri" charset="0"/>
              </a:rPr>
              <a:t>agoraphobia</a:t>
            </a:r>
            <a:r>
              <a:rPr lang="en-US" dirty="0">
                <a:solidFill>
                  <a:srgbClr val="800080"/>
                </a:solidFill>
                <a:latin typeface="Calibri" charset="0"/>
              </a:rPr>
              <a:t>, </a:t>
            </a:r>
            <a:r>
              <a:rPr lang="en-US" dirty="0">
                <a:latin typeface="Calibri" charset="0"/>
              </a:rPr>
              <a:t>an anxiety disorder characterized by anxiety in situations where the sufferer perceives the environment to be difficult or embarrassing to escape, such as wide-open spaces.</a:t>
            </a:r>
            <a:endParaRPr lang="en-US" dirty="0">
              <a:solidFill>
                <a:srgbClr val="800080"/>
              </a:solidFill>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C95688C-7B8B-E14E-A72D-198084FC0C85}" type="slidenum">
              <a:rPr lang="en-US">
                <a:latin typeface="Calibri" charset="0"/>
              </a:rPr>
              <a:pPr eaLnBrk="1" hangingPunct="1"/>
              <a:t>12</a:t>
            </a:fld>
            <a:endParaRPr lang="en-US">
              <a:latin typeface="Calibri" charset="0"/>
            </a:endParaRPr>
          </a:p>
        </p:txBody>
      </p:sp>
    </p:spTree>
    <p:extLst>
      <p:ext uri="{BB962C8B-B14F-4D97-AF65-F5344CB8AC3E}">
        <p14:creationId xmlns:p14="http://schemas.microsoft.com/office/powerpoint/2010/main" val="296712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E23BE08-376C-944A-80FE-D10F1BB923F5}" type="slidenum">
              <a:rPr lang="en-US" smtClean="0"/>
              <a:t>13</a:t>
            </a:fld>
            <a:endParaRPr lang="en-US"/>
          </a:p>
        </p:txBody>
      </p:sp>
    </p:spTree>
    <p:extLst>
      <p:ext uri="{BB962C8B-B14F-4D97-AF65-F5344CB8AC3E}">
        <p14:creationId xmlns:p14="http://schemas.microsoft.com/office/powerpoint/2010/main" val="2013989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4" name="Notes Placeholder 2"/>
          <p:cNvSpPr>
            <a:spLocks noGrp="1"/>
          </p:cNvSpPr>
          <p:nvPr>
            <p:ph type="body" idx="1"/>
          </p:nvPr>
        </p:nvSpPr>
        <p:spPr bwMode="auto"/>
        <p:txBody>
          <a:bodyPr wrap="square" numCol="1" anchor="t" anchorCtr="0" compatLnSpc="1">
            <a:prstTxWarp prst="textNoShape">
              <a:avLst/>
            </a:prstTxWarp>
          </a:bodyPr>
          <a:lstStyle/>
          <a:p>
            <a:pPr>
              <a:lnSpc>
                <a:spcPct val="90000"/>
              </a:lnSpc>
            </a:pPr>
            <a:r>
              <a:rPr lang="ja-JP" altLang="en-US" dirty="0" smtClean="0">
                <a:latin typeface="Calibri" charset="0"/>
              </a:rPr>
              <a:t>“</a:t>
            </a:r>
            <a:r>
              <a:rPr lang="en-US" dirty="0">
                <a:latin typeface="Calibri" charset="0"/>
              </a:rPr>
              <a:t>Irrational</a:t>
            </a:r>
            <a:r>
              <a:rPr lang="ja-JP" altLang="en-US" dirty="0">
                <a:latin typeface="Calibri" charset="0"/>
              </a:rPr>
              <a:t>”</a:t>
            </a:r>
            <a:r>
              <a:rPr lang="en-US" dirty="0">
                <a:latin typeface="Calibri" charset="0"/>
              </a:rPr>
              <a:t> means the fear and the avoidance compulsion are out of proportion to the actual threat (e.g. triggered by even a photograph) and the phobia occurs even when the person knows that the fear </a:t>
            </a:r>
            <a:r>
              <a:rPr lang="en-US" dirty="0" err="1">
                <a:latin typeface="Calibri" charset="0"/>
              </a:rPr>
              <a:t>doesn</a:t>
            </a:r>
            <a:r>
              <a:rPr lang="ja-JP" altLang="en-US" dirty="0">
                <a:latin typeface="Calibri" charset="0"/>
              </a:rPr>
              <a:t>’</a:t>
            </a:r>
            <a:r>
              <a:rPr lang="en-US" dirty="0">
                <a:latin typeface="Calibri" charset="0"/>
              </a:rPr>
              <a:t>t make sense.</a:t>
            </a:r>
          </a:p>
          <a:p>
            <a:pPr>
              <a:lnSpc>
                <a:spcPct val="90000"/>
              </a:lnSpc>
            </a:pPr>
            <a:r>
              <a:rPr lang="en-US" dirty="0">
                <a:latin typeface="Calibri" charset="0"/>
              </a:rPr>
              <a:t>Some phobias may make evolutionary sense. More on this later, but in case you decide to delete the biological perspective slide, there are some fears more likely to form phobias. These seem to be part of our biological heritage to avoid (for example, clowns may trigger a fear of baboons and mandrills bred into our ancestors). People reasonably fear handguns, but are not likely to panic and run away from a mere photograph of a gun unless they had a personal traumatic experience with one. However, people fear heights, snakes and spiders with no previous bad experience with these, because those that </a:t>
            </a:r>
            <a:r>
              <a:rPr lang="en-US" dirty="0" err="1">
                <a:latin typeface="Calibri" charset="0"/>
              </a:rPr>
              <a:t>didn</a:t>
            </a:r>
            <a:r>
              <a:rPr lang="ja-JP" altLang="en-US" dirty="0">
                <a:latin typeface="Calibri" charset="0"/>
              </a:rPr>
              <a:t>’</a:t>
            </a:r>
            <a:r>
              <a:rPr lang="en-US" dirty="0">
                <a:latin typeface="Calibri" charset="0"/>
              </a:rPr>
              <a:t>t fear these 100,000 years ago might have not lived to reproduce.</a:t>
            </a:r>
          </a:p>
          <a:p>
            <a:pPr>
              <a:lnSpc>
                <a:spcPct val="90000"/>
              </a:lnSpc>
            </a:pPr>
            <a:r>
              <a:rPr lang="en-US" dirty="0">
                <a:latin typeface="Calibri" charset="0"/>
              </a:rPr>
              <a:t>I suggest asking students, before viewing the next slide with its list of phobias and fears, about their own fears. You might ask, </a:t>
            </a:r>
            <a:r>
              <a:rPr lang="ja-JP" altLang="en-US" dirty="0">
                <a:latin typeface="Calibri" charset="0"/>
              </a:rPr>
              <a:t>“</a:t>
            </a:r>
            <a:r>
              <a:rPr lang="en-US" dirty="0">
                <a:latin typeface="Calibri" charset="0"/>
              </a:rPr>
              <a:t>is anyone getting an irrational fear reaction triggered by this slide?</a:t>
            </a:r>
            <a:r>
              <a:rPr lang="ja-JP" altLang="en-US" dirty="0">
                <a:latin typeface="Calibri" charset="0"/>
              </a:rPr>
              <a:t>”</a:t>
            </a:r>
            <a:r>
              <a:rPr lang="en-US" dirty="0">
                <a:latin typeface="Calibri" charset="0"/>
              </a:rPr>
              <a:t> and </a:t>
            </a:r>
            <a:r>
              <a:rPr lang="ja-JP" altLang="en-US" dirty="0">
                <a:latin typeface="Calibri" charset="0"/>
              </a:rPr>
              <a:t>“</a:t>
            </a:r>
            <a:r>
              <a:rPr lang="en-US" dirty="0">
                <a:latin typeface="Calibri" charset="0"/>
              </a:rPr>
              <a:t>do any of you have a fear that meets the criteria to be called a phobia?</a:t>
            </a:r>
            <a:r>
              <a:rPr lang="ja-JP" altLang="en-US" dirty="0">
                <a:latin typeface="Calibri" charset="0"/>
              </a:rPr>
              <a:t>”</a:t>
            </a:r>
            <a:endParaRPr lang="en-US" dirty="0">
              <a:latin typeface="Calibri" charset="0"/>
            </a:endParaRPr>
          </a:p>
          <a:p>
            <a:pPr>
              <a:lnSpc>
                <a:spcPct val="90000"/>
              </a:lnSpc>
            </a:pPr>
            <a:r>
              <a:rPr lang="en-US" dirty="0">
                <a:latin typeface="Calibri" charset="0"/>
              </a:rPr>
              <a:t>This diagnosis is known in the DSM as </a:t>
            </a:r>
            <a:r>
              <a:rPr lang="ja-JP" altLang="en-US" dirty="0">
                <a:latin typeface="Calibri" charset="0"/>
              </a:rPr>
              <a:t>“</a:t>
            </a:r>
            <a:r>
              <a:rPr lang="en-US" dirty="0">
                <a:latin typeface="Calibri" charset="0"/>
              </a:rPr>
              <a:t>specific phobia,</a:t>
            </a:r>
            <a:r>
              <a:rPr lang="ja-JP" altLang="en-US" dirty="0">
                <a:latin typeface="Calibri" charset="0"/>
              </a:rPr>
              <a:t>”</a:t>
            </a:r>
            <a:r>
              <a:rPr lang="en-US" dirty="0">
                <a:latin typeface="Calibri" charset="0"/>
              </a:rPr>
              <a:t> although agoraphobia is in a separate category because it is so closely and frequently associated with panic disorder. Social phobia is also a separate diagnosis.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502F2E5-03B7-AB45-8552-89D565C3435A}" type="slidenum">
              <a:rPr lang="en-US">
                <a:latin typeface="Calibri" charset="0"/>
              </a:rPr>
              <a:pPr eaLnBrk="1" hangingPunct="1"/>
              <a:t>14</a:t>
            </a:fld>
            <a:endParaRPr lang="en-US">
              <a:latin typeface="Calibri" charset="0"/>
            </a:endParaRPr>
          </a:p>
        </p:txBody>
      </p:sp>
    </p:spTree>
    <p:extLst>
      <p:ext uri="{BB962C8B-B14F-4D97-AF65-F5344CB8AC3E}">
        <p14:creationId xmlns:p14="http://schemas.microsoft.com/office/powerpoint/2010/main" val="2419290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i="1" dirty="0">
                <a:latin typeface="Calibri" charset="0"/>
              </a:rPr>
              <a:t>Evolutionary  psychology question: why is anxiety part of our biological repertoire? </a:t>
            </a:r>
          </a:p>
          <a:p>
            <a:pPr eaLnBrk="1" hangingPunct="1">
              <a:spcBef>
                <a:spcPct val="0"/>
              </a:spcBef>
            </a:pPr>
            <a:r>
              <a:rPr lang="en-US" dirty="0">
                <a:latin typeface="Calibri" charset="0"/>
              </a:rPr>
              <a:t>Perhaps </a:t>
            </a:r>
            <a:r>
              <a:rPr lang="en-US" u="sng" dirty="0">
                <a:latin typeface="Calibri" charset="0"/>
              </a:rPr>
              <a:t>panic</a:t>
            </a:r>
            <a:r>
              <a:rPr lang="en-US" dirty="0">
                <a:latin typeface="Calibri" charset="0"/>
              </a:rPr>
              <a:t>, when functioning as fight, flight, or freeze, helped our ancestors stay safe when encountering danger. Perhaps worrying helps us plan how to face future danger.</a:t>
            </a:r>
          </a:p>
          <a:p>
            <a:r>
              <a:rPr lang="en-US" dirty="0">
                <a:latin typeface="Calibri" charset="0"/>
              </a:rPr>
              <a:t>The book suggests that compulsions are exaggerations of natural survival strategies, e.g. hair pulling stems from grooming, rechecking stems from territory management, compulsive washing stems from a healthy </a:t>
            </a:r>
            <a:r>
              <a:rPr lang="en-US" dirty="0" smtClean="0">
                <a:latin typeface="Calibri" charset="0"/>
              </a:rPr>
              <a:t>practice</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40D3801-F201-9A4D-AE0D-E50923770803}" type="slidenum">
              <a:rPr lang="en-US">
                <a:latin typeface="Calibri" charset="0"/>
              </a:rPr>
              <a:pPr eaLnBrk="1" hangingPunct="1"/>
              <a:t>15</a:t>
            </a:fld>
            <a:endParaRPr lang="en-US">
              <a:latin typeface="Calibri" charset="0"/>
            </a:endParaRPr>
          </a:p>
        </p:txBody>
      </p:sp>
    </p:spTree>
    <p:extLst>
      <p:ext uri="{BB962C8B-B14F-4D97-AF65-F5344CB8AC3E}">
        <p14:creationId xmlns:p14="http://schemas.microsoft.com/office/powerpoint/2010/main" val="2856542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Why </a:t>
            </a:r>
            <a:r>
              <a:rPr lang="en-US" dirty="0">
                <a:latin typeface="Calibri" charset="0"/>
              </a:rPr>
              <a:t>is OCD considered an </a:t>
            </a:r>
            <a:r>
              <a:rPr lang="en-US" u="sng" dirty="0">
                <a:latin typeface="Calibri" charset="0"/>
              </a:rPr>
              <a:t>anxiety</a:t>
            </a:r>
            <a:r>
              <a:rPr lang="en-US" dirty="0">
                <a:latin typeface="Calibri" charset="0"/>
              </a:rPr>
              <a:t> disorder? Because obsessions can be a distraction from underlying anxiety, and compulsions worsen through a cycle of negative reinforcement related to anxiety. The OCD sufferer resists carrying out a compulsion, feels anxious, and ultimately relieves the anxiety by giving in to the compulsion.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BA744E4-06A7-8C4D-A307-9B4C0B0D5908}" type="slidenum">
              <a:rPr lang="en-US">
                <a:latin typeface="Calibri" charset="0"/>
              </a:rPr>
              <a:pPr eaLnBrk="1" hangingPunct="1"/>
              <a:t>16</a:t>
            </a:fld>
            <a:endParaRPr lang="en-US">
              <a:latin typeface="Calibri" charset="0"/>
            </a:endParaRPr>
          </a:p>
        </p:txBody>
      </p:sp>
    </p:spTree>
    <p:extLst>
      <p:ext uri="{BB962C8B-B14F-4D97-AF65-F5344CB8AC3E}">
        <p14:creationId xmlns:p14="http://schemas.microsoft.com/office/powerpoint/2010/main" val="441890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Emphasize </a:t>
            </a:r>
            <a:r>
              <a:rPr lang="en-US" dirty="0">
                <a:latin typeface="Calibri" charset="0"/>
              </a:rPr>
              <a:t>the concept of </a:t>
            </a:r>
            <a:r>
              <a:rPr lang="ja-JP" altLang="en-US" dirty="0">
                <a:latin typeface="Calibri" charset="0"/>
              </a:rPr>
              <a:t>“</a:t>
            </a:r>
            <a:r>
              <a:rPr lang="en-US" dirty="0">
                <a:latin typeface="Calibri" charset="0"/>
              </a:rPr>
              <a:t>again.</a:t>
            </a:r>
            <a:r>
              <a:rPr lang="ja-JP" altLang="en-US" dirty="0">
                <a:latin typeface="Calibri" charset="0"/>
              </a:rPr>
              <a:t>”</a:t>
            </a:r>
            <a:r>
              <a:rPr lang="en-US" dirty="0">
                <a:latin typeface="Calibri" charset="0"/>
              </a:rPr>
              <a:t> Doing one of these behaviors does not mean that you have OCD. You are more likely to get a higher level of distress or dysfunction when you keep having these thoughts or behaviors, even when it makes no sense to you and you want to stop, but feel too much anxiety when you try to stop the compulsions and feel that the obsessions are outside of your control.</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7DA4209-888D-024D-A598-E9DBFB5455B3}" type="slidenum">
              <a:rPr lang="en-US">
                <a:latin typeface="Calibri" charset="0"/>
              </a:rPr>
              <a:pPr eaLnBrk="1" hangingPunct="1"/>
              <a:t>17</a:t>
            </a:fld>
            <a:endParaRPr lang="en-US">
              <a:latin typeface="Calibri" charset="0"/>
            </a:endParaRPr>
          </a:p>
        </p:txBody>
      </p:sp>
    </p:spTree>
    <p:extLst>
      <p:ext uri="{BB962C8B-B14F-4D97-AF65-F5344CB8AC3E}">
        <p14:creationId xmlns:p14="http://schemas.microsoft.com/office/powerpoint/2010/main" val="2484169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C644E29-40A4-244B-AA22-BFE052C3C01C}" type="slidenum">
              <a:rPr lang="en-US">
                <a:latin typeface="Calibri" charset="0"/>
              </a:rPr>
              <a:pPr eaLnBrk="1" hangingPunct="1"/>
              <a:t>19</a:t>
            </a:fld>
            <a:endParaRPr lang="en-US">
              <a:latin typeface="Calibri" charset="0"/>
            </a:endParaRPr>
          </a:p>
        </p:txBody>
      </p:sp>
      <p:sp>
        <p:nvSpPr>
          <p:cNvPr id="35843" name="Rectangle 2"/>
          <p:cNvSpPr>
            <a:spLocks noGrp="1" noRot="1" noChangeAspect="1" noChangeArrowheads="1" noTextEdit="1"/>
          </p:cNvSpPr>
          <p:nvPr>
            <p:ph type="sldImg"/>
          </p:nvPr>
        </p:nvSpPr>
        <p:spPr bwMode="auto">
          <a:xfrm>
            <a:off x="1141413" y="684213"/>
            <a:ext cx="4576762" cy="3432175"/>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844" name="Rectangle 3"/>
          <p:cNvSpPr>
            <a:spLocks noGrp="1" noChangeArrowheads="1"/>
          </p:cNvSpPr>
          <p:nvPr>
            <p:ph type="body" idx="1"/>
          </p:nvPr>
        </p:nvSpPr>
        <p:spPr bwMode="auto">
          <a:xfrm>
            <a:off x="685800" y="4343400"/>
            <a:ext cx="5486400" cy="4116388"/>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en-US" b="1" dirty="0" smtClean="0">
                <a:latin typeface="Calibri" charset="0"/>
                <a:cs typeface="Arial" charset="0"/>
              </a:rPr>
              <a:t>The greater</a:t>
            </a:r>
            <a:r>
              <a:rPr lang="en-US" b="1" baseline="0" dirty="0" smtClean="0">
                <a:latin typeface="Calibri" charset="0"/>
                <a:cs typeface="Arial" charset="0"/>
              </a:rPr>
              <a:t> ones emotional distress during the trauma, the higher risk for PTSD. </a:t>
            </a:r>
            <a:r>
              <a:rPr lang="en-US" b="1" dirty="0" smtClean="0">
                <a:latin typeface="Calibri" charset="0"/>
                <a:cs typeface="Arial" charset="0"/>
              </a:rPr>
              <a:t>.</a:t>
            </a:r>
            <a:endParaRPr lang="en-US" b="1" dirty="0">
              <a:latin typeface="Calibri" charset="0"/>
              <a:cs typeface="Arial" charset="0"/>
            </a:endParaRPr>
          </a:p>
          <a:p>
            <a:pPr eaLnBrk="1" hangingPunct="1">
              <a:spcBef>
                <a:spcPct val="0"/>
              </a:spcBef>
            </a:pPr>
            <a:r>
              <a:rPr lang="en-US" dirty="0">
                <a:latin typeface="Calibri" charset="0"/>
                <a:cs typeface="Arial" charset="0"/>
              </a:rPr>
              <a:t>Instructor: point out that PTSD is not just an outcome of war experience. Overwhelming trauma happens to people in all walks of life.</a:t>
            </a:r>
          </a:p>
          <a:p>
            <a:pPr eaLnBrk="1" hangingPunct="1">
              <a:spcBef>
                <a:spcPct val="0"/>
              </a:spcBef>
            </a:pPr>
            <a:r>
              <a:rPr lang="en-US" u="sng" dirty="0">
                <a:latin typeface="Calibri" charset="0"/>
                <a:cs typeface="Arial" charset="0"/>
              </a:rPr>
              <a:t>Why is PTSD classified as an anxiety disorder?</a:t>
            </a:r>
            <a:r>
              <a:rPr lang="en-US" b="1" dirty="0">
                <a:latin typeface="Calibri" charset="0"/>
                <a:cs typeface="Arial" charset="0"/>
              </a:rPr>
              <a:t> </a:t>
            </a:r>
            <a:r>
              <a:rPr lang="en-US" dirty="0">
                <a:latin typeface="Calibri" charset="0"/>
                <a:cs typeface="Arial" charset="0"/>
              </a:rPr>
              <a:t>The overall experience may look like spacey withdrawal and occasional jumpiness from the outside. However, inside there is tension, turmoil, worry, fear, dread, angst, stress, and re-living the feelings of the trauma itself, which is likely to be anxiety and related reactions to threat.</a:t>
            </a:r>
          </a:p>
        </p:txBody>
      </p:sp>
    </p:spTree>
    <p:extLst>
      <p:ext uri="{BB962C8B-B14F-4D97-AF65-F5344CB8AC3E}">
        <p14:creationId xmlns:p14="http://schemas.microsoft.com/office/powerpoint/2010/main" val="144437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92604D4-AEF4-0C43-956E-F1D942C06906}" type="slidenum">
              <a:rPr lang="en-US">
                <a:latin typeface="Calibri" charset="0"/>
              </a:rPr>
              <a:pPr eaLnBrk="1" hangingPunct="1"/>
              <a:t>21</a:t>
            </a:fld>
            <a:endParaRPr lang="en-US">
              <a:latin typeface="Calibri" charset="0"/>
            </a:endParaRPr>
          </a:p>
        </p:txBody>
      </p:sp>
    </p:spTree>
    <p:extLst>
      <p:ext uri="{BB962C8B-B14F-4D97-AF65-F5344CB8AC3E}">
        <p14:creationId xmlns:p14="http://schemas.microsoft.com/office/powerpoint/2010/main" val="1685573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2400"/>
              </a:lnSpc>
              <a:spcAft>
                <a:spcPts val="600"/>
              </a:spcAft>
            </a:pPr>
            <a:r>
              <a:rPr lang="en-US" sz="1200" b="0" dirty="0" smtClean="0"/>
              <a:t>Major depressive disorder is not just one of these symptoms.</a:t>
            </a:r>
          </a:p>
          <a:p>
            <a:pPr>
              <a:lnSpc>
                <a:spcPts val="2400"/>
              </a:lnSpc>
              <a:spcAft>
                <a:spcPts val="600"/>
              </a:spcAft>
            </a:pPr>
            <a:r>
              <a:rPr lang="en-US" sz="1200" b="0" dirty="0" smtClean="0"/>
              <a:t>It is one or both of the first two, PLUS three or more of the rest.</a:t>
            </a:r>
          </a:p>
          <a:p>
            <a:endParaRPr lang="en-US" dirty="0"/>
          </a:p>
        </p:txBody>
      </p:sp>
      <p:sp>
        <p:nvSpPr>
          <p:cNvPr id="4" name="Slide Number Placeholder 3"/>
          <p:cNvSpPr>
            <a:spLocks noGrp="1"/>
          </p:cNvSpPr>
          <p:nvPr>
            <p:ph type="sldNum" sz="quarter" idx="10"/>
          </p:nvPr>
        </p:nvSpPr>
        <p:spPr/>
        <p:txBody>
          <a:bodyPr/>
          <a:lstStyle/>
          <a:p>
            <a:fld id="{BE23BE08-376C-944A-80FE-D10F1BB923F5}" type="slidenum">
              <a:rPr lang="en-US" smtClean="0"/>
              <a:t>22</a:t>
            </a:fld>
            <a:endParaRPr lang="en-US"/>
          </a:p>
        </p:txBody>
      </p:sp>
    </p:spTree>
    <p:extLst>
      <p:ext uri="{BB962C8B-B14F-4D97-AF65-F5344CB8AC3E}">
        <p14:creationId xmlns:p14="http://schemas.microsoft.com/office/powerpoint/2010/main" val="2188307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Anhedonia</a:t>
            </a:r>
          </a:p>
          <a:p>
            <a:r>
              <a:rPr lang="en-US" dirty="0" err="1" smtClean="0">
                <a:latin typeface="Calibri" charset="0"/>
              </a:rPr>
              <a:t>Avolition</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3A28035-91B4-3949-B310-3DF178901225}" type="slidenum">
              <a:rPr lang="en-US">
                <a:latin typeface="Calibri" charset="0"/>
              </a:rPr>
              <a:pPr eaLnBrk="1" hangingPunct="1"/>
              <a:t>23</a:t>
            </a:fld>
            <a:endParaRPr lang="en-US">
              <a:latin typeface="Calibri" charset="0"/>
            </a:endParaRPr>
          </a:p>
        </p:txBody>
      </p:sp>
    </p:spTree>
    <p:extLst>
      <p:ext uri="{BB962C8B-B14F-4D97-AF65-F5344CB8AC3E}">
        <p14:creationId xmlns:p14="http://schemas.microsoft.com/office/powerpoint/2010/main" val="325618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Notes Placeholder 2"/>
          <p:cNvSpPr>
            <a:spLocks noGrp="1"/>
          </p:cNvSpPr>
          <p:nvPr>
            <p:ph type="body" idx="1"/>
          </p:nvPr>
        </p:nvSpPr>
        <p:spPr bwMode="auto"/>
        <p:txBody>
          <a:bodyPr wrap="square" numCol="1" anchor="t" anchorCtr="0" compatLnSpc="1">
            <a:prstTxWarp prst="textNoShape">
              <a:avLst/>
            </a:prstTxWarp>
          </a:bodyPr>
          <a:lstStyle/>
          <a:p>
            <a:pPr>
              <a:lnSpc>
                <a:spcPct val="90000"/>
              </a:lnSpc>
            </a:pPr>
            <a:r>
              <a:rPr lang="en-US" dirty="0" smtClean="0">
                <a:latin typeface="Calibri" charset="0"/>
              </a:rPr>
              <a:t>Deviation </a:t>
            </a:r>
            <a:r>
              <a:rPr lang="en-US" dirty="0">
                <a:latin typeface="Calibri" charset="0"/>
              </a:rPr>
              <a:t>from a developmental pathway includes autism, mental retardation, or extremely disruptive behavior which persists in all situations.</a:t>
            </a:r>
          </a:p>
          <a:p>
            <a:pPr>
              <a:lnSpc>
                <a:spcPct val="90000"/>
              </a:lnSpc>
            </a:pPr>
            <a:r>
              <a:rPr lang="en-US" dirty="0">
                <a:latin typeface="Calibri" charset="0"/>
              </a:rPr>
              <a:t>To deviate from the norm is not enough to define a disorder. The genius, a champion athlete, and the nonconformist all deviate from the norm but do not necessarily have a disorder</a:t>
            </a:r>
            <a:r>
              <a:rPr lang="en-US" dirty="0" smtClean="0">
                <a:latin typeface="Calibri" charset="0"/>
              </a:rPr>
              <a:t>.</a:t>
            </a:r>
            <a:endParaRPr lang="en-US" dirty="0">
              <a:latin typeface="Calibri" charset="0"/>
            </a:endParaRPr>
          </a:p>
        </p:txBody>
      </p:sp>
      <p:sp>
        <p:nvSpPr>
          <p:cNvPr id="16281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52A90D1-9177-C344-8208-28C5ECACECA4}" type="slidenum">
              <a:rPr lang="en-US">
                <a:latin typeface="Calibri" charset="0"/>
              </a:rPr>
              <a:pPr eaLnBrk="1" hangingPunct="1"/>
              <a:t>3</a:t>
            </a:fld>
            <a:endParaRPr lang="en-US">
              <a:latin typeface="Calibri" charset="0"/>
            </a:endParaRPr>
          </a:p>
        </p:txBody>
      </p:sp>
    </p:spTree>
    <p:extLst>
      <p:ext uri="{BB962C8B-B14F-4D97-AF65-F5344CB8AC3E}">
        <p14:creationId xmlns:p14="http://schemas.microsoft.com/office/powerpoint/2010/main" val="2365633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D1316AF-BD9B-E24E-8D70-0B3AF0A4F8A8}" type="slidenum">
              <a:rPr lang="en-US">
                <a:latin typeface="Calibri" charset="0"/>
              </a:rPr>
              <a:pPr eaLnBrk="1" hangingPunct="1"/>
              <a:t>24</a:t>
            </a:fld>
            <a:endParaRPr lang="en-US">
              <a:latin typeface="Calibri" charset="0"/>
            </a:endParaRPr>
          </a:p>
        </p:txBody>
      </p:sp>
    </p:spTree>
    <p:extLst>
      <p:ext uri="{BB962C8B-B14F-4D97-AF65-F5344CB8AC3E}">
        <p14:creationId xmlns:p14="http://schemas.microsoft.com/office/powerpoint/2010/main" val="2403744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A </a:t>
            </a:r>
            <a:r>
              <a:rPr lang="en-US" dirty="0">
                <a:latin typeface="Calibri" charset="0"/>
              </a:rPr>
              <a:t>typical pattern is three to seven weeks of depression, followed by three to seven DAYS of mania. People enjoying their mania often forget or deny that the manic phase leads back into depression.</a:t>
            </a:r>
          </a:p>
          <a:p>
            <a:r>
              <a:rPr lang="en-US" dirty="0">
                <a:latin typeface="Calibri" charset="0"/>
              </a:rPr>
              <a:t>Like depression, this euphoria is self-sustaining; in mania, it</a:t>
            </a:r>
            <a:r>
              <a:rPr lang="ja-JP" altLang="en-US" dirty="0">
                <a:latin typeface="Calibri" charset="0"/>
              </a:rPr>
              <a:t>’</a:t>
            </a:r>
            <a:r>
              <a:rPr lang="en-US" dirty="0">
                <a:latin typeface="Calibri" charset="0"/>
              </a:rPr>
              <a:t>s not that you</a:t>
            </a:r>
            <a:r>
              <a:rPr lang="ja-JP" altLang="en-US" dirty="0">
                <a:latin typeface="Calibri" charset="0"/>
              </a:rPr>
              <a:t>’</a:t>
            </a:r>
            <a:r>
              <a:rPr lang="en-US" dirty="0">
                <a:latin typeface="Calibri" charset="0"/>
              </a:rPr>
              <a:t>re happy </a:t>
            </a:r>
            <a:r>
              <a:rPr lang="en-US" u="sng" dirty="0">
                <a:latin typeface="Calibri" charset="0"/>
              </a:rPr>
              <a:t>about</a:t>
            </a:r>
            <a:r>
              <a:rPr lang="en-US" dirty="0">
                <a:latin typeface="Calibri" charset="0"/>
              </a:rPr>
              <a:t> something.</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8950DFB-8B3D-364C-BE8F-5E51B19B0E56}" type="slidenum">
              <a:rPr lang="en-US">
                <a:latin typeface="Calibri" charset="0"/>
              </a:rPr>
              <a:pPr eaLnBrk="1" hangingPunct="1"/>
              <a:t>25</a:t>
            </a:fld>
            <a:endParaRPr lang="en-US">
              <a:latin typeface="Calibri" charset="0"/>
            </a:endParaRPr>
          </a:p>
        </p:txBody>
      </p:sp>
    </p:spTree>
    <p:extLst>
      <p:ext uri="{BB962C8B-B14F-4D97-AF65-F5344CB8AC3E}">
        <p14:creationId xmlns:p14="http://schemas.microsoft.com/office/powerpoint/2010/main" val="454062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0" dirty="0">
              <a:latin typeface="Calibri" charset="0"/>
            </a:endParaRPr>
          </a:p>
        </p:txBody>
      </p:sp>
      <p:sp>
        <p:nvSpPr>
          <p:cNvPr id="8909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D2BF52A-6114-5D40-AEBB-4B1C64001CB8}" type="slidenum">
              <a:rPr lang="en-US">
                <a:latin typeface="Calibri" charset="0"/>
              </a:rPr>
              <a:pPr eaLnBrk="1" hangingPunct="1"/>
              <a:t>27</a:t>
            </a:fld>
            <a:endParaRPr lang="en-US">
              <a:latin typeface="Calibri" charset="0"/>
            </a:endParaRPr>
          </a:p>
        </p:txBody>
      </p:sp>
    </p:spTree>
    <p:extLst>
      <p:ext uri="{BB962C8B-B14F-4D97-AF65-F5344CB8AC3E}">
        <p14:creationId xmlns:p14="http://schemas.microsoft.com/office/powerpoint/2010/main" val="3257445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This </a:t>
            </a:r>
            <a:r>
              <a:rPr lang="en-US" dirty="0">
                <a:latin typeface="Calibri" charset="0"/>
              </a:rPr>
              <a:t>information is presented in the book earlier in the chapter, but it also fits here.</a:t>
            </a:r>
          </a:p>
          <a:p>
            <a:r>
              <a:rPr lang="en-US" dirty="0">
                <a:latin typeface="Calibri" charset="0"/>
              </a:rPr>
              <a:t>However, students might consider that from an evolutionary perspective, it seems just as likely that depression serves no survival purpose, as evidenced by suicide, and is in the process of being eliminated by natural selection. </a:t>
            </a: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B4A2A8E-709C-3943-A43B-563102336ACA}" type="slidenum">
              <a:rPr lang="en-US">
                <a:latin typeface="Calibri" charset="0"/>
              </a:rPr>
              <a:pPr eaLnBrk="1" hangingPunct="1"/>
              <a:t>28</a:t>
            </a:fld>
            <a:endParaRPr lang="en-US">
              <a:latin typeface="Calibri" charset="0"/>
            </a:endParaRPr>
          </a:p>
        </p:txBody>
      </p:sp>
    </p:spTree>
    <p:extLst>
      <p:ext uri="{BB962C8B-B14F-4D97-AF65-F5344CB8AC3E}">
        <p14:creationId xmlns:p14="http://schemas.microsoft.com/office/powerpoint/2010/main" val="430500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DNA </a:t>
            </a:r>
            <a:r>
              <a:rPr lang="en-US" dirty="0">
                <a:latin typeface="Calibri" charset="0"/>
              </a:rPr>
              <a:t>linkage analysis shows that regions of chromosomes are similar across generations of people in depressed families Another genetic factor to mention here, though it </a:t>
            </a:r>
            <a:r>
              <a:rPr lang="en-US" dirty="0" smtClean="0">
                <a:latin typeface="Calibri" charset="0"/>
              </a:rPr>
              <a:t>doesn't </a:t>
            </a:r>
            <a:r>
              <a:rPr lang="en-US" dirty="0">
                <a:latin typeface="Calibri" charset="0"/>
              </a:rPr>
              <a:t>come up in the text until the discussion of neurotransmitters (p. 629): people with depression had a variation of a serotonin-controlling gene, although the text notes that this result may not be reliable.</a:t>
            </a:r>
          </a:p>
          <a:p>
            <a:r>
              <a:rPr lang="en-US" dirty="0">
                <a:latin typeface="Calibri" charset="0"/>
              </a:rPr>
              <a:t>Regarding the chart, see if students can recall the definition of heritability from the chapter on intelligence. Remind them that 80 percent heritability does NOT mean that genes are 80 percent of the cause of schizophrenia, as we shall soon see; it means that 80 percent of the variation among people is caused by genes.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EC32603-C74D-2E44-91D6-E6C430D620C5}" type="slidenum">
              <a:rPr lang="en-US">
                <a:latin typeface="Calibri" charset="0"/>
              </a:rPr>
              <a:pPr eaLnBrk="1" hangingPunct="1"/>
              <a:t>29</a:t>
            </a:fld>
            <a:endParaRPr lang="en-US">
              <a:latin typeface="Calibri" charset="0"/>
            </a:endParaRPr>
          </a:p>
        </p:txBody>
      </p:sp>
    </p:spTree>
    <p:extLst>
      <p:ext uri="{BB962C8B-B14F-4D97-AF65-F5344CB8AC3E}">
        <p14:creationId xmlns:p14="http://schemas.microsoft.com/office/powerpoint/2010/main" val="255027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smtClean="0">
                <a:latin typeface="Calibri" charset="0"/>
              </a:rPr>
              <a:t>Frontal lobe</a:t>
            </a:r>
            <a:r>
              <a:rPr lang="en-US" b="1" baseline="0" dirty="0" smtClean="0">
                <a:latin typeface="Calibri" charset="0"/>
              </a:rPr>
              <a:t> = reward center </a:t>
            </a:r>
            <a:endParaRPr lang="en-US" b="1" dirty="0">
              <a:latin typeface="Calibri" charset="0"/>
            </a:endParaRPr>
          </a:p>
          <a:p>
            <a:r>
              <a:rPr lang="en-US" dirty="0">
                <a:latin typeface="Calibri" charset="0"/>
              </a:rPr>
              <a:t>Fewer axons, less white matter, and larger ventricles (fluid filled areas in the center of the brain) point to a problem in having different parts of the brain work together smoothly.</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088B9E3-B6BF-B44A-AD5C-C0F89124B011}" type="slidenum">
              <a:rPr lang="en-US">
                <a:latin typeface="Calibri" charset="0"/>
              </a:rPr>
              <a:pPr eaLnBrk="1" hangingPunct="1"/>
              <a:t>30</a:t>
            </a:fld>
            <a:endParaRPr lang="en-US">
              <a:latin typeface="Calibri" charset="0"/>
            </a:endParaRPr>
          </a:p>
        </p:txBody>
      </p:sp>
    </p:spTree>
    <p:extLst>
      <p:ext uri="{BB962C8B-B14F-4D97-AF65-F5344CB8AC3E}">
        <p14:creationId xmlns:p14="http://schemas.microsoft.com/office/powerpoint/2010/main" val="1419607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buFontTx/>
              <a:buAutoNum type="arabicParenR"/>
            </a:pPr>
            <a:r>
              <a:rPr lang="en-US" dirty="0" smtClean="0">
                <a:latin typeface="Calibri" charset="0"/>
              </a:rPr>
              <a:t>Some </a:t>
            </a:r>
            <a:r>
              <a:rPr lang="en-US" dirty="0">
                <a:latin typeface="Calibri" charset="0"/>
              </a:rPr>
              <a:t>medications, such as Wellbutrin try to reduce depression by increasing norepinephrine; other medications, such as Prozac, Zoloft, and </a:t>
            </a:r>
            <a:r>
              <a:rPr lang="en-US" dirty="0" err="1">
                <a:latin typeface="Calibri" charset="0"/>
              </a:rPr>
              <a:t>Celexa</a:t>
            </a:r>
            <a:r>
              <a:rPr lang="en-US" dirty="0">
                <a:latin typeface="Calibri" charset="0"/>
              </a:rPr>
              <a:t> increase the availability of serotonin. </a:t>
            </a:r>
          </a:p>
          <a:p>
            <a:pPr>
              <a:buFontTx/>
              <a:buAutoNum type="arabicParenR"/>
            </a:pPr>
            <a:r>
              <a:rPr lang="en-US" dirty="0">
                <a:latin typeface="Calibri" charset="0"/>
              </a:rPr>
              <a:t>Exercise has other benefits related to depression.</a:t>
            </a:r>
          </a:p>
          <a:p>
            <a:pPr>
              <a:buFontTx/>
              <a:buAutoNum type="arabicParenR"/>
            </a:pPr>
            <a:r>
              <a:rPr lang="en-US" dirty="0">
                <a:latin typeface="Calibri" charset="0"/>
              </a:rPr>
              <a:t>This is the </a:t>
            </a:r>
            <a:r>
              <a:rPr lang="ja-JP" altLang="en-US" dirty="0">
                <a:latin typeface="Calibri" charset="0"/>
              </a:rPr>
              <a:t>“</a:t>
            </a:r>
            <a:r>
              <a:rPr lang="en-US" dirty="0">
                <a:latin typeface="Calibri" charset="0"/>
              </a:rPr>
              <a:t>Mediterranean</a:t>
            </a:r>
            <a:r>
              <a:rPr lang="ja-JP" altLang="en-US" dirty="0">
                <a:latin typeface="Calibri" charset="0"/>
              </a:rPr>
              <a:t>”</a:t>
            </a:r>
            <a:r>
              <a:rPr lang="en-US" dirty="0">
                <a:latin typeface="Calibri" charset="0"/>
              </a:rPr>
              <a:t> diet, although some people try to get the benefits of this diet by taking Omega 3 supplements. </a:t>
            </a:r>
          </a:p>
          <a:p>
            <a:pPr>
              <a:buFontTx/>
              <a:buAutoNum type="arabicParenR"/>
            </a:pPr>
            <a:r>
              <a:rPr lang="en-US" dirty="0">
                <a:latin typeface="Calibri" charset="0"/>
              </a:rPr>
              <a:t>Alcohol abuse its related not only to biological changes but also to problems in behavior and coping skills.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2C17A83-193C-4E41-886E-F7458AF9209F}" type="slidenum">
              <a:rPr lang="en-US">
                <a:latin typeface="Calibri" charset="0"/>
              </a:rPr>
              <a:pPr eaLnBrk="1" hangingPunct="1"/>
              <a:t>31</a:t>
            </a:fld>
            <a:endParaRPr lang="en-US">
              <a:latin typeface="Calibri" charset="0"/>
            </a:endParaRPr>
          </a:p>
        </p:txBody>
      </p:sp>
    </p:spTree>
    <p:extLst>
      <p:ext uri="{BB962C8B-B14F-4D97-AF65-F5344CB8AC3E}">
        <p14:creationId xmlns:p14="http://schemas.microsoft.com/office/powerpoint/2010/main" val="1984276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Discounting </a:t>
            </a:r>
            <a:r>
              <a:rPr lang="en-US" dirty="0">
                <a:latin typeface="Calibri" charset="0"/>
              </a:rPr>
              <a:t>the positive: </a:t>
            </a:r>
            <a:r>
              <a:rPr lang="ja-JP" altLang="en-US" dirty="0">
                <a:latin typeface="Calibri" charset="0"/>
              </a:rPr>
              <a:t>“</a:t>
            </a:r>
            <a:r>
              <a:rPr lang="en-US" dirty="0">
                <a:latin typeface="Calibri" charset="0"/>
              </a:rPr>
              <a:t>You</a:t>
            </a:r>
            <a:r>
              <a:rPr lang="ja-JP" altLang="en-US" dirty="0">
                <a:latin typeface="Calibri" charset="0"/>
              </a:rPr>
              <a:t>’</a:t>
            </a:r>
            <a:r>
              <a:rPr lang="en-US" dirty="0">
                <a:latin typeface="Calibri" charset="0"/>
              </a:rPr>
              <a:t>re only spending time with me because you feel sorry for me.</a:t>
            </a:r>
            <a:r>
              <a:rPr lang="ja-JP" altLang="en-US" dirty="0">
                <a:latin typeface="Calibri" charset="0"/>
              </a:rPr>
              <a:t>”</a:t>
            </a:r>
            <a:endParaRPr lang="en-US" dirty="0">
              <a:latin typeface="Calibri" charset="0"/>
            </a:endParaRPr>
          </a:p>
          <a:p>
            <a:pPr eaLnBrk="1" hangingPunct="1">
              <a:spcBef>
                <a:spcPct val="0"/>
              </a:spcBef>
            </a:pPr>
            <a:r>
              <a:rPr lang="en-US" dirty="0">
                <a:latin typeface="Calibri" charset="0"/>
              </a:rPr>
              <a:t>Depression is also associated with cognitive errors, such as assuming one can know the future or the thoughts of others.</a:t>
            </a:r>
          </a:p>
        </p:txBody>
      </p:sp>
      <p:sp>
        <p:nvSpPr>
          <p:cNvPr id="1945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D0220CA-308C-684D-A8C6-DE8CD079EEB9}" type="slidenum">
              <a:rPr lang="en-US">
                <a:latin typeface="Calibri" charset="0"/>
              </a:rPr>
              <a:pPr eaLnBrk="1" hangingPunct="1"/>
              <a:t>32</a:t>
            </a:fld>
            <a:endParaRPr lang="en-US">
              <a:latin typeface="Calibri" charset="0"/>
            </a:endParaRPr>
          </a:p>
        </p:txBody>
      </p:sp>
    </p:spTree>
    <p:extLst>
      <p:ext uri="{BB962C8B-B14F-4D97-AF65-F5344CB8AC3E}">
        <p14:creationId xmlns:p14="http://schemas.microsoft.com/office/powerpoint/2010/main" val="2850632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This </a:t>
            </a:r>
            <a:r>
              <a:rPr lang="en-US" dirty="0">
                <a:latin typeface="Calibri" charset="0"/>
              </a:rPr>
              <a:t>chart implies that the negative explanatory style leads to depression. However, as the next chart will show, depression makes it more likely to make cognitive problems such as this negative attributional style. </a:t>
            </a:r>
          </a:p>
          <a:p>
            <a:r>
              <a:rPr lang="en-US" dirty="0">
                <a:latin typeface="Calibri" charset="0"/>
              </a:rPr>
              <a:t>As Martin Seligman has suggested (quote in the text), depression can be caused by </a:t>
            </a:r>
            <a:r>
              <a:rPr lang="ja-JP" altLang="en-US" dirty="0">
                <a:latin typeface="Calibri" charset="0"/>
              </a:rPr>
              <a:t>“</a:t>
            </a:r>
            <a:r>
              <a:rPr lang="en-US" dirty="0">
                <a:latin typeface="Calibri" charset="0"/>
              </a:rPr>
              <a:t>preexisting pessimism encountering failure.</a:t>
            </a:r>
            <a:r>
              <a:rPr lang="ja-JP" altLang="en-US" dirty="0" smtClean="0">
                <a:latin typeface="Calibri" charset="0"/>
              </a:rPr>
              <a:t>”</a:t>
            </a:r>
            <a:endParaRPr lang="en-GB" altLang="ja-JP" dirty="0" smtClean="0">
              <a:latin typeface="Calibri" charset="0"/>
            </a:endParaRPr>
          </a:p>
          <a:p>
            <a:endParaRPr lang="en-GB" dirty="0" smtClean="0">
              <a:latin typeface="Calibri" charset="0"/>
            </a:endParaRPr>
          </a:p>
          <a:p>
            <a:r>
              <a:rPr lang="en-GB" dirty="0" smtClean="0">
                <a:latin typeface="Calibri" charset="0"/>
              </a:rPr>
              <a:t>Global Stable Internal vs Specific Temporary External</a:t>
            </a:r>
          </a:p>
          <a:p>
            <a:endParaRPr lang="en-GB" dirty="0" smtClean="0">
              <a:latin typeface="Calibri" charset="0"/>
            </a:endParaRPr>
          </a:p>
          <a:p>
            <a:r>
              <a:rPr lang="en-GB" dirty="0" smtClean="0">
                <a:latin typeface="Calibri" charset="0"/>
              </a:rPr>
              <a:t>Explanatory</a:t>
            </a:r>
            <a:r>
              <a:rPr lang="en-GB" baseline="0" dirty="0" smtClean="0">
                <a:latin typeface="Calibri" charset="0"/>
              </a:rPr>
              <a:t> Styles and Depression</a:t>
            </a:r>
            <a:endParaRPr lang="en-GB" dirty="0" smtClean="0">
              <a:latin typeface="Calibri" charset="0"/>
            </a:endParaRPr>
          </a:p>
          <a:p>
            <a:r>
              <a:rPr lang="en-GB" dirty="0" smtClean="0">
                <a:latin typeface="Calibri" charset="0"/>
              </a:rPr>
              <a:t>Global vs Specific</a:t>
            </a:r>
          </a:p>
          <a:p>
            <a:r>
              <a:rPr lang="en-GB" dirty="0" smtClean="0">
                <a:latin typeface="Calibri" charset="0"/>
              </a:rPr>
              <a:t>Stable vs Temporary</a:t>
            </a:r>
          </a:p>
          <a:p>
            <a:r>
              <a:rPr lang="en-GB" dirty="0" smtClean="0">
                <a:latin typeface="Calibri" charset="0"/>
              </a:rPr>
              <a:t>Internal</a:t>
            </a:r>
            <a:r>
              <a:rPr lang="en-GB" baseline="0" dirty="0" smtClean="0">
                <a:latin typeface="Calibri" charset="0"/>
              </a:rPr>
              <a:t> vs External</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829E4BD-6458-054D-A0CE-4C26A6A6763D}" type="slidenum">
              <a:rPr lang="en-US">
                <a:latin typeface="Calibri" charset="0"/>
              </a:rPr>
              <a:pPr eaLnBrk="1" hangingPunct="1"/>
              <a:t>33</a:t>
            </a:fld>
            <a:endParaRPr lang="en-US">
              <a:latin typeface="Calibri" charset="0"/>
            </a:endParaRPr>
          </a:p>
        </p:txBody>
      </p:sp>
    </p:spTree>
    <p:extLst>
      <p:ext uri="{BB962C8B-B14F-4D97-AF65-F5344CB8AC3E}">
        <p14:creationId xmlns:p14="http://schemas.microsoft.com/office/powerpoint/2010/main" val="2099219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Palatino Linotype" charset="0"/>
              </a:rPr>
              <a:t>Literally</a:t>
            </a:r>
            <a:r>
              <a:rPr lang="en-US" dirty="0">
                <a:latin typeface="Palatino Linotype" charset="0"/>
              </a:rPr>
              <a:t>, </a:t>
            </a:r>
            <a:r>
              <a:rPr lang="en-US" dirty="0">
                <a:solidFill>
                  <a:srgbClr val="0000FF"/>
                </a:solidFill>
                <a:latin typeface="Palatino Linotype" charset="0"/>
              </a:rPr>
              <a:t>schizophrenia </a:t>
            </a:r>
            <a:r>
              <a:rPr lang="en-US" dirty="0">
                <a:latin typeface="Palatino Linotype" charset="0"/>
              </a:rPr>
              <a:t>means </a:t>
            </a:r>
            <a:r>
              <a:rPr lang="ja-JP" altLang="en-US" dirty="0">
                <a:latin typeface="Palatino Linotype" charset="0"/>
              </a:rPr>
              <a:t>“</a:t>
            </a:r>
            <a:r>
              <a:rPr lang="en-US" dirty="0">
                <a:latin typeface="Palatino Linotype" charset="0"/>
              </a:rPr>
              <a:t>split mind,</a:t>
            </a:r>
            <a:r>
              <a:rPr lang="ja-JP" altLang="en-US" dirty="0">
                <a:latin typeface="Palatino Linotype" charset="0"/>
              </a:rPr>
              <a:t>”</a:t>
            </a:r>
            <a:r>
              <a:rPr lang="en-US" dirty="0">
                <a:latin typeface="Palatino Linotype" charset="0"/>
              </a:rPr>
              <a:t> but NOT split personality. The person who invented the term, Eugen </a:t>
            </a:r>
            <a:r>
              <a:rPr lang="en-US" dirty="0" err="1">
                <a:latin typeface="Palatino Linotype" charset="0"/>
              </a:rPr>
              <a:t>Bleuler</a:t>
            </a:r>
            <a:r>
              <a:rPr lang="en-US" dirty="0">
                <a:latin typeface="Palatino Linotype" charset="0"/>
              </a:rPr>
              <a:t> (1857-1939), spoke of a splintering of the functions governing thinking, perception, personality, and memory, although I would add emotion to that list. Most noticeable are the perceptual problems such as a split from REALITY.</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2122C10-D231-B348-9DBF-6E9D3BDA59FE}" type="slidenum">
              <a:rPr lang="en-US">
                <a:latin typeface="Calibri" charset="0"/>
              </a:rPr>
              <a:pPr eaLnBrk="1" hangingPunct="1"/>
              <a:t>35</a:t>
            </a:fld>
            <a:endParaRPr lang="en-US">
              <a:latin typeface="Calibri" charset="0"/>
            </a:endParaRPr>
          </a:p>
        </p:txBody>
      </p:sp>
    </p:spTree>
    <p:extLst>
      <p:ext uri="{BB962C8B-B14F-4D97-AF65-F5344CB8AC3E}">
        <p14:creationId xmlns:p14="http://schemas.microsoft.com/office/powerpoint/2010/main" val="2325236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 </a:t>
            </a:r>
            <a:r>
              <a:rPr lang="en-US" i="1" dirty="0" smtClean="0"/>
              <a:t>medical model</a:t>
            </a:r>
            <a:r>
              <a:rPr lang="en-US" dirty="0" smtClean="0"/>
              <a:t> assumes that psychological disorders are mental illnesses with physical causes that can be diagnosed, treated, and, in most cases, cured through therapy, sometimes in a hospital</a:t>
            </a:r>
          </a:p>
          <a:p>
            <a:r>
              <a:rPr lang="en-US" dirty="0" smtClean="0">
                <a:latin typeface="Calibri" charset="0"/>
              </a:rPr>
              <a:t>The </a:t>
            </a:r>
            <a:r>
              <a:rPr lang="en-US" dirty="0">
                <a:latin typeface="Calibri" charset="0"/>
              </a:rPr>
              <a:t>medical model also implies ideas about etiology, the cause of mental disorders. It is not always possible to determine the cause of a specific mental disorder, but in general, the assumption here is that the cause is physical and mental, and not spiritual.</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923C29F-4D8E-3E4C-A7E4-31B7D7FE8FC9}" type="slidenum">
              <a:rPr lang="en-US">
                <a:latin typeface="Calibri" charset="0"/>
              </a:rPr>
              <a:pPr eaLnBrk="1" hangingPunct="1"/>
              <a:t>4</a:t>
            </a:fld>
            <a:endParaRPr lang="en-US">
              <a:latin typeface="Calibri" charset="0"/>
            </a:endParaRPr>
          </a:p>
        </p:txBody>
      </p:sp>
    </p:spTree>
    <p:extLst>
      <p:ext uri="{BB962C8B-B14F-4D97-AF65-F5344CB8AC3E}">
        <p14:creationId xmlns:p14="http://schemas.microsoft.com/office/powerpoint/2010/main" val="2996280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Hallucination-</a:t>
            </a:r>
            <a:r>
              <a:rPr lang="en-US" baseline="0" dirty="0" smtClean="0">
                <a:latin typeface="Calibri" charset="0"/>
              </a:rPr>
              <a:t> sensory experience without sensory stimulation </a:t>
            </a:r>
            <a:endParaRPr lang="en-US" dirty="0" smtClean="0">
              <a:latin typeface="Calibri" charset="0"/>
            </a:endParaRPr>
          </a:p>
          <a:p>
            <a:r>
              <a:rPr lang="en-US" dirty="0" smtClean="0">
                <a:latin typeface="Calibri" charset="0"/>
              </a:rPr>
              <a:t>They think they are being persecuted. </a:t>
            </a:r>
            <a:endParaRPr lang="en-US" dirty="0">
              <a:latin typeface="Calibri" charset="0"/>
            </a:endParaRPr>
          </a:p>
          <a:p>
            <a:r>
              <a:rPr lang="en-US" dirty="0">
                <a:latin typeface="Calibri" charset="0"/>
              </a:rPr>
              <a:t>You can ask first, </a:t>
            </a:r>
            <a:r>
              <a:rPr lang="ja-JP" altLang="en-US" dirty="0">
                <a:latin typeface="Calibri" charset="0"/>
              </a:rPr>
              <a:t>“</a:t>
            </a:r>
            <a:r>
              <a:rPr lang="en-US" dirty="0">
                <a:latin typeface="Calibri" charset="0"/>
              </a:rPr>
              <a:t>which of these are negative symptoms?</a:t>
            </a:r>
            <a:r>
              <a:rPr lang="ja-JP" altLang="en-US" dirty="0">
                <a:latin typeface="Calibri" charset="0"/>
              </a:rPr>
              <a:t>”</a:t>
            </a:r>
            <a:r>
              <a:rPr lang="en-US" dirty="0">
                <a:latin typeface="Calibri" charset="0"/>
              </a:rPr>
              <a:t> Students have experienced this sense of the words </a:t>
            </a:r>
            <a:r>
              <a:rPr lang="ja-JP" altLang="en-US" dirty="0">
                <a:latin typeface="Calibri" charset="0"/>
              </a:rPr>
              <a:t>“</a:t>
            </a:r>
            <a:r>
              <a:rPr lang="en-US" dirty="0">
                <a:latin typeface="Calibri" charset="0"/>
              </a:rPr>
              <a:t>positive</a:t>
            </a:r>
            <a:r>
              <a:rPr lang="ja-JP" altLang="en-US" dirty="0">
                <a:latin typeface="Calibri" charset="0"/>
              </a:rPr>
              <a:t>”</a:t>
            </a:r>
            <a:r>
              <a:rPr lang="en-US" dirty="0">
                <a:latin typeface="Calibri" charset="0"/>
              </a:rPr>
              <a:t> and </a:t>
            </a:r>
            <a:r>
              <a:rPr lang="ja-JP" altLang="en-US" dirty="0">
                <a:latin typeface="Calibri" charset="0"/>
              </a:rPr>
              <a:t>“</a:t>
            </a:r>
            <a:r>
              <a:rPr lang="en-US" dirty="0">
                <a:latin typeface="Calibri" charset="0"/>
              </a:rPr>
              <a:t>negative</a:t>
            </a:r>
            <a:r>
              <a:rPr lang="ja-JP" altLang="en-US" dirty="0">
                <a:latin typeface="Calibri" charset="0"/>
              </a:rPr>
              <a:t>”</a:t>
            </a:r>
            <a:r>
              <a:rPr lang="en-US" dirty="0">
                <a:latin typeface="Calibri" charset="0"/>
              </a:rPr>
              <a:t> when talking about reinforcement, but it</a:t>
            </a:r>
            <a:r>
              <a:rPr lang="ja-JP" altLang="en-US" dirty="0">
                <a:latin typeface="Calibri" charset="0"/>
              </a:rPr>
              <a:t>’</a:t>
            </a:r>
            <a:r>
              <a:rPr lang="en-US" dirty="0">
                <a:latin typeface="Calibri" charset="0"/>
              </a:rPr>
              <a:t>s a difficult shift in word usage so it</a:t>
            </a:r>
            <a:r>
              <a:rPr lang="ja-JP" altLang="en-US" dirty="0">
                <a:latin typeface="Calibri" charset="0"/>
              </a:rPr>
              <a:t>’</a:t>
            </a:r>
            <a:r>
              <a:rPr lang="en-US" dirty="0">
                <a:latin typeface="Calibri" charset="0"/>
              </a:rPr>
              <a:t>s worth testing them on it here. Some of the symptoms, such as disorganized thought and catatonia, could arguably be placed in either column.</a:t>
            </a:r>
          </a:p>
        </p:txBody>
      </p:sp>
      <p:sp>
        <p:nvSpPr>
          <p:cNvPr id="17305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47A2B5E-2188-B844-940E-FAD595AC5720}" type="slidenum">
              <a:rPr lang="en-US">
                <a:latin typeface="Calibri" charset="0"/>
              </a:rPr>
              <a:pPr eaLnBrk="1" hangingPunct="1"/>
              <a:t>36</a:t>
            </a:fld>
            <a:endParaRPr lang="en-US">
              <a:latin typeface="Calibri" charset="0"/>
            </a:endParaRPr>
          </a:p>
        </p:txBody>
      </p:sp>
    </p:spTree>
    <p:extLst>
      <p:ext uri="{BB962C8B-B14F-4D97-AF65-F5344CB8AC3E}">
        <p14:creationId xmlns:p14="http://schemas.microsoft.com/office/powerpoint/2010/main" val="3410641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065DD02-926B-3A41-8D1F-C1F0D9DCE08A}" type="slidenum">
              <a:rPr lang="en-US">
                <a:latin typeface="Calibri" charset="0"/>
              </a:rPr>
              <a:pPr eaLnBrk="1" hangingPunct="1"/>
              <a:t>37</a:t>
            </a:fld>
            <a:endParaRPr lang="en-US">
              <a:latin typeface="Calibri" charset="0"/>
            </a:endParaRPr>
          </a:p>
        </p:txBody>
      </p:sp>
    </p:spTree>
    <p:extLst>
      <p:ext uri="{BB962C8B-B14F-4D97-AF65-F5344CB8AC3E}">
        <p14:creationId xmlns:p14="http://schemas.microsoft.com/office/powerpoint/2010/main" val="605550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smtClean="0">
                <a:latin typeface="Calibri" charset="0"/>
              </a:rPr>
              <a:t>There </a:t>
            </a:r>
            <a:r>
              <a:rPr lang="en-US" b="0" dirty="0">
                <a:latin typeface="Calibri" charset="0"/>
              </a:rPr>
              <a:t>is recent evidence that hallucinations in schizophrenia are caused in part because there is dysfunction in the parts of the brain that identify what is self vs. what is external. Thus, the fleeting ideas in the thought balloon might trigger, not just follow, the </a:t>
            </a:r>
            <a:r>
              <a:rPr lang="ja-JP" altLang="en-US" b="0" dirty="0">
                <a:latin typeface="Calibri" charset="0"/>
              </a:rPr>
              <a:t>“</a:t>
            </a:r>
            <a:r>
              <a:rPr lang="en-US" b="0" dirty="0">
                <a:latin typeface="Calibri" charset="0"/>
              </a:rPr>
              <a:t>heard</a:t>
            </a:r>
            <a:r>
              <a:rPr lang="ja-JP" altLang="en-US" b="0" dirty="0">
                <a:latin typeface="Calibri" charset="0"/>
              </a:rPr>
              <a:t>”</a:t>
            </a:r>
            <a:r>
              <a:rPr lang="en-US" b="0" dirty="0">
                <a:latin typeface="Calibri" charset="0"/>
              </a:rPr>
              <a:t> words about being evil.</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1794564-9DA1-914B-864B-C73A92E1E4C9}" type="slidenum">
              <a:rPr lang="en-US">
                <a:latin typeface="Calibri" charset="0"/>
              </a:rPr>
              <a:pPr eaLnBrk="1" hangingPunct="1"/>
              <a:t>38</a:t>
            </a:fld>
            <a:endParaRPr lang="en-US">
              <a:latin typeface="Calibri" charset="0"/>
            </a:endParaRPr>
          </a:p>
        </p:txBody>
      </p:sp>
    </p:spTree>
    <p:extLst>
      <p:ext uri="{BB962C8B-B14F-4D97-AF65-F5344CB8AC3E}">
        <p14:creationId xmlns:p14="http://schemas.microsoft.com/office/powerpoint/2010/main" val="427568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E23E2BE-4D93-7A4F-9BEA-2A4063CD4AF8}" type="slidenum">
              <a:rPr lang="en-US">
                <a:latin typeface="Calibri" charset="0"/>
              </a:rPr>
              <a:pPr eaLnBrk="1" hangingPunct="1"/>
              <a:t>39</a:t>
            </a:fld>
            <a:endParaRPr lang="en-US">
              <a:latin typeface="Calibri" charset="0"/>
            </a:endParaRPr>
          </a:p>
        </p:txBody>
      </p:sp>
    </p:spTree>
    <p:extLst>
      <p:ext uri="{BB962C8B-B14F-4D97-AF65-F5344CB8AC3E}">
        <p14:creationId xmlns:p14="http://schemas.microsoft.com/office/powerpoint/2010/main" val="2266217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ja-JP" altLang="en-US" dirty="0" smtClean="0">
                <a:latin typeface="Calibri" charset="0"/>
              </a:rPr>
              <a:t>“</a:t>
            </a:r>
            <a:r>
              <a:rPr lang="en-US" dirty="0">
                <a:latin typeface="Calibri" charset="0"/>
              </a:rPr>
              <a:t>Course</a:t>
            </a:r>
            <a:r>
              <a:rPr lang="ja-JP" altLang="en-US" dirty="0">
                <a:latin typeface="Calibri" charset="0"/>
              </a:rPr>
              <a:t>”</a:t>
            </a:r>
            <a:r>
              <a:rPr lang="en-US" dirty="0">
                <a:latin typeface="Calibri" charset="0"/>
              </a:rPr>
              <a:t> means the development of symptoms over time. </a:t>
            </a:r>
          </a:p>
          <a:p>
            <a:r>
              <a:rPr lang="en-US" dirty="0">
                <a:latin typeface="Calibri" charset="0"/>
              </a:rPr>
              <a:t>Treatment can include not only medication but psychosocial rehabilitation, exercise, psychotherapy, supervised group homes, case management, daily living skills support, and vocational programs. </a:t>
            </a:r>
          </a:p>
          <a:p>
            <a:r>
              <a:rPr lang="en-US" dirty="0">
                <a:latin typeface="Calibri" charset="0"/>
              </a:rPr>
              <a:t>Without real treatment, institutionalization was once the norm, then homelessness and incarceration, now outpatient treatment and </a:t>
            </a:r>
            <a:r>
              <a:rPr lang="ja-JP" altLang="en-US" dirty="0">
                <a:latin typeface="Calibri" charset="0"/>
              </a:rPr>
              <a:t>“</a:t>
            </a:r>
            <a:r>
              <a:rPr lang="en-US" dirty="0">
                <a:latin typeface="Calibri" charset="0"/>
              </a:rPr>
              <a:t>partial hospitalization</a:t>
            </a:r>
            <a:r>
              <a:rPr lang="ja-JP" altLang="en-US" dirty="0">
                <a:latin typeface="Calibri" charset="0"/>
              </a:rPr>
              <a:t>”</a:t>
            </a:r>
            <a:r>
              <a:rPr lang="en-US" dirty="0">
                <a:latin typeface="Calibri" charset="0"/>
              </a:rPr>
              <a:t> (day treatment).</a:t>
            </a:r>
          </a:p>
        </p:txBody>
      </p:sp>
      <p:sp>
        <p:nvSpPr>
          <p:cNvPr id="2355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3BEE355-ED22-8140-BC42-2B2F71C704E2}" type="slidenum">
              <a:rPr lang="en-US">
                <a:latin typeface="Calibri" charset="0"/>
              </a:rPr>
              <a:pPr eaLnBrk="1" hangingPunct="1"/>
              <a:t>40</a:t>
            </a:fld>
            <a:endParaRPr lang="en-US">
              <a:latin typeface="Calibri" charset="0"/>
            </a:endParaRPr>
          </a:p>
        </p:txBody>
      </p:sp>
    </p:spTree>
    <p:extLst>
      <p:ext uri="{BB962C8B-B14F-4D97-AF65-F5344CB8AC3E}">
        <p14:creationId xmlns:p14="http://schemas.microsoft.com/office/powerpoint/2010/main" val="1535026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The </a:t>
            </a:r>
            <a:r>
              <a:rPr lang="en-US" dirty="0">
                <a:latin typeface="Calibri" charset="0"/>
              </a:rPr>
              <a:t>previous slide showed two types of course: acute/reactive and chronic/process. This slide differentiates types of schizophrenia by the pattern of symptoms. </a:t>
            </a:r>
          </a:p>
          <a:p>
            <a:r>
              <a:rPr lang="en-US" dirty="0">
                <a:latin typeface="Calibri" charset="0"/>
              </a:rPr>
              <a:t>Paranoid schizophrenia is the most common and the most likely to be known to students. The symptoms go together as the individual experiences brain-generated perceptions that seem as real as sensory experiences. Often the delusions are an attempt to explain these hallucinations; </a:t>
            </a:r>
            <a:r>
              <a:rPr lang="ja-JP" altLang="en-US" dirty="0">
                <a:latin typeface="Calibri" charset="0"/>
              </a:rPr>
              <a:t>“</a:t>
            </a:r>
            <a:r>
              <a:rPr lang="en-US" dirty="0">
                <a:latin typeface="Calibri" charset="0"/>
              </a:rPr>
              <a:t>thoughts are being broadcast into my head so I must have a special power or role in the world.</a:t>
            </a:r>
            <a:r>
              <a:rPr lang="ja-JP" altLang="en-US" dirty="0">
                <a:latin typeface="Calibri" charset="0"/>
              </a:rPr>
              <a:t>”</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32069B9-92ED-C74B-B01F-44CCDD74F91E}" type="slidenum">
              <a:rPr lang="en-US">
                <a:latin typeface="Calibri" charset="0"/>
              </a:rPr>
              <a:pPr eaLnBrk="1" hangingPunct="1"/>
              <a:t>41</a:t>
            </a:fld>
            <a:endParaRPr lang="en-US">
              <a:latin typeface="Calibri" charset="0"/>
            </a:endParaRPr>
          </a:p>
        </p:txBody>
      </p:sp>
    </p:spTree>
    <p:extLst>
      <p:ext uri="{BB962C8B-B14F-4D97-AF65-F5344CB8AC3E}">
        <p14:creationId xmlns:p14="http://schemas.microsoft.com/office/powerpoint/2010/main" val="1835882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Students </a:t>
            </a:r>
            <a:r>
              <a:rPr lang="en-US" dirty="0">
                <a:latin typeface="Calibri" charset="0"/>
              </a:rPr>
              <a:t>may need reminding that the </a:t>
            </a:r>
            <a:r>
              <a:rPr lang="en-US" b="1" dirty="0">
                <a:latin typeface="Calibri" charset="0"/>
              </a:rPr>
              <a:t>thalamus</a:t>
            </a:r>
            <a:r>
              <a:rPr lang="en-US" dirty="0">
                <a:latin typeface="Calibri" charset="0"/>
              </a:rPr>
              <a:t> was referred to earlier in the course as the </a:t>
            </a:r>
            <a:r>
              <a:rPr lang="en-US" b="1" dirty="0">
                <a:latin typeface="Calibri" charset="0"/>
              </a:rPr>
              <a:t>sensory switchboard.</a:t>
            </a:r>
          </a:p>
          <a:p>
            <a:r>
              <a:rPr lang="en-US" dirty="0">
                <a:latin typeface="Calibri" charset="0"/>
              </a:rPr>
              <a:t>There is also abnormal amygdala functioning in schizophrenia, which could be a result of schizophrenia or could explain the hyper-sensitivity to threat that could feed into paranoid ideas and aggressive reactive behavior.</a:t>
            </a:r>
          </a:p>
          <a:p>
            <a:r>
              <a:rPr lang="en-US" dirty="0">
                <a:latin typeface="Calibri" charset="0"/>
              </a:rPr>
              <a:t>In addition to the shrinkage of the brain tissue, enlargement of the ventricles (fluid-filled areas within and between areas of tissue) can be seen.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9BE905F-BFAF-484E-B7EE-353CBE5DCF02}" type="slidenum">
              <a:rPr lang="en-US">
                <a:latin typeface="Calibri" charset="0"/>
              </a:rPr>
              <a:pPr eaLnBrk="1" hangingPunct="1"/>
              <a:t>42</a:t>
            </a:fld>
            <a:endParaRPr lang="en-US">
              <a:latin typeface="Calibri" charset="0"/>
            </a:endParaRPr>
          </a:p>
        </p:txBody>
      </p:sp>
    </p:spTree>
    <p:extLst>
      <p:ext uri="{BB962C8B-B14F-4D97-AF65-F5344CB8AC3E}">
        <p14:creationId xmlns:p14="http://schemas.microsoft.com/office/powerpoint/2010/main" val="9658305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Questions </a:t>
            </a:r>
            <a:r>
              <a:rPr lang="en-US" dirty="0">
                <a:latin typeface="Calibri" charset="0"/>
              </a:rPr>
              <a:t>to raise here: what does this tell us about the role of genes in schizophrenia? They must play some role, because having more genes in common means more similar likelihood of developing schizophrenia.</a:t>
            </a:r>
          </a:p>
          <a:p>
            <a:pPr eaLnBrk="1" hangingPunct="1">
              <a:spcBef>
                <a:spcPct val="0"/>
              </a:spcBef>
            </a:pPr>
            <a:r>
              <a:rPr lang="en-US" dirty="0">
                <a:latin typeface="Calibri" charset="0"/>
              </a:rPr>
              <a:t>Preview of the next slide, or in place of it: why is the risk not identical for identical twins? It could be environmental factors. Or, it could be a difference beginning even sooner (not sharing a placenta).</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41B69A2-946F-5A44-824E-0DFC1D210340}" type="slidenum">
              <a:rPr lang="en-US">
                <a:latin typeface="Calibri" charset="0"/>
              </a:rPr>
              <a:pPr eaLnBrk="1" hangingPunct="1"/>
              <a:t>43</a:t>
            </a:fld>
            <a:endParaRPr lang="en-US">
              <a:latin typeface="Calibri" charset="0"/>
            </a:endParaRPr>
          </a:p>
        </p:txBody>
      </p:sp>
    </p:spTree>
    <p:extLst>
      <p:ext uri="{BB962C8B-B14F-4D97-AF65-F5344CB8AC3E}">
        <p14:creationId xmlns:p14="http://schemas.microsoft.com/office/powerpoint/2010/main" val="3004815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b="0" dirty="0">
              <a:latin typeface="Calibri" charset="0"/>
            </a:endParaRPr>
          </a:p>
        </p:txBody>
      </p:sp>
      <p:sp>
        <p:nvSpPr>
          <p:cNvPr id="2662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868C651-1237-F443-8BBB-DA445B43E9B9}" type="slidenum">
              <a:rPr lang="en-US">
                <a:latin typeface="Calibri" charset="0"/>
              </a:rPr>
              <a:pPr eaLnBrk="1" hangingPunct="1"/>
              <a:t>45</a:t>
            </a:fld>
            <a:endParaRPr lang="en-US">
              <a:latin typeface="Calibri" charset="0"/>
            </a:endParaRPr>
          </a:p>
        </p:txBody>
      </p:sp>
    </p:spTree>
    <p:extLst>
      <p:ext uri="{BB962C8B-B14F-4D97-AF65-F5344CB8AC3E}">
        <p14:creationId xmlns:p14="http://schemas.microsoft.com/office/powerpoint/2010/main" val="2575428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Psychodynamic therapists don’t talk much about id, ego, and superego. Instead they try to help people understand their current symptoms. They focus on themes across important relationships, including childhood experiences and the therapist relationship.</a:t>
            </a:r>
            <a:endParaRPr lang="en-US" dirty="0"/>
          </a:p>
        </p:txBody>
      </p:sp>
      <p:sp>
        <p:nvSpPr>
          <p:cNvPr id="4" name="Slide Number Placeholder 3"/>
          <p:cNvSpPr>
            <a:spLocks noGrp="1"/>
          </p:cNvSpPr>
          <p:nvPr>
            <p:ph type="sldNum" sz="quarter" idx="10"/>
          </p:nvPr>
        </p:nvSpPr>
        <p:spPr/>
        <p:txBody>
          <a:bodyPr/>
          <a:lstStyle/>
          <a:p>
            <a:fld id="{BE23BE08-376C-944A-80FE-D10F1BB923F5}" type="slidenum">
              <a:rPr lang="en-US" smtClean="0"/>
              <a:t>47</a:t>
            </a:fld>
            <a:endParaRPr lang="en-US"/>
          </a:p>
        </p:txBody>
      </p:sp>
    </p:spTree>
    <p:extLst>
      <p:ext uri="{BB962C8B-B14F-4D97-AF65-F5344CB8AC3E}">
        <p14:creationId xmlns:p14="http://schemas.microsoft.com/office/powerpoint/2010/main" val="26023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In </a:t>
            </a:r>
            <a:r>
              <a:rPr lang="en-US" dirty="0">
                <a:latin typeface="Calibri" charset="0"/>
              </a:rPr>
              <a:t>order to make the definitions clear, each diagnosis in the DSM includes lists of symptoms, often in groups. The DSM includes criteria about how many symptoms must be present in each category to justify a label.</a:t>
            </a:r>
          </a:p>
        </p:txBody>
      </p:sp>
      <p:sp>
        <p:nvSpPr>
          <p:cNvPr id="10342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C1CE87D-A097-CD41-B67E-1FE3A6CAF4C7}" type="slidenum">
              <a:rPr lang="en-US">
                <a:latin typeface="Calibri" charset="0"/>
              </a:rPr>
              <a:pPr eaLnBrk="1" hangingPunct="1"/>
              <a:t>5</a:t>
            </a:fld>
            <a:endParaRPr lang="en-US">
              <a:latin typeface="Calibri" charset="0"/>
            </a:endParaRPr>
          </a:p>
        </p:txBody>
      </p:sp>
    </p:spTree>
    <p:extLst>
      <p:ext uri="{BB962C8B-B14F-4D97-AF65-F5344CB8AC3E}">
        <p14:creationId xmlns:p14="http://schemas.microsoft.com/office/powerpoint/2010/main" val="71467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Instead of focusing on unconscious and repressed thoughts and impulses, ________ therapies focus on conscious thoughts and self-perceptions.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 In this </a:t>
            </a:r>
            <a:r>
              <a:rPr lang="en-US" sz="1200" i="1" kern="1200" dirty="0" smtClean="0">
                <a:solidFill>
                  <a:schemeClr val="tx1"/>
                </a:solidFill>
                <a:latin typeface="+mn-lt"/>
                <a:ea typeface="+mn-ea"/>
                <a:cs typeface="+mn-cs"/>
              </a:rPr>
              <a:t>nondirective therapy,</a:t>
            </a:r>
            <a:r>
              <a:rPr lang="en-US" sz="1200" i="0" kern="1200" dirty="0" smtClean="0">
                <a:solidFill>
                  <a:schemeClr val="tx1"/>
                </a:solidFill>
                <a:latin typeface="+mn-lt"/>
                <a:ea typeface="+mn-ea"/>
                <a:cs typeface="+mn-cs"/>
              </a:rPr>
              <a:t> the therapist listens, without judging or interpreting, and seeks to refrain from directing the client toward certain insights.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 active listening—echoing, restating, and seeking clarification of what the person expresses (verbally or nonverbally) and acknowledging the expressed feelings.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latin typeface="+mn-lt"/>
                <a:ea typeface="+mn-ea"/>
                <a:cs typeface="+mn-cs"/>
                <a:hlinkClick r:id="rId3"/>
              </a:rPr>
              <a:t>3) unconditional positive regard</a:t>
            </a:r>
            <a:r>
              <a:rPr lang="en-US" sz="1200" b="1" u="sng"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caring, accepting, nonjudgmental attitude</a:t>
            </a:r>
            <a:endParaRPr lang="en-US" dirty="0"/>
          </a:p>
        </p:txBody>
      </p:sp>
      <p:sp>
        <p:nvSpPr>
          <p:cNvPr id="4" name="Slide Number Placeholder 3"/>
          <p:cNvSpPr>
            <a:spLocks noGrp="1"/>
          </p:cNvSpPr>
          <p:nvPr>
            <p:ph type="sldNum" sz="quarter" idx="10"/>
          </p:nvPr>
        </p:nvSpPr>
        <p:spPr/>
        <p:txBody>
          <a:bodyPr/>
          <a:lstStyle/>
          <a:p>
            <a:fld id="{BE23BE08-376C-944A-80FE-D10F1BB923F5}" type="slidenum">
              <a:rPr lang="en-US" smtClean="0"/>
              <a:t>48</a:t>
            </a:fld>
            <a:endParaRPr lang="en-US"/>
          </a:p>
        </p:txBody>
      </p:sp>
    </p:spTree>
    <p:extLst>
      <p:ext uri="{BB962C8B-B14F-4D97-AF65-F5344CB8AC3E}">
        <p14:creationId xmlns:p14="http://schemas.microsoft.com/office/powerpoint/2010/main" val="148059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Counterconditioning- pairs the trigger stimulus with a new response </a:t>
            </a:r>
          </a:p>
          <a:p>
            <a:r>
              <a:rPr lang="en-US" sz="1200" b="1" kern="1200" dirty="0" smtClean="0">
                <a:solidFill>
                  <a:schemeClr val="tx1"/>
                </a:solidFill>
                <a:latin typeface="+mn-lt"/>
                <a:ea typeface="+mn-ea"/>
                <a:cs typeface="+mn-cs"/>
              </a:rPr>
              <a:t>systematic desensitization:</a:t>
            </a:r>
            <a:r>
              <a:rPr lang="en-US" sz="1200" b="0" kern="1200" dirty="0" smtClean="0">
                <a:solidFill>
                  <a:schemeClr val="tx1"/>
                </a:solidFill>
                <a:latin typeface="+mn-lt"/>
                <a:ea typeface="+mn-ea"/>
                <a:cs typeface="+mn-cs"/>
              </a:rPr>
              <a:t> a type of exposure therapy that associates a pleasant relaxed state with gradually increasing anxiety-triggering stimuli. Commonly used to treat phobias.</a:t>
            </a:r>
          </a:p>
          <a:p>
            <a:r>
              <a:rPr lang="en-US" sz="1200" b="1" kern="1200" dirty="0" smtClean="0">
                <a:solidFill>
                  <a:schemeClr val="tx1"/>
                </a:solidFill>
                <a:latin typeface="+mn-lt"/>
                <a:ea typeface="+mn-ea"/>
                <a:cs typeface="+mn-cs"/>
              </a:rPr>
              <a:t>virtual reality exposure therapy:</a:t>
            </a:r>
            <a:r>
              <a:rPr lang="en-US" sz="1200" b="0" kern="1200" dirty="0" smtClean="0">
                <a:solidFill>
                  <a:schemeClr val="tx1"/>
                </a:solidFill>
                <a:latin typeface="+mn-lt"/>
                <a:ea typeface="+mn-ea"/>
                <a:cs typeface="+mn-cs"/>
              </a:rPr>
              <a:t> an anxiety treatment that progressively exposes people to electronic simulations of their greatest fears, such as airplane flying, spiders, or public speaking. (p. 682)</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aversive conditioning:</a:t>
            </a:r>
            <a:r>
              <a:rPr lang="en-US" sz="1200" b="0" kern="1200" dirty="0" smtClean="0">
                <a:solidFill>
                  <a:schemeClr val="tx1"/>
                </a:solidFill>
                <a:latin typeface="+mn-lt"/>
                <a:ea typeface="+mn-ea"/>
                <a:cs typeface="+mn-cs"/>
              </a:rPr>
              <a:t> a type of counterconditioning that associates an unpleasant state (such as nausea) with an unwanted behavior (such as drinking alcohol). </a:t>
            </a:r>
            <a:endParaRPr lang="en-US" dirty="0"/>
          </a:p>
        </p:txBody>
      </p:sp>
      <p:sp>
        <p:nvSpPr>
          <p:cNvPr id="4" name="Slide Number Placeholder 3"/>
          <p:cNvSpPr>
            <a:spLocks noGrp="1"/>
          </p:cNvSpPr>
          <p:nvPr>
            <p:ph type="sldNum" sz="quarter" idx="10"/>
          </p:nvPr>
        </p:nvSpPr>
        <p:spPr/>
        <p:txBody>
          <a:bodyPr/>
          <a:lstStyle/>
          <a:p>
            <a:fld id="{BE23BE08-376C-944A-80FE-D10F1BB923F5}" type="slidenum">
              <a:rPr lang="en-US" smtClean="0"/>
              <a:t>49</a:t>
            </a:fld>
            <a:endParaRPr lang="en-US"/>
          </a:p>
        </p:txBody>
      </p:sp>
    </p:spTree>
    <p:extLst>
      <p:ext uri="{BB962C8B-B14F-4D97-AF65-F5344CB8AC3E}">
        <p14:creationId xmlns:p14="http://schemas.microsoft.com/office/powerpoint/2010/main" val="2741791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Dialectical</a:t>
            </a:r>
            <a:r>
              <a:rPr lang="en-GB" baseline="0" dirty="0" smtClean="0"/>
              <a:t> behaviour theory</a:t>
            </a:r>
            <a:endParaRPr lang="en-GB" dirty="0"/>
          </a:p>
        </p:txBody>
      </p:sp>
      <p:sp>
        <p:nvSpPr>
          <p:cNvPr id="4" name="Slide Number Placeholder 3"/>
          <p:cNvSpPr>
            <a:spLocks noGrp="1"/>
          </p:cNvSpPr>
          <p:nvPr>
            <p:ph type="sldNum" sz="quarter" idx="10"/>
          </p:nvPr>
        </p:nvSpPr>
        <p:spPr/>
        <p:txBody>
          <a:bodyPr/>
          <a:lstStyle/>
          <a:p>
            <a:fld id="{BE23BE08-376C-944A-80FE-D10F1BB923F5}" type="slidenum">
              <a:rPr lang="en-US" smtClean="0"/>
              <a:t>50</a:t>
            </a:fld>
            <a:endParaRPr lang="en-US"/>
          </a:p>
        </p:txBody>
      </p:sp>
    </p:spTree>
    <p:extLst>
      <p:ext uri="{BB962C8B-B14F-4D97-AF65-F5344CB8AC3E}">
        <p14:creationId xmlns:p14="http://schemas.microsoft.com/office/powerpoint/2010/main" val="380191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kern="1200" dirty="0" smtClean="0">
                <a:solidFill>
                  <a:schemeClr val="tx1"/>
                </a:solidFill>
                <a:effectLst/>
                <a:latin typeface="+mn-lt"/>
                <a:ea typeface="+mn-ea"/>
                <a:cs typeface="+mn-cs"/>
              </a:rPr>
              <a:t>A fundamental problem with the diagnostic labeling of psychologically disordered behaviors is that the labels often</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bias our perceptions of the labeled person.</a:t>
            </a:r>
            <a:endParaRPr lang="en-US" dirty="0" smtClean="0">
              <a:latin typeface="Calibri" charset="0"/>
            </a:endParaRPr>
          </a:p>
          <a:p>
            <a:pPr marL="228600" indent="-228600">
              <a:buFontTx/>
              <a:buAutoNum type="arabicPeriod"/>
            </a:pPr>
            <a:r>
              <a:rPr lang="en-US" dirty="0" smtClean="0">
                <a:latin typeface="Calibri" charset="0"/>
              </a:rPr>
              <a:t>The </a:t>
            </a:r>
            <a:r>
              <a:rPr lang="en-US" dirty="0">
                <a:latin typeface="Calibri" charset="0"/>
              </a:rPr>
              <a:t>first critique has been raised about the DSM 5 in particular, including the possibility that some depression that is part of a grieving process may be more likely to be called a disorder (implying that it needs to be treated).</a:t>
            </a:r>
          </a:p>
          <a:p>
            <a:pPr marL="228600" indent="-228600">
              <a:buFontTx/>
              <a:buAutoNum type="arabicPeriod"/>
            </a:pPr>
            <a:r>
              <a:rPr lang="en-US" dirty="0">
                <a:latin typeface="Calibri" charset="0"/>
              </a:rPr>
              <a:t>Valid, reliable criteria might address this concern.</a:t>
            </a:r>
          </a:p>
          <a:p>
            <a:pPr marL="228600" indent="-228600">
              <a:buFontTx/>
              <a:buAutoNum type="arabicPeriod"/>
            </a:pPr>
            <a:r>
              <a:rPr lang="en-US" dirty="0">
                <a:latin typeface="Calibri" charset="0"/>
              </a:rPr>
              <a:t>In an older DSM, homosexuality was considered a disorder. In the current and future versions, there are more adult labels for symptoms more likely to be evident in females, such as anxiety and depression, and fewer </a:t>
            </a:r>
            <a:r>
              <a:rPr lang="ja-JP" altLang="en-US" dirty="0">
                <a:latin typeface="Calibri" charset="0"/>
              </a:rPr>
              <a:t>“</a:t>
            </a:r>
            <a:r>
              <a:rPr lang="en-US" dirty="0">
                <a:latin typeface="Calibri" charset="0"/>
              </a:rPr>
              <a:t>male</a:t>
            </a:r>
            <a:r>
              <a:rPr lang="ja-JP" altLang="en-US" dirty="0">
                <a:latin typeface="Calibri" charset="0"/>
              </a:rPr>
              <a:t>”</a:t>
            </a:r>
            <a:r>
              <a:rPr lang="en-US" dirty="0">
                <a:latin typeface="Calibri" charset="0"/>
              </a:rPr>
              <a:t> diagnoses (such as diagnoses that relate to the emotion of anger). </a:t>
            </a:r>
          </a:p>
          <a:p>
            <a:pPr marL="228600" indent="-228600">
              <a:buFontTx/>
              <a:buAutoNum type="arabicPeriod"/>
            </a:pPr>
            <a:r>
              <a:rPr lang="en-US" dirty="0">
                <a:latin typeface="Calibri" charset="0"/>
              </a:rPr>
              <a:t>See if students can connect the impact of diagnoses to the general impact of having schema, concepts and categories that organize and influence our perceptions</a:t>
            </a:r>
            <a:r>
              <a:rPr lang="en-US" dirty="0" smtClean="0">
                <a:latin typeface="Calibri" charset="0"/>
              </a:rPr>
              <a:t>. (</a:t>
            </a:r>
            <a:r>
              <a:rPr lang="en-US" dirty="0" err="1" smtClean="0">
                <a:latin typeface="Calibri" charset="0"/>
              </a:rPr>
              <a:t>Rosenhan</a:t>
            </a:r>
            <a:r>
              <a:rPr lang="en-US" dirty="0" smtClean="0">
                <a:latin typeface="Calibri" charset="0"/>
              </a:rPr>
              <a:t> study)/</a:t>
            </a:r>
            <a:r>
              <a:rPr lang="en-US" baseline="0" dirty="0" smtClean="0">
                <a:latin typeface="Calibri" charset="0"/>
              </a:rPr>
              <a:t>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1068C1A-A99F-D740-9673-E39ABFD291C1}" type="slidenum">
              <a:rPr lang="en-US">
                <a:latin typeface="Calibri" charset="0"/>
              </a:rPr>
              <a:pPr eaLnBrk="1" hangingPunct="1"/>
              <a:t>6</a:t>
            </a:fld>
            <a:endParaRPr lang="en-US">
              <a:latin typeface="Calibri" charset="0"/>
            </a:endParaRPr>
          </a:p>
        </p:txBody>
      </p:sp>
    </p:spTree>
    <p:extLst>
      <p:ext uri="{BB962C8B-B14F-4D97-AF65-F5344CB8AC3E}">
        <p14:creationId xmlns:p14="http://schemas.microsoft.com/office/powerpoint/2010/main" val="266978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a:latin typeface="Calibri" charset="0"/>
              </a:rPr>
              <a:t>No animation.</a:t>
            </a:r>
          </a:p>
          <a:p>
            <a:r>
              <a:rPr lang="en-US" dirty="0">
                <a:latin typeface="Calibri" charset="0"/>
              </a:rPr>
              <a:t>Depression and schizophrenia are found all over the world. Bulimia, however appears mostly in the United States and pockets of Americanized culture elsewhere</a:t>
            </a:r>
            <a:r>
              <a:rPr lang="en-US" dirty="0" smtClean="0">
                <a:latin typeface="Calibri" charset="0"/>
              </a:rPr>
              <a:t>.</a:t>
            </a:r>
          </a:p>
          <a:p>
            <a:r>
              <a:rPr lang="en-US" dirty="0" smtClean="0">
                <a:latin typeface="Calibri" charset="0"/>
              </a:rPr>
              <a:t>What can this mean about the US?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2371185-7078-B842-B2F7-4C5B2BD3BB96}" type="slidenum">
              <a:rPr lang="en-US">
                <a:latin typeface="Calibri" charset="0"/>
              </a:rPr>
              <a:pPr eaLnBrk="1" hangingPunct="1"/>
              <a:t>7</a:t>
            </a:fld>
            <a:endParaRPr lang="en-US">
              <a:latin typeface="Calibri" charset="0"/>
            </a:endParaRPr>
          </a:p>
        </p:txBody>
      </p:sp>
    </p:spTree>
    <p:extLst>
      <p:ext uri="{BB962C8B-B14F-4D97-AF65-F5344CB8AC3E}">
        <p14:creationId xmlns:p14="http://schemas.microsoft.com/office/powerpoint/2010/main" val="4027081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1" i="1" kern="1200" dirty="0" smtClean="0">
                <a:solidFill>
                  <a:schemeClr val="tx1"/>
                </a:solidFill>
                <a:latin typeface="+mn-lt"/>
                <a:ea typeface="+mn-ea"/>
                <a:cs typeface="+mn-cs"/>
              </a:rPr>
              <a:t>Generalized anxiety disorder,</a:t>
            </a:r>
            <a:r>
              <a:rPr lang="en-US" sz="1200" b="0" i="0" kern="1200" dirty="0" smtClean="0">
                <a:solidFill>
                  <a:schemeClr val="tx1"/>
                </a:solidFill>
                <a:latin typeface="+mn-lt"/>
                <a:ea typeface="+mn-ea"/>
                <a:cs typeface="+mn-cs"/>
              </a:rPr>
              <a:t> in which a person is unexplainably and continually tense and uneasy</a:t>
            </a:r>
          </a:p>
          <a:p>
            <a:r>
              <a:rPr lang="en-US" sz="1200" b="1" i="1" kern="1200" dirty="0" smtClean="0">
                <a:solidFill>
                  <a:schemeClr val="tx1"/>
                </a:solidFill>
                <a:latin typeface="+mn-lt"/>
                <a:ea typeface="+mn-ea"/>
                <a:cs typeface="+mn-cs"/>
              </a:rPr>
              <a:t>Panic disorder,</a:t>
            </a:r>
            <a:r>
              <a:rPr lang="en-US" sz="1200" b="0" i="0" kern="1200" dirty="0" smtClean="0">
                <a:solidFill>
                  <a:schemeClr val="tx1"/>
                </a:solidFill>
                <a:latin typeface="+mn-lt"/>
                <a:ea typeface="+mn-ea"/>
                <a:cs typeface="+mn-cs"/>
              </a:rPr>
              <a:t> in which a person experiences sudden episodes of intense dread</a:t>
            </a:r>
          </a:p>
          <a:p>
            <a:r>
              <a:rPr lang="en-US" sz="1200" b="1" i="1" kern="1200" dirty="0" smtClean="0">
                <a:solidFill>
                  <a:schemeClr val="tx1"/>
                </a:solidFill>
                <a:latin typeface="+mn-lt"/>
                <a:ea typeface="+mn-ea"/>
                <a:cs typeface="+mn-cs"/>
              </a:rPr>
              <a:t>Phobias,</a:t>
            </a:r>
            <a:r>
              <a:rPr lang="en-US" sz="1200" b="0" i="0" kern="1200" dirty="0" smtClean="0">
                <a:solidFill>
                  <a:schemeClr val="tx1"/>
                </a:solidFill>
                <a:latin typeface="+mn-lt"/>
                <a:ea typeface="+mn-ea"/>
                <a:cs typeface="+mn-cs"/>
              </a:rPr>
              <a:t> in which a person is intensely and irrationally afraid of a specific object, activity, or situation</a:t>
            </a:r>
          </a:p>
          <a:p>
            <a:r>
              <a:rPr lang="en-US" sz="1200" b="1" i="1" kern="1200" dirty="0" smtClean="0">
                <a:solidFill>
                  <a:schemeClr val="tx1"/>
                </a:solidFill>
                <a:latin typeface="+mn-lt"/>
                <a:ea typeface="+mn-ea"/>
                <a:cs typeface="+mn-cs"/>
              </a:rPr>
              <a:t>Obsessive-compulsive disorder,</a:t>
            </a:r>
            <a:r>
              <a:rPr lang="en-US" sz="1200" b="0" i="0" kern="1200" dirty="0" smtClean="0">
                <a:solidFill>
                  <a:schemeClr val="tx1"/>
                </a:solidFill>
                <a:latin typeface="+mn-lt"/>
                <a:ea typeface="+mn-ea"/>
                <a:cs typeface="+mn-cs"/>
              </a:rPr>
              <a:t> in which a person is troubled by repetitive thoughts and/or actions</a:t>
            </a:r>
          </a:p>
          <a:p>
            <a:r>
              <a:rPr lang="en-US" sz="1200" b="1" i="1" kern="1200" dirty="0" smtClean="0">
                <a:solidFill>
                  <a:schemeClr val="tx1"/>
                </a:solidFill>
                <a:latin typeface="+mn-lt"/>
                <a:ea typeface="+mn-ea"/>
                <a:cs typeface="+mn-cs"/>
              </a:rPr>
              <a:t>Post-traumatic stress disorder,</a:t>
            </a:r>
            <a:r>
              <a:rPr lang="en-US" sz="1200" b="0" i="0" kern="1200" dirty="0" smtClean="0">
                <a:solidFill>
                  <a:schemeClr val="tx1"/>
                </a:solidFill>
                <a:latin typeface="+mn-lt"/>
                <a:ea typeface="+mn-ea"/>
                <a:cs typeface="+mn-cs"/>
              </a:rPr>
              <a:t> in which a person has lingering memories, nightmares, and other symptoms for weeks after a severely threatening, uncontrollable event</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014DD4B-7DAF-AF4A-B4AB-4B18EF1C194D}" type="slidenum">
              <a:rPr lang="en-US">
                <a:latin typeface="Calibri" charset="0"/>
              </a:rPr>
              <a:pPr eaLnBrk="1" hangingPunct="1"/>
              <a:t>9</a:t>
            </a:fld>
            <a:endParaRPr lang="en-US">
              <a:latin typeface="Calibri" charset="0"/>
            </a:endParaRPr>
          </a:p>
        </p:txBody>
      </p:sp>
    </p:spTree>
    <p:extLst>
      <p:ext uri="{BB962C8B-B14F-4D97-AF65-F5344CB8AC3E}">
        <p14:creationId xmlns:p14="http://schemas.microsoft.com/office/powerpoint/2010/main" val="232160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smtClean="0">
                <a:latin typeface="Calibri" charset="0"/>
              </a:rPr>
              <a:t>Free floating- not being able to </a:t>
            </a:r>
            <a:r>
              <a:rPr lang="en-US" b="1" dirty="0" err="1" smtClean="0">
                <a:latin typeface="Calibri" charset="0"/>
              </a:rPr>
              <a:t>idetify</a:t>
            </a:r>
            <a:r>
              <a:rPr lang="en-US" b="1" baseline="0" dirty="0" smtClean="0">
                <a:latin typeface="Calibri" charset="0"/>
              </a:rPr>
              <a:t> the source of anxiety </a:t>
            </a:r>
            <a:endParaRPr lang="en-US" b="1" dirty="0">
              <a:latin typeface="Calibri" charset="0"/>
            </a:endParaRPr>
          </a:p>
          <a:p>
            <a:r>
              <a:rPr lang="en-US" dirty="0">
                <a:latin typeface="Calibri" charset="0"/>
              </a:rPr>
              <a:t>GAD tends to occur along with mild but persistent depression. </a:t>
            </a:r>
          </a:p>
          <a:p>
            <a:r>
              <a:rPr lang="en-US" dirty="0">
                <a:latin typeface="Calibri" charset="0"/>
              </a:rPr>
              <a:t>GAD becomes more rare after age 50. Why might that be? Perhaps experience shows that things usually don</a:t>
            </a:r>
            <a:r>
              <a:rPr lang="ja-JP" altLang="en-US" dirty="0">
                <a:latin typeface="Calibri" charset="0"/>
              </a:rPr>
              <a:t>’</a:t>
            </a:r>
            <a:r>
              <a:rPr lang="en-US" dirty="0">
                <a:latin typeface="Calibri" charset="0"/>
              </a:rPr>
              <a:t>t turn out as badly as those with Generalized Anxiety Disorder think they will</a:t>
            </a:r>
            <a:r>
              <a:rPr lang="en-US" dirty="0" smtClean="0">
                <a:latin typeface="Calibri" charset="0"/>
              </a:rPr>
              <a:t>.</a:t>
            </a:r>
          </a:p>
          <a:p>
            <a:r>
              <a:rPr lang="en-US" dirty="0" smtClean="0">
                <a:latin typeface="Calibri" charset="0"/>
              </a:rPr>
              <a:t>Prevalence</a:t>
            </a:r>
            <a:r>
              <a:rPr lang="en-US" baseline="0" dirty="0" smtClean="0">
                <a:latin typeface="Calibri" charset="0"/>
              </a:rPr>
              <a:t> about 3%</a:t>
            </a:r>
          </a:p>
          <a:p>
            <a:r>
              <a:rPr lang="en-US" baseline="0" dirty="0" smtClean="0">
                <a:latin typeface="Calibri" charset="0"/>
              </a:rPr>
              <a:t>Affects more women than men</a:t>
            </a:r>
            <a:endParaRPr lang="en-US" dirty="0" smtClean="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A6D1729-5A92-9246-8519-DB49FD193D55}" type="slidenum">
              <a:rPr lang="en-US">
                <a:latin typeface="Calibri" charset="0"/>
              </a:rPr>
              <a:pPr eaLnBrk="1" hangingPunct="1"/>
              <a:t>10</a:t>
            </a:fld>
            <a:endParaRPr lang="en-US">
              <a:latin typeface="Calibri" charset="0"/>
            </a:endParaRPr>
          </a:p>
        </p:txBody>
      </p:sp>
    </p:spTree>
    <p:extLst>
      <p:ext uri="{BB962C8B-B14F-4D97-AF65-F5344CB8AC3E}">
        <p14:creationId xmlns:p14="http://schemas.microsoft.com/office/powerpoint/2010/main" val="2749766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test you on DSM criteria </a:t>
            </a:r>
            <a:endParaRPr lang="en-US" dirty="0"/>
          </a:p>
        </p:txBody>
      </p:sp>
      <p:sp>
        <p:nvSpPr>
          <p:cNvPr id="4" name="Slide Number Placeholder 3"/>
          <p:cNvSpPr>
            <a:spLocks noGrp="1"/>
          </p:cNvSpPr>
          <p:nvPr>
            <p:ph type="sldNum" sz="quarter" idx="10"/>
          </p:nvPr>
        </p:nvSpPr>
        <p:spPr/>
        <p:txBody>
          <a:bodyPr/>
          <a:lstStyle/>
          <a:p>
            <a:fld id="{BE23BE08-376C-944A-80FE-D10F1BB923F5}" type="slidenum">
              <a:rPr lang="en-US" smtClean="0"/>
              <a:t>11</a:t>
            </a:fld>
            <a:endParaRPr lang="en-US"/>
          </a:p>
        </p:txBody>
      </p:sp>
    </p:spTree>
    <p:extLst>
      <p:ext uri="{BB962C8B-B14F-4D97-AF65-F5344CB8AC3E}">
        <p14:creationId xmlns:p14="http://schemas.microsoft.com/office/powerpoint/2010/main" val="423157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017DDB-6A1D-3D42-945A-0DA34251ADF8}"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16247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17DDB-6A1D-3D42-945A-0DA34251ADF8}"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120998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17DDB-6A1D-3D42-945A-0DA34251ADF8}"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4026766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rtlCol="0"/>
          <a:lstStyle>
            <a:lvl1pPr fontAlgn="auto">
              <a:spcBef>
                <a:spcPts val="0"/>
              </a:spcBef>
              <a:spcAft>
                <a:spcPts val="0"/>
              </a:spcAft>
              <a:defRPr>
                <a:solidFill>
                  <a:schemeClr val="tx1">
                    <a:tint val="75000"/>
                  </a:schemeClr>
                </a:solidFill>
                <a:latin typeface="+mn-lt"/>
                <a:ea typeface="+mn-ea"/>
                <a:cs typeface="+mn-cs"/>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43975A64-3948-004B-87EC-2792C07596C1}" type="slidenum">
              <a:rPr lang="en-US"/>
              <a:pPr/>
              <a:t>‹#›</a:t>
            </a:fld>
            <a:endParaRPr lang="en-US"/>
          </a:p>
        </p:txBody>
      </p:sp>
    </p:spTree>
    <p:extLst>
      <p:ext uri="{BB962C8B-B14F-4D97-AF65-F5344CB8AC3E}">
        <p14:creationId xmlns:p14="http://schemas.microsoft.com/office/powerpoint/2010/main" val="104696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17DDB-6A1D-3D42-945A-0DA34251ADF8}"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214907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017DDB-6A1D-3D42-945A-0DA34251ADF8}"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123285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017DDB-6A1D-3D42-945A-0DA34251ADF8}"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146215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017DDB-6A1D-3D42-945A-0DA34251ADF8}" type="datetimeFigureOut">
              <a:rPr lang="en-US" smtClean="0"/>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419593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017DDB-6A1D-3D42-945A-0DA34251ADF8}" type="datetimeFigureOut">
              <a:rPr lang="en-US" smtClean="0"/>
              <a:t>12/10/2016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142562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17DDB-6A1D-3D42-945A-0DA34251ADF8}" type="datetimeFigureOut">
              <a:rPr lang="en-US" smtClean="0"/>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19226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17DDB-6A1D-3D42-945A-0DA34251ADF8}"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317198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17DDB-6A1D-3D42-945A-0DA34251ADF8}"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C06AB-5822-4F40-B768-A7CAA7791828}" type="slidenum">
              <a:rPr lang="en-US" smtClean="0"/>
              <a:t>‹#›</a:t>
            </a:fld>
            <a:endParaRPr lang="en-US"/>
          </a:p>
        </p:txBody>
      </p:sp>
    </p:spTree>
    <p:extLst>
      <p:ext uri="{BB962C8B-B14F-4D97-AF65-F5344CB8AC3E}">
        <p14:creationId xmlns:p14="http://schemas.microsoft.com/office/powerpoint/2010/main" val="348678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17DDB-6A1D-3D42-945A-0DA34251ADF8}" type="datetimeFigureOut">
              <a:rPr lang="en-US" smtClean="0"/>
              <a:t>12/10/2016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C06AB-5822-4F40-B768-A7CAA7791828}" type="slidenum">
              <a:rPr lang="en-US" smtClean="0"/>
              <a:t>‹#›</a:t>
            </a:fld>
            <a:endParaRPr lang="en-US"/>
          </a:p>
        </p:txBody>
      </p:sp>
    </p:spTree>
    <p:extLst>
      <p:ext uri="{BB962C8B-B14F-4D97-AF65-F5344CB8AC3E}">
        <p14:creationId xmlns:p14="http://schemas.microsoft.com/office/powerpoint/2010/main" val="672547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Psychological Disorders </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5284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C:\Users\michael\Documents\CityStyle\Worth Publishers\Myers\Single Purchase RFs ©2002 to ©2010\UPC00156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763" y="-23813"/>
            <a:ext cx="4567237"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a:xfrm>
            <a:off x="0" y="0"/>
            <a:ext cx="4576763" cy="1239838"/>
          </a:xfrm>
        </p:spPr>
        <p:txBody>
          <a:bodyPr/>
          <a:lstStyle/>
          <a:p>
            <a:pPr>
              <a:lnSpc>
                <a:spcPts val="4000"/>
              </a:lnSpc>
            </a:pPr>
            <a:r>
              <a:rPr lang="en-US" b="1">
                <a:solidFill>
                  <a:srgbClr val="F36F21"/>
                </a:solidFill>
                <a:latin typeface="Calibri" charset="0"/>
              </a:rPr>
              <a:t>GAD: Generalized Anxiety Disorder </a:t>
            </a:r>
          </a:p>
        </p:txBody>
      </p:sp>
      <p:sp>
        <p:nvSpPr>
          <p:cNvPr id="3" name="Content Placeholder 2"/>
          <p:cNvSpPr>
            <a:spLocks noGrp="1"/>
          </p:cNvSpPr>
          <p:nvPr>
            <p:ph idx="1"/>
          </p:nvPr>
        </p:nvSpPr>
        <p:spPr>
          <a:xfrm>
            <a:off x="0" y="1147763"/>
            <a:ext cx="4572000" cy="4208462"/>
          </a:xfrm>
        </p:spPr>
        <p:txBody>
          <a:bodyPr>
            <a:normAutofit fontScale="77500" lnSpcReduction="20000"/>
          </a:bodyPr>
          <a:lstStyle/>
          <a:p>
            <a:pPr>
              <a:lnSpc>
                <a:spcPts val="2600"/>
              </a:lnSpc>
              <a:spcBef>
                <a:spcPct val="0"/>
              </a:spcBef>
              <a:spcAft>
                <a:spcPts val="600"/>
              </a:spcAft>
              <a:buFont typeface="Wingdings" charset="0"/>
              <a:buChar char="§"/>
            </a:pPr>
            <a:r>
              <a:rPr lang="en-US" sz="2800" b="1" dirty="0">
                <a:latin typeface="Calibri" charset="0"/>
              </a:rPr>
              <a:t>Emotional-cognitive symptoms </a:t>
            </a:r>
            <a:r>
              <a:rPr lang="en-US" sz="2800" dirty="0">
                <a:latin typeface="Calibri" charset="0"/>
              </a:rPr>
              <a:t>include </a:t>
            </a:r>
            <a:r>
              <a:rPr lang="en-US" sz="2800" i="1" dirty="0">
                <a:latin typeface="Calibri" charset="0"/>
              </a:rPr>
              <a:t>worrying</a:t>
            </a:r>
            <a:r>
              <a:rPr lang="en-US" sz="2800" dirty="0">
                <a:latin typeface="Calibri" charset="0"/>
              </a:rPr>
              <a:t>, having anxious feelings and thoughts about many subjects, and sometimes </a:t>
            </a:r>
            <a:r>
              <a:rPr lang="ja-JP" altLang="en-US" sz="2800" dirty="0">
                <a:latin typeface="Calibri" charset="0"/>
              </a:rPr>
              <a:t>“</a:t>
            </a:r>
            <a:r>
              <a:rPr lang="en-US" sz="2800" dirty="0">
                <a:latin typeface="Calibri" charset="0"/>
              </a:rPr>
              <a:t>free-floating</a:t>
            </a:r>
            <a:r>
              <a:rPr lang="ja-JP" altLang="en-US" sz="2800" dirty="0">
                <a:latin typeface="Calibri" charset="0"/>
              </a:rPr>
              <a:t>”</a:t>
            </a:r>
            <a:r>
              <a:rPr lang="en-US" sz="2800" dirty="0">
                <a:latin typeface="Calibri" charset="0"/>
              </a:rPr>
              <a:t> anxiety with no attachment to any subject. Anxious anticipation interferes with concentration.</a:t>
            </a:r>
          </a:p>
          <a:p>
            <a:pPr>
              <a:lnSpc>
                <a:spcPts val="2600"/>
              </a:lnSpc>
              <a:spcBef>
                <a:spcPct val="0"/>
              </a:spcBef>
              <a:spcAft>
                <a:spcPts val="600"/>
              </a:spcAft>
              <a:buFont typeface="Wingdings" charset="0"/>
              <a:buChar char="§"/>
            </a:pPr>
            <a:r>
              <a:rPr lang="en-US" sz="2800" b="1" dirty="0">
                <a:latin typeface="Calibri" charset="0"/>
              </a:rPr>
              <a:t>Physical symptoms </a:t>
            </a:r>
            <a:r>
              <a:rPr lang="en-US" sz="2800" dirty="0">
                <a:latin typeface="Calibri" charset="0"/>
              </a:rPr>
              <a:t>include </a:t>
            </a:r>
            <a:r>
              <a:rPr lang="en-US" sz="2800" i="1" dirty="0">
                <a:latin typeface="Calibri" charset="0"/>
              </a:rPr>
              <a:t>autonomic arousal</a:t>
            </a:r>
            <a:r>
              <a:rPr lang="en-US" sz="2800" dirty="0">
                <a:latin typeface="Calibri" charset="0"/>
              </a:rPr>
              <a:t>, trembling, sweating, fidgeting, agitation, and sleep disruption.</a:t>
            </a:r>
          </a:p>
        </p:txBody>
      </p:sp>
    </p:spTree>
    <p:extLst>
      <p:ext uri="{BB962C8B-B14F-4D97-AF65-F5344CB8AC3E}">
        <p14:creationId xmlns:p14="http://schemas.microsoft.com/office/powerpoint/2010/main" val="402834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GAD: DSM Criteria</a:t>
            </a:r>
            <a:endParaRPr lang="en-US" dirty="0"/>
          </a:p>
        </p:txBody>
      </p:sp>
      <p:pic>
        <p:nvPicPr>
          <p:cNvPr id="10" name="Picture 9" descr="Screen Shot 2013-09-10 at 8.37.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986"/>
            <a:ext cx="9144000" cy="5427228"/>
          </a:xfrm>
          <a:prstGeom prst="rect">
            <a:avLst/>
          </a:prstGeom>
        </p:spPr>
      </p:pic>
    </p:spTree>
    <p:extLst>
      <p:ext uri="{BB962C8B-B14F-4D97-AF65-F5344CB8AC3E}">
        <p14:creationId xmlns:p14="http://schemas.microsoft.com/office/powerpoint/2010/main" val="2407186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ichael\Documents\CityStyle\Worth Publishers\Myers\Single Purchase RFs ©2002 to ©2010\1312070.jpg"/>
          <p:cNvPicPr>
            <a:picLocks noChangeAspect="1" noChangeArrowheads="1"/>
          </p:cNvPicPr>
          <p:nvPr/>
        </p:nvPicPr>
        <p:blipFill>
          <a:blip r:embed="rId3">
            <a:extLst>
              <a:ext uri="{28A0092B-C50C-407E-A947-70E740481C1C}">
                <a14:useLocalDpi xmlns:a14="http://schemas.microsoft.com/office/drawing/2010/main" val="0"/>
              </a:ext>
            </a:extLst>
          </a:blip>
          <a:srcRect l="21947" r="25845"/>
          <a:stretch>
            <a:fillRect/>
          </a:stretch>
        </p:blipFill>
        <p:spPr bwMode="auto">
          <a:xfrm>
            <a:off x="5534025" y="1222375"/>
            <a:ext cx="3479800" cy="4430713"/>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a:xfrm>
            <a:off x="160338" y="227013"/>
            <a:ext cx="4565650" cy="1143000"/>
          </a:xfrm>
        </p:spPr>
        <p:txBody>
          <a:bodyPr/>
          <a:lstStyle/>
          <a:p>
            <a:pPr>
              <a:lnSpc>
                <a:spcPts val="4000"/>
              </a:lnSpc>
            </a:pPr>
            <a:r>
              <a:rPr lang="en-US" b="1">
                <a:solidFill>
                  <a:srgbClr val="444EA2"/>
                </a:solidFill>
                <a:latin typeface="Calibri" charset="0"/>
              </a:rPr>
              <a:t>Panic Disorder: </a:t>
            </a:r>
            <a:r>
              <a:rPr lang="ja-JP" altLang="en-US" b="1">
                <a:solidFill>
                  <a:srgbClr val="444EA2"/>
                </a:solidFill>
                <a:latin typeface="Calibri" charset="0"/>
              </a:rPr>
              <a:t>“</a:t>
            </a:r>
            <a:r>
              <a:rPr lang="en-US" b="1">
                <a:solidFill>
                  <a:srgbClr val="444EA2"/>
                </a:solidFill>
                <a:latin typeface="Calibri" charset="0"/>
              </a:rPr>
              <a:t>I</a:t>
            </a:r>
            <a:r>
              <a:rPr lang="ja-JP" altLang="en-US" b="1">
                <a:solidFill>
                  <a:srgbClr val="444EA2"/>
                </a:solidFill>
                <a:latin typeface="Calibri" charset="0"/>
              </a:rPr>
              <a:t>’</a:t>
            </a:r>
            <a:r>
              <a:rPr lang="en-US" b="1">
                <a:solidFill>
                  <a:srgbClr val="444EA2"/>
                </a:solidFill>
                <a:latin typeface="Calibri" charset="0"/>
              </a:rPr>
              <a:t>m Dying</a:t>
            </a:r>
            <a:r>
              <a:rPr lang="ja-JP" altLang="en-US" b="1">
                <a:solidFill>
                  <a:srgbClr val="444EA2"/>
                </a:solidFill>
                <a:latin typeface="Calibri" charset="0"/>
              </a:rPr>
              <a:t>”</a:t>
            </a:r>
            <a:r>
              <a:rPr lang="en-US" b="1">
                <a:solidFill>
                  <a:srgbClr val="444EA2"/>
                </a:solidFill>
                <a:latin typeface="Calibri" charset="0"/>
              </a:rPr>
              <a:t> </a:t>
            </a:r>
          </a:p>
        </p:txBody>
      </p:sp>
      <p:sp>
        <p:nvSpPr>
          <p:cNvPr id="3" name="Content Placeholder 2"/>
          <p:cNvSpPr>
            <a:spLocks noGrp="1"/>
          </p:cNvSpPr>
          <p:nvPr>
            <p:ph idx="1"/>
          </p:nvPr>
        </p:nvSpPr>
        <p:spPr>
          <a:xfrm>
            <a:off x="303213" y="1447800"/>
            <a:ext cx="5040312" cy="4678363"/>
          </a:xfrm>
        </p:spPr>
        <p:txBody>
          <a:bodyPr>
            <a:noAutofit/>
          </a:bodyPr>
          <a:lstStyle/>
          <a:p>
            <a:pPr marL="0" indent="0">
              <a:lnSpc>
                <a:spcPts val="2600"/>
              </a:lnSpc>
              <a:spcBef>
                <a:spcPct val="0"/>
              </a:spcBef>
              <a:spcAft>
                <a:spcPts val="600"/>
              </a:spcAft>
              <a:buFont typeface="Arial" charset="0"/>
              <a:buNone/>
            </a:pPr>
            <a:r>
              <a:rPr lang="en-US" sz="2800" dirty="0">
                <a:latin typeface="Calibri" charset="0"/>
              </a:rPr>
              <a:t>A</a:t>
            </a:r>
            <a:r>
              <a:rPr lang="en-US" sz="2800" b="1" dirty="0">
                <a:latin typeface="Calibri" charset="0"/>
              </a:rPr>
              <a:t> panic attack </a:t>
            </a:r>
            <a:r>
              <a:rPr lang="en-US" sz="2800" dirty="0">
                <a:latin typeface="Calibri" charset="0"/>
              </a:rPr>
              <a:t>is</a:t>
            </a:r>
            <a:r>
              <a:rPr lang="en-US" sz="2800" b="1" dirty="0">
                <a:latin typeface="Calibri" charset="0"/>
              </a:rPr>
              <a:t> </a:t>
            </a:r>
            <a:r>
              <a:rPr lang="en-US" sz="2800" dirty="0">
                <a:latin typeface="Calibri" charset="0"/>
              </a:rPr>
              <a:t>not just an </a:t>
            </a:r>
            <a:r>
              <a:rPr lang="ja-JP" altLang="en-US" sz="2800" dirty="0">
                <a:latin typeface="Calibri" charset="0"/>
              </a:rPr>
              <a:t>“</a:t>
            </a:r>
            <a:r>
              <a:rPr lang="en-US" sz="2800" dirty="0">
                <a:latin typeface="Calibri" charset="0"/>
              </a:rPr>
              <a:t>anxiety attack.</a:t>
            </a:r>
            <a:r>
              <a:rPr lang="ja-JP" altLang="en-US" sz="2800" dirty="0">
                <a:latin typeface="Calibri" charset="0"/>
              </a:rPr>
              <a:t>”</a:t>
            </a:r>
            <a:r>
              <a:rPr lang="en-US" sz="2800" dirty="0">
                <a:latin typeface="Calibri" charset="0"/>
              </a:rPr>
              <a:t> It may include:</a:t>
            </a:r>
          </a:p>
          <a:p>
            <a:pPr marL="0" indent="0">
              <a:lnSpc>
                <a:spcPts val="2600"/>
              </a:lnSpc>
              <a:spcBef>
                <a:spcPct val="0"/>
              </a:spcBef>
              <a:spcAft>
                <a:spcPts val="600"/>
              </a:spcAft>
              <a:buFont typeface="Wingdings" charset="0"/>
              <a:buChar char="§"/>
            </a:pPr>
            <a:r>
              <a:rPr lang="en-US" sz="2800" dirty="0">
                <a:latin typeface="Calibri" charset="0"/>
              </a:rPr>
              <a:t>many minutes of intense dread or terror. </a:t>
            </a:r>
          </a:p>
          <a:p>
            <a:pPr marL="0" indent="0">
              <a:lnSpc>
                <a:spcPts val="2600"/>
              </a:lnSpc>
              <a:spcBef>
                <a:spcPct val="0"/>
              </a:spcBef>
              <a:spcAft>
                <a:spcPts val="600"/>
              </a:spcAft>
              <a:buFont typeface="Wingdings" charset="0"/>
              <a:buChar char="§"/>
            </a:pPr>
            <a:r>
              <a:rPr lang="en-US" sz="2800" dirty="0">
                <a:latin typeface="Calibri" charset="0"/>
              </a:rPr>
              <a:t>chest pains, choking, numbness, or other frightening physical sensations. Patients may feel certain that it</a:t>
            </a:r>
            <a:r>
              <a:rPr lang="ja-JP" altLang="en-US" sz="2800" dirty="0">
                <a:latin typeface="Calibri" charset="0"/>
              </a:rPr>
              <a:t>’</a:t>
            </a:r>
            <a:r>
              <a:rPr lang="en-US" sz="2800" dirty="0">
                <a:latin typeface="Calibri" charset="0"/>
              </a:rPr>
              <a:t>s a heart attack.</a:t>
            </a:r>
          </a:p>
          <a:p>
            <a:pPr marL="0" indent="0">
              <a:lnSpc>
                <a:spcPts val="2600"/>
              </a:lnSpc>
              <a:spcBef>
                <a:spcPct val="0"/>
              </a:spcBef>
              <a:spcAft>
                <a:spcPts val="600"/>
              </a:spcAft>
              <a:buFont typeface="Wingdings" charset="0"/>
              <a:buChar char="§"/>
            </a:pPr>
            <a:r>
              <a:rPr lang="en-US" sz="2800" dirty="0">
                <a:latin typeface="Calibri" charset="0"/>
              </a:rPr>
              <a:t>a feeling of a need to escape. </a:t>
            </a:r>
          </a:p>
          <a:p>
            <a:pPr marL="0" indent="0">
              <a:lnSpc>
                <a:spcPts val="2600"/>
              </a:lnSpc>
              <a:spcBef>
                <a:spcPct val="0"/>
              </a:spcBef>
              <a:spcAft>
                <a:spcPts val="600"/>
              </a:spcAft>
              <a:buFont typeface="Arial" charset="0"/>
              <a:buNone/>
            </a:pPr>
            <a:r>
              <a:rPr lang="en-US" sz="2800" b="1" dirty="0">
                <a:latin typeface="Calibri" charset="0"/>
              </a:rPr>
              <a:t>Panic disorder </a:t>
            </a:r>
            <a:r>
              <a:rPr lang="en-US" sz="2800" dirty="0">
                <a:latin typeface="Calibri" charset="0"/>
              </a:rPr>
              <a:t>refers to repeated and unexpected panic attacks, as well as a fear of the next attack, and a change in behavior to avoid panic attacks.</a:t>
            </a:r>
          </a:p>
        </p:txBody>
      </p:sp>
    </p:spTree>
    <p:extLst>
      <p:ext uri="{BB962C8B-B14F-4D97-AF65-F5344CB8AC3E}">
        <p14:creationId xmlns:p14="http://schemas.microsoft.com/office/powerpoint/2010/main" val="56562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Panic Disorder: DSM Criteria</a:t>
            </a:r>
            <a:endParaRPr lang="en-US" dirty="0"/>
          </a:p>
        </p:txBody>
      </p:sp>
      <p:pic>
        <p:nvPicPr>
          <p:cNvPr id="5" name="Picture 4" descr="Screen Shot 2013-09-10 at 8.37.4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1686"/>
            <a:ext cx="9144000" cy="5556314"/>
          </a:xfrm>
          <a:prstGeom prst="rect">
            <a:avLst/>
          </a:prstGeom>
        </p:spPr>
      </p:pic>
    </p:spTree>
    <p:extLst>
      <p:ext uri="{BB962C8B-B14F-4D97-AF65-F5344CB8AC3E}">
        <p14:creationId xmlns:p14="http://schemas.microsoft.com/office/powerpoint/2010/main" val="176115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5" descr="C:\Users\michael\Documents\CityStyle\Worth Publishers\Myers\Single Purchase RFs ©2002 to ©2010\24135360.jpg"/>
          <p:cNvPicPr>
            <a:picLocks noChangeAspect="1" noChangeArrowheads="1"/>
          </p:cNvPicPr>
          <p:nvPr/>
        </p:nvPicPr>
        <p:blipFill>
          <a:blip r:embed="rId3">
            <a:extLst>
              <a:ext uri="{28A0092B-C50C-407E-A947-70E740481C1C}">
                <a14:useLocalDpi xmlns:a14="http://schemas.microsoft.com/office/drawing/2010/main" val="0"/>
              </a:ext>
            </a:extLst>
          </a:blip>
          <a:srcRect l="10039" t="7579"/>
          <a:stretch>
            <a:fillRect/>
          </a:stretch>
        </p:blipFill>
        <p:spPr bwMode="auto">
          <a:xfrm>
            <a:off x="3354388" y="2897188"/>
            <a:ext cx="5789612"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itle 1"/>
          <p:cNvSpPr>
            <a:spLocks noGrp="1"/>
          </p:cNvSpPr>
          <p:nvPr>
            <p:ph type="title"/>
          </p:nvPr>
        </p:nvSpPr>
        <p:spPr>
          <a:xfrm>
            <a:off x="82550" y="0"/>
            <a:ext cx="4375150" cy="1096963"/>
          </a:xfrm>
        </p:spPr>
        <p:txBody>
          <a:bodyPr/>
          <a:lstStyle/>
          <a:p>
            <a:pPr>
              <a:lnSpc>
                <a:spcPts val="4000"/>
              </a:lnSpc>
            </a:pPr>
            <a:r>
              <a:rPr lang="en-US" b="1">
                <a:solidFill>
                  <a:srgbClr val="AA7A2B"/>
                </a:solidFill>
                <a:latin typeface="Calibri" charset="0"/>
              </a:rPr>
              <a:t>Specific Phobia</a:t>
            </a:r>
          </a:p>
        </p:txBody>
      </p:sp>
      <p:sp>
        <p:nvSpPr>
          <p:cNvPr id="3" name="Content Placeholder 2"/>
          <p:cNvSpPr>
            <a:spLocks noGrp="1"/>
          </p:cNvSpPr>
          <p:nvPr>
            <p:ph idx="1"/>
          </p:nvPr>
        </p:nvSpPr>
        <p:spPr>
          <a:xfrm>
            <a:off x="225425" y="841375"/>
            <a:ext cx="5238750" cy="4800600"/>
          </a:xfrm>
        </p:spPr>
        <p:txBody>
          <a:bodyPr/>
          <a:lstStyle/>
          <a:p>
            <a:pPr marL="0" indent="0">
              <a:lnSpc>
                <a:spcPts val="2600"/>
              </a:lnSpc>
              <a:spcBef>
                <a:spcPct val="0"/>
              </a:spcBef>
              <a:spcAft>
                <a:spcPts val="600"/>
              </a:spcAft>
              <a:buFont typeface="Arial" charset="0"/>
              <a:buNone/>
            </a:pPr>
            <a:r>
              <a:rPr lang="en-US" sz="2800" b="1" dirty="0">
                <a:latin typeface="Calibri" charset="0"/>
              </a:rPr>
              <a:t>A specific phobia </a:t>
            </a:r>
            <a:r>
              <a:rPr lang="en-US" sz="2800" dirty="0">
                <a:latin typeface="Calibri" charset="0"/>
              </a:rPr>
              <a:t>is more than just a strong fear or dislike. A specific phobia is diagnosed when there is an </a:t>
            </a:r>
            <a:r>
              <a:rPr lang="en-US" sz="2800" b="1" i="1" dirty="0">
                <a:latin typeface="Calibri" charset="0"/>
              </a:rPr>
              <a:t>uncontrollable, irrational, intense desire to avoid the some object or situation</a:t>
            </a:r>
            <a:r>
              <a:rPr lang="en-US" sz="2800" dirty="0" smtClean="0">
                <a:latin typeface="Calibri" charset="0"/>
              </a:rPr>
              <a:t>.</a:t>
            </a:r>
          </a:p>
          <a:p>
            <a:pPr marL="0" indent="0">
              <a:lnSpc>
                <a:spcPts val="2600"/>
              </a:lnSpc>
              <a:spcBef>
                <a:spcPct val="0"/>
              </a:spcBef>
              <a:spcAft>
                <a:spcPts val="600"/>
              </a:spcAft>
              <a:buFont typeface="Arial" charset="0"/>
              <a:buNone/>
            </a:pPr>
            <a:r>
              <a:rPr lang="en-US" sz="2800" dirty="0" smtClean="0">
                <a:latin typeface="Calibri" charset="0"/>
              </a:rPr>
              <a:t> </a:t>
            </a:r>
            <a:r>
              <a:rPr lang="en-US" sz="2800" dirty="0">
                <a:latin typeface="Calibri" charset="0"/>
              </a:rPr>
              <a:t>Even an </a:t>
            </a:r>
            <a:r>
              <a:rPr lang="en-US" sz="2800" u="sng" dirty="0">
                <a:latin typeface="Calibri" charset="0"/>
              </a:rPr>
              <a:t>image</a:t>
            </a:r>
            <a:r>
              <a:rPr lang="en-US" sz="2800" dirty="0">
                <a:latin typeface="Calibri" charset="0"/>
              </a:rPr>
              <a:t> of the object can trigger a reaction--</a:t>
            </a:r>
            <a:r>
              <a:rPr lang="ja-JP" altLang="en-US" sz="2800" dirty="0">
                <a:latin typeface="Calibri" charset="0"/>
              </a:rPr>
              <a:t>“</a:t>
            </a:r>
            <a:r>
              <a:rPr lang="en-US" sz="2800" dirty="0">
                <a:latin typeface="Calibri" charset="0"/>
              </a:rPr>
              <a:t>GET IT AWAY FROM ME!!</a:t>
            </a:r>
            <a:r>
              <a:rPr lang="en-US" sz="2800" dirty="0" smtClean="0">
                <a:latin typeface="Calibri" charset="0"/>
              </a:rPr>
              <a:t>!”</a:t>
            </a:r>
            <a:r>
              <a:rPr lang="en-US" sz="2800" b="1" i="1" dirty="0" smtClean="0">
                <a:latin typeface="Calibri" charset="0"/>
              </a:rPr>
              <a:t>.</a:t>
            </a:r>
            <a:endParaRPr lang="en-US" sz="2800" b="1" i="1" dirty="0">
              <a:latin typeface="Calibri" charset="0"/>
            </a:endParaRPr>
          </a:p>
        </p:txBody>
      </p:sp>
      <p:pic>
        <p:nvPicPr>
          <p:cNvPr id="9223" name="Picture 3" descr="C:\Users\James\AppData\Local\Microsoft\Windows\Temporary Internet Files\Content.IE5\OPVTG3TE\MC900136783[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4465638"/>
            <a:ext cx="2184400"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77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68288"/>
            <a:ext cx="8229600" cy="676275"/>
          </a:xfrm>
        </p:spPr>
        <p:txBody>
          <a:bodyPr>
            <a:normAutofit fontScale="90000"/>
          </a:bodyPr>
          <a:lstStyle/>
          <a:p>
            <a:r>
              <a:rPr lang="en-US" b="1">
                <a:solidFill>
                  <a:srgbClr val="A0366C"/>
                </a:solidFill>
                <a:latin typeface="Calibri" charset="0"/>
              </a:rPr>
              <a:t>Biology and Anxiety:</a:t>
            </a:r>
            <a:br>
              <a:rPr lang="en-US" b="1">
                <a:solidFill>
                  <a:srgbClr val="A0366C"/>
                </a:solidFill>
                <a:latin typeface="Calibri" charset="0"/>
              </a:rPr>
            </a:br>
            <a:r>
              <a:rPr lang="en-US" b="1">
                <a:solidFill>
                  <a:srgbClr val="A0366C"/>
                </a:solidFill>
                <a:latin typeface="Calibri" charset="0"/>
              </a:rPr>
              <a:t> An Evolutionary Perspective</a:t>
            </a:r>
          </a:p>
        </p:txBody>
      </p:sp>
      <p:sp>
        <p:nvSpPr>
          <p:cNvPr id="21507" name="Content Placeholder 2"/>
          <p:cNvSpPr>
            <a:spLocks noGrp="1"/>
          </p:cNvSpPr>
          <p:nvPr>
            <p:ph idx="1"/>
          </p:nvPr>
        </p:nvSpPr>
        <p:spPr>
          <a:xfrm>
            <a:off x="119063" y="3116263"/>
            <a:ext cx="8720137" cy="1739900"/>
          </a:xfrm>
          <a:solidFill>
            <a:schemeClr val="bg1"/>
          </a:solidFill>
          <a:ln w="19050">
            <a:solidFill>
              <a:srgbClr val="3AA082"/>
            </a:solidFill>
            <a:miter lim="800000"/>
            <a:headEnd/>
            <a:tailEnd/>
          </a:ln>
        </p:spPr>
        <p:txBody>
          <a:bodyPr>
            <a:noAutofit/>
          </a:bodyPr>
          <a:lstStyle/>
          <a:p>
            <a:pPr marL="0" indent="0">
              <a:lnSpc>
                <a:spcPts val="2600"/>
              </a:lnSpc>
              <a:spcBef>
                <a:spcPct val="0"/>
              </a:spcBef>
              <a:buFont typeface="Arial" charset="0"/>
              <a:buNone/>
            </a:pPr>
            <a:r>
              <a:rPr lang="en-US" sz="2600" b="1" dirty="0">
                <a:latin typeface="Calibri" charset="0"/>
              </a:rPr>
              <a:t>3. Dangerous yet non-phobic subjects: </a:t>
            </a:r>
          </a:p>
          <a:p>
            <a:pPr marL="0" indent="0">
              <a:lnSpc>
                <a:spcPts val="2600"/>
              </a:lnSpc>
              <a:spcBef>
                <a:spcPct val="0"/>
              </a:spcBef>
              <a:buFont typeface="Arial" charset="0"/>
              <a:buNone/>
            </a:pPr>
            <a:r>
              <a:rPr lang="en-US" sz="2600" dirty="0">
                <a:latin typeface="Calibri" charset="0"/>
              </a:rPr>
              <a:t>We are likely to become cautious about, but not phobic about:</a:t>
            </a:r>
          </a:p>
          <a:p>
            <a:pPr marL="0" indent="0" algn="ctr">
              <a:lnSpc>
                <a:spcPts val="2600"/>
              </a:lnSpc>
              <a:spcBef>
                <a:spcPct val="0"/>
              </a:spcBef>
              <a:buFont typeface="Arial" charset="0"/>
              <a:buNone/>
            </a:pPr>
            <a:r>
              <a:rPr lang="en-US" sz="2600" dirty="0">
                <a:solidFill>
                  <a:srgbClr val="3AA082"/>
                </a:solidFill>
                <a:latin typeface="Calibri" charset="0"/>
              </a:rPr>
              <a:t>Guns</a:t>
            </a:r>
          </a:p>
          <a:p>
            <a:pPr marL="0" indent="0" algn="ctr">
              <a:lnSpc>
                <a:spcPts val="2600"/>
              </a:lnSpc>
              <a:spcBef>
                <a:spcPct val="0"/>
              </a:spcBef>
              <a:buFont typeface="Arial" charset="0"/>
              <a:buNone/>
            </a:pPr>
            <a:r>
              <a:rPr lang="en-US" sz="2600" dirty="0">
                <a:solidFill>
                  <a:srgbClr val="3AA082"/>
                </a:solidFill>
                <a:latin typeface="Calibri" charset="0"/>
              </a:rPr>
              <a:t>Electric wiring</a:t>
            </a:r>
          </a:p>
          <a:p>
            <a:pPr marL="0" indent="0" algn="ctr">
              <a:lnSpc>
                <a:spcPts val="2600"/>
              </a:lnSpc>
              <a:spcBef>
                <a:spcPct val="0"/>
              </a:spcBef>
              <a:buFont typeface="Arial" charset="0"/>
              <a:buNone/>
            </a:pPr>
            <a:r>
              <a:rPr lang="en-US" sz="2600" dirty="0">
                <a:solidFill>
                  <a:srgbClr val="3AA082"/>
                </a:solidFill>
                <a:latin typeface="Calibri" charset="0"/>
              </a:rPr>
              <a:t>Cars</a:t>
            </a:r>
          </a:p>
        </p:txBody>
      </p:sp>
      <p:sp>
        <p:nvSpPr>
          <p:cNvPr id="4" name="Content Placeholder 2"/>
          <p:cNvSpPr txBox="1">
            <a:spLocks/>
          </p:cNvSpPr>
          <p:nvPr/>
        </p:nvSpPr>
        <p:spPr bwMode="auto">
          <a:xfrm>
            <a:off x="457200" y="4962525"/>
            <a:ext cx="8229600" cy="1895475"/>
          </a:xfrm>
          <a:prstGeom prst="rect">
            <a:avLst/>
          </a:prstGeom>
          <a:solidFill>
            <a:srgbClr val="A036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ts val="2600"/>
              </a:lnSpc>
              <a:spcAft>
                <a:spcPts val="600"/>
              </a:spcAft>
              <a:buFont typeface="Wingdings" charset="0"/>
              <a:buChar char="§"/>
            </a:pPr>
            <a:r>
              <a:rPr lang="en-US" sz="2800" dirty="0">
                <a:solidFill>
                  <a:srgbClr val="F8F6E3"/>
                </a:solidFill>
                <a:latin typeface="Calibri" charset="0"/>
              </a:rPr>
              <a:t>Evolutionary psychologists believe that ancestors prone to fear the items on list #1 were less likely to die before reproducing.</a:t>
            </a:r>
          </a:p>
          <a:p>
            <a:pPr>
              <a:lnSpc>
                <a:spcPts val="2600"/>
              </a:lnSpc>
              <a:spcAft>
                <a:spcPts val="600"/>
              </a:spcAft>
              <a:buFont typeface="Wingdings" charset="0"/>
              <a:buChar char="§"/>
            </a:pPr>
            <a:r>
              <a:rPr lang="en-US" sz="2800" dirty="0">
                <a:solidFill>
                  <a:srgbClr val="F8F6E3"/>
                </a:solidFill>
                <a:latin typeface="Calibri" charset="0"/>
              </a:rPr>
              <a:t>There has not been time for the innate fear of list #3 (the gun list) to spread in the population.</a:t>
            </a:r>
          </a:p>
        </p:txBody>
      </p:sp>
      <p:sp>
        <p:nvSpPr>
          <p:cNvPr id="5" name="Rectangle 4"/>
          <p:cNvSpPr/>
          <p:nvPr/>
        </p:nvSpPr>
        <p:spPr>
          <a:xfrm>
            <a:off x="119063" y="1327150"/>
            <a:ext cx="3824287" cy="1677988"/>
          </a:xfrm>
          <a:prstGeom prst="rect">
            <a:avLst/>
          </a:prstGeom>
          <a:solidFill>
            <a:schemeClr val="bg1"/>
          </a:solidFill>
          <a:ln w="19050">
            <a:solidFill>
              <a:srgbClr val="3AA082"/>
            </a:solidFill>
          </a:ln>
        </p:spPr>
        <p:txBody>
          <a:bodyPr/>
          <a:lstStyle/>
          <a:p>
            <a:pPr algn="r" eaLnBrk="0" hangingPunct="0">
              <a:lnSpc>
                <a:spcPts val="2600"/>
              </a:lnSpc>
              <a:spcBef>
                <a:spcPts val="0"/>
              </a:spcBef>
              <a:spcAft>
                <a:spcPts val="0"/>
              </a:spcAft>
              <a:defRPr/>
            </a:pPr>
            <a:r>
              <a:rPr lang="en-US" sz="2600" b="1" dirty="0">
                <a:solidFill>
                  <a:prstClr val="black"/>
                </a:solidFill>
                <a:latin typeface="+mn-lt"/>
                <a:ea typeface="+mn-ea"/>
                <a:cs typeface="+mn-cs"/>
              </a:rPr>
              <a:t>1. Human phobic objects:</a:t>
            </a:r>
            <a:r>
              <a:rPr lang="en-US" sz="2600" dirty="0">
                <a:solidFill>
                  <a:prstClr val="black"/>
                </a:solidFill>
                <a:latin typeface="+mn-lt"/>
                <a:ea typeface="+mn-ea"/>
                <a:cs typeface="+mn-cs"/>
              </a:rPr>
              <a:t> </a:t>
            </a:r>
          </a:p>
          <a:p>
            <a:pPr algn="r" eaLnBrk="0" hangingPunct="0">
              <a:lnSpc>
                <a:spcPts val="2600"/>
              </a:lnSpc>
              <a:spcBef>
                <a:spcPts val="0"/>
              </a:spcBef>
              <a:spcAft>
                <a:spcPts val="0"/>
              </a:spcAft>
              <a:defRPr/>
            </a:pPr>
            <a:r>
              <a:rPr lang="en-US" sz="2600" dirty="0">
                <a:solidFill>
                  <a:srgbClr val="3AA082"/>
                </a:solidFill>
                <a:latin typeface="+mn-lt"/>
                <a:ea typeface="+mn-ea"/>
                <a:cs typeface="+mn-cs"/>
              </a:rPr>
              <a:t>Snakes</a:t>
            </a:r>
          </a:p>
          <a:p>
            <a:pPr algn="r" eaLnBrk="0" hangingPunct="0">
              <a:lnSpc>
                <a:spcPts val="2600"/>
              </a:lnSpc>
              <a:spcBef>
                <a:spcPts val="0"/>
              </a:spcBef>
              <a:spcAft>
                <a:spcPts val="0"/>
              </a:spcAft>
              <a:defRPr/>
            </a:pPr>
            <a:r>
              <a:rPr lang="en-US" sz="2600" dirty="0">
                <a:solidFill>
                  <a:srgbClr val="3AA082"/>
                </a:solidFill>
                <a:latin typeface="+mn-lt"/>
                <a:ea typeface="+mn-ea"/>
                <a:cs typeface="+mn-cs"/>
              </a:rPr>
              <a:t>Heights</a:t>
            </a:r>
          </a:p>
          <a:p>
            <a:pPr algn="r" eaLnBrk="0" hangingPunct="0">
              <a:lnSpc>
                <a:spcPts val="2600"/>
              </a:lnSpc>
              <a:spcBef>
                <a:spcPts val="0"/>
              </a:spcBef>
              <a:spcAft>
                <a:spcPts val="0"/>
              </a:spcAft>
              <a:defRPr/>
            </a:pPr>
            <a:r>
              <a:rPr lang="en-US" sz="2600" dirty="0">
                <a:solidFill>
                  <a:srgbClr val="3AA082"/>
                </a:solidFill>
                <a:latin typeface="+mn-lt"/>
                <a:ea typeface="+mn-ea"/>
                <a:cs typeface="+mn-cs"/>
              </a:rPr>
              <a:t>Closed spaces</a:t>
            </a:r>
          </a:p>
          <a:p>
            <a:pPr algn="r" eaLnBrk="0" hangingPunct="0">
              <a:lnSpc>
                <a:spcPts val="2600"/>
              </a:lnSpc>
              <a:spcBef>
                <a:spcPts val="0"/>
              </a:spcBef>
              <a:spcAft>
                <a:spcPts val="0"/>
              </a:spcAft>
              <a:defRPr/>
            </a:pPr>
            <a:r>
              <a:rPr lang="en-US" sz="2600" dirty="0">
                <a:solidFill>
                  <a:srgbClr val="3AA082"/>
                </a:solidFill>
                <a:latin typeface="+mn-lt"/>
                <a:ea typeface="+mn-ea"/>
                <a:cs typeface="+mn-cs"/>
              </a:rPr>
              <a:t>Darkness</a:t>
            </a:r>
          </a:p>
        </p:txBody>
      </p:sp>
      <p:sp>
        <p:nvSpPr>
          <p:cNvPr id="6" name="Rectangle 5"/>
          <p:cNvSpPr/>
          <p:nvPr/>
        </p:nvSpPr>
        <p:spPr>
          <a:xfrm>
            <a:off x="4019550" y="1327150"/>
            <a:ext cx="4827588" cy="1677988"/>
          </a:xfrm>
          <a:prstGeom prst="rect">
            <a:avLst/>
          </a:prstGeom>
          <a:solidFill>
            <a:schemeClr val="bg1"/>
          </a:solidFill>
          <a:ln w="19050">
            <a:solidFill>
              <a:srgbClr val="3AA082"/>
            </a:solidFill>
          </a:ln>
        </p:spPr>
        <p:txBody>
          <a:bodyPr/>
          <a:lstStyle/>
          <a:p>
            <a:pPr eaLnBrk="0" hangingPunct="0">
              <a:lnSpc>
                <a:spcPts val="2600"/>
              </a:lnSpc>
              <a:spcBef>
                <a:spcPts val="0"/>
              </a:spcBef>
              <a:spcAft>
                <a:spcPts val="0"/>
              </a:spcAft>
              <a:defRPr/>
            </a:pPr>
            <a:r>
              <a:rPr lang="en-US" sz="2600" b="1" dirty="0">
                <a:solidFill>
                  <a:prstClr val="black"/>
                </a:solidFill>
                <a:latin typeface="+mn-lt"/>
                <a:ea typeface="+mn-ea"/>
                <a:cs typeface="+mn-cs"/>
              </a:rPr>
              <a:t>2. Similar but non-phobic objects:</a:t>
            </a:r>
            <a:r>
              <a:rPr lang="en-US" sz="2600" dirty="0">
                <a:solidFill>
                  <a:prstClr val="black"/>
                </a:solidFill>
                <a:latin typeface="+mn-lt"/>
                <a:ea typeface="+mn-ea"/>
                <a:cs typeface="+mn-cs"/>
              </a:rPr>
              <a:t> </a:t>
            </a:r>
          </a:p>
          <a:p>
            <a:pPr eaLnBrk="0" hangingPunct="0">
              <a:lnSpc>
                <a:spcPts val="2600"/>
              </a:lnSpc>
              <a:spcBef>
                <a:spcPts val="0"/>
              </a:spcBef>
              <a:spcAft>
                <a:spcPts val="0"/>
              </a:spcAft>
              <a:defRPr/>
            </a:pPr>
            <a:r>
              <a:rPr lang="en-US" sz="2600" dirty="0">
                <a:solidFill>
                  <a:srgbClr val="3AA082"/>
                </a:solidFill>
                <a:latin typeface="+mn-lt"/>
                <a:ea typeface="+mn-ea"/>
                <a:cs typeface="+mn-cs"/>
              </a:rPr>
              <a:t>Fish</a:t>
            </a:r>
          </a:p>
          <a:p>
            <a:pPr eaLnBrk="0" hangingPunct="0">
              <a:lnSpc>
                <a:spcPts val="2600"/>
              </a:lnSpc>
              <a:spcBef>
                <a:spcPts val="0"/>
              </a:spcBef>
              <a:spcAft>
                <a:spcPts val="0"/>
              </a:spcAft>
              <a:defRPr/>
            </a:pPr>
            <a:r>
              <a:rPr lang="en-US" sz="2600" dirty="0">
                <a:solidFill>
                  <a:srgbClr val="3AA082"/>
                </a:solidFill>
                <a:latin typeface="+mn-lt"/>
                <a:ea typeface="+mn-ea"/>
                <a:cs typeface="+mn-cs"/>
              </a:rPr>
              <a:t>Low places</a:t>
            </a:r>
          </a:p>
          <a:p>
            <a:pPr eaLnBrk="0" hangingPunct="0">
              <a:lnSpc>
                <a:spcPts val="2600"/>
              </a:lnSpc>
              <a:spcBef>
                <a:spcPts val="0"/>
              </a:spcBef>
              <a:spcAft>
                <a:spcPts val="0"/>
              </a:spcAft>
              <a:defRPr/>
            </a:pPr>
            <a:r>
              <a:rPr lang="en-US" sz="2600" dirty="0">
                <a:solidFill>
                  <a:srgbClr val="3AA082"/>
                </a:solidFill>
                <a:latin typeface="+mn-lt"/>
                <a:ea typeface="+mn-ea"/>
                <a:cs typeface="+mn-cs"/>
              </a:rPr>
              <a:t>Open spaces</a:t>
            </a:r>
          </a:p>
          <a:p>
            <a:pPr eaLnBrk="0" hangingPunct="0">
              <a:lnSpc>
                <a:spcPts val="2600"/>
              </a:lnSpc>
              <a:spcBef>
                <a:spcPts val="0"/>
              </a:spcBef>
              <a:spcAft>
                <a:spcPts val="0"/>
              </a:spcAft>
              <a:defRPr/>
            </a:pPr>
            <a:r>
              <a:rPr lang="en-US" sz="2600" dirty="0">
                <a:solidFill>
                  <a:srgbClr val="3AA082"/>
                </a:solidFill>
                <a:latin typeface="+mn-lt"/>
                <a:ea typeface="+mn-ea"/>
                <a:cs typeface="+mn-cs"/>
              </a:rPr>
              <a:t>Bright light</a:t>
            </a:r>
          </a:p>
        </p:txBody>
      </p:sp>
    </p:spTree>
    <p:extLst>
      <p:ext uri="{BB962C8B-B14F-4D97-AF65-F5344CB8AC3E}">
        <p14:creationId xmlns:p14="http://schemas.microsoft.com/office/powerpoint/2010/main" val="103550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animBg="1"/>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79563"/>
            <a:ext cx="3962400"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0"/>
            <a:ext cx="9001125" cy="819150"/>
          </a:xfrm>
        </p:spPr>
        <p:txBody>
          <a:bodyPr/>
          <a:lstStyle/>
          <a:p>
            <a:pPr>
              <a:lnSpc>
                <a:spcPts val="4000"/>
              </a:lnSpc>
              <a:defRPr/>
            </a:pPr>
            <a:r>
              <a:rPr lang="en-US" b="1" dirty="0">
                <a:solidFill>
                  <a:schemeClr val="accent3">
                    <a:lumMod val="75000"/>
                  </a:schemeClr>
                </a:solidFill>
                <a:ea typeface="+mj-ea"/>
              </a:rPr>
              <a:t>Obsessive-Compulsive </a:t>
            </a:r>
            <a:r>
              <a:rPr lang="en-US" b="1" dirty="0" smtClean="0">
                <a:solidFill>
                  <a:schemeClr val="accent3">
                    <a:lumMod val="75000"/>
                  </a:schemeClr>
                </a:solidFill>
                <a:ea typeface="+mj-ea"/>
              </a:rPr>
              <a:t>Disorder [OCD]</a:t>
            </a:r>
            <a:endParaRPr lang="en-US" b="1" dirty="0">
              <a:solidFill>
                <a:schemeClr val="accent3">
                  <a:lumMod val="75000"/>
                </a:schemeClr>
              </a:solidFill>
              <a:ea typeface="+mj-ea"/>
            </a:endParaRPr>
          </a:p>
        </p:txBody>
      </p:sp>
      <p:sp>
        <p:nvSpPr>
          <p:cNvPr id="3" name="Content Placeholder 2"/>
          <p:cNvSpPr>
            <a:spLocks noGrp="1"/>
          </p:cNvSpPr>
          <p:nvPr>
            <p:ph idx="1"/>
          </p:nvPr>
        </p:nvSpPr>
        <p:spPr>
          <a:xfrm>
            <a:off x="0" y="717550"/>
            <a:ext cx="5427663" cy="5893198"/>
          </a:xfrm>
        </p:spPr>
        <p:txBody>
          <a:bodyPr>
            <a:normAutofit fontScale="92500"/>
          </a:bodyPr>
          <a:lstStyle/>
          <a:p>
            <a:pPr>
              <a:lnSpc>
                <a:spcPts val="2600"/>
              </a:lnSpc>
              <a:spcBef>
                <a:spcPct val="0"/>
              </a:spcBef>
              <a:spcAft>
                <a:spcPts val="600"/>
              </a:spcAft>
              <a:buFont typeface="Wingdings" charset="0"/>
              <a:buChar char="§"/>
            </a:pPr>
            <a:r>
              <a:rPr lang="en-US" sz="2800" b="1" dirty="0">
                <a:solidFill>
                  <a:srgbClr val="444EA2"/>
                </a:solidFill>
                <a:latin typeface="Calibri" charset="0"/>
              </a:rPr>
              <a:t>Obsessions </a:t>
            </a:r>
            <a:r>
              <a:rPr lang="en-US" sz="2800" dirty="0">
                <a:latin typeface="Calibri" charset="0"/>
              </a:rPr>
              <a:t>are intense, unwanted worries, ideas, and images that repeatedly pop up in the mind.</a:t>
            </a:r>
          </a:p>
          <a:p>
            <a:pPr>
              <a:lnSpc>
                <a:spcPts val="2600"/>
              </a:lnSpc>
              <a:spcBef>
                <a:spcPct val="0"/>
              </a:spcBef>
              <a:spcAft>
                <a:spcPts val="600"/>
              </a:spcAft>
              <a:buFont typeface="Wingdings" charset="0"/>
              <a:buChar char="§"/>
            </a:pPr>
            <a:r>
              <a:rPr lang="en-US" sz="2800" dirty="0">
                <a:latin typeface="Calibri" charset="0"/>
              </a:rPr>
              <a:t>A </a:t>
            </a:r>
            <a:r>
              <a:rPr lang="en-US" sz="2800" b="1" dirty="0">
                <a:solidFill>
                  <a:srgbClr val="444EA2"/>
                </a:solidFill>
                <a:latin typeface="Calibri" charset="0"/>
              </a:rPr>
              <a:t>compulsion </a:t>
            </a:r>
            <a:r>
              <a:rPr lang="en-US" sz="2800" dirty="0">
                <a:latin typeface="Calibri" charset="0"/>
              </a:rPr>
              <a:t>is a repeatedly strong feeling of </a:t>
            </a:r>
            <a:r>
              <a:rPr lang="ja-JP" altLang="en-US" sz="2800" dirty="0">
                <a:latin typeface="Calibri" charset="0"/>
              </a:rPr>
              <a:t>“</a:t>
            </a:r>
            <a:r>
              <a:rPr lang="en-US" sz="2800" dirty="0">
                <a:latin typeface="Calibri" charset="0"/>
              </a:rPr>
              <a:t>needing</a:t>
            </a:r>
            <a:r>
              <a:rPr lang="ja-JP" altLang="en-US" sz="2800" dirty="0">
                <a:latin typeface="Calibri" charset="0"/>
              </a:rPr>
              <a:t>”</a:t>
            </a:r>
            <a:r>
              <a:rPr lang="en-US" sz="2800" dirty="0">
                <a:latin typeface="Calibri" charset="0"/>
              </a:rPr>
              <a:t> to carry out an action, even though it </a:t>
            </a:r>
            <a:r>
              <a:rPr lang="en-US" sz="2800" dirty="0" smtClean="0">
                <a:latin typeface="Calibri" charset="0"/>
              </a:rPr>
              <a:t>doesn’t </a:t>
            </a:r>
            <a:r>
              <a:rPr lang="en-US" sz="2800" dirty="0">
                <a:latin typeface="Calibri" charset="0"/>
              </a:rPr>
              <a:t>feel like it makes sense.</a:t>
            </a:r>
          </a:p>
          <a:p>
            <a:pPr>
              <a:lnSpc>
                <a:spcPts val="2600"/>
              </a:lnSpc>
              <a:spcBef>
                <a:spcPct val="0"/>
              </a:spcBef>
              <a:spcAft>
                <a:spcPts val="600"/>
              </a:spcAft>
              <a:buFont typeface="Wingdings" charset="0"/>
              <a:buChar char="§"/>
            </a:pPr>
            <a:r>
              <a:rPr lang="en-US" sz="2800" dirty="0">
                <a:latin typeface="Calibri" charset="0"/>
              </a:rPr>
              <a:t>When is it a </a:t>
            </a:r>
            <a:r>
              <a:rPr lang="ja-JP" altLang="en-US" sz="2800" dirty="0">
                <a:latin typeface="Calibri" charset="0"/>
              </a:rPr>
              <a:t>“</a:t>
            </a:r>
            <a:r>
              <a:rPr lang="en-US" sz="2800" b="1" dirty="0">
                <a:solidFill>
                  <a:srgbClr val="444EA2"/>
                </a:solidFill>
                <a:latin typeface="Calibri" charset="0"/>
              </a:rPr>
              <a:t>disorder</a:t>
            </a:r>
            <a:r>
              <a:rPr lang="ja-JP" altLang="en-US" sz="2800" dirty="0">
                <a:latin typeface="Calibri" charset="0"/>
              </a:rPr>
              <a:t>”</a:t>
            </a:r>
            <a:r>
              <a:rPr lang="en-US" sz="2800" dirty="0">
                <a:latin typeface="Calibri" charset="0"/>
              </a:rPr>
              <a:t>?</a:t>
            </a:r>
          </a:p>
          <a:p>
            <a:pPr lvl="1">
              <a:lnSpc>
                <a:spcPts val="2600"/>
              </a:lnSpc>
              <a:spcBef>
                <a:spcPct val="0"/>
              </a:spcBef>
              <a:spcAft>
                <a:spcPts val="600"/>
              </a:spcAft>
              <a:buFont typeface="Wingdings" charset="0"/>
              <a:buChar char="§"/>
            </a:pPr>
            <a:r>
              <a:rPr lang="en-US" dirty="0">
                <a:latin typeface="Calibri" charset="0"/>
              </a:rPr>
              <a:t>Distress: when you are deeply frustrated with not being able to control the behaviors</a:t>
            </a:r>
          </a:p>
          <a:p>
            <a:pPr lvl="1" algn="ctr">
              <a:lnSpc>
                <a:spcPts val="2600"/>
              </a:lnSpc>
              <a:spcBef>
                <a:spcPct val="0"/>
              </a:spcBef>
              <a:spcAft>
                <a:spcPts val="600"/>
              </a:spcAft>
              <a:buFont typeface="Arial" charset="0"/>
              <a:buNone/>
            </a:pPr>
            <a:r>
              <a:rPr lang="en-US" dirty="0">
                <a:latin typeface="Calibri" charset="0"/>
              </a:rPr>
              <a:t> or </a:t>
            </a:r>
          </a:p>
          <a:p>
            <a:pPr lvl="1">
              <a:lnSpc>
                <a:spcPts val="2600"/>
              </a:lnSpc>
              <a:spcBef>
                <a:spcPct val="0"/>
              </a:spcBef>
              <a:spcAft>
                <a:spcPts val="600"/>
              </a:spcAft>
              <a:buFont typeface="Wingdings" charset="0"/>
              <a:buChar char="§"/>
            </a:pPr>
            <a:r>
              <a:rPr lang="en-US" dirty="0">
                <a:latin typeface="Calibri" charset="0"/>
              </a:rPr>
              <a:t>Dysfunction: when the time and mental energy spent on these thoughts and behaviors interfere with everyday life</a:t>
            </a:r>
          </a:p>
        </p:txBody>
      </p:sp>
    </p:spTree>
    <p:extLst>
      <p:ext uri="{BB962C8B-B14F-4D97-AF65-F5344CB8AC3E}">
        <p14:creationId xmlns:p14="http://schemas.microsoft.com/office/powerpoint/2010/main" val="418577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nSpc>
                <a:spcPts val="4000"/>
              </a:lnSpc>
              <a:defRPr/>
            </a:pPr>
            <a:r>
              <a:rPr lang="en-US" b="1" dirty="0">
                <a:solidFill>
                  <a:schemeClr val="accent3">
                    <a:lumMod val="75000"/>
                  </a:schemeClr>
                </a:solidFill>
                <a:ea typeface="+mj-ea"/>
              </a:rPr>
              <a:t>Common OCD Behaviors</a:t>
            </a:r>
          </a:p>
        </p:txBody>
      </p:sp>
      <p:sp>
        <p:nvSpPr>
          <p:cNvPr id="3" name="Content Placeholder 2"/>
          <p:cNvSpPr>
            <a:spLocks noGrp="1"/>
          </p:cNvSpPr>
          <p:nvPr>
            <p:ph idx="1"/>
          </p:nvPr>
        </p:nvSpPr>
        <p:spPr>
          <a:xfrm>
            <a:off x="4073525" y="5140325"/>
            <a:ext cx="5070475" cy="1371600"/>
          </a:xfrm>
        </p:spPr>
        <p:txBody>
          <a:bodyPr>
            <a:normAutofit fontScale="62500" lnSpcReduction="20000"/>
          </a:bodyPr>
          <a:lstStyle/>
          <a:p>
            <a:pPr marL="0" indent="0">
              <a:lnSpc>
                <a:spcPts val="2600"/>
              </a:lnSpc>
              <a:spcBef>
                <a:spcPct val="0"/>
              </a:spcBef>
              <a:spcAft>
                <a:spcPts val="600"/>
              </a:spcAft>
              <a:buFont typeface="Arial" charset="0"/>
              <a:buNone/>
            </a:pPr>
            <a:r>
              <a:rPr lang="en-US" sz="2800" dirty="0">
                <a:latin typeface="Calibri" charset="0"/>
              </a:rPr>
              <a:t>Common pattern: </a:t>
            </a:r>
            <a:r>
              <a:rPr lang="en-US" sz="2800" b="1" u="sng" dirty="0">
                <a:latin typeface="Calibri" charset="0"/>
              </a:rPr>
              <a:t>RE</a:t>
            </a:r>
            <a:r>
              <a:rPr lang="en-US" sz="2800" dirty="0">
                <a:latin typeface="Calibri" charset="0"/>
              </a:rPr>
              <a:t>CHECKING Although you know that you</a:t>
            </a:r>
            <a:r>
              <a:rPr lang="ja-JP" altLang="en-US" sz="2800" dirty="0">
                <a:latin typeface="Calibri" charset="0"/>
              </a:rPr>
              <a:t>’</a:t>
            </a:r>
            <a:r>
              <a:rPr lang="en-US" sz="2800" dirty="0" err="1">
                <a:latin typeface="Calibri" charset="0"/>
              </a:rPr>
              <a:t>ve</a:t>
            </a:r>
            <a:r>
              <a:rPr lang="en-US" sz="2800" dirty="0">
                <a:latin typeface="Calibri" charset="0"/>
              </a:rPr>
              <a:t> already made sure the door is locked, you feel you must check again. And again. </a:t>
            </a:r>
          </a:p>
        </p:txBody>
      </p:sp>
      <p:sp>
        <p:nvSpPr>
          <p:cNvPr id="12292" name="TextBox 4"/>
          <p:cNvSpPr txBox="1">
            <a:spLocks noChangeArrowheads="1"/>
          </p:cNvSpPr>
          <p:nvPr/>
        </p:nvSpPr>
        <p:spPr bwMode="auto">
          <a:xfrm>
            <a:off x="203200" y="909638"/>
            <a:ext cx="88455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ts val="2600"/>
              </a:lnSpc>
              <a:spcAft>
                <a:spcPts val="600"/>
              </a:spcAft>
              <a:buFont typeface="Arial" charset="0"/>
              <a:buNone/>
            </a:pPr>
            <a:r>
              <a:rPr lang="en-US" sz="2800">
                <a:latin typeface="Calibri" charset="0"/>
              </a:rPr>
              <a:t>Percentage of children and adolescents with OCD reporting these obsessions or compulsions:</a:t>
            </a:r>
          </a:p>
        </p:txBody>
      </p:sp>
      <p:pic>
        <p:nvPicPr>
          <p:cNvPr id="6" name="Picture 2" descr="C:\Users\James\AppData\Local\Microsoft\Windows\Temporary Internet Files\Content.IE5\GUDC3L0C\MC900018716[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5029200"/>
            <a:ext cx="282416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James\AppData\Local\Microsoft\Windows\Temporary Internet Files\Content.IE5\GUDC3L0C\MC900018716[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5181600"/>
            <a:ext cx="282416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James\AppData\Local\Microsoft\Windows\Temporary Internet Files\Content.IE5\GUDC3L0C\MC900018716[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5334000"/>
            <a:ext cx="282416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James\AppData\Local\Microsoft\Windows\Temporary Internet Files\Content.IE5\GUDC3L0C\MC900018716[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5486400"/>
            <a:ext cx="282416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681163"/>
            <a:ext cx="88392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52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3-09-10 at 8.39.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153"/>
            <a:ext cx="9144000" cy="6501172"/>
          </a:xfrm>
          <a:prstGeom prst="rect">
            <a:avLst/>
          </a:prstGeom>
        </p:spPr>
      </p:pic>
    </p:spTree>
    <p:extLst>
      <p:ext uri="{BB962C8B-B14F-4D97-AF65-F5344CB8AC3E}">
        <p14:creationId xmlns:p14="http://schemas.microsoft.com/office/powerpoint/2010/main" val="2810198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663575"/>
            <a:ext cx="4879975" cy="403225"/>
          </a:xfrm>
        </p:spPr>
        <p:txBody>
          <a:bodyPr>
            <a:normAutofit fontScale="90000"/>
          </a:bodyPr>
          <a:lstStyle/>
          <a:p>
            <a:pPr>
              <a:lnSpc>
                <a:spcPts val="4000"/>
              </a:lnSpc>
            </a:pPr>
            <a:r>
              <a:rPr lang="en-US" b="1">
                <a:solidFill>
                  <a:srgbClr val="3AA082"/>
                </a:solidFill>
                <a:latin typeface="Calibri" charset="0"/>
              </a:rPr>
              <a:t>Post-Traumatic Stress Disorder [PTSD]</a:t>
            </a:r>
          </a:p>
        </p:txBody>
      </p:sp>
      <p:pic>
        <p:nvPicPr>
          <p:cNvPr id="13315" name="Picture 9" descr="MyersPsy8e_16UN13 Copy"/>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0710" t="8067" r="6255"/>
          <a:stretch>
            <a:fillRect/>
          </a:stretch>
        </p:blipFill>
        <p:spPr>
          <a:xfrm>
            <a:off x="4859338" y="0"/>
            <a:ext cx="4284662" cy="6858000"/>
          </a:xfrm>
        </p:spPr>
      </p:pic>
      <p:sp>
        <p:nvSpPr>
          <p:cNvPr id="13316" name="Content Placeholder 2"/>
          <p:cNvSpPr txBox="1">
            <a:spLocks/>
          </p:cNvSpPr>
          <p:nvPr/>
        </p:nvSpPr>
        <p:spPr bwMode="auto">
          <a:xfrm>
            <a:off x="304800" y="1757363"/>
            <a:ext cx="44831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ts val="2600"/>
              </a:lnSpc>
              <a:spcAft>
                <a:spcPts val="600"/>
              </a:spcAft>
              <a:buFont typeface="Arial" charset="0"/>
              <a:buNone/>
            </a:pPr>
            <a:r>
              <a:rPr lang="en-US" sz="2800" dirty="0">
                <a:latin typeface="Calibri" charset="0"/>
              </a:rPr>
              <a:t>About 10 to 35 percent of people who experience trauma not only have burned-in memories, but also four weeks to a lifetime of:</a:t>
            </a:r>
          </a:p>
        </p:txBody>
      </p:sp>
      <p:sp>
        <p:nvSpPr>
          <p:cNvPr id="12" name="Rectangle 4"/>
          <p:cNvSpPr>
            <a:spLocks noChangeArrowheads="1"/>
          </p:cNvSpPr>
          <p:nvPr/>
        </p:nvSpPr>
        <p:spPr bwMode="auto">
          <a:xfrm>
            <a:off x="158750" y="3441700"/>
            <a:ext cx="4700588" cy="3078163"/>
          </a:xfrm>
          <a:prstGeom prst="rect">
            <a:avLst/>
          </a:prstGeom>
          <a:noFill/>
          <a:ln>
            <a:noFill/>
          </a:ln>
        </p:spPr>
        <p:txBody>
          <a:bodyPr/>
          <a:lstStyle/>
          <a:p>
            <a:pPr marL="342900" indent="-342900" eaLnBrk="0" hangingPunct="0">
              <a:lnSpc>
                <a:spcPts val="2600"/>
              </a:lnSpc>
              <a:spcBef>
                <a:spcPts val="0"/>
              </a:spcBef>
              <a:spcAft>
                <a:spcPts val="600"/>
              </a:spcAft>
              <a:buFont typeface="Wingdings" pitchFamily="2" charset="2"/>
              <a:buChar char="§"/>
              <a:defRPr/>
            </a:pPr>
            <a:r>
              <a:rPr lang="en-US" sz="2800" dirty="0">
                <a:solidFill>
                  <a:srgbClr val="444EA2"/>
                </a:solidFill>
                <a:latin typeface="+mn-lt"/>
                <a:ea typeface="+mn-ea"/>
                <a:cs typeface="+mn-cs"/>
              </a:rPr>
              <a:t>repeated intrusive recall of those memories.</a:t>
            </a:r>
          </a:p>
          <a:p>
            <a:pPr marL="342900" indent="-342900" eaLnBrk="0" hangingPunct="0">
              <a:lnSpc>
                <a:spcPts val="2600"/>
              </a:lnSpc>
              <a:spcBef>
                <a:spcPts val="0"/>
              </a:spcBef>
              <a:spcAft>
                <a:spcPts val="600"/>
              </a:spcAft>
              <a:buFont typeface="Wingdings" pitchFamily="2" charset="2"/>
              <a:buChar char="§"/>
              <a:defRPr/>
            </a:pPr>
            <a:r>
              <a:rPr lang="en-US" sz="2800" dirty="0">
                <a:solidFill>
                  <a:srgbClr val="444EA2"/>
                </a:solidFill>
                <a:latin typeface="+mn-lt"/>
                <a:ea typeface="+mn-ea"/>
                <a:cs typeface="+mn-cs"/>
              </a:rPr>
              <a:t>nightmares and other re-experiencing.</a:t>
            </a:r>
          </a:p>
          <a:p>
            <a:pPr marL="342900" indent="-342900" eaLnBrk="0" hangingPunct="0">
              <a:lnSpc>
                <a:spcPts val="2600"/>
              </a:lnSpc>
              <a:spcBef>
                <a:spcPts val="0"/>
              </a:spcBef>
              <a:spcAft>
                <a:spcPts val="600"/>
              </a:spcAft>
              <a:buFont typeface="Wingdings" pitchFamily="2" charset="2"/>
              <a:buChar char="§"/>
              <a:defRPr/>
            </a:pPr>
            <a:r>
              <a:rPr lang="en-US" sz="2800" dirty="0">
                <a:solidFill>
                  <a:srgbClr val="444EA2"/>
                </a:solidFill>
                <a:latin typeface="+mn-lt"/>
                <a:ea typeface="+mn-ea"/>
                <a:cs typeface="+mn-cs"/>
              </a:rPr>
              <a:t>social withdrawal or phobic avoidance.</a:t>
            </a:r>
          </a:p>
          <a:p>
            <a:pPr marL="342900" indent="-342900" eaLnBrk="0" hangingPunct="0">
              <a:lnSpc>
                <a:spcPts val="2600"/>
              </a:lnSpc>
              <a:spcBef>
                <a:spcPts val="0"/>
              </a:spcBef>
              <a:spcAft>
                <a:spcPts val="600"/>
              </a:spcAft>
              <a:buFont typeface="Wingdings" pitchFamily="2" charset="2"/>
              <a:buChar char="§"/>
              <a:defRPr/>
            </a:pPr>
            <a:r>
              <a:rPr lang="en-US" sz="2800" dirty="0">
                <a:solidFill>
                  <a:srgbClr val="444EA2"/>
                </a:solidFill>
                <a:latin typeface="+mn-lt"/>
                <a:ea typeface="+mn-ea"/>
                <a:cs typeface="+mn-cs"/>
              </a:rPr>
              <a:t>jumpy anxiety or hypervigilance.</a:t>
            </a:r>
          </a:p>
          <a:p>
            <a:pPr marL="342900" indent="-342900" eaLnBrk="0" hangingPunct="0">
              <a:lnSpc>
                <a:spcPts val="2600"/>
              </a:lnSpc>
              <a:spcBef>
                <a:spcPts val="0"/>
              </a:spcBef>
              <a:spcAft>
                <a:spcPts val="600"/>
              </a:spcAft>
              <a:buFont typeface="Wingdings" pitchFamily="2" charset="2"/>
              <a:buChar char="§"/>
              <a:defRPr/>
            </a:pPr>
            <a:r>
              <a:rPr lang="en-US" sz="2800" dirty="0">
                <a:solidFill>
                  <a:srgbClr val="444EA2"/>
                </a:solidFill>
                <a:latin typeface="+mn-lt"/>
                <a:ea typeface="+mn-ea"/>
                <a:cs typeface="+mn-cs"/>
              </a:rPr>
              <a:t>insomnia or sleep problems.</a:t>
            </a:r>
          </a:p>
          <a:p>
            <a:pPr marL="342900" indent="-342900" eaLnBrk="0" hangingPunct="0">
              <a:lnSpc>
                <a:spcPts val="2600"/>
              </a:lnSpc>
              <a:spcBef>
                <a:spcPts val="0"/>
              </a:spcBef>
              <a:spcAft>
                <a:spcPts val="600"/>
              </a:spcAft>
              <a:buFont typeface="Wingdings" pitchFamily="2" charset="2"/>
              <a:buChar char="§"/>
              <a:defRPr/>
            </a:pPr>
            <a:endParaRPr lang="en-US" sz="2800" dirty="0">
              <a:solidFill>
                <a:srgbClr val="444EA2"/>
              </a:solidFill>
              <a:latin typeface="+mn-lt"/>
              <a:ea typeface="+mn-ea"/>
              <a:cs typeface="+mn-cs"/>
            </a:endParaRPr>
          </a:p>
          <a:p>
            <a:pPr marL="342900" indent="-342900" eaLnBrk="0" hangingPunct="0">
              <a:lnSpc>
                <a:spcPts val="2600"/>
              </a:lnSpc>
              <a:spcBef>
                <a:spcPts val="0"/>
              </a:spcBef>
              <a:spcAft>
                <a:spcPts val="600"/>
              </a:spcAft>
              <a:buFont typeface="Wingdings" pitchFamily="2" charset="2"/>
              <a:buChar char="§"/>
              <a:defRPr/>
            </a:pPr>
            <a:endParaRPr lang="en-US" sz="2800" dirty="0">
              <a:solidFill>
                <a:srgbClr val="444EA2"/>
              </a:solidFill>
              <a:latin typeface="+mn-lt"/>
              <a:ea typeface="+mn-ea"/>
              <a:cs typeface="+mn-cs"/>
            </a:endParaRPr>
          </a:p>
          <a:p>
            <a:pPr marL="342900" indent="-342900" eaLnBrk="0" hangingPunct="0">
              <a:lnSpc>
                <a:spcPts val="2600"/>
              </a:lnSpc>
              <a:spcBef>
                <a:spcPts val="0"/>
              </a:spcBef>
              <a:spcAft>
                <a:spcPts val="600"/>
              </a:spcAft>
              <a:buFont typeface="Wingdings" pitchFamily="2" charset="2"/>
              <a:buChar char="§"/>
              <a:defRPr/>
            </a:pPr>
            <a:endParaRPr lang="en-US" sz="2800" dirty="0">
              <a:solidFill>
                <a:srgbClr val="444EA2"/>
              </a:solidFill>
              <a:latin typeface="+mn-lt"/>
              <a:ea typeface="+mn-ea"/>
              <a:cs typeface="+mn-cs"/>
            </a:endParaRPr>
          </a:p>
        </p:txBody>
      </p:sp>
    </p:spTree>
    <p:extLst>
      <p:ext uri="{BB962C8B-B14F-4D97-AF65-F5344CB8AC3E}">
        <p14:creationId xmlns:p14="http://schemas.microsoft.com/office/powerpoint/2010/main" val="30520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MyPEL2e_12CO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611563"/>
            <a:ext cx="2982913"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a:xfrm>
            <a:off x="457200" y="125413"/>
            <a:ext cx="8229600" cy="792162"/>
          </a:xfrm>
        </p:spPr>
        <p:txBody>
          <a:bodyPr/>
          <a:lstStyle/>
          <a:p>
            <a:r>
              <a:rPr lang="en-US" b="1">
                <a:solidFill>
                  <a:srgbClr val="F36F21"/>
                </a:solidFill>
                <a:latin typeface="Calibri" charset="0"/>
              </a:rPr>
              <a:t>Psychological disorders are: </a:t>
            </a:r>
          </a:p>
        </p:txBody>
      </p:sp>
      <p:sp>
        <p:nvSpPr>
          <p:cNvPr id="3" name="Content Placeholder 2"/>
          <p:cNvSpPr>
            <a:spLocks noGrp="1"/>
          </p:cNvSpPr>
          <p:nvPr>
            <p:ph idx="1"/>
          </p:nvPr>
        </p:nvSpPr>
        <p:spPr>
          <a:xfrm>
            <a:off x="1362075" y="950913"/>
            <a:ext cx="6221413" cy="1312862"/>
          </a:xfrm>
          <a:prstGeom prst="roundRect">
            <a:avLst>
              <a:gd name="adj" fmla="val 16667"/>
            </a:avLst>
          </a:prstGeom>
          <a:solidFill>
            <a:srgbClr val="444EA2"/>
          </a:solidFill>
        </p:spPr>
        <p:txBody>
          <a:bodyPr/>
          <a:lstStyle/>
          <a:p>
            <a:pPr marL="0" indent="0">
              <a:lnSpc>
                <a:spcPts val="2600"/>
              </a:lnSpc>
              <a:buFont typeface="Arial" charset="0"/>
              <a:buNone/>
            </a:pPr>
            <a:r>
              <a:rPr lang="en-US" sz="2800" i="1" dirty="0">
                <a:solidFill>
                  <a:srgbClr val="F8F6E3"/>
                </a:solidFill>
                <a:latin typeface="Calibri" charset="0"/>
              </a:rPr>
              <a:t>patterns of thoughts, feelings, or actions that are deviant, distressful, and dysfunctional</a:t>
            </a:r>
            <a:r>
              <a:rPr lang="en-US" sz="2800" dirty="0">
                <a:solidFill>
                  <a:srgbClr val="F8F6E3"/>
                </a:solidFill>
                <a:latin typeface="Calibri" charset="0"/>
              </a:rPr>
              <a:t>.</a:t>
            </a:r>
          </a:p>
        </p:txBody>
      </p:sp>
      <p:sp>
        <p:nvSpPr>
          <p:cNvPr id="4" name="Rectangle 3"/>
          <p:cNvSpPr>
            <a:spLocks noChangeArrowheads="1"/>
          </p:cNvSpPr>
          <p:nvPr/>
        </p:nvSpPr>
        <p:spPr bwMode="auto">
          <a:xfrm>
            <a:off x="2982913" y="2905125"/>
            <a:ext cx="61610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ts val="2400"/>
              </a:lnSpc>
              <a:spcAft>
                <a:spcPts val="600"/>
              </a:spcAft>
              <a:buFont typeface="Wingdings" charset="0"/>
              <a:buChar char="§"/>
            </a:pPr>
            <a:r>
              <a:rPr lang="en-US" sz="2600" b="1" dirty="0"/>
              <a:t>Disorder </a:t>
            </a:r>
            <a:r>
              <a:rPr lang="en-US" sz="2600" dirty="0"/>
              <a:t>refers to a state of mental/behavioral ill health. </a:t>
            </a:r>
            <a:endParaRPr lang="en-US" sz="2600" b="1" dirty="0"/>
          </a:p>
          <a:p>
            <a:pPr marL="457200" indent="-457200">
              <a:lnSpc>
                <a:spcPts val="2400"/>
              </a:lnSpc>
              <a:spcAft>
                <a:spcPts val="600"/>
              </a:spcAft>
              <a:buFont typeface="Wingdings" charset="0"/>
              <a:buChar char="§"/>
            </a:pPr>
            <a:r>
              <a:rPr lang="en-US" sz="2600" b="1" dirty="0"/>
              <a:t>Patterns </a:t>
            </a:r>
            <a:r>
              <a:rPr lang="en-US" sz="2600" dirty="0"/>
              <a:t>refers to finding a </a:t>
            </a:r>
            <a:r>
              <a:rPr lang="en-US" sz="2600" i="1" dirty="0"/>
              <a:t>collection</a:t>
            </a:r>
            <a:r>
              <a:rPr lang="en-US" sz="2600" dirty="0"/>
              <a:t> of symptoms that tend to go together, and </a:t>
            </a:r>
            <a:r>
              <a:rPr lang="en-US" sz="2600" i="1" dirty="0"/>
              <a:t>not just</a:t>
            </a:r>
            <a:r>
              <a:rPr lang="en-US" sz="2600" dirty="0"/>
              <a:t> seeing a </a:t>
            </a:r>
            <a:r>
              <a:rPr lang="en-US" sz="2600" i="1" dirty="0"/>
              <a:t>single</a:t>
            </a:r>
            <a:r>
              <a:rPr lang="en-US" sz="2600" dirty="0"/>
              <a:t> symptom. </a:t>
            </a:r>
          </a:p>
          <a:p>
            <a:pPr marL="457200" indent="-457200">
              <a:lnSpc>
                <a:spcPts val="2400"/>
              </a:lnSpc>
              <a:spcAft>
                <a:spcPts val="600"/>
              </a:spcAft>
              <a:buFont typeface="Wingdings" charset="0"/>
              <a:buChar char="§"/>
            </a:pPr>
            <a:r>
              <a:rPr lang="en-US" sz="2600" dirty="0"/>
              <a:t>For there to be </a:t>
            </a:r>
            <a:r>
              <a:rPr lang="en-US" sz="2600" b="1" dirty="0"/>
              <a:t>distress and dysfunction</a:t>
            </a:r>
            <a:r>
              <a:rPr lang="en-US" sz="2600" dirty="0"/>
              <a:t>, symptoms must be </a:t>
            </a:r>
            <a:r>
              <a:rPr lang="en-US" sz="2600" i="1" dirty="0"/>
              <a:t>sufficiently severe to interfere with </a:t>
            </a:r>
            <a:r>
              <a:rPr lang="en-US" sz="2600" i="1" dirty="0" smtClean="0"/>
              <a:t>one’s </a:t>
            </a:r>
            <a:r>
              <a:rPr lang="en-US" sz="2600" i="1" dirty="0"/>
              <a:t>daily life and well being</a:t>
            </a:r>
            <a:r>
              <a:rPr lang="en-US" sz="2600" dirty="0"/>
              <a:t>. </a:t>
            </a:r>
          </a:p>
          <a:p>
            <a:pPr marL="457200" indent="-457200">
              <a:lnSpc>
                <a:spcPts val="2400"/>
              </a:lnSpc>
              <a:spcAft>
                <a:spcPts val="600"/>
              </a:spcAft>
              <a:buFont typeface="Wingdings" charset="0"/>
              <a:buChar char="§"/>
            </a:pPr>
            <a:r>
              <a:rPr lang="en-US" sz="2600" b="1" dirty="0">
                <a:solidFill>
                  <a:srgbClr val="444EA2"/>
                </a:solidFill>
              </a:rPr>
              <a:t>Deviant </a:t>
            </a:r>
            <a:r>
              <a:rPr lang="en-US" sz="2600" dirty="0"/>
              <a:t>means </a:t>
            </a:r>
            <a:r>
              <a:rPr lang="en-US" sz="2600" i="1" dirty="0"/>
              <a:t>differing from the norm</a:t>
            </a:r>
            <a:r>
              <a:rPr lang="en-US" sz="2600" dirty="0"/>
              <a:t>.</a:t>
            </a:r>
          </a:p>
        </p:txBody>
      </p:sp>
      <p:sp>
        <p:nvSpPr>
          <p:cNvPr id="6" name="Rectangle 5"/>
          <p:cNvSpPr>
            <a:spLocks noChangeArrowheads="1"/>
          </p:cNvSpPr>
          <p:nvPr/>
        </p:nvSpPr>
        <p:spPr bwMode="auto">
          <a:xfrm>
            <a:off x="2928938" y="2401888"/>
            <a:ext cx="4630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dirty="0">
                <a:solidFill>
                  <a:srgbClr val="F36F21"/>
                </a:solidFill>
              </a:rPr>
              <a:t>Terms from the Definition </a:t>
            </a:r>
          </a:p>
        </p:txBody>
      </p:sp>
    </p:spTree>
    <p:extLst>
      <p:ext uri="{BB962C8B-B14F-4D97-AF65-F5344CB8AC3E}">
        <p14:creationId xmlns:p14="http://schemas.microsoft.com/office/powerpoint/2010/main" val="427269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Mood Disorders</a:t>
            </a:r>
            <a:endParaRPr lang="en-US" dirty="0"/>
          </a:p>
        </p:txBody>
      </p:sp>
      <p:sp>
        <p:nvSpPr>
          <p:cNvPr id="6" name="Subtitle 5"/>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949214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1143000"/>
          </a:xfrm>
          <a:solidFill>
            <a:srgbClr val="A0366C"/>
          </a:solidFill>
        </p:spPr>
        <p:txBody>
          <a:bodyPr/>
          <a:lstStyle/>
          <a:p>
            <a:pPr algn="l"/>
            <a:r>
              <a:rPr lang="en-US" b="1">
                <a:solidFill>
                  <a:srgbClr val="F8F6E3"/>
                </a:solidFill>
                <a:latin typeface="Calibri" charset="0"/>
              </a:rPr>
              <a:t>Mood Disorders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38" y="333375"/>
            <a:ext cx="2457450" cy="41338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0213" y="1557338"/>
            <a:ext cx="5495925" cy="1598612"/>
          </a:xfrm>
          <a:prstGeom prst="rect">
            <a:avLst/>
          </a:prstGeom>
        </p:spPr>
        <p:txBody>
          <a:bodyPr>
            <a:spAutoFit/>
          </a:bodyPr>
          <a:lstStyle/>
          <a:p>
            <a:pPr eaLnBrk="0" hangingPunct="0">
              <a:lnSpc>
                <a:spcPts val="2600"/>
              </a:lnSpc>
              <a:spcBef>
                <a:spcPct val="20000"/>
              </a:spcBef>
            </a:pPr>
            <a:r>
              <a:rPr lang="en-US" sz="2800" dirty="0">
                <a:solidFill>
                  <a:srgbClr val="000000"/>
                </a:solidFill>
                <a:latin typeface="Calibri" charset="0"/>
              </a:rPr>
              <a:t>Major depressive disorder [MDD] is:</a:t>
            </a:r>
          </a:p>
          <a:p>
            <a:pPr marL="742950" lvl="1" indent="-285750" eaLnBrk="0" hangingPunct="0">
              <a:lnSpc>
                <a:spcPts val="2600"/>
              </a:lnSpc>
              <a:spcBef>
                <a:spcPct val="20000"/>
              </a:spcBef>
              <a:buFont typeface="Wingdings" charset="0"/>
              <a:buChar char="§"/>
            </a:pPr>
            <a:r>
              <a:rPr lang="en-US" sz="2800" dirty="0">
                <a:solidFill>
                  <a:srgbClr val="000000"/>
                </a:solidFill>
                <a:latin typeface="Calibri" charset="0"/>
              </a:rPr>
              <a:t>more than just feeling </a:t>
            </a:r>
            <a:r>
              <a:rPr lang="ja-JP" altLang="en-US" sz="2800" dirty="0">
                <a:solidFill>
                  <a:srgbClr val="000000"/>
                </a:solidFill>
                <a:latin typeface="Calibri" charset="0"/>
              </a:rPr>
              <a:t>“</a:t>
            </a:r>
            <a:r>
              <a:rPr lang="en-US" sz="2800" dirty="0">
                <a:solidFill>
                  <a:srgbClr val="000000"/>
                </a:solidFill>
                <a:latin typeface="Calibri" charset="0"/>
              </a:rPr>
              <a:t>down.</a:t>
            </a:r>
            <a:r>
              <a:rPr lang="ja-JP" altLang="en-US" sz="2800" dirty="0">
                <a:solidFill>
                  <a:srgbClr val="000000"/>
                </a:solidFill>
                <a:latin typeface="Calibri" charset="0"/>
              </a:rPr>
              <a:t>”</a:t>
            </a:r>
            <a:r>
              <a:rPr lang="en-US" sz="2800" dirty="0">
                <a:solidFill>
                  <a:srgbClr val="000000"/>
                </a:solidFill>
                <a:latin typeface="Calibri" charset="0"/>
              </a:rPr>
              <a:t> </a:t>
            </a:r>
          </a:p>
          <a:p>
            <a:pPr marL="742950" lvl="1" indent="-285750" eaLnBrk="0" hangingPunct="0">
              <a:lnSpc>
                <a:spcPts val="2600"/>
              </a:lnSpc>
              <a:spcBef>
                <a:spcPct val="20000"/>
              </a:spcBef>
              <a:buFont typeface="Wingdings" charset="0"/>
              <a:buChar char="§"/>
            </a:pPr>
            <a:r>
              <a:rPr lang="en-US" sz="2800" dirty="0">
                <a:solidFill>
                  <a:srgbClr val="000000"/>
                </a:solidFill>
                <a:latin typeface="Calibri" charset="0"/>
              </a:rPr>
              <a:t>more than just feeling sad about something.</a:t>
            </a:r>
          </a:p>
        </p:txBody>
      </p:sp>
      <p:sp>
        <p:nvSpPr>
          <p:cNvPr id="3" name="Content Placeholder 2"/>
          <p:cNvSpPr>
            <a:spLocks noGrp="1"/>
          </p:cNvSpPr>
          <p:nvPr>
            <p:ph idx="1"/>
          </p:nvPr>
        </p:nvSpPr>
        <p:spPr>
          <a:xfrm>
            <a:off x="570908" y="4615161"/>
            <a:ext cx="6172200" cy="1920875"/>
          </a:xfrm>
        </p:spPr>
        <p:txBody>
          <a:bodyPr/>
          <a:lstStyle/>
          <a:p>
            <a:pPr marL="0" indent="0">
              <a:lnSpc>
                <a:spcPts val="2600"/>
              </a:lnSpc>
              <a:buFont typeface="Arial" charset="0"/>
              <a:buNone/>
            </a:pPr>
            <a:r>
              <a:rPr lang="en-US" sz="2800" dirty="0">
                <a:latin typeface="Calibri" charset="0"/>
              </a:rPr>
              <a:t>Bipolar disorder is: </a:t>
            </a:r>
          </a:p>
          <a:p>
            <a:pPr lvl="1">
              <a:lnSpc>
                <a:spcPts val="2600"/>
              </a:lnSpc>
              <a:buFont typeface="Wingdings" charset="0"/>
              <a:buChar char="§"/>
            </a:pPr>
            <a:r>
              <a:rPr lang="en-US" dirty="0">
                <a:latin typeface="Calibri" charset="0"/>
              </a:rPr>
              <a:t>more than </a:t>
            </a:r>
            <a:r>
              <a:rPr lang="ja-JP" altLang="en-US" dirty="0">
                <a:latin typeface="Calibri" charset="0"/>
              </a:rPr>
              <a:t>“</a:t>
            </a:r>
            <a:r>
              <a:rPr lang="en-US" dirty="0">
                <a:latin typeface="Calibri" charset="0"/>
              </a:rPr>
              <a:t>mood swings.</a:t>
            </a:r>
            <a:r>
              <a:rPr lang="ja-JP" altLang="en-US" dirty="0">
                <a:latin typeface="Calibri" charset="0"/>
              </a:rPr>
              <a:t>”</a:t>
            </a:r>
            <a:r>
              <a:rPr lang="en-US" dirty="0">
                <a:latin typeface="Calibri" charset="0"/>
              </a:rPr>
              <a:t> </a:t>
            </a:r>
          </a:p>
          <a:p>
            <a:pPr lvl="1">
              <a:lnSpc>
                <a:spcPts val="2600"/>
              </a:lnSpc>
              <a:buFont typeface="Wingdings" charset="0"/>
              <a:buChar char="§"/>
            </a:pPr>
            <a:r>
              <a:rPr lang="en-US" dirty="0">
                <a:latin typeface="Calibri" charset="0"/>
              </a:rPr>
              <a:t>depression plus the problematic overly </a:t>
            </a:r>
            <a:r>
              <a:rPr lang="ja-JP" altLang="en-US" dirty="0">
                <a:latin typeface="Calibri" charset="0"/>
              </a:rPr>
              <a:t>“</a:t>
            </a:r>
            <a:r>
              <a:rPr lang="en-US" dirty="0">
                <a:latin typeface="Calibri" charset="0"/>
              </a:rPr>
              <a:t>up</a:t>
            </a:r>
            <a:r>
              <a:rPr lang="ja-JP" altLang="en-US" dirty="0">
                <a:latin typeface="Calibri" charset="0"/>
              </a:rPr>
              <a:t>”</a:t>
            </a:r>
            <a:r>
              <a:rPr lang="en-US" dirty="0">
                <a:latin typeface="Calibri" charset="0"/>
              </a:rPr>
              <a:t> mood called </a:t>
            </a:r>
            <a:r>
              <a:rPr lang="ja-JP" altLang="en-US" dirty="0">
                <a:latin typeface="Calibri" charset="0"/>
              </a:rPr>
              <a:t>“</a:t>
            </a:r>
            <a:r>
              <a:rPr lang="en-US" dirty="0">
                <a:latin typeface="Calibri" charset="0"/>
              </a:rPr>
              <a:t>mania.</a:t>
            </a:r>
            <a:r>
              <a:rPr lang="ja-JP" altLang="en-US" dirty="0">
                <a:latin typeface="Calibri" charset="0"/>
              </a:rPr>
              <a:t>”</a:t>
            </a:r>
            <a:endParaRPr lang="en-US" dirty="0">
              <a:latin typeface="Calibri" charset="0"/>
            </a:endParaRPr>
          </a:p>
        </p:txBody>
      </p:sp>
    </p:spTree>
    <p:extLst>
      <p:ext uri="{BB962C8B-B14F-4D97-AF65-F5344CB8AC3E}">
        <p14:creationId xmlns:p14="http://schemas.microsoft.com/office/powerpoint/2010/main" val="2884986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Depressive Episode: DSM Criteria</a:t>
            </a:r>
            <a:endParaRPr lang="en-US" dirty="0"/>
          </a:p>
        </p:txBody>
      </p:sp>
      <p:pic>
        <p:nvPicPr>
          <p:cNvPr id="6" name="Picture 5" descr="Screen Shot 2013-09-10 at 8.48.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0592"/>
            <a:ext cx="9144000" cy="4765964"/>
          </a:xfrm>
          <a:prstGeom prst="rect">
            <a:avLst/>
          </a:prstGeom>
        </p:spPr>
      </p:pic>
    </p:spTree>
    <p:extLst>
      <p:ext uri="{BB962C8B-B14F-4D97-AF65-F5344CB8AC3E}">
        <p14:creationId xmlns:p14="http://schemas.microsoft.com/office/powerpoint/2010/main" val="1884550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0"/>
            <a:ext cx="9144000" cy="1143000"/>
          </a:xfrm>
          <a:solidFill>
            <a:srgbClr val="3AA082"/>
          </a:solidFill>
        </p:spPr>
        <p:txBody>
          <a:bodyPr/>
          <a:lstStyle/>
          <a:p>
            <a:pPr algn="l"/>
            <a:r>
              <a:rPr lang="en-US" b="1">
                <a:solidFill>
                  <a:srgbClr val="F8F6E3"/>
                </a:solidFill>
                <a:latin typeface="Calibri" charset="0"/>
              </a:rPr>
              <a:t>Depression is Everywhere</a:t>
            </a:r>
          </a:p>
        </p:txBody>
      </p:sp>
      <p:sp>
        <p:nvSpPr>
          <p:cNvPr id="3" name="Content Placeholder 2"/>
          <p:cNvSpPr>
            <a:spLocks noGrp="1"/>
          </p:cNvSpPr>
          <p:nvPr>
            <p:ph idx="1"/>
          </p:nvPr>
        </p:nvSpPr>
        <p:spPr>
          <a:xfrm>
            <a:off x="0" y="1147763"/>
            <a:ext cx="8786152" cy="4600575"/>
          </a:xfrm>
        </p:spPr>
        <p:txBody>
          <a:bodyPr>
            <a:noAutofit/>
          </a:bodyPr>
          <a:lstStyle/>
          <a:p>
            <a:pPr marL="0" indent="0">
              <a:lnSpc>
                <a:spcPts val="2200"/>
              </a:lnSpc>
              <a:spcBef>
                <a:spcPts val="0"/>
              </a:spcBef>
              <a:spcAft>
                <a:spcPts val="600"/>
              </a:spcAft>
              <a:buFont typeface="Arial" charset="0"/>
              <a:buNone/>
              <a:defRPr/>
            </a:pPr>
            <a:r>
              <a:rPr lang="en-US" sz="2400" dirty="0" smtClean="0">
                <a:ea typeface="+mn-ea"/>
              </a:rPr>
              <a:t>Depression shows </a:t>
            </a:r>
            <a:r>
              <a:rPr lang="en-US" sz="2400" dirty="0">
                <a:ea typeface="+mn-ea"/>
              </a:rPr>
              <a:t>up in people seeking treatment: </a:t>
            </a:r>
          </a:p>
          <a:p>
            <a:pPr>
              <a:lnSpc>
                <a:spcPts val="2200"/>
              </a:lnSpc>
              <a:spcBef>
                <a:spcPts val="0"/>
              </a:spcBef>
              <a:spcAft>
                <a:spcPts val="600"/>
              </a:spcAft>
              <a:buFont typeface="Wingdings" pitchFamily="2" charset="2"/>
              <a:buChar char="§"/>
              <a:defRPr/>
            </a:pPr>
            <a:r>
              <a:rPr lang="en-US" sz="2400" dirty="0">
                <a:ea typeface="+mn-ea"/>
              </a:rPr>
              <a:t>Phobias are the most common (frequently experienced) disorder, but depression is the #1 reason people seek mental health services.</a:t>
            </a:r>
          </a:p>
          <a:p>
            <a:pPr marL="0" indent="0">
              <a:lnSpc>
                <a:spcPts val="2200"/>
              </a:lnSpc>
              <a:spcBef>
                <a:spcPts val="0"/>
              </a:spcBef>
              <a:spcAft>
                <a:spcPts val="600"/>
              </a:spcAft>
              <a:buFont typeface="Arial" charset="0"/>
              <a:buNone/>
              <a:defRPr/>
            </a:pPr>
            <a:r>
              <a:rPr lang="en-US" sz="2400" dirty="0" smtClean="0">
                <a:ea typeface="+mn-ea"/>
              </a:rPr>
              <a:t>Depression appears </a:t>
            </a:r>
            <a:r>
              <a:rPr lang="en-US" sz="2400" dirty="0">
                <a:ea typeface="+mn-ea"/>
              </a:rPr>
              <a:t>worldwide</a:t>
            </a:r>
            <a:r>
              <a:rPr lang="en-US" sz="2400" dirty="0" smtClean="0">
                <a:ea typeface="+mn-ea"/>
              </a:rPr>
              <a:t>: </a:t>
            </a:r>
            <a:endParaRPr lang="en-US" sz="2400" dirty="0">
              <a:ea typeface="+mn-ea"/>
            </a:endParaRPr>
          </a:p>
          <a:p>
            <a:pPr>
              <a:lnSpc>
                <a:spcPts val="2200"/>
              </a:lnSpc>
              <a:spcBef>
                <a:spcPts val="0"/>
              </a:spcBef>
              <a:spcAft>
                <a:spcPts val="600"/>
              </a:spcAft>
              <a:buFont typeface="Wingdings" pitchFamily="2" charset="2"/>
              <a:buChar char="§"/>
              <a:defRPr/>
            </a:pPr>
            <a:r>
              <a:rPr lang="en-US" sz="2400" dirty="0">
                <a:ea typeface="+mn-ea"/>
              </a:rPr>
              <a:t>Per year, depressive episodes happen to </a:t>
            </a:r>
            <a:r>
              <a:rPr lang="en-US" sz="2400" dirty="0" smtClean="0">
                <a:ea typeface="+mn-ea"/>
              </a:rPr>
              <a:t>about 6 percent </a:t>
            </a:r>
            <a:r>
              <a:rPr lang="en-US" sz="2400" dirty="0">
                <a:ea typeface="+mn-ea"/>
              </a:rPr>
              <a:t>of men and </a:t>
            </a:r>
            <a:r>
              <a:rPr lang="en-US" sz="2400" dirty="0" smtClean="0">
                <a:ea typeface="+mn-ea"/>
              </a:rPr>
              <a:t>about 9 percent of </a:t>
            </a:r>
            <a:r>
              <a:rPr lang="en-US" sz="2400" dirty="0">
                <a:ea typeface="+mn-ea"/>
              </a:rPr>
              <a:t>women</a:t>
            </a:r>
            <a:r>
              <a:rPr lang="en-US" sz="2400" dirty="0" smtClean="0">
                <a:ea typeface="+mn-ea"/>
              </a:rPr>
              <a:t>. </a:t>
            </a:r>
          </a:p>
          <a:p>
            <a:pPr>
              <a:lnSpc>
                <a:spcPts val="2200"/>
              </a:lnSpc>
              <a:spcBef>
                <a:spcPts val="0"/>
              </a:spcBef>
              <a:spcAft>
                <a:spcPts val="600"/>
              </a:spcAft>
              <a:buFont typeface="Wingdings" pitchFamily="2" charset="2"/>
              <a:buChar char="§"/>
              <a:defRPr/>
            </a:pPr>
            <a:r>
              <a:rPr lang="en-US" sz="2400" dirty="0" smtClean="0">
                <a:ea typeface="+mn-ea"/>
              </a:rPr>
              <a:t>Over </a:t>
            </a:r>
            <a:r>
              <a:rPr lang="en-US" sz="2400" dirty="0">
                <a:ea typeface="+mn-ea"/>
              </a:rPr>
              <a:t>the course of a lifetime, </a:t>
            </a:r>
            <a:r>
              <a:rPr lang="en-US" sz="2400" dirty="0" smtClean="0">
                <a:ea typeface="+mn-ea"/>
              </a:rPr>
              <a:t>12 percent </a:t>
            </a:r>
            <a:r>
              <a:rPr lang="en-US" sz="2400" dirty="0">
                <a:ea typeface="+mn-ea"/>
              </a:rPr>
              <a:t>of Canadians and </a:t>
            </a:r>
            <a:r>
              <a:rPr lang="en-US" sz="2400" dirty="0" smtClean="0">
                <a:ea typeface="+mn-ea"/>
              </a:rPr>
              <a:t>17 percent </a:t>
            </a:r>
            <a:r>
              <a:rPr lang="en-US" sz="2400" dirty="0">
                <a:ea typeface="+mn-ea"/>
              </a:rPr>
              <a:t>of Americans experience depression.</a:t>
            </a:r>
          </a:p>
        </p:txBody>
      </p:sp>
    </p:spTree>
    <p:extLst>
      <p:ext uri="{BB962C8B-B14F-4D97-AF65-F5344CB8AC3E}">
        <p14:creationId xmlns:p14="http://schemas.microsoft.com/office/powerpoint/2010/main" val="3806537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Nature Scenes PhotoDisc 36\361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8675"/>
            <a:ext cx="9144000" cy="60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0" y="0"/>
            <a:ext cx="9144000" cy="1143000"/>
          </a:xfrm>
          <a:solidFill>
            <a:srgbClr val="AA7A2B"/>
          </a:solidFill>
        </p:spPr>
        <p:txBody>
          <a:bodyPr/>
          <a:lstStyle/>
          <a:p>
            <a:pPr algn="l"/>
            <a:r>
              <a:rPr lang="en-US" b="1">
                <a:solidFill>
                  <a:srgbClr val="F8F6E3"/>
                </a:solidFill>
                <a:latin typeface="Calibri" charset="0"/>
              </a:rPr>
              <a:t>Seasonal Affective Disorder [SAD]</a:t>
            </a:r>
          </a:p>
        </p:txBody>
      </p:sp>
      <p:sp>
        <p:nvSpPr>
          <p:cNvPr id="3" name="Content Placeholder 2"/>
          <p:cNvSpPr>
            <a:spLocks noGrp="1"/>
          </p:cNvSpPr>
          <p:nvPr>
            <p:ph idx="1"/>
          </p:nvPr>
        </p:nvSpPr>
        <p:spPr>
          <a:xfrm>
            <a:off x="381000" y="1295400"/>
            <a:ext cx="8001000" cy="2293938"/>
          </a:xfrm>
        </p:spPr>
        <p:txBody>
          <a:bodyPr>
            <a:normAutofit fontScale="77500" lnSpcReduction="20000"/>
          </a:bodyPr>
          <a:lstStyle/>
          <a:p>
            <a:pPr>
              <a:lnSpc>
                <a:spcPts val="2600"/>
              </a:lnSpc>
              <a:buFont typeface="Wingdings" charset="0"/>
              <a:buChar char="§"/>
            </a:pPr>
            <a:r>
              <a:rPr lang="en-US" sz="2800" b="1" dirty="0">
                <a:solidFill>
                  <a:srgbClr val="F8F6E3"/>
                </a:solidFill>
                <a:latin typeface="Calibri" charset="0"/>
              </a:rPr>
              <a:t>Seasonal affective disorder </a:t>
            </a:r>
            <a:r>
              <a:rPr lang="en-US" sz="2800" dirty="0">
                <a:solidFill>
                  <a:srgbClr val="F8F6E3"/>
                </a:solidFill>
                <a:latin typeface="Calibri" charset="0"/>
              </a:rPr>
              <a:t>is more than simply disliking winter.</a:t>
            </a:r>
          </a:p>
          <a:p>
            <a:pPr>
              <a:lnSpc>
                <a:spcPts val="2600"/>
              </a:lnSpc>
              <a:buFont typeface="Wingdings" charset="0"/>
              <a:buChar char="§"/>
            </a:pPr>
            <a:r>
              <a:rPr lang="en-US" sz="2800" dirty="0">
                <a:solidFill>
                  <a:srgbClr val="F8F6E3"/>
                </a:solidFill>
                <a:latin typeface="Calibri" charset="0"/>
              </a:rPr>
              <a:t>Seasonal affective disorder involves a recurring seasonal pattern of depression, usually during winter</a:t>
            </a:r>
            <a:r>
              <a:rPr lang="ja-JP" altLang="en-US" sz="2800" dirty="0">
                <a:solidFill>
                  <a:srgbClr val="F8F6E3"/>
                </a:solidFill>
                <a:latin typeface="Calibri" charset="0"/>
              </a:rPr>
              <a:t>’</a:t>
            </a:r>
            <a:r>
              <a:rPr lang="en-US" sz="2800" dirty="0">
                <a:solidFill>
                  <a:srgbClr val="F8F6E3"/>
                </a:solidFill>
                <a:latin typeface="Calibri" charset="0"/>
              </a:rPr>
              <a:t>s short, dark, cold days.</a:t>
            </a:r>
          </a:p>
          <a:p>
            <a:pPr>
              <a:lnSpc>
                <a:spcPts val="2600"/>
              </a:lnSpc>
              <a:buFont typeface="Wingdings" charset="0"/>
              <a:buChar char="§"/>
            </a:pPr>
            <a:r>
              <a:rPr lang="en-US" sz="2800" dirty="0">
                <a:solidFill>
                  <a:srgbClr val="F8F6E3"/>
                </a:solidFill>
                <a:latin typeface="Calibri" charset="0"/>
              </a:rPr>
              <a:t>Survey: </a:t>
            </a:r>
            <a:r>
              <a:rPr lang="ja-JP" altLang="en-US" sz="2800" dirty="0">
                <a:solidFill>
                  <a:srgbClr val="F8F6E3"/>
                </a:solidFill>
                <a:latin typeface="Calibri" charset="0"/>
              </a:rPr>
              <a:t>“</a:t>
            </a:r>
            <a:r>
              <a:rPr lang="en-US" sz="2800" dirty="0">
                <a:solidFill>
                  <a:srgbClr val="F8F6E3"/>
                </a:solidFill>
                <a:latin typeface="Calibri" charset="0"/>
              </a:rPr>
              <a:t>Have you cried today</a:t>
            </a:r>
            <a:r>
              <a:rPr lang="ja-JP" altLang="en-US" sz="2800" dirty="0">
                <a:solidFill>
                  <a:srgbClr val="F8F6E3"/>
                </a:solidFill>
                <a:latin typeface="Calibri" charset="0"/>
              </a:rPr>
              <a:t>”</a:t>
            </a:r>
            <a:r>
              <a:rPr lang="en-US" sz="2800" dirty="0">
                <a:solidFill>
                  <a:srgbClr val="F8F6E3"/>
                </a:solidFill>
                <a:latin typeface="Calibri" charset="0"/>
              </a:rPr>
              <a:t>? Result: More people answer </a:t>
            </a:r>
            <a:r>
              <a:rPr lang="ja-JP" altLang="en-US" sz="2800" dirty="0">
                <a:solidFill>
                  <a:srgbClr val="F8F6E3"/>
                </a:solidFill>
                <a:latin typeface="Calibri" charset="0"/>
              </a:rPr>
              <a:t>“</a:t>
            </a:r>
            <a:r>
              <a:rPr lang="en-US" sz="2800" dirty="0">
                <a:solidFill>
                  <a:srgbClr val="F8F6E3"/>
                </a:solidFill>
                <a:latin typeface="Calibri" charset="0"/>
              </a:rPr>
              <a:t>yes</a:t>
            </a:r>
            <a:r>
              <a:rPr lang="ja-JP" altLang="en-US" sz="2800" dirty="0">
                <a:solidFill>
                  <a:srgbClr val="F8F6E3"/>
                </a:solidFill>
                <a:latin typeface="Calibri" charset="0"/>
              </a:rPr>
              <a:t>”</a:t>
            </a:r>
            <a:r>
              <a:rPr lang="en-US" sz="2800" dirty="0">
                <a:solidFill>
                  <a:srgbClr val="F8F6E3"/>
                </a:solidFill>
                <a:latin typeface="Calibri" charset="0"/>
              </a:rPr>
              <a:t> in winter.</a:t>
            </a:r>
          </a:p>
        </p:txBody>
      </p:sp>
      <p:graphicFrame>
        <p:nvGraphicFramePr>
          <p:cNvPr id="4" name="Table 3"/>
          <p:cNvGraphicFramePr>
            <a:graphicFrameLocks noGrp="1"/>
          </p:cNvGraphicFramePr>
          <p:nvPr/>
        </p:nvGraphicFramePr>
        <p:xfrm>
          <a:off x="1524000" y="4284663"/>
          <a:ext cx="6096000" cy="2105024"/>
        </p:xfrm>
        <a:graphic>
          <a:graphicData uri="http://schemas.openxmlformats.org/drawingml/2006/table">
            <a:tbl>
              <a:tblPr firstRow="1" bandRow="1">
                <a:tableStyleId>{5C22544A-7EE6-4342-B048-85BDC9FD1C3A}</a:tableStyleId>
              </a:tblPr>
              <a:tblGrid>
                <a:gridCol w="2032000"/>
                <a:gridCol w="2032000"/>
                <a:gridCol w="2032000"/>
              </a:tblGrid>
              <a:tr h="526256">
                <a:tc>
                  <a:txBody>
                    <a:bodyPr/>
                    <a:lstStyle/>
                    <a:p>
                      <a:endParaRPr lang="en-US" sz="1800"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7A2B"/>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Percentage who cried</a:t>
                      </a:r>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7A2B"/>
                    </a:solidFill>
                  </a:tcPr>
                </a:tc>
                <a:tc hMerge="1">
                  <a:txBody>
                    <a:bodyPr/>
                    <a:lstStyle/>
                    <a:p>
                      <a:endParaRPr lang="en-US" dirty="0"/>
                    </a:p>
                  </a:txBody>
                  <a:tcPr/>
                </a:tc>
              </a:tr>
              <a:tr h="526256">
                <a:tc>
                  <a:txBody>
                    <a:bodyPr/>
                    <a:lstStyle/>
                    <a:p>
                      <a:endParaRPr lang="en-US" sz="2400"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c>
                  <a:txBody>
                    <a:bodyPr/>
                    <a:lstStyle/>
                    <a:p>
                      <a:pPr algn="ctr"/>
                      <a:r>
                        <a:rPr lang="en-US" sz="2400" b="1" dirty="0" smtClean="0"/>
                        <a:t>Men</a:t>
                      </a:r>
                      <a:endParaRPr lang="en-US" sz="2400" b="1"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t>Women</a:t>
                      </a:r>
                      <a:endParaRPr lang="en-US" sz="2400" b="1"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r>
              <a:tr h="526256">
                <a:tc>
                  <a:txBody>
                    <a:bodyPr/>
                    <a:lstStyle/>
                    <a:p>
                      <a:r>
                        <a:rPr lang="en-US" sz="2400" dirty="0" smtClean="0"/>
                        <a:t>August</a:t>
                      </a:r>
                      <a:endParaRPr lang="en-US" sz="2400"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c>
                  <a:txBody>
                    <a:bodyPr/>
                    <a:lstStyle/>
                    <a:p>
                      <a:pPr algn="ctr"/>
                      <a:r>
                        <a:rPr lang="en-US" sz="2400" b="1" dirty="0" smtClean="0"/>
                        <a:t>4</a:t>
                      </a:r>
                      <a:endParaRPr lang="en-US" sz="2400" b="1"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c>
                  <a:txBody>
                    <a:bodyPr/>
                    <a:lstStyle/>
                    <a:p>
                      <a:pPr algn="ctr"/>
                      <a:r>
                        <a:rPr lang="en-US" sz="2400" b="1" dirty="0" smtClean="0"/>
                        <a:t>7</a:t>
                      </a:r>
                      <a:endParaRPr lang="en-US" sz="2400" b="1"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r>
              <a:tr h="526256">
                <a:tc>
                  <a:txBody>
                    <a:bodyPr/>
                    <a:lstStyle/>
                    <a:p>
                      <a:r>
                        <a:rPr lang="en-US" sz="2400" dirty="0" smtClean="0"/>
                        <a:t>December</a:t>
                      </a:r>
                      <a:endParaRPr lang="en-US" sz="2400"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c>
                  <a:txBody>
                    <a:bodyPr/>
                    <a:lstStyle/>
                    <a:p>
                      <a:pPr algn="ctr"/>
                      <a:r>
                        <a:rPr lang="en-US" sz="2400" b="1" dirty="0" smtClean="0"/>
                        <a:t>8</a:t>
                      </a:r>
                      <a:endParaRPr lang="en-US" sz="2400" b="1"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c>
                  <a:txBody>
                    <a:bodyPr/>
                    <a:lstStyle/>
                    <a:p>
                      <a:pPr algn="ctr"/>
                      <a:r>
                        <a:rPr lang="en-US" sz="2400" b="1" dirty="0" smtClean="0"/>
                        <a:t>21</a:t>
                      </a:r>
                      <a:endParaRPr lang="en-US" sz="2400" b="1" dirty="0"/>
                    </a:p>
                  </a:txBody>
                  <a:tcPr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6E3"/>
                    </a:solidFill>
                  </a:tcPr>
                </a:tc>
              </a:tr>
            </a:tbl>
          </a:graphicData>
        </a:graphic>
      </p:graphicFrame>
    </p:spTree>
    <p:extLst>
      <p:ext uri="{BB962C8B-B14F-4D97-AF65-F5344CB8AC3E}">
        <p14:creationId xmlns:p14="http://schemas.microsoft.com/office/powerpoint/2010/main" val="131555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9144000" cy="949325"/>
          </a:xfrm>
          <a:solidFill>
            <a:srgbClr val="444EA2"/>
          </a:solidFill>
        </p:spPr>
        <p:txBody>
          <a:bodyPr lIns="274320"/>
          <a:lstStyle/>
          <a:p>
            <a:pPr algn="l" eaLnBrk="1" hangingPunct="1">
              <a:lnSpc>
                <a:spcPts val="4200"/>
              </a:lnSpc>
            </a:pPr>
            <a:r>
              <a:rPr lang="en-US" b="1">
                <a:solidFill>
                  <a:srgbClr val="F8F6E3"/>
                </a:solidFill>
                <a:latin typeface="Calibri" charset="0"/>
              </a:rPr>
              <a:t>Bipolar Disorder </a:t>
            </a:r>
          </a:p>
        </p:txBody>
      </p:sp>
      <p:sp>
        <p:nvSpPr>
          <p:cNvPr id="3" name="Content Placeholder 2"/>
          <p:cNvSpPr>
            <a:spLocks noGrp="1"/>
          </p:cNvSpPr>
          <p:nvPr>
            <p:ph idx="1"/>
          </p:nvPr>
        </p:nvSpPr>
        <p:spPr>
          <a:xfrm>
            <a:off x="0" y="928688"/>
            <a:ext cx="4340225" cy="1270000"/>
          </a:xfrm>
        </p:spPr>
        <p:txBody>
          <a:bodyPr>
            <a:noAutofit/>
          </a:bodyPr>
          <a:lstStyle/>
          <a:p>
            <a:pPr>
              <a:lnSpc>
                <a:spcPts val="2600"/>
              </a:lnSpc>
              <a:buFont typeface="Wingdings" charset="0"/>
              <a:buChar char="§"/>
            </a:pPr>
            <a:r>
              <a:rPr lang="en-US" sz="2800" dirty="0">
                <a:latin typeface="Calibri" charset="0"/>
              </a:rPr>
              <a:t>Bipolar disorder was once called </a:t>
            </a:r>
            <a:r>
              <a:rPr lang="ja-JP" altLang="en-US" sz="2800" dirty="0">
                <a:latin typeface="Calibri" charset="0"/>
              </a:rPr>
              <a:t>“</a:t>
            </a:r>
            <a:r>
              <a:rPr lang="en-US" sz="2800" dirty="0">
                <a:latin typeface="Calibri" charset="0"/>
              </a:rPr>
              <a:t>manic-depressive disorder.</a:t>
            </a:r>
            <a:r>
              <a:rPr lang="ja-JP" altLang="en-US" sz="2800" dirty="0">
                <a:latin typeface="Calibri" charset="0"/>
              </a:rPr>
              <a:t>”</a:t>
            </a:r>
            <a:endParaRPr lang="en-US" sz="2800" dirty="0">
              <a:latin typeface="Calibri" charset="0"/>
            </a:endParaRPr>
          </a:p>
          <a:p>
            <a:pPr>
              <a:lnSpc>
                <a:spcPts val="2600"/>
              </a:lnSpc>
              <a:buFont typeface="Wingdings" charset="0"/>
              <a:buChar char="§"/>
            </a:pPr>
            <a:r>
              <a:rPr lang="en-US" sz="2800" dirty="0">
                <a:latin typeface="Calibri" charset="0"/>
              </a:rPr>
              <a:t>Bipolar </a:t>
            </a:r>
            <a:r>
              <a:rPr lang="en-US" sz="2800" dirty="0" smtClean="0">
                <a:latin typeface="Calibri" charset="0"/>
              </a:rPr>
              <a:t>disorder’s </a:t>
            </a:r>
            <a:r>
              <a:rPr lang="en-US" sz="2800" dirty="0">
                <a:latin typeface="Calibri" charset="0"/>
              </a:rPr>
              <a:t>two polar opposite moods are depression and mania.</a:t>
            </a:r>
          </a:p>
        </p:txBody>
      </p:sp>
      <p:sp>
        <p:nvSpPr>
          <p:cNvPr id="4" name="Rectangle 3"/>
          <p:cNvSpPr/>
          <p:nvPr/>
        </p:nvSpPr>
        <p:spPr>
          <a:xfrm>
            <a:off x="4821238" y="1179513"/>
            <a:ext cx="4179887" cy="2092325"/>
          </a:xfrm>
          <a:prstGeom prst="rect">
            <a:avLst/>
          </a:prstGeom>
        </p:spPr>
        <p:txBody>
          <a:bodyPr>
            <a:spAutoFit/>
          </a:bodyPr>
          <a:lstStyle/>
          <a:p>
            <a:pPr eaLnBrk="0" hangingPunct="0">
              <a:lnSpc>
                <a:spcPts val="2600"/>
              </a:lnSpc>
              <a:spcBef>
                <a:spcPct val="20000"/>
              </a:spcBef>
              <a:defRPr/>
            </a:pPr>
            <a:r>
              <a:rPr lang="en-US" sz="2800" b="1" dirty="0">
                <a:solidFill>
                  <a:srgbClr val="444EA2"/>
                </a:solidFill>
                <a:latin typeface="Calibri"/>
                <a:ea typeface="+mn-ea"/>
                <a:cs typeface="+mn-cs"/>
              </a:rPr>
              <a:t>Mania</a:t>
            </a:r>
            <a:r>
              <a:rPr lang="en-US" sz="2800" dirty="0">
                <a:solidFill>
                  <a:prstClr val="black"/>
                </a:solidFill>
                <a:latin typeface="Calibri"/>
                <a:ea typeface="+mn-ea"/>
                <a:cs typeface="+mn-cs"/>
              </a:rPr>
              <a:t> refers to a period of </a:t>
            </a:r>
            <a:r>
              <a:rPr lang="en-US" sz="2800" i="1" dirty="0">
                <a:solidFill>
                  <a:prstClr val="black"/>
                </a:solidFill>
                <a:latin typeface="Calibri"/>
                <a:ea typeface="+mn-ea"/>
                <a:cs typeface="+mn-cs"/>
              </a:rPr>
              <a:t>hyper-elevated mood that is euphoric, giddy, easily irritated, hyperactive, impulsive, overly optimistic, and even grandiose.</a:t>
            </a:r>
          </a:p>
        </p:txBody>
      </p:sp>
      <p:cxnSp>
        <p:nvCxnSpPr>
          <p:cNvPr id="6" name="Elbow Connector 5"/>
          <p:cNvCxnSpPr/>
          <p:nvPr/>
        </p:nvCxnSpPr>
        <p:spPr>
          <a:xfrm flipV="1">
            <a:off x="3727450" y="1706563"/>
            <a:ext cx="1152525" cy="1127125"/>
          </a:xfrm>
          <a:prstGeom prst="bentConnector3">
            <a:avLst>
              <a:gd name="adj1" fmla="val 50000"/>
            </a:avLst>
          </a:prstGeom>
          <a:ln w="76200">
            <a:solidFill>
              <a:srgbClr val="444EA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976766229"/>
              </p:ext>
            </p:extLst>
          </p:nvPr>
        </p:nvGraphicFramePr>
        <p:xfrm>
          <a:off x="153988" y="3236913"/>
          <a:ext cx="8847137" cy="3070225"/>
        </p:xfrm>
        <a:graphic>
          <a:graphicData uri="http://schemas.openxmlformats.org/drawingml/2006/table">
            <a:tbl>
              <a:tblPr/>
              <a:tblGrid>
                <a:gridCol w="4424362"/>
                <a:gridCol w="4422775"/>
              </a:tblGrid>
              <a:tr h="371475">
                <a:tc gridSpan="2">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sz="2400" b="1" i="0" u="none" strike="noStrike" cap="none" normalizeH="0" baseline="0" dirty="0">
                          <a:ln>
                            <a:noFill/>
                          </a:ln>
                          <a:solidFill>
                            <a:srgbClr val="FFFFFF"/>
                          </a:solidFill>
                          <a:effectLst/>
                          <a:latin typeface="Calibri" charset="0"/>
                          <a:ea typeface="ＭＳ Ｐゴシック" charset="0"/>
                          <a:cs typeface="Arial" charset="0"/>
                        </a:rPr>
                        <a:t>Contrasting Symptoms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0366C"/>
                    </a:solidFill>
                  </a:tcPr>
                </a:tc>
                <a:tc hMerge="1">
                  <a:txBody>
                    <a:bodyPr/>
                    <a:lstStyle/>
                    <a:p>
                      <a:endParaRPr lang="en-US"/>
                    </a:p>
                  </a:txBody>
                  <a:tcPr/>
                </a:tc>
              </a:tr>
              <a:tr h="650875">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sz="2400" b="1" i="0" u="none" strike="noStrike" cap="none" normalizeH="0" baseline="0">
                          <a:ln>
                            <a:noFill/>
                          </a:ln>
                          <a:solidFill>
                            <a:srgbClr val="444EA2"/>
                          </a:solidFill>
                          <a:effectLst/>
                          <a:latin typeface="Calibri" charset="0"/>
                          <a:ea typeface="ＭＳ Ｐゴシック" charset="0"/>
                          <a:cs typeface="Arial" charset="0"/>
                        </a:rPr>
                        <a:t>Depressed mood</a:t>
                      </a:r>
                      <a:r>
                        <a:rPr kumimoji="0" lang="en-US" sz="2400" b="0" i="0" u="none" strike="noStrike" cap="none" normalizeH="0" baseline="0">
                          <a:ln>
                            <a:noFill/>
                          </a:ln>
                          <a:solidFill>
                            <a:schemeClr val="tx1"/>
                          </a:solidFill>
                          <a:effectLst/>
                          <a:latin typeface="Calibri" charset="0"/>
                          <a:ea typeface="ＭＳ Ｐゴシック" charset="0"/>
                          <a:cs typeface="Arial" charset="0"/>
                        </a:rPr>
                        <a:t>:</a:t>
                      </a:r>
                      <a:r>
                        <a:rPr kumimoji="0" lang="en-US" sz="2400" b="0" i="0" u="none" strike="noStrike" cap="none" normalizeH="0" baseline="0">
                          <a:ln>
                            <a:noFill/>
                          </a:ln>
                          <a:solidFill>
                            <a:srgbClr val="000000"/>
                          </a:solidFill>
                          <a:effectLst/>
                          <a:latin typeface="Calibri" charset="0"/>
                          <a:ea typeface="ＭＳ Ｐゴシック" charset="0"/>
                          <a:cs typeface="Arial" charset="0"/>
                        </a:rPr>
                        <a:t> stuck feeling </a:t>
                      </a:r>
                      <a:r>
                        <a:rPr kumimoji="0" lang="ja-JP" altLang="en-US" sz="2400" b="0" i="0" u="none" strike="noStrike" cap="none" normalizeH="0" baseline="0">
                          <a:ln>
                            <a:noFill/>
                          </a:ln>
                          <a:solidFill>
                            <a:srgbClr val="000000"/>
                          </a:solidFill>
                          <a:effectLst/>
                          <a:latin typeface="Calibri" charset="0"/>
                          <a:ea typeface="ＭＳ Ｐゴシック" charset="0"/>
                          <a:cs typeface="Arial" charset="0"/>
                        </a:rPr>
                        <a:t>“</a:t>
                      </a:r>
                      <a:r>
                        <a:rPr kumimoji="0" lang="en-US" sz="2400" b="0" i="0" u="none" strike="noStrike" cap="none" normalizeH="0" baseline="0">
                          <a:ln>
                            <a:noFill/>
                          </a:ln>
                          <a:solidFill>
                            <a:srgbClr val="000000"/>
                          </a:solidFill>
                          <a:effectLst/>
                          <a:latin typeface="Calibri" charset="0"/>
                          <a:ea typeface="ＭＳ Ｐゴシック" charset="0"/>
                          <a:cs typeface="Arial" charset="0"/>
                        </a:rPr>
                        <a:t>down,</a:t>
                      </a:r>
                      <a:r>
                        <a:rPr kumimoji="0" lang="ja-JP" altLang="en-US" sz="2400" b="0" i="0" u="none" strike="noStrike" cap="none" normalizeH="0" baseline="0">
                          <a:ln>
                            <a:noFill/>
                          </a:ln>
                          <a:solidFill>
                            <a:srgbClr val="000000"/>
                          </a:solidFill>
                          <a:effectLst/>
                          <a:latin typeface="Calibri" charset="0"/>
                          <a:ea typeface="ＭＳ Ｐゴシック" charset="0"/>
                          <a:cs typeface="Arial" charset="0"/>
                        </a:rPr>
                        <a:t>”</a:t>
                      </a:r>
                      <a:r>
                        <a:rPr kumimoji="0" lang="en-US" sz="2400" b="0" i="0" u="none" strike="noStrike" cap="none" normalizeH="0" baseline="0">
                          <a:ln>
                            <a:noFill/>
                          </a:ln>
                          <a:solidFill>
                            <a:srgbClr val="000000"/>
                          </a:solidFill>
                          <a:effectLst/>
                          <a:latin typeface="Calibri" charset="0"/>
                          <a:ea typeface="ＭＳ Ｐゴシック" charset="0"/>
                          <a:cs typeface="Arial" charset="0"/>
                        </a:rPr>
                        <a:t> with:</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sz="2400" b="1" i="0" u="none" strike="noStrike" cap="none" normalizeH="0" baseline="0">
                          <a:ln>
                            <a:noFill/>
                          </a:ln>
                          <a:solidFill>
                            <a:srgbClr val="444EA2"/>
                          </a:solidFill>
                          <a:effectLst/>
                          <a:latin typeface="Calibri" charset="0"/>
                          <a:ea typeface="ＭＳ Ｐゴシック" charset="0"/>
                          <a:cs typeface="Arial" charset="0"/>
                        </a:rPr>
                        <a:t>Mania</a:t>
                      </a:r>
                      <a:r>
                        <a:rPr kumimoji="0" lang="en-US" sz="2400" b="0" i="0" u="none" strike="noStrike" cap="none" normalizeH="0" baseline="0">
                          <a:ln>
                            <a:noFill/>
                          </a:ln>
                          <a:solidFill>
                            <a:schemeClr val="tx1"/>
                          </a:solidFill>
                          <a:effectLst/>
                          <a:latin typeface="Calibri" charset="0"/>
                          <a:ea typeface="ＭＳ Ｐゴシック" charset="0"/>
                          <a:cs typeface="Arial" charset="0"/>
                        </a:rPr>
                        <a:t>:</a:t>
                      </a:r>
                      <a:r>
                        <a:rPr kumimoji="0" lang="en-US" sz="2400" b="0" i="0" u="none" strike="noStrike" cap="none" normalizeH="0" baseline="0">
                          <a:ln>
                            <a:noFill/>
                          </a:ln>
                          <a:solidFill>
                            <a:srgbClr val="000000"/>
                          </a:solidFill>
                          <a:effectLst/>
                          <a:latin typeface="Calibri" charset="0"/>
                          <a:ea typeface="ＭＳ Ｐゴシック" charset="0"/>
                          <a:cs typeface="Arial" charset="0"/>
                        </a:rPr>
                        <a:t> euphoric, giddy, easily irritated, with:</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047875">
                <a:tc>
                  <a:txBody>
                    <a:bodyPr/>
                    <a:lstStyle/>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exaggerated pessimism</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social withdrawal</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lack of felt pleasure</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inactivity and no initiative</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difficulty focusing</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fatigue and excessive desire to sleep</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exaggerated optimism</a:t>
                      </a:r>
                      <a:endParaRPr kumimoji="0" lang="en-US" sz="2400" b="1" i="0" u="none" strike="noStrike" cap="none" normalizeH="0" baseline="0" dirty="0">
                        <a:ln>
                          <a:noFill/>
                        </a:ln>
                        <a:solidFill>
                          <a:srgbClr val="000000"/>
                        </a:solidFill>
                        <a:effectLst/>
                        <a:latin typeface="Calibri" charset="0"/>
                        <a:ea typeface="ＭＳ Ｐゴシック" charset="0"/>
                        <a:cs typeface="Arial" charset="0"/>
                      </a:endParaRP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err="1">
                          <a:ln>
                            <a:noFill/>
                          </a:ln>
                          <a:solidFill>
                            <a:srgbClr val="000000"/>
                          </a:solidFill>
                          <a:effectLst/>
                          <a:latin typeface="Calibri" charset="0"/>
                          <a:ea typeface="ＭＳ Ｐゴシック" charset="0"/>
                          <a:cs typeface="Arial" charset="0"/>
                        </a:rPr>
                        <a:t>hypersociality</a:t>
                      </a:r>
                      <a:r>
                        <a:rPr kumimoji="0" lang="en-US" sz="2400" b="0" i="0" u="none" strike="noStrike" cap="none" normalizeH="0" baseline="0" dirty="0">
                          <a:ln>
                            <a:noFill/>
                          </a:ln>
                          <a:solidFill>
                            <a:srgbClr val="000000"/>
                          </a:solidFill>
                          <a:effectLst/>
                          <a:latin typeface="Calibri" charset="0"/>
                          <a:ea typeface="ＭＳ Ｐゴシック" charset="0"/>
                          <a:cs typeface="Arial" charset="0"/>
                        </a:rPr>
                        <a:t> and sexuality</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delight in everything</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impulsivity and </a:t>
                      </a:r>
                      <a:r>
                        <a:rPr kumimoji="0" lang="en-US" sz="2400" b="0" i="0" u="none" strike="noStrike" cap="none" normalizeH="0" baseline="0" dirty="0" err="1">
                          <a:ln>
                            <a:noFill/>
                          </a:ln>
                          <a:solidFill>
                            <a:srgbClr val="000000"/>
                          </a:solidFill>
                          <a:effectLst/>
                          <a:latin typeface="Calibri" charset="0"/>
                          <a:ea typeface="ＭＳ Ｐゴシック" charset="0"/>
                          <a:cs typeface="Arial" charset="0"/>
                        </a:rPr>
                        <a:t>overactivity</a:t>
                      </a:r>
                      <a:endParaRPr kumimoji="0" lang="en-US" sz="2400" b="0" i="0" u="none" strike="noStrike" cap="none" normalizeH="0" baseline="0" dirty="0">
                        <a:ln>
                          <a:noFill/>
                        </a:ln>
                        <a:solidFill>
                          <a:srgbClr val="000000"/>
                        </a:solidFill>
                        <a:effectLst/>
                        <a:latin typeface="Calibri" charset="0"/>
                        <a:ea typeface="ＭＳ Ｐゴシック" charset="0"/>
                        <a:cs typeface="Arial" charset="0"/>
                      </a:endParaRP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racing thoughts; the mind </a:t>
                      </a:r>
                      <a:r>
                        <a:rPr kumimoji="0" lang="en-US" sz="2400" b="0" i="0" u="none" strike="noStrike" cap="none" normalizeH="0" baseline="0" dirty="0" smtClean="0">
                          <a:ln>
                            <a:noFill/>
                          </a:ln>
                          <a:solidFill>
                            <a:srgbClr val="000000"/>
                          </a:solidFill>
                          <a:effectLst/>
                          <a:latin typeface="Calibri" charset="0"/>
                          <a:ea typeface="ＭＳ Ｐゴシック" charset="0"/>
                          <a:cs typeface="Arial" charset="0"/>
                        </a:rPr>
                        <a:t>won’t </a:t>
                      </a:r>
                      <a:r>
                        <a:rPr kumimoji="0" lang="en-US" sz="2400" b="0" i="0" u="none" strike="noStrike" cap="none" normalizeH="0" baseline="0" dirty="0">
                          <a:ln>
                            <a:noFill/>
                          </a:ln>
                          <a:solidFill>
                            <a:srgbClr val="000000"/>
                          </a:solidFill>
                          <a:effectLst/>
                          <a:latin typeface="Calibri" charset="0"/>
                          <a:ea typeface="ＭＳ Ｐゴシック" charset="0"/>
                          <a:cs typeface="Arial" charset="0"/>
                        </a:rPr>
                        <a:t>settle down</a:t>
                      </a:r>
                    </a:p>
                    <a:p>
                      <a:pPr marL="342900" marR="0" lvl="0" indent="-342900" algn="l" defTabSz="914400" rtl="0" eaLnBrk="1" fontAlgn="base" latinLnBrk="0" hangingPunct="1">
                        <a:lnSpc>
                          <a:spcPts val="2200"/>
                        </a:lnSpc>
                        <a:spcBef>
                          <a:spcPct val="0"/>
                        </a:spcBef>
                        <a:spcAft>
                          <a:spcPct val="0"/>
                        </a:spcAft>
                        <a:buClrTx/>
                        <a:buSzTx/>
                        <a:buFont typeface="Wingdings" charset="0"/>
                        <a:buChar char="§"/>
                        <a:tabLst/>
                      </a:pPr>
                      <a:r>
                        <a:rPr kumimoji="0" lang="en-US" sz="2400" b="0" i="0" u="none" strike="noStrike" cap="none" normalizeH="0" baseline="0" dirty="0">
                          <a:ln>
                            <a:noFill/>
                          </a:ln>
                          <a:solidFill>
                            <a:srgbClr val="000000"/>
                          </a:solidFill>
                          <a:effectLst/>
                          <a:latin typeface="Calibri" charset="0"/>
                          <a:ea typeface="ＭＳ Ｐゴシック" charset="0"/>
                          <a:cs typeface="Arial" charset="0"/>
                        </a:rPr>
                        <a:t>little desire for sleep</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39332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Manic Episode: DSM Criteria</a:t>
            </a:r>
            <a:endParaRPr lang="en-US" dirty="0"/>
          </a:p>
        </p:txBody>
      </p:sp>
      <p:pic>
        <p:nvPicPr>
          <p:cNvPr id="4" name="Picture 3" descr="Screen Shot 2013-09-10 at 8.52.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9330"/>
            <a:ext cx="9144000" cy="4553415"/>
          </a:xfrm>
          <a:prstGeom prst="rect">
            <a:avLst/>
          </a:prstGeom>
        </p:spPr>
      </p:pic>
    </p:spTree>
    <p:extLst>
      <p:ext uri="{BB962C8B-B14F-4D97-AF65-F5344CB8AC3E}">
        <p14:creationId xmlns:p14="http://schemas.microsoft.com/office/powerpoint/2010/main" val="2721982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176213"/>
            <a:ext cx="9144000" cy="1020762"/>
          </a:xfrm>
        </p:spPr>
        <p:txBody>
          <a:bodyPr lIns="274320"/>
          <a:lstStyle/>
          <a:p>
            <a:pPr eaLnBrk="1" hangingPunct="1">
              <a:lnSpc>
                <a:spcPts val="3800"/>
              </a:lnSpc>
            </a:pPr>
            <a:r>
              <a:rPr lang="en-US" b="1">
                <a:solidFill>
                  <a:srgbClr val="444EA2"/>
                </a:solidFill>
                <a:latin typeface="Calibri" charset="0"/>
              </a:rPr>
              <a:t>Understanding Mood Disorders</a:t>
            </a:r>
          </a:p>
        </p:txBody>
      </p:sp>
      <p:sp>
        <p:nvSpPr>
          <p:cNvPr id="7" name="Rounded Rectangle 6"/>
          <p:cNvSpPr/>
          <p:nvPr/>
        </p:nvSpPr>
        <p:spPr>
          <a:xfrm>
            <a:off x="468313" y="1343025"/>
            <a:ext cx="4125912" cy="1828800"/>
          </a:xfrm>
          <a:prstGeom prst="roundRect">
            <a:avLst/>
          </a:prstGeom>
          <a:solidFill>
            <a:srgbClr val="3AA082"/>
          </a:solidFill>
        </p:spPr>
        <p:txBody>
          <a:bodyPr lIns="182880" tIns="182880" rIns="182880" bIns="182880" anchor="ctr"/>
          <a:lstStyle/>
          <a:p>
            <a:pPr algn="ctr" fontAlgn="auto">
              <a:lnSpc>
                <a:spcPts val="2400"/>
              </a:lnSpc>
              <a:spcBef>
                <a:spcPts val="0"/>
              </a:spcBef>
              <a:spcAft>
                <a:spcPts val="600"/>
              </a:spcAft>
              <a:defRPr/>
            </a:pPr>
            <a:r>
              <a:rPr lang="en-US" sz="2800" b="1" dirty="0">
                <a:solidFill>
                  <a:srgbClr val="F8F6E3"/>
                </a:solidFill>
                <a:latin typeface="+mn-lt"/>
                <a:ea typeface="+mn-ea"/>
                <a:cs typeface="+mn-cs"/>
              </a:rPr>
              <a:t>Biological aspects and explanations </a:t>
            </a:r>
          </a:p>
        </p:txBody>
      </p:sp>
      <p:sp>
        <p:nvSpPr>
          <p:cNvPr id="3" name="Content Placeholder 2"/>
          <p:cNvSpPr>
            <a:spLocks noGrp="1"/>
          </p:cNvSpPr>
          <p:nvPr>
            <p:ph idx="1"/>
          </p:nvPr>
        </p:nvSpPr>
        <p:spPr>
          <a:xfrm>
            <a:off x="468313" y="3962400"/>
            <a:ext cx="4125912" cy="1828800"/>
          </a:xfrm>
          <a:prstGeom prst="roundRect">
            <a:avLst>
              <a:gd name="adj" fmla="val 16667"/>
            </a:avLst>
          </a:prstGeom>
          <a:solidFill>
            <a:srgbClr val="A0366C"/>
          </a:solidFill>
        </p:spPr>
        <p:txBody>
          <a:bodyPr lIns="182880" tIns="182880" rIns="182880" bIns="182880" anchor="ctr"/>
          <a:lstStyle/>
          <a:p>
            <a:pPr marL="0" indent="0" algn="ctr" eaLnBrk="1" hangingPunct="1">
              <a:lnSpc>
                <a:spcPts val="2400"/>
              </a:lnSpc>
              <a:spcBef>
                <a:spcPct val="0"/>
              </a:spcBef>
              <a:spcAft>
                <a:spcPts val="600"/>
              </a:spcAft>
              <a:buFont typeface="Arial" charset="0"/>
              <a:buNone/>
            </a:pPr>
            <a:r>
              <a:rPr lang="en-US" sz="2800" b="1">
                <a:solidFill>
                  <a:srgbClr val="F8F6E3"/>
                </a:solidFill>
                <a:latin typeface="Calibri" charset="0"/>
              </a:rPr>
              <a:t>Social-cognitive aspects and explanations </a:t>
            </a:r>
          </a:p>
        </p:txBody>
      </p:sp>
      <p:sp>
        <p:nvSpPr>
          <p:cNvPr id="14" name="Rectangle 13"/>
          <p:cNvSpPr>
            <a:spLocks noChangeArrowheads="1"/>
          </p:cNvSpPr>
          <p:nvPr/>
        </p:nvSpPr>
        <p:spPr bwMode="auto">
          <a:xfrm>
            <a:off x="4594225" y="1701800"/>
            <a:ext cx="389731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2400"/>
              </a:lnSpc>
              <a:spcAft>
                <a:spcPts val="1200"/>
              </a:spcAft>
            </a:pPr>
            <a:r>
              <a:rPr lang="en-US" sz="2800" dirty="0">
                <a:latin typeface="Calibri" charset="0"/>
              </a:rPr>
              <a:t>Evolutionary</a:t>
            </a:r>
          </a:p>
          <a:p>
            <a:pPr algn="ctr">
              <a:lnSpc>
                <a:spcPts val="2400"/>
              </a:lnSpc>
              <a:spcAft>
                <a:spcPts val="1200"/>
              </a:spcAft>
            </a:pPr>
            <a:r>
              <a:rPr lang="en-US" sz="2800" dirty="0">
                <a:latin typeface="Calibri" charset="0"/>
              </a:rPr>
              <a:t>Genetic </a:t>
            </a:r>
          </a:p>
          <a:p>
            <a:pPr algn="ctr">
              <a:lnSpc>
                <a:spcPts val="2400"/>
              </a:lnSpc>
              <a:spcAft>
                <a:spcPts val="1200"/>
              </a:spcAft>
            </a:pPr>
            <a:r>
              <a:rPr lang="en-US" sz="2800" dirty="0">
                <a:latin typeface="Calibri" charset="0"/>
              </a:rPr>
              <a:t>Brain /Body</a:t>
            </a:r>
          </a:p>
        </p:txBody>
      </p:sp>
      <p:sp>
        <p:nvSpPr>
          <p:cNvPr id="15" name="Rectangle 14"/>
          <p:cNvSpPr>
            <a:spLocks noChangeArrowheads="1"/>
          </p:cNvSpPr>
          <p:nvPr/>
        </p:nvSpPr>
        <p:spPr bwMode="auto">
          <a:xfrm>
            <a:off x="4965700" y="4052888"/>
            <a:ext cx="3897313"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2400"/>
              </a:lnSpc>
              <a:spcAft>
                <a:spcPts val="1200"/>
              </a:spcAft>
            </a:pPr>
            <a:r>
              <a:rPr lang="en-US" sz="2800" dirty="0">
                <a:latin typeface="Calibri" charset="0"/>
              </a:rPr>
              <a:t>Negative thoughts and negative mood </a:t>
            </a:r>
          </a:p>
          <a:p>
            <a:pPr algn="ctr">
              <a:lnSpc>
                <a:spcPts val="2400"/>
              </a:lnSpc>
              <a:spcAft>
                <a:spcPts val="1200"/>
              </a:spcAft>
            </a:pPr>
            <a:r>
              <a:rPr lang="en-US" sz="2800" dirty="0">
                <a:latin typeface="Calibri" charset="0"/>
              </a:rPr>
              <a:t>Explanatory style </a:t>
            </a:r>
          </a:p>
          <a:p>
            <a:pPr algn="ctr">
              <a:lnSpc>
                <a:spcPts val="2400"/>
              </a:lnSpc>
              <a:spcAft>
                <a:spcPts val="1200"/>
              </a:spcAft>
            </a:pPr>
            <a:r>
              <a:rPr lang="en-US" sz="2800" dirty="0">
                <a:latin typeface="Calibri" charset="0"/>
              </a:rPr>
              <a:t>The vicious cycle</a:t>
            </a:r>
          </a:p>
        </p:txBody>
      </p:sp>
      <p:sp>
        <p:nvSpPr>
          <p:cNvPr id="16" name="Right Arrow 15"/>
          <p:cNvSpPr/>
          <p:nvPr/>
        </p:nvSpPr>
        <p:spPr>
          <a:xfrm>
            <a:off x="4503738" y="1965325"/>
            <a:ext cx="776287" cy="584200"/>
          </a:xfrm>
          <a:prstGeom prst="rightArrow">
            <a:avLst/>
          </a:prstGeom>
          <a:solidFill>
            <a:srgbClr val="3AA0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ight Arrow 16"/>
          <p:cNvSpPr/>
          <p:nvPr/>
        </p:nvSpPr>
        <p:spPr>
          <a:xfrm>
            <a:off x="4594225" y="4584700"/>
            <a:ext cx="776288" cy="584200"/>
          </a:xfrm>
          <a:prstGeom prst="rightArrow">
            <a:avLst/>
          </a:prstGeom>
          <a:solidFill>
            <a:srgbClr val="A036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3263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build="p" animBg="1"/>
      <p:bldP spid="14" grpId="0"/>
      <p:bldP spid="15" grpId="0"/>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E:\Hands EyeWire Images\HAN_005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75" y="1362075"/>
            <a:ext cx="383222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33363" y="1612900"/>
            <a:ext cx="4911725" cy="4502150"/>
          </a:xfrm>
        </p:spPr>
        <p:txBody>
          <a:bodyPr/>
          <a:lstStyle/>
          <a:p>
            <a:pPr>
              <a:lnSpc>
                <a:spcPts val="2600"/>
              </a:lnSpc>
              <a:buFont typeface="Wingdings" charset="0"/>
              <a:buChar char="§"/>
            </a:pPr>
            <a:r>
              <a:rPr lang="en-US" sz="2800" dirty="0">
                <a:latin typeface="Calibri" charset="0"/>
              </a:rPr>
              <a:t>Depression, in its milder, non-disordered form, may have had survival value.</a:t>
            </a:r>
          </a:p>
          <a:p>
            <a:pPr>
              <a:lnSpc>
                <a:spcPts val="2600"/>
              </a:lnSpc>
              <a:buFont typeface="Wingdings" charset="0"/>
              <a:buChar char="§"/>
            </a:pPr>
            <a:r>
              <a:rPr lang="en-US" sz="2800" dirty="0">
                <a:latin typeface="Calibri" charset="0"/>
              </a:rPr>
              <a:t>Under stress, depression is social-emotional hibernation. It allows humans to: </a:t>
            </a:r>
          </a:p>
          <a:p>
            <a:pPr lvl="1">
              <a:lnSpc>
                <a:spcPts val="2600"/>
              </a:lnSpc>
              <a:buFont typeface="Wingdings" charset="0"/>
              <a:buChar char="§"/>
            </a:pPr>
            <a:r>
              <a:rPr lang="en-US" dirty="0">
                <a:latin typeface="Calibri" charset="0"/>
              </a:rPr>
              <a:t>conserve energy. </a:t>
            </a:r>
          </a:p>
          <a:p>
            <a:pPr lvl="1">
              <a:lnSpc>
                <a:spcPts val="2600"/>
              </a:lnSpc>
              <a:buFont typeface="Wingdings" charset="0"/>
              <a:buChar char="§"/>
            </a:pPr>
            <a:r>
              <a:rPr lang="en-US" dirty="0">
                <a:latin typeface="Calibri" charset="0"/>
              </a:rPr>
              <a:t>avoid conflicts and other risks. </a:t>
            </a:r>
          </a:p>
          <a:p>
            <a:pPr lvl="1">
              <a:lnSpc>
                <a:spcPts val="2600"/>
              </a:lnSpc>
              <a:buFont typeface="Wingdings" charset="0"/>
              <a:buChar char="§"/>
            </a:pPr>
            <a:r>
              <a:rPr lang="en-US" dirty="0">
                <a:latin typeface="Calibri" charset="0"/>
              </a:rPr>
              <a:t>let go of unattainable goals. </a:t>
            </a:r>
          </a:p>
          <a:p>
            <a:pPr lvl="1">
              <a:lnSpc>
                <a:spcPts val="2600"/>
              </a:lnSpc>
              <a:buFont typeface="Wingdings" charset="0"/>
              <a:buChar char="§"/>
            </a:pPr>
            <a:r>
              <a:rPr lang="en-US" dirty="0">
                <a:latin typeface="Calibri" charset="0"/>
              </a:rPr>
              <a:t>take time to contemplate.</a:t>
            </a:r>
          </a:p>
        </p:txBody>
      </p:sp>
      <p:sp>
        <p:nvSpPr>
          <p:cNvPr id="2" name="Title 1"/>
          <p:cNvSpPr>
            <a:spLocks noGrp="1"/>
          </p:cNvSpPr>
          <p:nvPr>
            <p:ph type="title"/>
          </p:nvPr>
        </p:nvSpPr>
        <p:spPr/>
        <p:txBody>
          <a:bodyPr/>
          <a:lstStyle/>
          <a:p>
            <a:endParaRPr lang="en-US"/>
          </a:p>
        </p:txBody>
      </p:sp>
      <p:sp>
        <p:nvSpPr>
          <p:cNvPr id="6" name="Title 1"/>
          <p:cNvSpPr txBox="1">
            <a:spLocks/>
          </p:cNvSpPr>
          <p:nvPr/>
        </p:nvSpPr>
        <p:spPr>
          <a:xfrm>
            <a:off x="0" y="-1"/>
            <a:ext cx="9144000" cy="1362075"/>
          </a:xfrm>
          <a:prstGeom prst="rect">
            <a:avLst/>
          </a:prstGeom>
          <a:solidFill>
            <a:srgbClr val="444EA2"/>
          </a:solidFill>
        </p:spPr>
        <p:txBody>
          <a:bodyPr vert="horz" lIns="27432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ts val="4200"/>
              </a:lnSpc>
            </a:pPr>
            <a:r>
              <a:rPr lang="en-US" b="1" dirty="0" smtClean="0">
                <a:solidFill>
                  <a:srgbClr val="F8F6E3"/>
                </a:solidFill>
                <a:latin typeface="Calibri" charset="0"/>
              </a:rPr>
              <a:t>Biology of Depression: Evolution</a:t>
            </a:r>
            <a:endParaRPr lang="en-US" b="1" dirty="0">
              <a:solidFill>
                <a:srgbClr val="F8F6E3"/>
              </a:solidFill>
              <a:latin typeface="Calibri" charset="0"/>
            </a:endParaRPr>
          </a:p>
        </p:txBody>
      </p:sp>
    </p:spTree>
    <p:extLst>
      <p:ext uri="{BB962C8B-B14F-4D97-AF65-F5344CB8AC3E}">
        <p14:creationId xmlns:p14="http://schemas.microsoft.com/office/powerpoint/2010/main" val="38010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971550"/>
          </a:xfrm>
          <a:solidFill>
            <a:srgbClr val="444EA2"/>
          </a:solidFill>
        </p:spPr>
        <p:txBody>
          <a:bodyPr lIns="274320"/>
          <a:lstStyle/>
          <a:p>
            <a:pPr algn="l" eaLnBrk="1" hangingPunct="1">
              <a:lnSpc>
                <a:spcPts val="4200"/>
              </a:lnSpc>
            </a:pPr>
            <a:r>
              <a:rPr lang="en-US" b="1">
                <a:solidFill>
                  <a:srgbClr val="F8F6E3"/>
                </a:solidFill>
                <a:latin typeface="Calibri" charset="0"/>
              </a:rPr>
              <a:t>Biology of Depression: Genetics</a:t>
            </a:r>
          </a:p>
        </p:txBody>
      </p:sp>
      <p:sp>
        <p:nvSpPr>
          <p:cNvPr id="3" name="Content Placeholder 2"/>
          <p:cNvSpPr>
            <a:spLocks noGrp="1"/>
          </p:cNvSpPr>
          <p:nvPr>
            <p:ph idx="1"/>
          </p:nvPr>
        </p:nvSpPr>
        <p:spPr>
          <a:xfrm>
            <a:off x="266700" y="1044575"/>
            <a:ext cx="8458200" cy="1684338"/>
          </a:xfrm>
        </p:spPr>
        <p:txBody>
          <a:bodyPr>
            <a:spAutoFit/>
          </a:bodyPr>
          <a:lstStyle/>
          <a:p>
            <a:pPr marL="0" indent="0">
              <a:lnSpc>
                <a:spcPts val="2600"/>
              </a:lnSpc>
              <a:buFont typeface="Arial" charset="0"/>
              <a:buNone/>
              <a:defRPr/>
            </a:pPr>
            <a:r>
              <a:rPr lang="en-US" sz="2800" dirty="0">
                <a:solidFill>
                  <a:prstClr val="black"/>
                </a:solidFill>
                <a:ea typeface="+mn-ea"/>
              </a:rPr>
              <a:t>Evidence of genetic influence on depression:</a:t>
            </a:r>
          </a:p>
          <a:p>
            <a:pPr marL="514350" indent="-514350">
              <a:lnSpc>
                <a:spcPts val="2600"/>
              </a:lnSpc>
              <a:buFont typeface="+mj-lt"/>
              <a:buAutoNum type="arabicPeriod"/>
              <a:defRPr/>
            </a:pPr>
            <a:r>
              <a:rPr lang="en-US" sz="2800" dirty="0">
                <a:solidFill>
                  <a:prstClr val="black"/>
                </a:solidFill>
                <a:ea typeface="+mn-ea"/>
              </a:rPr>
              <a:t>DNA linkage </a:t>
            </a:r>
            <a:r>
              <a:rPr lang="en-US" sz="2800" dirty="0" smtClean="0">
                <a:solidFill>
                  <a:prstClr val="black"/>
                </a:solidFill>
                <a:ea typeface="+mn-ea"/>
              </a:rPr>
              <a:t>analysis reveals depressed </a:t>
            </a:r>
            <a:r>
              <a:rPr lang="en-US" sz="2800" dirty="0">
                <a:solidFill>
                  <a:prstClr val="black"/>
                </a:solidFill>
                <a:ea typeface="+mn-ea"/>
              </a:rPr>
              <a:t>gene </a:t>
            </a:r>
            <a:r>
              <a:rPr lang="en-US" sz="2800" dirty="0" smtClean="0">
                <a:solidFill>
                  <a:prstClr val="black"/>
                </a:solidFill>
                <a:ea typeface="+mn-ea"/>
              </a:rPr>
              <a:t>regions</a:t>
            </a:r>
            <a:endParaRPr lang="en-US" sz="2800" dirty="0">
              <a:solidFill>
                <a:prstClr val="black"/>
              </a:solidFill>
              <a:ea typeface="+mn-ea"/>
            </a:endParaRPr>
          </a:p>
          <a:p>
            <a:pPr marL="514350" indent="-514350">
              <a:lnSpc>
                <a:spcPts val="2600"/>
              </a:lnSpc>
              <a:buFont typeface="+mj-lt"/>
              <a:buAutoNum type="arabicPeriod"/>
              <a:defRPr/>
            </a:pPr>
            <a:r>
              <a:rPr lang="en-US" sz="2800" dirty="0" smtClean="0">
                <a:solidFill>
                  <a:prstClr val="black"/>
                </a:solidFill>
                <a:ea typeface="+mn-ea"/>
              </a:rPr>
              <a:t>twin/adoption </a:t>
            </a:r>
            <a:r>
              <a:rPr lang="en-US" sz="2800" dirty="0">
                <a:solidFill>
                  <a:prstClr val="black"/>
                </a:solidFill>
                <a:ea typeface="+mn-ea"/>
              </a:rPr>
              <a:t>heritability </a:t>
            </a:r>
            <a:r>
              <a:rPr lang="en-US" sz="2800" dirty="0" smtClean="0">
                <a:solidFill>
                  <a:prstClr val="black"/>
                </a:solidFill>
                <a:ea typeface="+mn-ea"/>
              </a:rPr>
              <a:t>studies</a:t>
            </a:r>
            <a:endParaRPr lang="en-US" sz="2800" dirty="0">
              <a:solidFill>
                <a:prstClr val="black"/>
              </a:solidFill>
              <a:ea typeface="+mn-ea"/>
            </a:endParaRPr>
          </a:p>
          <a:p>
            <a:pPr marL="0" indent="0">
              <a:lnSpc>
                <a:spcPts val="2600"/>
              </a:lnSpc>
              <a:buFont typeface="Arial" charset="0"/>
              <a:buNone/>
              <a:defRPr/>
            </a:pPr>
            <a:r>
              <a:rPr lang="en-US" sz="2800" dirty="0">
                <a:solidFill>
                  <a:prstClr val="black"/>
                </a:solidFill>
                <a:ea typeface="+mn-ea"/>
              </a:rPr>
              <a:t> </a:t>
            </a: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2495550"/>
            <a:ext cx="420052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0" y="4948238"/>
            <a:ext cx="267652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788" y="2824163"/>
            <a:ext cx="4803775" cy="1944687"/>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3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a:xfrm>
            <a:off x="0" y="0"/>
            <a:ext cx="9144000" cy="960438"/>
          </a:xfrm>
          <a:solidFill>
            <a:srgbClr val="3AA082"/>
          </a:solidFill>
        </p:spPr>
        <p:txBody>
          <a:bodyPr lIns="274320"/>
          <a:lstStyle/>
          <a:p>
            <a:pPr algn="l" eaLnBrk="1" hangingPunct="1">
              <a:lnSpc>
                <a:spcPts val="4200"/>
              </a:lnSpc>
            </a:pPr>
            <a:r>
              <a:rPr lang="ja-JP" altLang="en-US" b="1">
                <a:solidFill>
                  <a:srgbClr val="F8F6E3"/>
                </a:solidFill>
                <a:latin typeface="Calibri" charset="0"/>
              </a:rPr>
              <a:t>“</a:t>
            </a:r>
            <a:r>
              <a:rPr lang="en-US" b="1">
                <a:solidFill>
                  <a:srgbClr val="F8F6E3"/>
                </a:solidFill>
                <a:latin typeface="Calibri" charset="0"/>
              </a:rPr>
              <a:t>Deviant</a:t>
            </a:r>
            <a:r>
              <a:rPr lang="ja-JP" altLang="en-US" b="1">
                <a:solidFill>
                  <a:srgbClr val="F8F6E3"/>
                </a:solidFill>
                <a:latin typeface="Calibri" charset="0"/>
              </a:rPr>
              <a:t>”</a:t>
            </a:r>
            <a:r>
              <a:rPr lang="en-US" b="1">
                <a:solidFill>
                  <a:srgbClr val="F8F6E3"/>
                </a:solidFill>
                <a:latin typeface="Calibri" charset="0"/>
              </a:rPr>
              <a:t>? </a:t>
            </a:r>
          </a:p>
        </p:txBody>
      </p:sp>
      <p:sp>
        <p:nvSpPr>
          <p:cNvPr id="3" name="Content Placeholder 2"/>
          <p:cNvSpPr>
            <a:spLocks noGrp="1"/>
          </p:cNvSpPr>
          <p:nvPr>
            <p:ph idx="1"/>
          </p:nvPr>
        </p:nvSpPr>
        <p:spPr>
          <a:xfrm>
            <a:off x="263525" y="1320800"/>
            <a:ext cx="4022725" cy="4525963"/>
          </a:xfrm>
        </p:spPr>
        <p:txBody>
          <a:bodyPr>
            <a:normAutofit fontScale="85000" lnSpcReduction="10000"/>
          </a:bodyPr>
          <a:lstStyle/>
          <a:p>
            <a:pPr eaLnBrk="1" hangingPunct="1">
              <a:lnSpc>
                <a:spcPts val="2600"/>
              </a:lnSpc>
              <a:spcBef>
                <a:spcPct val="0"/>
              </a:spcBef>
              <a:spcAft>
                <a:spcPts val="600"/>
              </a:spcAft>
              <a:buFont typeface="Wingdings" charset="0"/>
              <a:buChar char="§"/>
            </a:pPr>
            <a:r>
              <a:rPr lang="en-US" sz="2800" dirty="0">
                <a:latin typeface="Calibri" charset="0"/>
              </a:rPr>
              <a:t>To </a:t>
            </a:r>
            <a:r>
              <a:rPr lang="en-US" sz="2800" b="1" dirty="0">
                <a:latin typeface="Calibri" charset="0"/>
              </a:rPr>
              <a:t>deviate</a:t>
            </a:r>
            <a:r>
              <a:rPr lang="en-US" sz="2800" dirty="0">
                <a:latin typeface="Calibri" charset="0"/>
              </a:rPr>
              <a:t>, in general, means to vary from what typically would happen. </a:t>
            </a:r>
          </a:p>
          <a:p>
            <a:pPr eaLnBrk="1" hangingPunct="1">
              <a:lnSpc>
                <a:spcPts val="2600"/>
              </a:lnSpc>
              <a:spcBef>
                <a:spcPct val="0"/>
              </a:spcBef>
              <a:spcAft>
                <a:spcPts val="600"/>
              </a:spcAft>
              <a:buFont typeface="Wingdings" charset="0"/>
              <a:buChar char="§"/>
            </a:pPr>
            <a:r>
              <a:rPr lang="en-US" sz="2800" dirty="0">
                <a:latin typeface="Calibri" charset="0"/>
              </a:rPr>
              <a:t>In psychology, a behavior or mental state is considered </a:t>
            </a:r>
            <a:r>
              <a:rPr lang="en-US" sz="2800" b="1" dirty="0">
                <a:solidFill>
                  <a:srgbClr val="444EA2"/>
                </a:solidFill>
                <a:latin typeface="Calibri" charset="0"/>
              </a:rPr>
              <a:t>deviant</a:t>
            </a:r>
            <a:r>
              <a:rPr lang="en-US" sz="2800" dirty="0">
                <a:latin typeface="Calibri" charset="0"/>
              </a:rPr>
              <a:t> by a culture when it is </a:t>
            </a:r>
            <a:r>
              <a:rPr lang="en-US" sz="2800" i="1" dirty="0">
                <a:latin typeface="Calibri" charset="0"/>
              </a:rPr>
              <a:t>different from what would be expected in that culture</a:t>
            </a:r>
            <a:r>
              <a:rPr lang="en-US" sz="2800" dirty="0">
                <a:latin typeface="Calibri" charset="0"/>
              </a:rPr>
              <a:t>. </a:t>
            </a:r>
          </a:p>
          <a:p>
            <a:pPr eaLnBrk="1" hangingPunct="1">
              <a:lnSpc>
                <a:spcPts val="2600"/>
              </a:lnSpc>
              <a:spcBef>
                <a:spcPct val="0"/>
              </a:spcBef>
              <a:spcAft>
                <a:spcPts val="600"/>
              </a:spcAft>
              <a:buFont typeface="Wingdings" charset="0"/>
              <a:buChar char="§"/>
            </a:pPr>
            <a:r>
              <a:rPr lang="en-US" sz="2800" dirty="0">
                <a:latin typeface="Calibri" charset="0"/>
              </a:rPr>
              <a:t>A disorder may also be a deviation from a typical developmental pathway.</a:t>
            </a:r>
          </a:p>
          <a:p>
            <a:pPr eaLnBrk="1" hangingPunct="1">
              <a:lnSpc>
                <a:spcPts val="2600"/>
              </a:lnSpc>
              <a:spcBef>
                <a:spcPct val="0"/>
              </a:spcBef>
              <a:spcAft>
                <a:spcPts val="600"/>
              </a:spcAft>
              <a:buFont typeface="Wingdings" charset="0"/>
              <a:buChar char="§"/>
            </a:pPr>
            <a:endParaRPr lang="en-US" sz="2800" dirty="0">
              <a:latin typeface="Calibri" charset="0"/>
            </a:endParaRPr>
          </a:p>
        </p:txBody>
      </p:sp>
      <p:sp>
        <p:nvSpPr>
          <p:cNvPr id="4" name="Content Placeholder 2"/>
          <p:cNvSpPr txBox="1">
            <a:spLocks/>
          </p:cNvSpPr>
          <p:nvPr/>
        </p:nvSpPr>
        <p:spPr>
          <a:xfrm>
            <a:off x="4618038" y="0"/>
            <a:ext cx="4525962" cy="5029200"/>
          </a:xfrm>
          <a:prstGeom prst="rect">
            <a:avLst/>
          </a:prstGeom>
          <a:solidFill>
            <a:srgbClr val="F36F21"/>
          </a:solidFill>
        </p:spPr>
        <p:txBody>
          <a:bodyPr tIns="91440"/>
          <a:lstStyle>
            <a:lvl1pPr marL="342900" indent="-342900">
              <a:lnSpc>
                <a:spcPts val="2000"/>
              </a:lnSpc>
              <a:spcBef>
                <a:spcPct val="20000"/>
              </a:spcBef>
              <a:buFont typeface="Arial" pitchFamily="34" charset="0"/>
              <a:buChar char="•"/>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ctr" fontAlgn="auto">
              <a:lnSpc>
                <a:spcPts val="2400"/>
              </a:lnSpc>
              <a:spcAft>
                <a:spcPts val="0"/>
              </a:spcAft>
              <a:buFont typeface="Arial" pitchFamily="34" charset="0"/>
              <a:buNone/>
              <a:defRPr/>
            </a:pPr>
            <a:r>
              <a:rPr lang="en-US" sz="2800" b="1" dirty="0">
                <a:solidFill>
                  <a:srgbClr val="F8F6E3"/>
                </a:solidFill>
                <a:latin typeface="+mn-lt"/>
                <a:ea typeface="+mn-ea"/>
                <a:cs typeface="+mn-cs"/>
              </a:rPr>
              <a:t>Defining Deviance: </a:t>
            </a:r>
            <a:br>
              <a:rPr lang="en-US" sz="2800" b="1" dirty="0">
                <a:solidFill>
                  <a:srgbClr val="F8F6E3"/>
                </a:solidFill>
                <a:latin typeface="+mn-lt"/>
                <a:ea typeface="+mn-ea"/>
                <a:cs typeface="+mn-cs"/>
              </a:rPr>
            </a:br>
            <a:r>
              <a:rPr lang="en-US" sz="2800" b="1" dirty="0">
                <a:solidFill>
                  <a:srgbClr val="F8F6E3"/>
                </a:solidFill>
                <a:latin typeface="+mn-lt"/>
                <a:ea typeface="+mn-ea"/>
                <a:cs typeface="+mn-cs"/>
              </a:rPr>
              <a:t>The </a:t>
            </a:r>
            <a:r>
              <a:rPr lang="en-US" sz="2800" b="1" dirty="0" smtClean="0">
                <a:solidFill>
                  <a:srgbClr val="F8F6E3"/>
                </a:solidFill>
                <a:latin typeface="+mn-lt"/>
                <a:ea typeface="+mn-ea"/>
                <a:cs typeface="+mn-cs"/>
              </a:rPr>
              <a:t>Role </a:t>
            </a:r>
            <a:r>
              <a:rPr lang="en-US" sz="2800" b="1" dirty="0">
                <a:solidFill>
                  <a:srgbClr val="F8F6E3"/>
                </a:solidFill>
                <a:latin typeface="+mn-lt"/>
                <a:ea typeface="+mn-ea"/>
                <a:cs typeface="+mn-cs"/>
              </a:rPr>
              <a:t>of Context and Culture </a:t>
            </a:r>
            <a:endParaRPr lang="en-US" sz="2800" b="1" dirty="0" smtClean="0">
              <a:solidFill>
                <a:srgbClr val="F8F6E3"/>
              </a:solidFill>
              <a:latin typeface="+mn-lt"/>
              <a:ea typeface="+mn-ea"/>
              <a:cs typeface="+mn-cs"/>
            </a:endParaRPr>
          </a:p>
          <a:p>
            <a:pPr fontAlgn="auto">
              <a:lnSpc>
                <a:spcPts val="2200"/>
              </a:lnSpc>
              <a:spcBef>
                <a:spcPts val="0"/>
              </a:spcBef>
              <a:spcAft>
                <a:spcPts val="600"/>
              </a:spcAft>
              <a:buFont typeface="Wingdings" pitchFamily="2" charset="2"/>
              <a:buChar char="§"/>
              <a:defRPr/>
            </a:pPr>
            <a:r>
              <a:rPr lang="en-US" b="1" dirty="0">
                <a:solidFill>
                  <a:srgbClr val="F8F6E3"/>
                </a:solidFill>
                <a:latin typeface="+mn-lt"/>
                <a:ea typeface="+mn-ea"/>
                <a:cs typeface="+mn-cs"/>
              </a:rPr>
              <a:t>Context: </a:t>
            </a:r>
            <a:r>
              <a:rPr lang="en-US" dirty="0" smtClean="0">
                <a:solidFill>
                  <a:srgbClr val="F8F6E3"/>
                </a:solidFill>
                <a:latin typeface="+mn-lt"/>
                <a:ea typeface="+mn-ea"/>
                <a:cs typeface="+mn-cs"/>
              </a:rPr>
              <a:t>whether a behavior </a:t>
            </a:r>
            <a:r>
              <a:rPr lang="en-US" dirty="0">
                <a:solidFill>
                  <a:srgbClr val="F8F6E3"/>
                </a:solidFill>
                <a:latin typeface="+mn-lt"/>
                <a:ea typeface="+mn-ea"/>
                <a:cs typeface="+mn-cs"/>
              </a:rPr>
              <a:t>varies from expectation depends on the situation in which the behavior </a:t>
            </a:r>
            <a:r>
              <a:rPr lang="en-US" dirty="0" smtClean="0">
                <a:solidFill>
                  <a:srgbClr val="F8F6E3"/>
                </a:solidFill>
                <a:latin typeface="+mn-lt"/>
                <a:ea typeface="+mn-ea"/>
                <a:cs typeface="+mn-cs"/>
              </a:rPr>
              <a:t>occurs </a:t>
            </a:r>
            <a:r>
              <a:rPr lang="en-US" dirty="0" smtClean="0">
                <a:solidFill>
                  <a:srgbClr val="F8F6E3"/>
                </a:solidFill>
                <a:latin typeface="+mn-lt"/>
                <a:ea typeface="+mn-ea"/>
                <a:cs typeface="+mn-cs"/>
                <a:sym typeface="Wingdings"/>
              </a:rPr>
              <a:t></a:t>
            </a:r>
            <a:r>
              <a:rPr lang="en-US" dirty="0" smtClean="0">
                <a:solidFill>
                  <a:srgbClr val="F8F6E3"/>
                </a:solidFill>
                <a:latin typeface="+mn-lt"/>
                <a:ea typeface="+mn-ea"/>
                <a:cs typeface="+mn-cs"/>
              </a:rPr>
              <a:t>Yelling </a:t>
            </a:r>
            <a:r>
              <a:rPr lang="en-US" dirty="0">
                <a:solidFill>
                  <a:srgbClr val="F8F6E3"/>
                </a:solidFill>
                <a:latin typeface="+mn-lt"/>
                <a:ea typeface="+mn-ea"/>
                <a:cs typeface="+mn-cs"/>
              </a:rPr>
              <a:t>for hours is not deviant when it happens at a football game. </a:t>
            </a:r>
          </a:p>
          <a:p>
            <a:pPr fontAlgn="auto">
              <a:lnSpc>
                <a:spcPts val="2200"/>
              </a:lnSpc>
              <a:spcBef>
                <a:spcPts val="0"/>
              </a:spcBef>
              <a:spcAft>
                <a:spcPts val="600"/>
              </a:spcAft>
              <a:buFont typeface="Wingdings" pitchFamily="2" charset="2"/>
              <a:buChar char="§"/>
              <a:defRPr/>
            </a:pPr>
            <a:r>
              <a:rPr lang="en-US" b="1" dirty="0">
                <a:solidFill>
                  <a:srgbClr val="F8F6E3"/>
                </a:solidFill>
                <a:latin typeface="+mn-lt"/>
                <a:ea typeface="+mn-ea"/>
                <a:cs typeface="+mn-cs"/>
              </a:rPr>
              <a:t>Culture</a:t>
            </a:r>
            <a:r>
              <a:rPr lang="en-US" b="1" dirty="0" smtClean="0">
                <a:solidFill>
                  <a:srgbClr val="F8F6E3"/>
                </a:solidFill>
                <a:latin typeface="+mn-lt"/>
                <a:ea typeface="+mn-ea"/>
                <a:cs typeface="+mn-cs"/>
              </a:rPr>
              <a:t>: </a:t>
            </a:r>
            <a:r>
              <a:rPr lang="en-US" dirty="0" smtClean="0">
                <a:solidFill>
                  <a:srgbClr val="F8F6E3"/>
                </a:solidFill>
                <a:latin typeface="+mn-lt"/>
                <a:ea typeface="+mn-ea"/>
                <a:cs typeface="+mn-cs"/>
              </a:rPr>
              <a:t>these </a:t>
            </a:r>
            <a:r>
              <a:rPr lang="en-US" dirty="0">
                <a:solidFill>
                  <a:srgbClr val="F8F6E3"/>
                </a:solidFill>
                <a:latin typeface="+mn-lt"/>
                <a:ea typeface="+mn-ea"/>
                <a:cs typeface="+mn-cs"/>
              </a:rPr>
              <a:t>painted faces might seem deviant when viewed from a different </a:t>
            </a:r>
            <a:r>
              <a:rPr lang="en-US" dirty="0" smtClean="0">
                <a:solidFill>
                  <a:srgbClr val="F8F6E3"/>
                </a:solidFill>
                <a:latin typeface="+mn-lt"/>
                <a:ea typeface="+mn-ea"/>
                <a:cs typeface="+mn-cs"/>
              </a:rPr>
              <a:t>culture </a:t>
            </a:r>
            <a:endParaRPr lang="en-US" dirty="0">
              <a:solidFill>
                <a:srgbClr val="F8F6E3"/>
              </a:solidFill>
              <a:latin typeface="+mn-lt"/>
              <a:ea typeface="+mn-ea"/>
              <a:cs typeface="+mn-cs"/>
            </a:endParaRPr>
          </a:p>
        </p:txBody>
      </p:sp>
      <p:pic>
        <p:nvPicPr>
          <p:cNvPr id="75782" name="Picture 6" descr="C:\Users\michael\Documents\CityStyle\Worth Publishers\Myers\Single Purchase RFs ©2002 to ©2010\AWEPCT.jpg"/>
          <p:cNvPicPr>
            <a:picLocks noChangeAspect="1" noChangeArrowheads="1"/>
          </p:cNvPicPr>
          <p:nvPr/>
        </p:nvPicPr>
        <p:blipFill>
          <a:blip r:embed="rId3">
            <a:extLst>
              <a:ext uri="{28A0092B-C50C-407E-A947-70E740481C1C}">
                <a14:useLocalDpi xmlns:a14="http://schemas.microsoft.com/office/drawing/2010/main" val="0"/>
              </a:ext>
            </a:extLst>
          </a:blip>
          <a:srcRect b="10239"/>
          <a:stretch>
            <a:fillRect/>
          </a:stretch>
        </p:blipFill>
        <p:spPr bwMode="auto">
          <a:xfrm>
            <a:off x="4618038" y="4156075"/>
            <a:ext cx="4525962" cy="270510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17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0"/>
            <a:ext cx="9144000" cy="1143000"/>
          </a:xfrm>
          <a:solidFill>
            <a:srgbClr val="444EA2"/>
          </a:solidFill>
        </p:spPr>
        <p:txBody>
          <a:bodyPr lIns="274320"/>
          <a:lstStyle/>
          <a:p>
            <a:pPr algn="l" eaLnBrk="1" hangingPunct="1">
              <a:lnSpc>
                <a:spcPts val="4200"/>
              </a:lnSpc>
            </a:pPr>
            <a:r>
              <a:rPr lang="en-US" b="1">
                <a:solidFill>
                  <a:srgbClr val="F8F6E3"/>
                </a:solidFill>
                <a:latin typeface="Calibri" charset="0"/>
              </a:rPr>
              <a:t>Biology of Depression: The Brain</a:t>
            </a:r>
          </a:p>
        </p:txBody>
      </p:sp>
      <p:sp>
        <p:nvSpPr>
          <p:cNvPr id="3" name="Content Placeholder 2"/>
          <p:cNvSpPr>
            <a:spLocks noGrp="1"/>
          </p:cNvSpPr>
          <p:nvPr>
            <p:ph idx="1"/>
          </p:nvPr>
        </p:nvSpPr>
        <p:spPr>
          <a:xfrm>
            <a:off x="217488" y="1182688"/>
            <a:ext cx="8742362" cy="2387600"/>
          </a:xfrm>
        </p:spPr>
        <p:txBody>
          <a:bodyPr>
            <a:normAutofit fontScale="92500"/>
          </a:bodyPr>
          <a:lstStyle/>
          <a:p>
            <a:pPr>
              <a:lnSpc>
                <a:spcPts val="2400"/>
              </a:lnSpc>
              <a:spcBef>
                <a:spcPct val="0"/>
              </a:spcBef>
              <a:spcAft>
                <a:spcPts val="600"/>
              </a:spcAft>
              <a:buFont typeface="Wingdings" charset="0"/>
              <a:buChar char="§"/>
            </a:pPr>
            <a:r>
              <a:rPr lang="en-US" sz="2600" dirty="0">
                <a:latin typeface="Calibri" charset="0"/>
              </a:rPr>
              <a:t>Brain </a:t>
            </a:r>
            <a:r>
              <a:rPr lang="en-US" sz="2600" b="1" dirty="0">
                <a:solidFill>
                  <a:srgbClr val="444EA2"/>
                </a:solidFill>
                <a:latin typeface="Calibri" charset="0"/>
              </a:rPr>
              <a:t>activity</a:t>
            </a:r>
            <a:r>
              <a:rPr lang="en-US" sz="2600" dirty="0">
                <a:latin typeface="Calibri" charset="0"/>
              </a:rPr>
              <a:t> is diminished in depression and increased in mania.</a:t>
            </a:r>
            <a:endParaRPr lang="en-US" sz="2600" dirty="0">
              <a:latin typeface="Calibri" charset="0"/>
              <a:sym typeface="Wingdings" charset="0"/>
            </a:endParaRPr>
          </a:p>
          <a:p>
            <a:pPr>
              <a:lnSpc>
                <a:spcPts val="2400"/>
              </a:lnSpc>
              <a:spcBef>
                <a:spcPct val="0"/>
              </a:spcBef>
              <a:spcAft>
                <a:spcPts val="600"/>
              </a:spcAft>
              <a:buFont typeface="Wingdings" charset="0"/>
              <a:buChar char="§"/>
            </a:pPr>
            <a:r>
              <a:rPr lang="en-US" sz="2600" dirty="0">
                <a:latin typeface="Calibri" charset="0"/>
                <a:sym typeface="Wingdings" charset="0"/>
              </a:rPr>
              <a:t>Brain </a:t>
            </a:r>
            <a:r>
              <a:rPr lang="en-US" sz="2600" b="1" dirty="0">
                <a:solidFill>
                  <a:srgbClr val="444EA2"/>
                </a:solidFill>
                <a:latin typeface="Calibri" charset="0"/>
                <a:sym typeface="Wingdings" charset="0"/>
              </a:rPr>
              <a:t>structure</a:t>
            </a:r>
            <a:r>
              <a:rPr lang="en-US" sz="2600" dirty="0">
                <a:latin typeface="Calibri" charset="0"/>
                <a:sym typeface="Wingdings" charset="0"/>
              </a:rPr>
              <a:t>: smaller frontal lobes in depression and fewer axons in bipolar disorder</a:t>
            </a:r>
          </a:p>
          <a:p>
            <a:pPr>
              <a:lnSpc>
                <a:spcPts val="2400"/>
              </a:lnSpc>
              <a:spcBef>
                <a:spcPct val="0"/>
              </a:spcBef>
              <a:spcAft>
                <a:spcPts val="600"/>
              </a:spcAft>
              <a:buFont typeface="Wingdings" charset="0"/>
              <a:buChar char="§"/>
            </a:pPr>
            <a:r>
              <a:rPr lang="en-US" sz="2600" dirty="0">
                <a:latin typeface="Calibri" charset="0"/>
              </a:rPr>
              <a:t>Brain</a:t>
            </a:r>
            <a:r>
              <a:rPr lang="en-US" sz="2600" dirty="0">
                <a:latin typeface="Calibri" charset="0"/>
                <a:sym typeface="Wingdings" charset="0"/>
              </a:rPr>
              <a:t> cell </a:t>
            </a:r>
            <a:r>
              <a:rPr lang="en-US" sz="2600" b="1" dirty="0">
                <a:latin typeface="Calibri" charset="0"/>
                <a:sym typeface="Wingdings" charset="0"/>
              </a:rPr>
              <a:t>communication (neurotransmitters): </a:t>
            </a:r>
          </a:p>
          <a:p>
            <a:pPr lvl="1">
              <a:lnSpc>
                <a:spcPts val="2400"/>
              </a:lnSpc>
              <a:spcBef>
                <a:spcPct val="0"/>
              </a:spcBef>
              <a:spcAft>
                <a:spcPts val="600"/>
              </a:spcAft>
              <a:buFont typeface="Wingdings" charset="0"/>
              <a:buChar char="§"/>
            </a:pPr>
            <a:r>
              <a:rPr lang="en-US" sz="2600" dirty="0">
                <a:latin typeface="Calibri" charset="0"/>
                <a:sym typeface="Wingdings" charset="0"/>
              </a:rPr>
              <a:t>more </a:t>
            </a:r>
            <a:r>
              <a:rPr lang="en-US" sz="2600" u="sng" dirty="0">
                <a:latin typeface="Calibri" charset="0"/>
                <a:sym typeface="Wingdings" charset="0"/>
              </a:rPr>
              <a:t>norepinephrine</a:t>
            </a:r>
            <a:r>
              <a:rPr lang="en-US" sz="2600" dirty="0">
                <a:latin typeface="Calibri" charset="0"/>
                <a:sym typeface="Wingdings" charset="0"/>
              </a:rPr>
              <a:t> (arousing) in mania, less in depression </a:t>
            </a:r>
          </a:p>
          <a:p>
            <a:pPr lvl="1">
              <a:lnSpc>
                <a:spcPts val="2400"/>
              </a:lnSpc>
              <a:spcBef>
                <a:spcPct val="0"/>
              </a:spcBef>
              <a:spcAft>
                <a:spcPts val="600"/>
              </a:spcAft>
              <a:buFont typeface="Wingdings" charset="0"/>
              <a:buChar char="§"/>
            </a:pPr>
            <a:r>
              <a:rPr lang="en-US" sz="2600" dirty="0">
                <a:latin typeface="Calibri" charset="0"/>
                <a:sym typeface="Wingdings" charset="0"/>
              </a:rPr>
              <a:t>reduced </a:t>
            </a:r>
            <a:r>
              <a:rPr lang="en-US" sz="2600" u="sng" dirty="0">
                <a:latin typeface="Calibri" charset="0"/>
                <a:sym typeface="Wingdings" charset="0"/>
              </a:rPr>
              <a:t>serotonin</a:t>
            </a:r>
            <a:r>
              <a:rPr lang="en-US" sz="2600" dirty="0">
                <a:latin typeface="Calibri" charset="0"/>
                <a:sym typeface="Wingdings" charset="0"/>
              </a:rPr>
              <a:t> in depression</a:t>
            </a:r>
          </a:p>
          <a:p>
            <a:pPr>
              <a:lnSpc>
                <a:spcPts val="2400"/>
              </a:lnSpc>
              <a:spcBef>
                <a:spcPct val="0"/>
              </a:spcBef>
              <a:spcAft>
                <a:spcPts val="600"/>
              </a:spcAft>
              <a:buFont typeface="Wingdings" charset="0"/>
              <a:buChar char="§"/>
            </a:pPr>
            <a:endParaRPr lang="en-US" sz="2600" dirty="0">
              <a:latin typeface="Calibri" charset="0"/>
              <a:sym typeface="Wingdings"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008438"/>
            <a:ext cx="1968500" cy="271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088" y="4008438"/>
            <a:ext cx="1935162"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138" y="4016375"/>
            <a:ext cx="193675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9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274638"/>
            <a:ext cx="9144000" cy="1143000"/>
          </a:xfrm>
        </p:spPr>
        <p:txBody>
          <a:bodyPr/>
          <a:lstStyle/>
          <a:p>
            <a:pPr>
              <a:lnSpc>
                <a:spcPts val="3600"/>
              </a:lnSpc>
            </a:pPr>
            <a:r>
              <a:rPr lang="en-US" b="1">
                <a:solidFill>
                  <a:srgbClr val="AA7A2B"/>
                </a:solidFill>
                <a:latin typeface="Calibri" charset="0"/>
              </a:rPr>
              <a:t>Preventing or Reducing Depression: </a:t>
            </a:r>
            <a:br>
              <a:rPr lang="en-US" b="1">
                <a:solidFill>
                  <a:srgbClr val="AA7A2B"/>
                </a:solidFill>
                <a:latin typeface="Calibri" charset="0"/>
              </a:rPr>
            </a:br>
            <a:r>
              <a:rPr lang="en-US" sz="3600" b="1" i="1">
                <a:solidFill>
                  <a:srgbClr val="AA7A2B"/>
                </a:solidFill>
                <a:latin typeface="Calibri" charset="0"/>
              </a:rPr>
              <a:t>Using Knowledge of the Biology of Depression </a:t>
            </a:r>
          </a:p>
        </p:txBody>
      </p:sp>
      <p:sp>
        <p:nvSpPr>
          <p:cNvPr id="3" name="Content Placeholder 2"/>
          <p:cNvSpPr>
            <a:spLocks noGrp="1"/>
          </p:cNvSpPr>
          <p:nvPr>
            <p:ph idx="1"/>
          </p:nvPr>
        </p:nvSpPr>
        <p:spPr>
          <a:xfrm>
            <a:off x="457200" y="1600200"/>
            <a:ext cx="3829050" cy="5029200"/>
          </a:xfrm>
          <a:prstGeom prst="roundRect">
            <a:avLst>
              <a:gd name="adj" fmla="val 16667"/>
            </a:avLst>
          </a:prstGeom>
          <a:solidFill>
            <a:srgbClr val="F36F21"/>
          </a:solidFill>
        </p:spPr>
        <p:txBody>
          <a:bodyPr/>
          <a:lstStyle/>
          <a:p>
            <a:pPr marL="514350" indent="-514350">
              <a:lnSpc>
                <a:spcPts val="2600"/>
              </a:lnSpc>
              <a:spcBef>
                <a:spcPct val="0"/>
              </a:spcBef>
              <a:spcAft>
                <a:spcPts val="600"/>
              </a:spcAft>
              <a:buFont typeface="Calibri" charset="0"/>
              <a:buAutoNum type="arabicPeriod"/>
            </a:pPr>
            <a:r>
              <a:rPr lang="en-US" sz="2800">
                <a:solidFill>
                  <a:srgbClr val="F8F6E3"/>
                </a:solidFill>
                <a:latin typeface="Calibri" charset="0"/>
              </a:rPr>
              <a:t>Adjust neurotransmitters with medication.</a:t>
            </a:r>
          </a:p>
          <a:p>
            <a:pPr marL="514350" indent="-514350">
              <a:lnSpc>
                <a:spcPts val="2600"/>
              </a:lnSpc>
              <a:spcBef>
                <a:spcPct val="0"/>
              </a:spcBef>
              <a:spcAft>
                <a:spcPts val="600"/>
              </a:spcAft>
              <a:buFont typeface="Calibri" charset="0"/>
              <a:buAutoNum type="arabicPeriod"/>
            </a:pPr>
            <a:r>
              <a:rPr lang="en-US" sz="2800">
                <a:solidFill>
                  <a:srgbClr val="F8F6E3"/>
                </a:solidFill>
                <a:latin typeface="Calibri" charset="0"/>
              </a:rPr>
              <a:t>Increase serotonin levels with exercise.</a:t>
            </a:r>
          </a:p>
          <a:p>
            <a:pPr marL="514350" indent="-514350">
              <a:lnSpc>
                <a:spcPts val="2600"/>
              </a:lnSpc>
              <a:spcBef>
                <a:spcPct val="0"/>
              </a:spcBef>
              <a:spcAft>
                <a:spcPts val="600"/>
              </a:spcAft>
              <a:buFont typeface="Calibri" charset="0"/>
              <a:buAutoNum type="arabicPeriod"/>
            </a:pPr>
            <a:r>
              <a:rPr lang="en-US" sz="2800">
                <a:solidFill>
                  <a:srgbClr val="F8F6E3"/>
                </a:solidFill>
                <a:latin typeface="Calibri" charset="0"/>
              </a:rPr>
              <a:t>Reduce brain inflammation with a healthy diet (especially olive and </a:t>
            </a:r>
            <a:r>
              <a:rPr lang="en-US" sz="2800" b="1">
                <a:solidFill>
                  <a:srgbClr val="F8F6E3"/>
                </a:solidFill>
                <a:latin typeface="Calibri" charset="0"/>
              </a:rPr>
              <a:t>fish oils</a:t>
            </a:r>
            <a:r>
              <a:rPr lang="en-US" sz="2800">
                <a:solidFill>
                  <a:srgbClr val="F8F6E3"/>
                </a:solidFill>
                <a:latin typeface="Calibri" charset="0"/>
              </a:rPr>
              <a:t>).</a:t>
            </a:r>
          </a:p>
          <a:p>
            <a:pPr marL="514350" indent="-514350">
              <a:lnSpc>
                <a:spcPts val="2600"/>
              </a:lnSpc>
              <a:spcBef>
                <a:spcPct val="0"/>
              </a:spcBef>
              <a:spcAft>
                <a:spcPts val="600"/>
              </a:spcAft>
              <a:buFont typeface="Calibri" charset="0"/>
              <a:buAutoNum type="arabicPeriod"/>
            </a:pPr>
            <a:r>
              <a:rPr lang="en-US" sz="2800">
                <a:solidFill>
                  <a:srgbClr val="F8F6E3"/>
                </a:solidFill>
                <a:latin typeface="Calibri" charset="0"/>
              </a:rPr>
              <a:t>Prevent excessive alcohol use .</a:t>
            </a:r>
          </a:p>
        </p:txBody>
      </p:sp>
      <p:pic>
        <p:nvPicPr>
          <p:cNvPr id="7171" name="Picture 3" descr="E:\Pharmaceutica digitalvision\2320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475" y="1771650"/>
            <a:ext cx="24749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E:\Senior Lifestyles PhotoDisc 103\103053.JPG"/>
          <p:cNvPicPr>
            <a:picLocks noChangeAspect="1" noChangeArrowheads="1"/>
          </p:cNvPicPr>
          <p:nvPr/>
        </p:nvPicPr>
        <p:blipFill>
          <a:blip r:embed="rId4">
            <a:extLst>
              <a:ext uri="{28A0092B-C50C-407E-A947-70E740481C1C}">
                <a14:useLocalDpi xmlns:a14="http://schemas.microsoft.com/office/drawing/2010/main" val="0"/>
              </a:ext>
            </a:extLst>
          </a:blip>
          <a:srcRect t="5547" r="26299"/>
          <a:stretch>
            <a:fillRect/>
          </a:stretch>
        </p:blipFill>
        <p:spPr bwMode="auto">
          <a:xfrm>
            <a:off x="6538913" y="1517650"/>
            <a:ext cx="2105025" cy="2700338"/>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E:\Market Fresh OS 49 Photodisc_Getty Images#C947\AA026264_20.jpg"/>
          <p:cNvPicPr>
            <a:picLocks noChangeAspect="1" noChangeArrowheads="1"/>
          </p:cNvPicPr>
          <p:nvPr/>
        </p:nvPicPr>
        <p:blipFill>
          <a:blip r:embed="rId5">
            <a:extLst>
              <a:ext uri="{28A0092B-C50C-407E-A947-70E740481C1C}">
                <a14:useLocalDpi xmlns:a14="http://schemas.microsoft.com/office/drawing/2010/main" val="0"/>
              </a:ext>
            </a:extLst>
          </a:blip>
          <a:srcRect l="8945" t="11066" r="10265" b="8936"/>
          <a:stretch>
            <a:fillRect/>
          </a:stretch>
        </p:blipFill>
        <p:spPr bwMode="auto">
          <a:xfrm>
            <a:off x="4435475" y="3508375"/>
            <a:ext cx="3360738" cy="2195513"/>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E:\Food Perspectives Corbis RFCD 130\CB00567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3388" y="3908425"/>
            <a:ext cx="2193925" cy="274320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ultiply 3"/>
          <p:cNvSpPr/>
          <p:nvPr/>
        </p:nvSpPr>
        <p:spPr>
          <a:xfrm>
            <a:off x="6699250" y="4022725"/>
            <a:ext cx="2360613" cy="274320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077729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5"/>
          <p:cNvGrpSpPr>
            <a:grpSpLocks/>
          </p:cNvGrpSpPr>
          <p:nvPr/>
        </p:nvGrpSpPr>
        <p:grpSpPr bwMode="auto">
          <a:xfrm>
            <a:off x="3757613" y="4500563"/>
            <a:ext cx="3235325" cy="1463675"/>
            <a:chOff x="5456376" y="672012"/>
            <a:chExt cx="3235798" cy="2689910"/>
          </a:xfrm>
        </p:grpSpPr>
        <p:sp>
          <p:nvSpPr>
            <p:cNvPr id="16" name="Freeform 15"/>
            <p:cNvSpPr/>
            <p:nvPr/>
          </p:nvSpPr>
          <p:spPr>
            <a:xfrm rot="1655556" flipV="1">
              <a:off x="5456376" y="672012"/>
              <a:ext cx="1338458" cy="1269100"/>
            </a:xfrm>
            <a:custGeom>
              <a:avLst/>
              <a:gdLst>
                <a:gd name="connsiteX0" fmla="*/ 0 w 766422"/>
                <a:gd name="connsiteY0" fmla="*/ 19708 h 39416"/>
                <a:gd name="connsiteX1" fmla="*/ 766422 w 766422"/>
                <a:gd name="connsiteY1" fmla="*/ 19708 h 39416"/>
              </a:gdLst>
              <a:ahLst/>
              <a:cxnLst>
                <a:cxn ang="0">
                  <a:pos x="connsiteX0" y="connsiteY0"/>
                </a:cxn>
                <a:cxn ang="0">
                  <a:pos x="connsiteX1" y="connsiteY1"/>
                </a:cxn>
              </a:cxnLst>
              <a:rect l="l" t="t" r="r" b="b"/>
              <a:pathLst>
                <a:path w="766422" h="39416">
                  <a:moveTo>
                    <a:pt x="0" y="19708"/>
                  </a:moveTo>
                  <a:lnTo>
                    <a:pt x="766422" y="19708"/>
                  </a:lnTo>
                </a:path>
              </a:pathLst>
            </a:custGeom>
            <a:noFill/>
            <a:ln>
              <a:solidFill>
                <a:srgbClr val="444EA2"/>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376750" tIns="546" rIns="376750" bIns="548" spcCol="1270" anchor="ctr"/>
            <a:lstStyle/>
            <a:p>
              <a:pPr algn="ctr" defTabSz="222250" fontAlgn="auto">
                <a:lnSpc>
                  <a:spcPct val="90000"/>
                </a:lnSpc>
                <a:spcAft>
                  <a:spcPct val="35000"/>
                </a:spcAft>
                <a:defRPr/>
              </a:pPr>
              <a:endParaRPr lang="en-US" sz="500" dirty="0"/>
            </a:p>
          </p:txBody>
        </p:sp>
        <p:sp>
          <p:nvSpPr>
            <p:cNvPr id="17" name="Freeform 16"/>
            <p:cNvSpPr/>
            <p:nvPr/>
          </p:nvSpPr>
          <p:spPr>
            <a:xfrm>
              <a:off x="6313751" y="984181"/>
              <a:ext cx="2378423" cy="2377741"/>
            </a:xfrm>
            <a:custGeom>
              <a:avLst/>
              <a:gdLst>
                <a:gd name="connsiteX0" fmla="*/ 0 w 2379043"/>
                <a:gd name="connsiteY0" fmla="*/ 1188721 h 2377441"/>
                <a:gd name="connsiteX1" fmla="*/ 1189522 w 2379043"/>
                <a:gd name="connsiteY1" fmla="*/ 0 h 2377441"/>
                <a:gd name="connsiteX2" fmla="*/ 2379044 w 2379043"/>
                <a:gd name="connsiteY2" fmla="*/ 1188721 h 2377441"/>
                <a:gd name="connsiteX3" fmla="*/ 1189522 w 2379043"/>
                <a:gd name="connsiteY3" fmla="*/ 2377442 h 2377441"/>
                <a:gd name="connsiteX4" fmla="*/ 0 w 2379043"/>
                <a:gd name="connsiteY4" fmla="*/ 1188721 h 2377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043" h="2377441">
                  <a:moveTo>
                    <a:pt x="0" y="1188721"/>
                  </a:moveTo>
                  <a:cubicBezTo>
                    <a:pt x="0" y="532209"/>
                    <a:pt x="532567" y="0"/>
                    <a:pt x="1189522" y="0"/>
                  </a:cubicBezTo>
                  <a:cubicBezTo>
                    <a:pt x="1846477" y="0"/>
                    <a:pt x="2379044" y="532209"/>
                    <a:pt x="2379044" y="1188721"/>
                  </a:cubicBezTo>
                  <a:cubicBezTo>
                    <a:pt x="2379044" y="1845233"/>
                    <a:pt x="1846477" y="2377442"/>
                    <a:pt x="1189522" y="2377442"/>
                  </a:cubicBezTo>
                  <a:cubicBezTo>
                    <a:pt x="532567" y="2377442"/>
                    <a:pt x="0" y="1845233"/>
                    <a:pt x="0" y="1188721"/>
                  </a:cubicBezTo>
                  <a:close/>
                </a:path>
              </a:pathLst>
            </a:custGeom>
            <a:solidFill>
              <a:srgbClr val="444EA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63643" tIns="363408" rIns="363643" bIns="363408" spcCol="1270" anchor="ctr"/>
            <a:lstStyle/>
            <a:p>
              <a:pPr algn="ctr" defTabSz="1066800" fontAlgn="auto">
                <a:lnSpc>
                  <a:spcPts val="2000"/>
                </a:lnSpc>
                <a:spcAft>
                  <a:spcPts val="0"/>
                </a:spcAft>
                <a:defRPr/>
              </a:pPr>
              <a:r>
                <a:rPr lang="en-US" sz="2400" b="1" dirty="0">
                  <a:solidFill>
                    <a:srgbClr val="F8F6E3"/>
                  </a:solidFill>
                </a:rPr>
                <a:t>Depressive Explanatory Style</a:t>
              </a:r>
              <a:endParaRPr lang="en-US" sz="2400" dirty="0">
                <a:solidFill>
                  <a:srgbClr val="F8F6E3"/>
                </a:solidFill>
              </a:endParaRPr>
            </a:p>
          </p:txBody>
        </p:sp>
      </p:grpSp>
      <p:grpSp>
        <p:nvGrpSpPr>
          <p:cNvPr id="12" name="Group 14"/>
          <p:cNvGrpSpPr>
            <a:grpSpLocks/>
          </p:cNvGrpSpPr>
          <p:nvPr/>
        </p:nvGrpSpPr>
        <p:grpSpPr bwMode="auto">
          <a:xfrm>
            <a:off x="531813" y="1835150"/>
            <a:ext cx="2490787" cy="1620838"/>
            <a:chOff x="3573770" y="250461"/>
            <a:chExt cx="2491191" cy="1610562"/>
          </a:xfrm>
        </p:grpSpPr>
        <p:sp>
          <p:nvSpPr>
            <p:cNvPr id="5" name="Freeform 4"/>
            <p:cNvSpPr/>
            <p:nvPr/>
          </p:nvSpPr>
          <p:spPr>
            <a:xfrm rot="6340383">
              <a:off x="4345587" y="1570630"/>
              <a:ext cx="536328" cy="44457"/>
            </a:xfrm>
            <a:custGeom>
              <a:avLst/>
              <a:gdLst>
                <a:gd name="connsiteX0" fmla="*/ 0 w 179359"/>
                <a:gd name="connsiteY0" fmla="*/ 19708 h 39416"/>
                <a:gd name="connsiteX1" fmla="*/ 179359 w 179359"/>
                <a:gd name="connsiteY1" fmla="*/ 19708 h 39416"/>
              </a:gdLst>
              <a:ahLst/>
              <a:cxnLst>
                <a:cxn ang="0">
                  <a:pos x="connsiteX0" y="connsiteY0"/>
                </a:cxn>
                <a:cxn ang="0">
                  <a:pos x="connsiteX1" y="connsiteY1"/>
                </a:cxn>
              </a:cxnLst>
              <a:rect l="l" t="t" r="r" b="b"/>
              <a:pathLst>
                <a:path w="179359" h="39416">
                  <a:moveTo>
                    <a:pt x="179359" y="19708"/>
                  </a:moveTo>
                  <a:lnTo>
                    <a:pt x="0" y="19708"/>
                  </a:lnTo>
                </a:path>
              </a:pathLst>
            </a:custGeom>
            <a:noFill/>
            <a:ln>
              <a:solidFill>
                <a:srgbClr val="444EA2"/>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97895" tIns="15225" rIns="97896" bIns="15224" spcCol="1270" anchor="ctr"/>
            <a:lstStyle/>
            <a:p>
              <a:pPr algn="ctr" defTabSz="222250" fontAlgn="auto">
                <a:lnSpc>
                  <a:spcPct val="90000"/>
                </a:lnSpc>
                <a:spcAft>
                  <a:spcPct val="35000"/>
                </a:spcAft>
                <a:defRPr/>
              </a:pPr>
              <a:endParaRPr lang="en-US" sz="500" dirty="0"/>
            </a:p>
          </p:txBody>
        </p:sp>
        <p:sp>
          <p:nvSpPr>
            <p:cNvPr id="6" name="Freeform 5"/>
            <p:cNvSpPr/>
            <p:nvPr/>
          </p:nvSpPr>
          <p:spPr>
            <a:xfrm>
              <a:off x="3573770" y="250461"/>
              <a:ext cx="2491191" cy="1091585"/>
            </a:xfrm>
            <a:custGeom>
              <a:avLst/>
              <a:gdLst>
                <a:gd name="connsiteX0" fmla="*/ 0 w 2379043"/>
                <a:gd name="connsiteY0" fmla="*/ 1188721 h 2377441"/>
                <a:gd name="connsiteX1" fmla="*/ 1189522 w 2379043"/>
                <a:gd name="connsiteY1" fmla="*/ 0 h 2377441"/>
                <a:gd name="connsiteX2" fmla="*/ 2379044 w 2379043"/>
                <a:gd name="connsiteY2" fmla="*/ 1188721 h 2377441"/>
                <a:gd name="connsiteX3" fmla="*/ 1189522 w 2379043"/>
                <a:gd name="connsiteY3" fmla="*/ 2377442 h 2377441"/>
                <a:gd name="connsiteX4" fmla="*/ 0 w 2379043"/>
                <a:gd name="connsiteY4" fmla="*/ 1188721 h 2377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043" h="2377441">
                  <a:moveTo>
                    <a:pt x="0" y="1188721"/>
                  </a:moveTo>
                  <a:cubicBezTo>
                    <a:pt x="0" y="532209"/>
                    <a:pt x="532567" y="0"/>
                    <a:pt x="1189522" y="0"/>
                  </a:cubicBezTo>
                  <a:cubicBezTo>
                    <a:pt x="1846477" y="0"/>
                    <a:pt x="2379044" y="532209"/>
                    <a:pt x="2379044" y="1188721"/>
                  </a:cubicBezTo>
                  <a:cubicBezTo>
                    <a:pt x="2379044" y="1845233"/>
                    <a:pt x="1846477" y="2377442"/>
                    <a:pt x="1189522" y="2377442"/>
                  </a:cubicBezTo>
                  <a:cubicBezTo>
                    <a:pt x="532567" y="2377442"/>
                    <a:pt x="0" y="1845233"/>
                    <a:pt x="0" y="1188721"/>
                  </a:cubicBezTo>
                  <a:close/>
                </a:path>
              </a:pathLst>
            </a:custGeom>
            <a:solidFill>
              <a:srgbClr val="444EA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63643" tIns="363408" rIns="363643" bIns="363408" spcCol="1270" anchor="ctr"/>
            <a:lstStyle/>
            <a:p>
              <a:pPr algn="ctr" defTabSz="1066800" fontAlgn="auto">
                <a:lnSpc>
                  <a:spcPts val="2000"/>
                </a:lnSpc>
                <a:spcAft>
                  <a:spcPts val="0"/>
                </a:spcAft>
                <a:defRPr/>
              </a:pPr>
              <a:r>
                <a:rPr lang="en-US" sz="2400" b="1" dirty="0">
                  <a:solidFill>
                    <a:srgbClr val="F8F6E3"/>
                  </a:solidFill>
                </a:rPr>
                <a:t>Low Self-Esteem</a:t>
              </a:r>
              <a:endParaRPr lang="en-US" sz="2400" dirty="0">
                <a:solidFill>
                  <a:srgbClr val="F8F6E3"/>
                </a:solidFill>
              </a:endParaRPr>
            </a:p>
          </p:txBody>
        </p:sp>
      </p:grpSp>
      <p:grpSp>
        <p:nvGrpSpPr>
          <p:cNvPr id="13" name="Group 15"/>
          <p:cNvGrpSpPr>
            <a:grpSpLocks/>
          </p:cNvGrpSpPr>
          <p:nvPr/>
        </p:nvGrpSpPr>
        <p:grpSpPr bwMode="auto">
          <a:xfrm>
            <a:off x="3300413" y="2571750"/>
            <a:ext cx="3314700" cy="1187450"/>
            <a:chOff x="5376552" y="984481"/>
            <a:chExt cx="3315622" cy="2377441"/>
          </a:xfrm>
        </p:grpSpPr>
        <p:sp>
          <p:nvSpPr>
            <p:cNvPr id="7" name="Freeform 6"/>
            <p:cNvSpPr/>
            <p:nvPr/>
          </p:nvSpPr>
          <p:spPr>
            <a:xfrm rot="20369165">
              <a:off x="5376552" y="2557789"/>
              <a:ext cx="1024222" cy="143027"/>
            </a:xfrm>
            <a:custGeom>
              <a:avLst/>
              <a:gdLst>
                <a:gd name="connsiteX0" fmla="*/ 0 w 766422"/>
                <a:gd name="connsiteY0" fmla="*/ 19708 h 39416"/>
                <a:gd name="connsiteX1" fmla="*/ 766422 w 766422"/>
                <a:gd name="connsiteY1" fmla="*/ 19708 h 39416"/>
              </a:gdLst>
              <a:ahLst/>
              <a:cxnLst>
                <a:cxn ang="0">
                  <a:pos x="connsiteX0" y="connsiteY0"/>
                </a:cxn>
                <a:cxn ang="0">
                  <a:pos x="connsiteX1" y="connsiteY1"/>
                </a:cxn>
              </a:cxnLst>
              <a:rect l="l" t="t" r="r" b="b"/>
              <a:pathLst>
                <a:path w="766422" h="39416">
                  <a:moveTo>
                    <a:pt x="0" y="19708"/>
                  </a:moveTo>
                  <a:lnTo>
                    <a:pt x="766422" y="19708"/>
                  </a:lnTo>
                </a:path>
              </a:pathLst>
            </a:custGeom>
            <a:noFill/>
            <a:ln>
              <a:solidFill>
                <a:srgbClr val="444EA2"/>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376750" tIns="546" rIns="376750" bIns="548" spcCol="1270" anchor="ctr"/>
            <a:lstStyle/>
            <a:p>
              <a:pPr algn="ctr" defTabSz="222250" fontAlgn="auto">
                <a:lnSpc>
                  <a:spcPct val="90000"/>
                </a:lnSpc>
                <a:spcAft>
                  <a:spcPct val="35000"/>
                </a:spcAft>
                <a:defRPr/>
              </a:pPr>
              <a:endParaRPr lang="en-US" sz="500" dirty="0"/>
            </a:p>
          </p:txBody>
        </p:sp>
        <p:sp>
          <p:nvSpPr>
            <p:cNvPr id="8" name="Freeform 7"/>
            <p:cNvSpPr/>
            <p:nvPr/>
          </p:nvSpPr>
          <p:spPr>
            <a:xfrm>
              <a:off x="6313438" y="984481"/>
              <a:ext cx="2378736" cy="2377441"/>
            </a:xfrm>
            <a:custGeom>
              <a:avLst/>
              <a:gdLst>
                <a:gd name="connsiteX0" fmla="*/ 0 w 2379043"/>
                <a:gd name="connsiteY0" fmla="*/ 1188721 h 2377441"/>
                <a:gd name="connsiteX1" fmla="*/ 1189522 w 2379043"/>
                <a:gd name="connsiteY1" fmla="*/ 0 h 2377441"/>
                <a:gd name="connsiteX2" fmla="*/ 2379044 w 2379043"/>
                <a:gd name="connsiteY2" fmla="*/ 1188721 h 2377441"/>
                <a:gd name="connsiteX3" fmla="*/ 1189522 w 2379043"/>
                <a:gd name="connsiteY3" fmla="*/ 2377442 h 2377441"/>
                <a:gd name="connsiteX4" fmla="*/ 0 w 2379043"/>
                <a:gd name="connsiteY4" fmla="*/ 1188721 h 2377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043" h="2377441">
                  <a:moveTo>
                    <a:pt x="0" y="1188721"/>
                  </a:moveTo>
                  <a:cubicBezTo>
                    <a:pt x="0" y="532209"/>
                    <a:pt x="532567" y="0"/>
                    <a:pt x="1189522" y="0"/>
                  </a:cubicBezTo>
                  <a:cubicBezTo>
                    <a:pt x="1846477" y="0"/>
                    <a:pt x="2379044" y="532209"/>
                    <a:pt x="2379044" y="1188721"/>
                  </a:cubicBezTo>
                  <a:cubicBezTo>
                    <a:pt x="2379044" y="1845233"/>
                    <a:pt x="1846477" y="2377442"/>
                    <a:pt x="1189522" y="2377442"/>
                  </a:cubicBezTo>
                  <a:cubicBezTo>
                    <a:pt x="532567" y="2377442"/>
                    <a:pt x="0" y="1845233"/>
                    <a:pt x="0" y="1188721"/>
                  </a:cubicBezTo>
                  <a:close/>
                </a:path>
              </a:pathLst>
            </a:custGeom>
            <a:solidFill>
              <a:srgbClr val="444EA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63643" tIns="363408" rIns="363643" bIns="363408" spcCol="1270" anchor="ctr"/>
            <a:lstStyle/>
            <a:p>
              <a:pPr algn="ctr" defTabSz="1066800" fontAlgn="auto">
                <a:lnSpc>
                  <a:spcPts val="2000"/>
                </a:lnSpc>
                <a:spcAft>
                  <a:spcPts val="0"/>
                </a:spcAft>
                <a:defRPr/>
              </a:pPr>
              <a:r>
                <a:rPr lang="en-US" sz="2400" b="1" dirty="0">
                  <a:solidFill>
                    <a:srgbClr val="F8F6E3"/>
                  </a:solidFill>
                </a:rPr>
                <a:t>Learned Helplessness</a:t>
              </a:r>
              <a:endParaRPr lang="en-US" sz="2400" dirty="0">
                <a:solidFill>
                  <a:srgbClr val="F8F6E3"/>
                </a:solidFill>
              </a:endParaRPr>
            </a:p>
          </p:txBody>
        </p:sp>
      </p:grpSp>
      <p:grpSp>
        <p:nvGrpSpPr>
          <p:cNvPr id="14" name="Group 16"/>
          <p:cNvGrpSpPr>
            <a:grpSpLocks/>
          </p:cNvGrpSpPr>
          <p:nvPr/>
        </p:nvGrpSpPr>
        <p:grpSpPr bwMode="auto">
          <a:xfrm>
            <a:off x="246063" y="4838700"/>
            <a:ext cx="2647950" cy="1528763"/>
            <a:chOff x="6088947" y="3464370"/>
            <a:chExt cx="2648081" cy="3208695"/>
          </a:xfrm>
        </p:grpSpPr>
        <p:sp>
          <p:nvSpPr>
            <p:cNvPr id="9" name="Freeform 8"/>
            <p:cNvSpPr/>
            <p:nvPr/>
          </p:nvSpPr>
          <p:spPr>
            <a:xfrm rot="5146139">
              <a:off x="7032974" y="3890422"/>
              <a:ext cx="1002926" cy="150820"/>
            </a:xfrm>
            <a:custGeom>
              <a:avLst/>
              <a:gdLst>
                <a:gd name="connsiteX0" fmla="*/ 0 w 341438"/>
                <a:gd name="connsiteY0" fmla="*/ 19708 h 39416"/>
                <a:gd name="connsiteX1" fmla="*/ 341438 w 341438"/>
                <a:gd name="connsiteY1" fmla="*/ 19708 h 39416"/>
              </a:gdLst>
              <a:ahLst/>
              <a:cxnLst>
                <a:cxn ang="0">
                  <a:pos x="connsiteX0" y="connsiteY0"/>
                </a:cxn>
                <a:cxn ang="0">
                  <a:pos x="connsiteX1" y="connsiteY1"/>
                </a:cxn>
              </a:cxnLst>
              <a:rect l="l" t="t" r="r" b="b"/>
              <a:pathLst>
                <a:path w="341438" h="39416">
                  <a:moveTo>
                    <a:pt x="0" y="19708"/>
                  </a:moveTo>
                  <a:lnTo>
                    <a:pt x="341438" y="19708"/>
                  </a:lnTo>
                </a:path>
              </a:pathLst>
            </a:custGeom>
            <a:noFill/>
            <a:ln>
              <a:solidFill>
                <a:srgbClr val="444EA2"/>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174882" tIns="11172" rIns="174884" bIns="11172" spcCol="1270" anchor="ctr"/>
            <a:lstStyle/>
            <a:p>
              <a:pPr algn="ctr" defTabSz="222250" fontAlgn="auto">
                <a:lnSpc>
                  <a:spcPct val="90000"/>
                </a:lnSpc>
                <a:spcAft>
                  <a:spcPct val="35000"/>
                </a:spcAft>
                <a:defRPr/>
              </a:pPr>
              <a:endParaRPr lang="en-US" sz="500" dirty="0"/>
            </a:p>
          </p:txBody>
        </p:sp>
        <p:sp>
          <p:nvSpPr>
            <p:cNvPr id="10" name="Freeform 9"/>
            <p:cNvSpPr/>
            <p:nvPr/>
          </p:nvSpPr>
          <p:spPr>
            <a:xfrm>
              <a:off x="6088947" y="4074123"/>
              <a:ext cx="2648081" cy="2598942"/>
            </a:xfrm>
            <a:custGeom>
              <a:avLst/>
              <a:gdLst>
                <a:gd name="connsiteX0" fmla="*/ 0 w 2379043"/>
                <a:gd name="connsiteY0" fmla="*/ 1188721 h 2377441"/>
                <a:gd name="connsiteX1" fmla="*/ 1189522 w 2379043"/>
                <a:gd name="connsiteY1" fmla="*/ 0 h 2377441"/>
                <a:gd name="connsiteX2" fmla="*/ 2379044 w 2379043"/>
                <a:gd name="connsiteY2" fmla="*/ 1188721 h 2377441"/>
                <a:gd name="connsiteX3" fmla="*/ 1189522 w 2379043"/>
                <a:gd name="connsiteY3" fmla="*/ 2377442 h 2377441"/>
                <a:gd name="connsiteX4" fmla="*/ 0 w 2379043"/>
                <a:gd name="connsiteY4" fmla="*/ 1188721 h 2377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043" h="2377441">
                  <a:moveTo>
                    <a:pt x="0" y="1188721"/>
                  </a:moveTo>
                  <a:cubicBezTo>
                    <a:pt x="0" y="532209"/>
                    <a:pt x="532567" y="0"/>
                    <a:pt x="1189522" y="0"/>
                  </a:cubicBezTo>
                  <a:cubicBezTo>
                    <a:pt x="1846477" y="0"/>
                    <a:pt x="2379044" y="532209"/>
                    <a:pt x="2379044" y="1188721"/>
                  </a:cubicBezTo>
                  <a:cubicBezTo>
                    <a:pt x="2379044" y="1845233"/>
                    <a:pt x="1846477" y="2377442"/>
                    <a:pt x="1189522" y="2377442"/>
                  </a:cubicBezTo>
                  <a:cubicBezTo>
                    <a:pt x="532567" y="2377442"/>
                    <a:pt x="0" y="1845233"/>
                    <a:pt x="0" y="1188721"/>
                  </a:cubicBezTo>
                  <a:close/>
                </a:path>
              </a:pathLst>
            </a:custGeom>
            <a:solidFill>
              <a:srgbClr val="444EA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63643" tIns="363408" rIns="363643" bIns="363408" spcCol="1270" anchor="ctr"/>
            <a:lstStyle/>
            <a:p>
              <a:pPr algn="ctr" defTabSz="1066800" fontAlgn="auto">
                <a:lnSpc>
                  <a:spcPts val="2000"/>
                </a:lnSpc>
                <a:spcAft>
                  <a:spcPts val="0"/>
                </a:spcAft>
                <a:defRPr/>
              </a:pPr>
              <a:r>
                <a:rPr lang="en-US" sz="2400" b="1" dirty="0">
                  <a:solidFill>
                    <a:srgbClr val="F8F6E3"/>
                  </a:solidFill>
                </a:rPr>
                <a:t>Rumination</a:t>
              </a:r>
            </a:p>
          </p:txBody>
        </p:sp>
      </p:grpSp>
      <p:sp>
        <p:nvSpPr>
          <p:cNvPr id="2" name="Rectangle 1"/>
          <p:cNvSpPr>
            <a:spLocks noChangeArrowheads="1"/>
          </p:cNvSpPr>
          <p:nvPr/>
        </p:nvSpPr>
        <p:spPr bwMode="auto">
          <a:xfrm>
            <a:off x="2894013" y="1249363"/>
            <a:ext cx="3975100"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066800">
              <a:lnSpc>
                <a:spcPts val="2000"/>
              </a:lnSpc>
            </a:pPr>
            <a:r>
              <a:rPr lang="en-US" sz="2400" i="1">
                <a:latin typeface="Calibri" charset="0"/>
              </a:rPr>
              <a:t>Discounting positive information and assuming the worst</a:t>
            </a:r>
            <a:r>
              <a:rPr lang="en-US" sz="2400">
                <a:latin typeface="Calibri" charset="0"/>
              </a:rPr>
              <a:t> about self, situation, and the future</a:t>
            </a:r>
          </a:p>
        </p:txBody>
      </p:sp>
      <p:sp>
        <p:nvSpPr>
          <p:cNvPr id="3" name="Rectangle 2"/>
          <p:cNvSpPr>
            <a:spLocks noChangeArrowheads="1"/>
          </p:cNvSpPr>
          <p:nvPr/>
        </p:nvSpPr>
        <p:spPr bwMode="auto">
          <a:xfrm>
            <a:off x="6615113" y="2019300"/>
            <a:ext cx="2444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066800">
              <a:lnSpc>
                <a:spcPts val="2000"/>
              </a:lnSpc>
            </a:pPr>
            <a:r>
              <a:rPr lang="en-US" sz="2400" i="1">
                <a:latin typeface="Calibri" charset="0"/>
              </a:rPr>
              <a:t>Self-defeating beliefs such as a</a:t>
            </a:r>
            <a:r>
              <a:rPr lang="en-US" sz="2400">
                <a:latin typeface="Calibri" charset="0"/>
              </a:rPr>
              <a:t>ssuming that one (self) is unable to cope, improve, achieve, or be happy</a:t>
            </a:r>
          </a:p>
        </p:txBody>
      </p:sp>
      <p:sp>
        <p:nvSpPr>
          <p:cNvPr id="4" name="Freeform 3"/>
          <p:cNvSpPr/>
          <p:nvPr/>
        </p:nvSpPr>
        <p:spPr>
          <a:xfrm>
            <a:off x="12700" y="3455988"/>
            <a:ext cx="4451350" cy="1416050"/>
          </a:xfrm>
          <a:custGeom>
            <a:avLst/>
            <a:gdLst>
              <a:gd name="connsiteX0" fmla="*/ 0 w 3593083"/>
              <a:gd name="connsiteY0" fmla="*/ 1700930 h 3401860"/>
              <a:gd name="connsiteX1" fmla="*/ 1796542 w 3593083"/>
              <a:gd name="connsiteY1" fmla="*/ 0 h 3401860"/>
              <a:gd name="connsiteX2" fmla="*/ 3593084 w 3593083"/>
              <a:gd name="connsiteY2" fmla="*/ 1700930 h 3401860"/>
              <a:gd name="connsiteX3" fmla="*/ 1796542 w 3593083"/>
              <a:gd name="connsiteY3" fmla="*/ 3401860 h 3401860"/>
              <a:gd name="connsiteX4" fmla="*/ 0 w 3593083"/>
              <a:gd name="connsiteY4" fmla="*/ 1700930 h 3401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3083" h="3401860">
                <a:moveTo>
                  <a:pt x="0" y="1700930"/>
                </a:moveTo>
                <a:cubicBezTo>
                  <a:pt x="0" y="761532"/>
                  <a:pt x="804339" y="0"/>
                  <a:pt x="1796542" y="0"/>
                </a:cubicBezTo>
                <a:cubicBezTo>
                  <a:pt x="2788745" y="0"/>
                  <a:pt x="3593084" y="761532"/>
                  <a:pt x="3593084" y="1700930"/>
                </a:cubicBezTo>
                <a:cubicBezTo>
                  <a:pt x="3593084" y="2640328"/>
                  <a:pt x="2788745" y="3401860"/>
                  <a:pt x="1796542" y="3401860"/>
                </a:cubicBezTo>
                <a:cubicBezTo>
                  <a:pt x="804339" y="3401860"/>
                  <a:pt x="0" y="2640328"/>
                  <a:pt x="0" y="1700930"/>
                </a:cubicBezTo>
                <a:close/>
              </a:path>
            </a:pathLst>
          </a:custGeom>
          <a:solidFill>
            <a:srgbClr val="F8F6E3"/>
          </a:solidFill>
          <a:ln>
            <a:solidFill>
              <a:srgbClr val="444EA2"/>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541435" tIns="513431" rIns="541435" bIns="513431" spcCol="1270" anchor="ctr"/>
          <a:lstStyle/>
          <a:p>
            <a:pPr algn="ctr" defTabSz="1066800" fontAlgn="auto">
              <a:lnSpc>
                <a:spcPts val="3200"/>
              </a:lnSpc>
              <a:spcAft>
                <a:spcPct val="35000"/>
              </a:spcAft>
              <a:defRPr/>
            </a:pPr>
            <a:r>
              <a:rPr lang="en-US" sz="3600" dirty="0">
                <a:solidFill>
                  <a:schemeClr val="tx1"/>
                </a:solidFill>
              </a:rPr>
              <a:t>Depression is associated with:</a:t>
            </a:r>
          </a:p>
        </p:txBody>
      </p:sp>
      <p:sp>
        <p:nvSpPr>
          <p:cNvPr id="20" name="Rectangle 19"/>
          <p:cNvSpPr>
            <a:spLocks noChangeArrowheads="1"/>
          </p:cNvSpPr>
          <p:nvPr/>
        </p:nvSpPr>
        <p:spPr bwMode="auto">
          <a:xfrm>
            <a:off x="2481263" y="6121400"/>
            <a:ext cx="294481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066800">
              <a:lnSpc>
                <a:spcPts val="2000"/>
              </a:lnSpc>
            </a:pPr>
            <a:r>
              <a:rPr lang="en-US" sz="2400" dirty="0">
                <a:latin typeface="Calibri" charset="0"/>
              </a:rPr>
              <a:t>Stuck focusing on </a:t>
            </a:r>
            <a:r>
              <a:rPr lang="en-US" sz="2400" dirty="0" smtClean="0">
                <a:latin typeface="Calibri" charset="0"/>
              </a:rPr>
              <a:t>what’s </a:t>
            </a:r>
            <a:r>
              <a:rPr lang="en-US" sz="2400" dirty="0">
                <a:latin typeface="Calibri" charset="0"/>
              </a:rPr>
              <a:t>bad</a:t>
            </a:r>
          </a:p>
        </p:txBody>
      </p:sp>
      <p:sp>
        <p:nvSpPr>
          <p:cNvPr id="22538" name="Title 1"/>
          <p:cNvSpPr txBox="1">
            <a:spLocks/>
          </p:cNvSpPr>
          <p:nvPr/>
        </p:nvSpPr>
        <p:spPr bwMode="auto">
          <a:xfrm>
            <a:off x="457200" y="1063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lnSpc>
                <a:spcPts val="3600"/>
              </a:lnSpc>
            </a:pPr>
            <a:r>
              <a:rPr lang="en-US" sz="4400" b="1">
                <a:solidFill>
                  <a:srgbClr val="A0366C"/>
                </a:solidFill>
                <a:latin typeface="Calibri" charset="0"/>
              </a:rPr>
              <a:t>Understanding Mood Disorders: </a:t>
            </a:r>
            <a:r>
              <a:rPr lang="en-US" sz="3500" b="1" i="1">
                <a:solidFill>
                  <a:srgbClr val="A0366C"/>
                </a:solidFill>
                <a:latin typeface="Calibri" charset="0"/>
              </a:rPr>
              <a:t>The Social-Cognitive Perspective </a:t>
            </a:r>
          </a:p>
        </p:txBody>
      </p:sp>
      <p:cxnSp>
        <p:nvCxnSpPr>
          <p:cNvPr id="19" name="Elbow Connector 18"/>
          <p:cNvCxnSpPr>
            <a:stCxn id="17" idx="2"/>
          </p:cNvCxnSpPr>
          <p:nvPr/>
        </p:nvCxnSpPr>
        <p:spPr>
          <a:xfrm>
            <a:off x="6992938" y="5318125"/>
            <a:ext cx="1443037" cy="1539875"/>
          </a:xfrm>
          <a:prstGeom prst="bentConnector2">
            <a:avLst/>
          </a:prstGeom>
          <a:ln w="76200">
            <a:solidFill>
              <a:srgbClr val="A0366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21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t="35094" b="42313"/>
          <a:stretch>
            <a:fillRect/>
          </a:stretch>
        </p:blipFill>
        <p:spPr bwMode="auto">
          <a:xfrm>
            <a:off x="2909888" y="3375026"/>
            <a:ext cx="6097587"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t="82890"/>
          <a:stretch>
            <a:fillRect/>
          </a:stretch>
        </p:blipFill>
        <p:spPr bwMode="auto">
          <a:xfrm>
            <a:off x="2897188" y="5788025"/>
            <a:ext cx="6097587"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t="60106" b="18398"/>
          <a:stretch>
            <a:fillRect/>
          </a:stretch>
        </p:blipFill>
        <p:spPr bwMode="auto">
          <a:xfrm>
            <a:off x="2903538" y="4627880"/>
            <a:ext cx="60975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3721" b="42313"/>
          <a:stretch/>
        </p:blipFill>
        <p:spPr bwMode="auto">
          <a:xfrm>
            <a:off x="2960686" y="2589531"/>
            <a:ext cx="6097587" cy="75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itle 1"/>
          <p:cNvSpPr>
            <a:spLocks noGrp="1"/>
          </p:cNvSpPr>
          <p:nvPr>
            <p:ph type="title"/>
          </p:nvPr>
        </p:nvSpPr>
        <p:spPr>
          <a:xfrm>
            <a:off x="609600" y="53975"/>
            <a:ext cx="8229600" cy="654050"/>
          </a:xfrm>
        </p:spPr>
        <p:txBody>
          <a:bodyPr>
            <a:normAutofit fontScale="90000"/>
          </a:bodyPr>
          <a:lstStyle/>
          <a:p>
            <a:r>
              <a:rPr lang="en-US" b="1">
                <a:solidFill>
                  <a:srgbClr val="444EA2"/>
                </a:solidFill>
                <a:latin typeface="Calibri" charset="0"/>
              </a:rPr>
              <a:t>Depressive Explanatory Style</a:t>
            </a:r>
          </a:p>
        </p:txBody>
      </p:sp>
      <p:sp>
        <p:nvSpPr>
          <p:cNvPr id="3" name="Content Placeholder 2"/>
          <p:cNvSpPr>
            <a:spLocks noGrp="1"/>
          </p:cNvSpPr>
          <p:nvPr>
            <p:ph idx="1"/>
          </p:nvPr>
        </p:nvSpPr>
        <p:spPr>
          <a:xfrm>
            <a:off x="0" y="5775325"/>
            <a:ext cx="2679700" cy="938213"/>
          </a:xfrm>
        </p:spPr>
        <p:txBody>
          <a:bodyPr>
            <a:spAutoFit/>
          </a:bodyPr>
          <a:lstStyle/>
          <a:p>
            <a:pPr marL="0" indent="0" algn="ctr">
              <a:lnSpc>
                <a:spcPts val="2200"/>
              </a:lnSpc>
              <a:spcAft>
                <a:spcPts val="800"/>
              </a:spcAft>
              <a:buFont typeface="Arial" charset="0"/>
              <a:buNone/>
            </a:pPr>
            <a:r>
              <a:rPr lang="en-US" sz="2400">
                <a:solidFill>
                  <a:srgbClr val="000000"/>
                </a:solidFill>
                <a:latin typeface="Calibri" charset="0"/>
              </a:rPr>
              <a:t>Mood/result that goes along with these views: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b="80061"/>
          <a:stretch>
            <a:fillRect/>
          </a:stretch>
        </p:blipFill>
        <p:spPr bwMode="auto">
          <a:xfrm>
            <a:off x="2960688" y="1254125"/>
            <a:ext cx="60975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19"/>
          <p:cNvSpPr txBox="1">
            <a:spLocks noChangeArrowheads="1"/>
          </p:cNvSpPr>
          <p:nvPr/>
        </p:nvSpPr>
        <p:spPr bwMode="auto">
          <a:xfrm>
            <a:off x="296863" y="704850"/>
            <a:ext cx="8382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lnSpc>
                <a:spcPts val="2600"/>
              </a:lnSpc>
              <a:spcBef>
                <a:spcPct val="20000"/>
              </a:spcBef>
              <a:buFont typeface="Arial" charset="0"/>
              <a:buNone/>
            </a:pPr>
            <a:r>
              <a:rPr lang="en-US" sz="2800" dirty="0">
                <a:solidFill>
                  <a:srgbClr val="000000"/>
                </a:solidFill>
                <a:latin typeface="Calibri" charset="0"/>
              </a:rPr>
              <a:t>How we analyze bad news predicts mood.</a:t>
            </a:r>
          </a:p>
        </p:txBody>
      </p:sp>
      <p:sp>
        <p:nvSpPr>
          <p:cNvPr id="5" name="Rectangle 4"/>
          <p:cNvSpPr/>
          <p:nvPr/>
        </p:nvSpPr>
        <p:spPr>
          <a:xfrm>
            <a:off x="-6350" y="1943100"/>
            <a:ext cx="2835275" cy="666750"/>
          </a:xfrm>
          <a:prstGeom prst="rect">
            <a:avLst/>
          </a:prstGeom>
        </p:spPr>
        <p:txBody>
          <a:bodyPr>
            <a:spAutoFit/>
          </a:bodyPr>
          <a:lstStyle/>
          <a:p>
            <a:pPr algn="ctr" eaLnBrk="0" hangingPunct="0">
              <a:lnSpc>
                <a:spcPts val="2200"/>
              </a:lnSpc>
              <a:spcBef>
                <a:spcPct val="20000"/>
              </a:spcBef>
              <a:spcAft>
                <a:spcPts val="800"/>
              </a:spcAft>
              <a:defRPr/>
            </a:pPr>
            <a:r>
              <a:rPr lang="en-US" sz="2400" dirty="0">
                <a:solidFill>
                  <a:prstClr val="black"/>
                </a:solidFill>
                <a:latin typeface="Calibri"/>
                <a:ea typeface="+mn-ea"/>
                <a:cs typeface="+mn-cs"/>
              </a:rPr>
              <a:t>Assumptions about the problem</a:t>
            </a:r>
          </a:p>
        </p:txBody>
      </p:sp>
      <p:sp>
        <p:nvSpPr>
          <p:cNvPr id="6" name="Right Arrow 5"/>
          <p:cNvSpPr/>
          <p:nvPr/>
        </p:nvSpPr>
        <p:spPr>
          <a:xfrm>
            <a:off x="-6350" y="2621122"/>
            <a:ext cx="2897188" cy="917575"/>
          </a:xfrm>
          <a:prstGeom prst="rightArrow">
            <a:avLst/>
          </a:prstGeom>
          <a:solidFill>
            <a:srgbClr val="444EA2"/>
          </a:solidFill>
        </p:spPr>
        <p:txBody>
          <a:bodyPr>
            <a:spAutoFit/>
          </a:bodyPr>
          <a:lstStyle/>
          <a:p>
            <a:pPr>
              <a:defRPr/>
            </a:pPr>
            <a:r>
              <a:rPr lang="en-US" sz="2400" b="1" dirty="0">
                <a:solidFill>
                  <a:srgbClr val="F8F6E3"/>
                </a:solidFill>
                <a:latin typeface="Calibri"/>
                <a:ea typeface="+mn-ea"/>
                <a:cs typeface="+mn-cs"/>
              </a:rPr>
              <a:t>The problem is: </a:t>
            </a:r>
            <a:endParaRPr lang="en-US" sz="2400" b="1" dirty="0">
              <a:solidFill>
                <a:srgbClr val="F8F6E3"/>
              </a:solidFill>
              <a:ea typeface="+mn-ea"/>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t="20534" b="64989"/>
          <a:stretch>
            <a:fillRect/>
          </a:stretch>
        </p:blipFill>
        <p:spPr bwMode="auto">
          <a:xfrm>
            <a:off x="2909888" y="3814763"/>
            <a:ext cx="60975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ight Arrow 23"/>
          <p:cNvSpPr/>
          <p:nvPr/>
        </p:nvSpPr>
        <p:spPr>
          <a:xfrm>
            <a:off x="-6350" y="3842860"/>
            <a:ext cx="2898775" cy="915988"/>
          </a:xfrm>
          <a:prstGeom prst="rightArrow">
            <a:avLst/>
          </a:prstGeom>
          <a:solidFill>
            <a:srgbClr val="444EA2"/>
          </a:solidFill>
        </p:spPr>
        <p:txBody>
          <a:bodyPr>
            <a:spAutoFit/>
          </a:bodyPr>
          <a:lstStyle/>
          <a:p>
            <a:pPr>
              <a:defRPr/>
            </a:pPr>
            <a:r>
              <a:rPr lang="en-US" sz="2400" b="1" dirty="0">
                <a:solidFill>
                  <a:srgbClr val="F8F6E3"/>
                </a:solidFill>
                <a:latin typeface="Calibri"/>
                <a:ea typeface="+mn-ea"/>
                <a:cs typeface="+mn-cs"/>
              </a:rPr>
              <a:t>The problem is: </a:t>
            </a:r>
            <a:endParaRPr lang="en-US" sz="2400" b="1" dirty="0">
              <a:solidFill>
                <a:srgbClr val="F8F6E3"/>
              </a:solidFill>
              <a:ea typeface="+mn-ea"/>
            </a:endParaRPr>
          </a:p>
        </p:txBody>
      </p:sp>
      <p:sp>
        <p:nvSpPr>
          <p:cNvPr id="25" name="Right Arrow 24"/>
          <p:cNvSpPr/>
          <p:nvPr/>
        </p:nvSpPr>
        <p:spPr>
          <a:xfrm>
            <a:off x="-6350" y="4966653"/>
            <a:ext cx="2898775" cy="915987"/>
          </a:xfrm>
          <a:prstGeom prst="rightArrow">
            <a:avLst/>
          </a:prstGeom>
          <a:solidFill>
            <a:srgbClr val="444EA2"/>
          </a:solidFill>
        </p:spPr>
        <p:txBody>
          <a:bodyPr>
            <a:spAutoFit/>
          </a:bodyPr>
          <a:lstStyle/>
          <a:p>
            <a:pPr>
              <a:defRPr/>
            </a:pPr>
            <a:r>
              <a:rPr lang="en-US" sz="2400" b="1" dirty="0">
                <a:solidFill>
                  <a:srgbClr val="F8F6E3"/>
                </a:solidFill>
                <a:latin typeface="Calibri"/>
                <a:ea typeface="+mn-ea"/>
                <a:cs typeface="+mn-cs"/>
              </a:rPr>
              <a:t>The problem is: </a:t>
            </a:r>
            <a:endParaRPr lang="en-US" sz="2400" b="1" dirty="0">
              <a:solidFill>
                <a:srgbClr val="F8F6E3"/>
              </a:solidFill>
              <a:ea typeface="+mn-ea"/>
            </a:endParaRPr>
          </a:p>
        </p:txBody>
      </p:sp>
      <p:sp>
        <p:nvSpPr>
          <p:cNvPr id="9" name="Line Callout 1 8"/>
          <p:cNvSpPr/>
          <p:nvPr/>
        </p:nvSpPr>
        <p:spPr>
          <a:xfrm>
            <a:off x="4697413" y="1254125"/>
            <a:ext cx="2628900" cy="803275"/>
          </a:xfrm>
          <a:prstGeom prst="borderCallout1">
            <a:avLst>
              <a:gd name="adj1" fmla="val 18750"/>
              <a:gd name="adj2" fmla="val 363"/>
              <a:gd name="adj3" fmla="val 18623"/>
              <a:gd name="adj4" fmla="val -4963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25"/>
          <p:cNvSpPr/>
          <p:nvPr/>
        </p:nvSpPr>
        <p:spPr>
          <a:xfrm>
            <a:off x="523875" y="1252538"/>
            <a:ext cx="2835275" cy="385762"/>
          </a:xfrm>
          <a:prstGeom prst="rect">
            <a:avLst/>
          </a:prstGeom>
        </p:spPr>
        <p:txBody>
          <a:bodyPr>
            <a:spAutoFit/>
          </a:bodyPr>
          <a:lstStyle/>
          <a:p>
            <a:pPr algn="r" eaLnBrk="0" hangingPunct="0">
              <a:lnSpc>
                <a:spcPts val="2200"/>
              </a:lnSpc>
              <a:spcBef>
                <a:spcPct val="20000"/>
              </a:spcBef>
              <a:spcAft>
                <a:spcPts val="800"/>
              </a:spcAft>
              <a:defRPr/>
            </a:pPr>
            <a:r>
              <a:rPr lang="en-US" sz="2400" dirty="0">
                <a:solidFill>
                  <a:prstClr val="black"/>
                </a:solidFill>
                <a:latin typeface="Calibri"/>
                <a:ea typeface="+mn-ea"/>
                <a:cs typeface="+mn-cs"/>
              </a:rPr>
              <a:t>Problematic event:</a:t>
            </a:r>
          </a:p>
        </p:txBody>
      </p:sp>
    </p:spTree>
    <p:extLst>
      <p:ext uri="{BB962C8B-B14F-4D97-AF65-F5344CB8AC3E}">
        <p14:creationId xmlns:p14="http://schemas.microsoft.com/office/powerpoint/2010/main" val="179954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par>
                          <p:cTn id="8" fill="hold" nodeType="afterGroup">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childTnLst>
                          </p:cTn>
                        </p:par>
                        <p:par>
                          <p:cTn id="12" fill="hold" nodeType="afterGroup">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up)">
                                      <p:cBhvr>
                                        <p:cTn id="46" dur="500"/>
                                        <p:tgtEl>
                                          <p:spTgt spid="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animEffect transition="in" filter="fade">
                                      <p:cBhvr>
                                        <p:cTn id="51" dur="500"/>
                                        <p:tgtEl>
                                          <p:spTgt spid="3">
                                            <p:txEl>
                                              <p:pRg st="0" end="0"/>
                                            </p:txEl>
                                          </p:spTgt>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up)">
                                      <p:cBhvr>
                                        <p:cTn id="55" dur="500"/>
                                        <p:tgtEl>
                                          <p:spTgt spid="23"/>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24" grpId="0" animBg="1"/>
      <p:bldP spid="25" grpId="0" animBg="1"/>
      <p:bldP spid="9" grpId="0" animBg="1"/>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Schizophrenia</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1614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James\Desktop\Myers 10th ppts\raw materials for PPTs\Raw materials by chapter\15 psych disorders\RF Worth imgs\MWA00108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3538"/>
            <a:ext cx="9144000"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a:spLocks noGrp="1"/>
          </p:cNvSpPr>
          <p:nvPr>
            <p:ph type="title"/>
          </p:nvPr>
        </p:nvSpPr>
        <p:spPr>
          <a:xfrm>
            <a:off x="0" y="0"/>
            <a:ext cx="9144000" cy="1633538"/>
          </a:xfrm>
          <a:solidFill>
            <a:srgbClr val="444EA2"/>
          </a:solidFill>
        </p:spPr>
        <p:txBody>
          <a:bodyPr lIns="274320"/>
          <a:lstStyle/>
          <a:p>
            <a:pPr algn="l" eaLnBrk="1" hangingPunct="1">
              <a:lnSpc>
                <a:spcPts val="4200"/>
              </a:lnSpc>
            </a:pPr>
            <a:r>
              <a:rPr lang="en-US" b="1" dirty="0">
                <a:solidFill>
                  <a:srgbClr val="F8F6E3"/>
                </a:solidFill>
                <a:latin typeface="Calibri" charset="0"/>
              </a:rPr>
              <a:t>Schizophrenia:</a:t>
            </a:r>
          </a:p>
        </p:txBody>
      </p:sp>
      <p:sp>
        <p:nvSpPr>
          <p:cNvPr id="5124" name="Content Placeholder 2"/>
          <p:cNvSpPr>
            <a:spLocks noGrp="1"/>
          </p:cNvSpPr>
          <p:nvPr>
            <p:ph idx="1"/>
          </p:nvPr>
        </p:nvSpPr>
        <p:spPr>
          <a:xfrm>
            <a:off x="3962400" y="115888"/>
            <a:ext cx="5021263" cy="1425575"/>
          </a:xfrm>
        </p:spPr>
        <p:txBody>
          <a:bodyPr>
            <a:spAutoFit/>
          </a:bodyPr>
          <a:lstStyle/>
          <a:p>
            <a:pPr marL="0" indent="0">
              <a:lnSpc>
                <a:spcPts val="2600"/>
              </a:lnSpc>
              <a:buFont typeface="Arial" charset="0"/>
              <a:buNone/>
            </a:pPr>
            <a:r>
              <a:rPr lang="en-US" sz="2800" dirty="0">
                <a:solidFill>
                  <a:srgbClr val="F8F6E3"/>
                </a:solidFill>
                <a:latin typeface="Calibri" charset="0"/>
              </a:rPr>
              <a:t>the mind is split from reality, e.g. a split from one</a:t>
            </a:r>
            <a:r>
              <a:rPr lang="ja-JP" altLang="en-US" sz="2800" dirty="0">
                <a:solidFill>
                  <a:srgbClr val="F8F6E3"/>
                </a:solidFill>
                <a:latin typeface="Calibri" charset="0"/>
              </a:rPr>
              <a:t>’</a:t>
            </a:r>
            <a:r>
              <a:rPr lang="en-US" sz="2800" dirty="0">
                <a:solidFill>
                  <a:srgbClr val="F8F6E3"/>
                </a:solidFill>
                <a:latin typeface="Calibri" charset="0"/>
              </a:rPr>
              <a:t>s own thoughts so that they appear as hallucinations.</a:t>
            </a:r>
          </a:p>
        </p:txBody>
      </p:sp>
      <p:sp>
        <p:nvSpPr>
          <p:cNvPr id="4" name="Rounded Rectangle 3"/>
          <p:cNvSpPr/>
          <p:nvPr/>
        </p:nvSpPr>
        <p:spPr>
          <a:xfrm>
            <a:off x="177800" y="1738313"/>
            <a:ext cx="2755900" cy="1577975"/>
          </a:xfrm>
          <a:prstGeom prst="roundRect">
            <a:avLst/>
          </a:prstGeom>
          <a:solidFill>
            <a:srgbClr val="444EA2"/>
          </a:solidFill>
        </p:spPr>
        <p:txBody>
          <a:bodyPr>
            <a:spAutoFit/>
          </a:bodyPr>
          <a:lstStyle/>
          <a:p>
            <a:pPr algn="ctr" eaLnBrk="0" hangingPunct="0">
              <a:lnSpc>
                <a:spcPts val="2600"/>
              </a:lnSpc>
              <a:spcBef>
                <a:spcPct val="20000"/>
              </a:spcBef>
              <a:defRPr/>
            </a:pPr>
            <a:r>
              <a:rPr lang="en-US" sz="2800" b="1" dirty="0">
                <a:solidFill>
                  <a:schemeClr val="accent6">
                    <a:lumMod val="60000"/>
                    <a:lumOff val="40000"/>
                  </a:schemeClr>
                </a:solidFill>
                <a:latin typeface="Calibri"/>
                <a:ea typeface="+mn-ea"/>
                <a:cs typeface="+mn-cs"/>
              </a:rPr>
              <a:t>Psychosis</a:t>
            </a:r>
            <a:r>
              <a:rPr lang="en-US" sz="2800" dirty="0">
                <a:solidFill>
                  <a:srgbClr val="F8F6E3"/>
                </a:solidFill>
                <a:latin typeface="Calibri"/>
                <a:ea typeface="+mn-ea"/>
                <a:cs typeface="+mn-cs"/>
              </a:rPr>
              <a:t> refers to a mental split from reality and rationality.</a:t>
            </a:r>
          </a:p>
        </p:txBody>
      </p:sp>
      <p:sp>
        <p:nvSpPr>
          <p:cNvPr id="6" name="Rectangle 5"/>
          <p:cNvSpPr/>
          <p:nvPr/>
        </p:nvSpPr>
        <p:spPr>
          <a:xfrm>
            <a:off x="5949950" y="2527300"/>
            <a:ext cx="3041650" cy="4017963"/>
          </a:xfrm>
          <a:prstGeom prst="rect">
            <a:avLst/>
          </a:prstGeom>
          <a:solidFill>
            <a:srgbClr val="F8F6E3">
              <a:alpha val="69804"/>
            </a:srgbClr>
          </a:solidFill>
        </p:spPr>
        <p:txBody>
          <a:bodyPr>
            <a:spAutoFit/>
          </a:bodyPr>
          <a:lstStyle/>
          <a:p>
            <a:pPr eaLnBrk="0" hangingPunct="0">
              <a:lnSpc>
                <a:spcPts val="2600"/>
              </a:lnSpc>
              <a:spcBef>
                <a:spcPct val="20000"/>
              </a:spcBef>
              <a:defRPr/>
            </a:pPr>
            <a:r>
              <a:rPr lang="en-US" sz="2800" dirty="0">
                <a:solidFill>
                  <a:prstClr val="black"/>
                </a:solidFill>
                <a:latin typeface="Calibri"/>
                <a:ea typeface="+mn-ea"/>
                <a:cs typeface="+mn-cs"/>
              </a:rPr>
              <a:t>Schizophrenia symptoms include:</a:t>
            </a:r>
          </a:p>
          <a:p>
            <a:pPr marL="457200" indent="-457200" eaLnBrk="0" hangingPunct="0">
              <a:lnSpc>
                <a:spcPts val="2600"/>
              </a:lnSpc>
              <a:spcBef>
                <a:spcPct val="20000"/>
              </a:spcBef>
              <a:buFont typeface="Wingdings" pitchFamily="2" charset="2"/>
              <a:buChar char="§"/>
              <a:defRPr/>
            </a:pPr>
            <a:r>
              <a:rPr lang="en-US" sz="2800" dirty="0">
                <a:solidFill>
                  <a:prstClr val="black"/>
                </a:solidFill>
                <a:latin typeface="Calibri"/>
                <a:ea typeface="+mn-ea"/>
                <a:cs typeface="+mn-cs"/>
              </a:rPr>
              <a:t>disorganized and/or delusional thinking.</a:t>
            </a:r>
          </a:p>
          <a:p>
            <a:pPr marL="457200" indent="-457200" eaLnBrk="0" hangingPunct="0">
              <a:lnSpc>
                <a:spcPts val="2600"/>
              </a:lnSpc>
              <a:spcBef>
                <a:spcPct val="20000"/>
              </a:spcBef>
              <a:buFont typeface="Wingdings" pitchFamily="2" charset="2"/>
              <a:buChar char="§"/>
              <a:defRPr/>
            </a:pPr>
            <a:r>
              <a:rPr lang="en-US" sz="2800" dirty="0">
                <a:solidFill>
                  <a:prstClr val="black"/>
                </a:solidFill>
                <a:latin typeface="Calibri"/>
                <a:ea typeface="+mn-ea"/>
                <a:cs typeface="+mn-cs"/>
              </a:rPr>
              <a:t>disturbed perceptions.</a:t>
            </a:r>
          </a:p>
          <a:p>
            <a:pPr marL="457200" indent="-457200" eaLnBrk="0" hangingPunct="0">
              <a:lnSpc>
                <a:spcPts val="2600"/>
              </a:lnSpc>
              <a:spcBef>
                <a:spcPct val="20000"/>
              </a:spcBef>
              <a:buFont typeface="Wingdings" pitchFamily="2" charset="2"/>
              <a:buChar char="§"/>
              <a:defRPr/>
            </a:pPr>
            <a:r>
              <a:rPr lang="en-US" sz="2800" dirty="0">
                <a:solidFill>
                  <a:prstClr val="black"/>
                </a:solidFill>
                <a:latin typeface="Calibri"/>
                <a:ea typeface="+mn-ea"/>
                <a:cs typeface="+mn-cs"/>
              </a:rPr>
              <a:t>inappropriate emotions and actions. </a:t>
            </a:r>
          </a:p>
        </p:txBody>
      </p:sp>
    </p:spTree>
    <p:extLst>
      <p:ext uri="{BB962C8B-B14F-4D97-AF65-F5344CB8AC3E}">
        <p14:creationId xmlns:p14="http://schemas.microsoft.com/office/powerpoint/2010/main" val="344903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a:spLocks noChangeArrowheads="1"/>
          </p:cNvSpPr>
          <p:nvPr/>
        </p:nvSpPr>
        <p:spPr bwMode="auto">
          <a:xfrm>
            <a:off x="423863" y="1111250"/>
            <a:ext cx="3932237" cy="2406650"/>
          </a:xfrm>
          <a:prstGeom prst="downArrow">
            <a:avLst>
              <a:gd name="adj1" fmla="val 50000"/>
              <a:gd name="adj2" fmla="val 50002"/>
            </a:avLst>
          </a:prstGeom>
          <a:solidFill>
            <a:srgbClr val="3AA082"/>
          </a:solidFill>
          <a:ln>
            <a:noFill/>
          </a:ln>
          <a:extLst/>
        </p:spPr>
        <p:txBody>
          <a:bodyPr/>
          <a:lstStyle/>
          <a:p>
            <a:pPr algn="ctr">
              <a:lnSpc>
                <a:spcPts val="2600"/>
              </a:lnSpc>
              <a:defRPr/>
            </a:pPr>
            <a:r>
              <a:rPr lang="en-US" sz="2800" b="1" dirty="0">
                <a:solidFill>
                  <a:schemeClr val="accent6">
                    <a:lumMod val="60000"/>
                    <a:lumOff val="40000"/>
                  </a:schemeClr>
                </a:solidFill>
                <a:latin typeface="Calibri" pitchFamily="34" charset="0"/>
                <a:ea typeface="+mn-ea"/>
              </a:rPr>
              <a:t>Positive + </a:t>
            </a:r>
            <a:r>
              <a:rPr lang="en-US" sz="2800" dirty="0">
                <a:solidFill>
                  <a:srgbClr val="F8F6E3"/>
                </a:solidFill>
                <a:latin typeface="Calibri" pitchFamily="34" charset="0"/>
                <a:ea typeface="+mn-ea"/>
              </a:rPr>
              <a:t>presence of problematic behaviors </a:t>
            </a:r>
          </a:p>
        </p:txBody>
      </p:sp>
      <p:sp>
        <p:nvSpPr>
          <p:cNvPr id="5" name="Down Arrow 4"/>
          <p:cNvSpPr>
            <a:spLocks noChangeArrowheads="1"/>
          </p:cNvSpPr>
          <p:nvPr/>
        </p:nvSpPr>
        <p:spPr bwMode="auto">
          <a:xfrm>
            <a:off x="4743450" y="1111250"/>
            <a:ext cx="3932238" cy="2406650"/>
          </a:xfrm>
          <a:prstGeom prst="downArrow">
            <a:avLst>
              <a:gd name="adj1" fmla="val 50000"/>
              <a:gd name="adj2" fmla="val 50002"/>
            </a:avLst>
          </a:prstGeom>
          <a:solidFill>
            <a:srgbClr val="3AA082"/>
          </a:solidFill>
          <a:ln>
            <a:noFill/>
          </a:ln>
          <a:extLst/>
        </p:spPr>
        <p:txBody>
          <a:bodyPr/>
          <a:lstStyle/>
          <a:p>
            <a:pPr algn="ctr">
              <a:lnSpc>
                <a:spcPts val="2600"/>
              </a:lnSpc>
              <a:defRPr/>
            </a:pPr>
            <a:r>
              <a:rPr lang="en-US" sz="2800" b="1" dirty="0">
                <a:solidFill>
                  <a:schemeClr val="accent6">
                    <a:lumMod val="60000"/>
                    <a:lumOff val="40000"/>
                  </a:schemeClr>
                </a:solidFill>
                <a:latin typeface="Calibri" pitchFamily="34" charset="0"/>
                <a:ea typeface="+mn-ea"/>
              </a:rPr>
              <a:t>Negative - </a:t>
            </a:r>
            <a:r>
              <a:rPr lang="en-US" sz="2800" dirty="0">
                <a:solidFill>
                  <a:srgbClr val="F8F6E3"/>
                </a:solidFill>
                <a:latin typeface="Calibri" pitchFamily="34" charset="0"/>
                <a:ea typeface="+mn-ea"/>
              </a:rPr>
              <a:t>absence of healthy behaviors </a:t>
            </a:r>
          </a:p>
        </p:txBody>
      </p:sp>
      <p:sp>
        <p:nvSpPr>
          <p:cNvPr id="6148" name="Rounded Rectangle 5"/>
          <p:cNvSpPr>
            <a:spLocks noChangeArrowheads="1"/>
          </p:cNvSpPr>
          <p:nvPr/>
        </p:nvSpPr>
        <p:spPr bwMode="auto">
          <a:xfrm>
            <a:off x="161925" y="3536950"/>
            <a:ext cx="4206875" cy="2457410"/>
          </a:xfrm>
          <a:prstGeom prst="roundRect">
            <a:avLst>
              <a:gd name="adj" fmla="val 16667"/>
            </a:avLst>
          </a:prstGeom>
          <a:solidFill>
            <a:srgbClr val="A0366C"/>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marL="457200" indent="-457200">
              <a:lnSpc>
                <a:spcPts val="2200"/>
              </a:lnSpc>
              <a:spcAft>
                <a:spcPts val="600"/>
              </a:spcAft>
              <a:buFont typeface="Wingdings" charset="0"/>
              <a:buChar char="§"/>
            </a:pPr>
            <a:r>
              <a:rPr lang="en-US" sz="2200" dirty="0">
                <a:solidFill>
                  <a:srgbClr val="F8F6E3"/>
                </a:solidFill>
                <a:latin typeface="Calibri" charset="0"/>
              </a:rPr>
              <a:t>Hallucinations (illusory perceptions), especially auditory </a:t>
            </a:r>
          </a:p>
          <a:p>
            <a:pPr marL="457200" indent="-457200">
              <a:lnSpc>
                <a:spcPts val="2200"/>
              </a:lnSpc>
              <a:spcAft>
                <a:spcPts val="600"/>
              </a:spcAft>
              <a:buFont typeface="Wingdings" charset="0"/>
              <a:buChar char="§"/>
            </a:pPr>
            <a:r>
              <a:rPr lang="en-US" sz="2200" dirty="0">
                <a:solidFill>
                  <a:srgbClr val="F8F6E3"/>
                </a:solidFill>
                <a:latin typeface="Calibri" charset="0"/>
              </a:rPr>
              <a:t>Delusions (illusory beliefs), especially persecutory</a:t>
            </a:r>
          </a:p>
          <a:p>
            <a:pPr marL="457200" indent="-457200">
              <a:lnSpc>
                <a:spcPts val="2200"/>
              </a:lnSpc>
              <a:spcAft>
                <a:spcPts val="600"/>
              </a:spcAft>
              <a:buFont typeface="Wingdings" charset="0"/>
              <a:buChar char="§"/>
            </a:pPr>
            <a:r>
              <a:rPr lang="en-US" sz="2200" dirty="0">
                <a:solidFill>
                  <a:srgbClr val="F8F6E3"/>
                </a:solidFill>
                <a:latin typeface="Calibri" charset="0"/>
              </a:rPr>
              <a:t>Disorganized thought and nonsensical </a:t>
            </a:r>
            <a:r>
              <a:rPr lang="en-US" sz="2200" dirty="0" smtClean="0">
                <a:solidFill>
                  <a:srgbClr val="F8F6E3"/>
                </a:solidFill>
                <a:latin typeface="Calibri" charset="0"/>
              </a:rPr>
              <a:t>speech</a:t>
            </a:r>
            <a:endParaRPr lang="en-US" sz="2200" dirty="0">
              <a:solidFill>
                <a:srgbClr val="F8F6E3"/>
              </a:solidFill>
              <a:latin typeface="Calibri" charset="0"/>
            </a:endParaRPr>
          </a:p>
        </p:txBody>
      </p:sp>
      <p:sp>
        <p:nvSpPr>
          <p:cNvPr id="6149" name="Rounded Rectangle 6"/>
          <p:cNvSpPr>
            <a:spLocks noChangeArrowheads="1"/>
          </p:cNvSpPr>
          <p:nvPr/>
        </p:nvSpPr>
        <p:spPr bwMode="auto">
          <a:xfrm>
            <a:off x="4573588" y="3517900"/>
            <a:ext cx="4206875" cy="3347489"/>
          </a:xfrm>
          <a:prstGeom prst="roundRect">
            <a:avLst>
              <a:gd name="adj" fmla="val 16667"/>
            </a:avLst>
          </a:prstGeom>
          <a:solidFill>
            <a:srgbClr val="A0366C"/>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pPr marL="457200" indent="-457200">
              <a:lnSpc>
                <a:spcPts val="2200"/>
              </a:lnSpc>
              <a:spcAft>
                <a:spcPts val="600"/>
              </a:spcAft>
              <a:buFont typeface="Wingdings" charset="0"/>
              <a:buChar char="§"/>
            </a:pPr>
            <a:r>
              <a:rPr lang="en-US" sz="2200" dirty="0">
                <a:solidFill>
                  <a:srgbClr val="F8F6E3"/>
                </a:solidFill>
                <a:latin typeface="Calibri" charset="0"/>
              </a:rPr>
              <a:t>Flat affect (no emotion showing in the face)</a:t>
            </a:r>
          </a:p>
          <a:p>
            <a:pPr marL="457200" indent="-457200">
              <a:lnSpc>
                <a:spcPts val="2200"/>
              </a:lnSpc>
              <a:spcAft>
                <a:spcPts val="600"/>
              </a:spcAft>
              <a:buFont typeface="Wingdings" charset="0"/>
              <a:buChar char="§"/>
            </a:pPr>
            <a:r>
              <a:rPr lang="en-US" sz="2200" dirty="0">
                <a:solidFill>
                  <a:srgbClr val="F8F6E3"/>
                </a:solidFill>
                <a:latin typeface="Calibri" charset="0"/>
              </a:rPr>
              <a:t>Reduced social interaction</a:t>
            </a:r>
          </a:p>
          <a:p>
            <a:pPr marL="457200" indent="-457200">
              <a:lnSpc>
                <a:spcPts val="2200"/>
              </a:lnSpc>
              <a:spcAft>
                <a:spcPts val="600"/>
              </a:spcAft>
              <a:buFont typeface="Wingdings" charset="0"/>
              <a:buChar char="§"/>
            </a:pPr>
            <a:r>
              <a:rPr lang="en-US" sz="2200" dirty="0" err="1">
                <a:solidFill>
                  <a:srgbClr val="F8F6E3"/>
                </a:solidFill>
                <a:latin typeface="Calibri" charset="0"/>
              </a:rPr>
              <a:t>Anhedonia</a:t>
            </a:r>
            <a:r>
              <a:rPr lang="en-US" sz="2200" dirty="0">
                <a:solidFill>
                  <a:srgbClr val="F8F6E3"/>
                </a:solidFill>
                <a:latin typeface="Calibri" charset="0"/>
              </a:rPr>
              <a:t> (no feeling of enjoyment)</a:t>
            </a:r>
          </a:p>
          <a:p>
            <a:pPr marL="457200" indent="-457200">
              <a:lnSpc>
                <a:spcPts val="2200"/>
              </a:lnSpc>
              <a:spcAft>
                <a:spcPts val="600"/>
              </a:spcAft>
              <a:buFont typeface="Wingdings" charset="0"/>
              <a:buChar char="§"/>
            </a:pPr>
            <a:r>
              <a:rPr lang="en-US" sz="2200" dirty="0" err="1">
                <a:solidFill>
                  <a:srgbClr val="F8F6E3"/>
                </a:solidFill>
                <a:latin typeface="Calibri" charset="0"/>
              </a:rPr>
              <a:t>Avolition</a:t>
            </a:r>
            <a:r>
              <a:rPr lang="en-US" sz="2200" dirty="0">
                <a:solidFill>
                  <a:srgbClr val="F8F6E3"/>
                </a:solidFill>
                <a:latin typeface="Calibri" charset="0"/>
              </a:rPr>
              <a:t> (less motivation, initiative, focus on tasks)</a:t>
            </a:r>
          </a:p>
          <a:p>
            <a:pPr marL="457200" indent="-457200">
              <a:lnSpc>
                <a:spcPts val="2200"/>
              </a:lnSpc>
              <a:spcAft>
                <a:spcPts val="600"/>
              </a:spcAft>
              <a:buFont typeface="Wingdings" charset="0"/>
              <a:buChar char="§"/>
            </a:pPr>
            <a:r>
              <a:rPr lang="en-US" sz="2200" dirty="0" err="1">
                <a:solidFill>
                  <a:srgbClr val="F8F6E3"/>
                </a:solidFill>
                <a:latin typeface="Calibri" charset="0"/>
              </a:rPr>
              <a:t>Alogia</a:t>
            </a:r>
            <a:r>
              <a:rPr lang="en-US" sz="2200" dirty="0">
                <a:solidFill>
                  <a:srgbClr val="F8F6E3"/>
                </a:solidFill>
                <a:latin typeface="Calibri" charset="0"/>
              </a:rPr>
              <a:t> (speaking less)</a:t>
            </a:r>
          </a:p>
          <a:p>
            <a:pPr marL="457200" indent="-457200">
              <a:lnSpc>
                <a:spcPts val="2200"/>
              </a:lnSpc>
              <a:spcAft>
                <a:spcPts val="600"/>
              </a:spcAft>
              <a:buFont typeface="Wingdings" charset="0"/>
              <a:buChar char="§"/>
            </a:pPr>
            <a:r>
              <a:rPr lang="en-US" sz="2200" dirty="0">
                <a:solidFill>
                  <a:srgbClr val="F8F6E3"/>
                </a:solidFill>
                <a:latin typeface="Calibri" charset="0"/>
              </a:rPr>
              <a:t>Catatonia (moving less)</a:t>
            </a:r>
          </a:p>
        </p:txBody>
      </p:sp>
      <p:sp>
        <p:nvSpPr>
          <p:cNvPr id="6150" name="Title 1"/>
          <p:cNvSpPr>
            <a:spLocks noGrp="1"/>
          </p:cNvSpPr>
          <p:nvPr>
            <p:ph type="title"/>
          </p:nvPr>
        </p:nvSpPr>
        <p:spPr>
          <a:xfrm>
            <a:off x="0" y="0"/>
            <a:ext cx="9144000" cy="1143000"/>
          </a:xfrm>
          <a:solidFill>
            <a:srgbClr val="F36F21"/>
          </a:solidFill>
        </p:spPr>
        <p:txBody>
          <a:bodyPr lIns="274320">
            <a:normAutofit fontScale="90000"/>
          </a:bodyPr>
          <a:lstStyle/>
          <a:p>
            <a:pPr algn="l" eaLnBrk="1" hangingPunct="1">
              <a:lnSpc>
                <a:spcPts val="4200"/>
              </a:lnSpc>
            </a:pPr>
            <a:r>
              <a:rPr lang="en-US" b="1">
                <a:solidFill>
                  <a:srgbClr val="F8F6E3"/>
                </a:solidFill>
                <a:latin typeface="Calibri" charset="0"/>
              </a:rPr>
              <a:t>Positive and Negative Symptoms of Schizophrenia</a:t>
            </a:r>
          </a:p>
        </p:txBody>
      </p:sp>
    </p:spTree>
    <p:extLst>
      <p:ext uri="{BB962C8B-B14F-4D97-AF65-F5344CB8AC3E}">
        <p14:creationId xmlns:p14="http://schemas.microsoft.com/office/powerpoint/2010/main" val="14781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88" y="149225"/>
            <a:ext cx="8229600" cy="1143000"/>
          </a:xfrm>
        </p:spPr>
        <p:txBody>
          <a:bodyPr>
            <a:normAutofit fontScale="90000"/>
          </a:bodyPr>
          <a:lstStyle/>
          <a:p>
            <a:pPr algn="l"/>
            <a:r>
              <a:rPr lang="en-US" sz="3200" b="1" i="1">
                <a:solidFill>
                  <a:srgbClr val="A0366C"/>
                </a:solidFill>
                <a:latin typeface="Calibri" charset="0"/>
              </a:rPr>
              <a:t>Schizophrenia Symptoms:</a:t>
            </a:r>
            <a:r>
              <a:rPr lang="en-US" sz="4000" b="1">
                <a:solidFill>
                  <a:srgbClr val="A0366C"/>
                </a:solidFill>
                <a:latin typeface="Calibri" charset="0"/>
              </a:rPr>
              <a:t/>
            </a:r>
            <a:br>
              <a:rPr lang="en-US" sz="4000" b="1">
                <a:solidFill>
                  <a:srgbClr val="A0366C"/>
                </a:solidFill>
                <a:latin typeface="Calibri" charset="0"/>
              </a:rPr>
            </a:br>
            <a:r>
              <a:rPr lang="en-US" sz="4000" b="1">
                <a:solidFill>
                  <a:srgbClr val="A0366C"/>
                </a:solidFill>
                <a:latin typeface="Calibri" charset="0"/>
              </a:rPr>
              <a:t>Problems in Thinking and Speaking</a:t>
            </a:r>
          </a:p>
        </p:txBody>
      </p:sp>
      <p:sp>
        <p:nvSpPr>
          <p:cNvPr id="3" name="Content Placeholder 2"/>
          <p:cNvSpPr>
            <a:spLocks noGrp="1"/>
          </p:cNvSpPr>
          <p:nvPr>
            <p:ph idx="1"/>
          </p:nvPr>
        </p:nvSpPr>
        <p:spPr>
          <a:xfrm>
            <a:off x="388938" y="1401763"/>
            <a:ext cx="4229100" cy="2862262"/>
          </a:xfrm>
        </p:spPr>
        <p:txBody>
          <a:bodyPr>
            <a:noAutofit/>
          </a:bodyPr>
          <a:lstStyle/>
          <a:p>
            <a:pPr>
              <a:lnSpc>
                <a:spcPts val="2400"/>
              </a:lnSpc>
              <a:spcBef>
                <a:spcPct val="0"/>
              </a:spcBef>
              <a:spcAft>
                <a:spcPts val="600"/>
              </a:spcAft>
              <a:buClr>
                <a:schemeClr val="tx1"/>
              </a:buClr>
              <a:buFont typeface="Wingdings" charset="0"/>
              <a:buChar char="§"/>
            </a:pPr>
            <a:r>
              <a:rPr lang="en-US" sz="2600" b="1" dirty="0">
                <a:solidFill>
                  <a:srgbClr val="444EA2"/>
                </a:solidFill>
                <a:latin typeface="Calibri" charset="0"/>
              </a:rPr>
              <a:t>Disorganized speech</a:t>
            </a:r>
            <a:r>
              <a:rPr lang="en-US" sz="2600" dirty="0">
                <a:latin typeface="Calibri" charset="0"/>
              </a:rPr>
              <a:t>, including the </a:t>
            </a:r>
            <a:r>
              <a:rPr lang="ja-JP" altLang="en-US" sz="2600" dirty="0">
                <a:latin typeface="Calibri" charset="0"/>
              </a:rPr>
              <a:t>“</a:t>
            </a:r>
            <a:r>
              <a:rPr lang="en-US" sz="2600" dirty="0">
                <a:latin typeface="Calibri" charset="0"/>
              </a:rPr>
              <a:t>word salad</a:t>
            </a:r>
            <a:r>
              <a:rPr lang="ja-JP" altLang="en-US" sz="2600" dirty="0">
                <a:latin typeface="Calibri" charset="0"/>
              </a:rPr>
              <a:t>”</a:t>
            </a:r>
            <a:r>
              <a:rPr lang="en-US" sz="2600" dirty="0">
                <a:latin typeface="Calibri" charset="0"/>
              </a:rPr>
              <a:t> of loosely associated phrases</a:t>
            </a:r>
          </a:p>
          <a:p>
            <a:pPr>
              <a:lnSpc>
                <a:spcPts val="2400"/>
              </a:lnSpc>
              <a:spcBef>
                <a:spcPct val="0"/>
              </a:spcBef>
              <a:spcAft>
                <a:spcPts val="600"/>
              </a:spcAft>
              <a:buClr>
                <a:schemeClr val="tx1"/>
              </a:buClr>
              <a:buFont typeface="Wingdings" charset="0"/>
              <a:buChar char="§"/>
            </a:pPr>
            <a:r>
              <a:rPr lang="en-US" sz="2600" b="1" dirty="0">
                <a:solidFill>
                  <a:srgbClr val="444EA2"/>
                </a:solidFill>
                <a:latin typeface="Calibri" charset="0"/>
              </a:rPr>
              <a:t>Delusions</a:t>
            </a:r>
            <a:r>
              <a:rPr lang="en-US" sz="2600" dirty="0">
                <a:latin typeface="Calibri" charset="0"/>
              </a:rPr>
              <a:t> </a:t>
            </a:r>
            <a:r>
              <a:rPr lang="en-US" sz="2600" i="1" dirty="0">
                <a:latin typeface="Calibri" charset="0"/>
              </a:rPr>
              <a:t>(illusory beliefs)</a:t>
            </a:r>
            <a:r>
              <a:rPr lang="en-US" sz="2600" dirty="0">
                <a:latin typeface="Calibri" charset="0"/>
              </a:rPr>
              <a:t>, often bizarre and not just mistaken; most common are delusions of grandeur and of persecution</a:t>
            </a:r>
          </a:p>
          <a:p>
            <a:pPr>
              <a:lnSpc>
                <a:spcPts val="2400"/>
              </a:lnSpc>
              <a:spcBef>
                <a:spcPct val="0"/>
              </a:spcBef>
              <a:spcAft>
                <a:spcPts val="600"/>
              </a:spcAft>
              <a:buClr>
                <a:schemeClr val="tx1"/>
              </a:buClr>
              <a:buFont typeface="Wingdings" charset="0"/>
              <a:buChar char="§"/>
            </a:pPr>
            <a:r>
              <a:rPr lang="en-US" sz="2600" b="1" dirty="0">
                <a:solidFill>
                  <a:srgbClr val="444EA2"/>
                </a:solidFill>
                <a:latin typeface="Calibri" charset="0"/>
              </a:rPr>
              <a:t>Problems with selective attention</a:t>
            </a:r>
            <a:r>
              <a:rPr lang="en-US" sz="2600" dirty="0">
                <a:latin typeface="Calibri" charset="0"/>
              </a:rPr>
              <a:t>, difficulty filtering thoughts and choosing which thoughts to believe and to say out loud</a:t>
            </a:r>
          </a:p>
          <a:p>
            <a:pPr>
              <a:lnSpc>
                <a:spcPts val="2400"/>
              </a:lnSpc>
              <a:spcBef>
                <a:spcPct val="0"/>
              </a:spcBef>
              <a:spcAft>
                <a:spcPts val="600"/>
              </a:spcAft>
              <a:buClr>
                <a:schemeClr val="tx1"/>
              </a:buClr>
              <a:buFont typeface="Wingdings" charset="0"/>
              <a:buChar char="§"/>
            </a:pPr>
            <a:endParaRPr lang="en-US" sz="2600" dirty="0">
              <a:latin typeface="Calibri" charset="0"/>
            </a:endParaRPr>
          </a:p>
        </p:txBody>
      </p:sp>
      <p:sp>
        <p:nvSpPr>
          <p:cNvPr id="4" name="Smiley Face 3"/>
          <p:cNvSpPr/>
          <p:nvPr/>
        </p:nvSpPr>
        <p:spPr>
          <a:xfrm>
            <a:off x="5802313" y="2446338"/>
            <a:ext cx="3143250" cy="2994025"/>
          </a:xfrm>
          <a:custGeom>
            <a:avLst/>
            <a:gdLst>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904412 w 3143250"/>
              <a:gd name="connsiteY0" fmla="*/ 1049517 h 2994660"/>
              <a:gd name="connsiteX1" fmla="*/ 1068123 w 3143250"/>
              <a:gd name="connsiteY1" fmla="*/ 893545 h 2994660"/>
              <a:gd name="connsiteX2" fmla="*/ 1231834 w 3143250"/>
              <a:gd name="connsiteY2" fmla="*/ 1049517 h 2994660"/>
              <a:gd name="connsiteX3" fmla="*/ 1068123 w 3143250"/>
              <a:gd name="connsiteY3" fmla="*/ 1205489 h 2994660"/>
              <a:gd name="connsiteX4" fmla="*/ 904412 w 3143250"/>
              <a:gd name="connsiteY4" fmla="*/ 1049517 h 2994660"/>
              <a:gd name="connsiteX5" fmla="*/ 1911416 w 3143250"/>
              <a:gd name="connsiteY5" fmla="*/ 1049517 h 2994660"/>
              <a:gd name="connsiteX6" fmla="*/ 2075127 w 3143250"/>
              <a:gd name="connsiteY6" fmla="*/ 893545 h 2994660"/>
              <a:gd name="connsiteX7" fmla="*/ 2238838 w 3143250"/>
              <a:gd name="connsiteY7" fmla="*/ 1049517 h 2994660"/>
              <a:gd name="connsiteX8" fmla="*/ 2075127 w 3143250"/>
              <a:gd name="connsiteY8" fmla="*/ 1205489 h 2994660"/>
              <a:gd name="connsiteX9" fmla="*/ 1911416 w 3143250"/>
              <a:gd name="connsiteY9" fmla="*/ 1049517 h 2994660"/>
              <a:gd name="connsiteX0" fmla="*/ 719794 w 3143250"/>
              <a:gd name="connsiteY0" fmla="*/ 2356508 h 2994660"/>
              <a:gd name="connsiteX1" fmla="*/ 2421467 w 3143250"/>
              <a:gd name="connsiteY1" fmla="*/ 2356508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904412 w 3143250"/>
              <a:gd name="connsiteY0" fmla="*/ 1049517 h 2994660"/>
              <a:gd name="connsiteX1" fmla="*/ 1068123 w 3143250"/>
              <a:gd name="connsiteY1" fmla="*/ 893545 h 2994660"/>
              <a:gd name="connsiteX2" fmla="*/ 1231834 w 3143250"/>
              <a:gd name="connsiteY2" fmla="*/ 1049517 h 2994660"/>
              <a:gd name="connsiteX3" fmla="*/ 1068123 w 3143250"/>
              <a:gd name="connsiteY3" fmla="*/ 1205489 h 2994660"/>
              <a:gd name="connsiteX4" fmla="*/ 904412 w 3143250"/>
              <a:gd name="connsiteY4" fmla="*/ 1049517 h 2994660"/>
              <a:gd name="connsiteX5" fmla="*/ 1911416 w 3143250"/>
              <a:gd name="connsiteY5" fmla="*/ 1049517 h 2994660"/>
              <a:gd name="connsiteX6" fmla="*/ 2075127 w 3143250"/>
              <a:gd name="connsiteY6" fmla="*/ 893545 h 2994660"/>
              <a:gd name="connsiteX7" fmla="*/ 2238838 w 3143250"/>
              <a:gd name="connsiteY7" fmla="*/ 1049517 h 2994660"/>
              <a:gd name="connsiteX8" fmla="*/ 2075127 w 3143250"/>
              <a:gd name="connsiteY8" fmla="*/ 1205489 h 2994660"/>
              <a:gd name="connsiteX9" fmla="*/ 1911416 w 3143250"/>
              <a:gd name="connsiteY9" fmla="*/ 1049517 h 2994660"/>
              <a:gd name="connsiteX0" fmla="*/ 719794 w 3143250"/>
              <a:gd name="connsiteY0" fmla="*/ 2356508 h 2994660"/>
              <a:gd name="connsiteX1" fmla="*/ 1432560 w 3143250"/>
              <a:gd name="connsiteY1" fmla="*/ 2377440 h 2994660"/>
              <a:gd name="connsiteX2" fmla="*/ 2421467 w 3143250"/>
              <a:gd name="connsiteY2" fmla="*/ 2356508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904412 w 3143250"/>
              <a:gd name="connsiteY0" fmla="*/ 1049517 h 2994660"/>
              <a:gd name="connsiteX1" fmla="*/ 1068123 w 3143250"/>
              <a:gd name="connsiteY1" fmla="*/ 893545 h 2994660"/>
              <a:gd name="connsiteX2" fmla="*/ 1231834 w 3143250"/>
              <a:gd name="connsiteY2" fmla="*/ 1049517 h 2994660"/>
              <a:gd name="connsiteX3" fmla="*/ 1068123 w 3143250"/>
              <a:gd name="connsiteY3" fmla="*/ 1205489 h 2994660"/>
              <a:gd name="connsiteX4" fmla="*/ 904412 w 3143250"/>
              <a:gd name="connsiteY4" fmla="*/ 1049517 h 2994660"/>
              <a:gd name="connsiteX5" fmla="*/ 1911416 w 3143250"/>
              <a:gd name="connsiteY5" fmla="*/ 1049517 h 2994660"/>
              <a:gd name="connsiteX6" fmla="*/ 2075127 w 3143250"/>
              <a:gd name="connsiteY6" fmla="*/ 893545 h 2994660"/>
              <a:gd name="connsiteX7" fmla="*/ 2238838 w 3143250"/>
              <a:gd name="connsiteY7" fmla="*/ 1049517 h 2994660"/>
              <a:gd name="connsiteX8" fmla="*/ 2075127 w 3143250"/>
              <a:gd name="connsiteY8" fmla="*/ 1205489 h 2994660"/>
              <a:gd name="connsiteX9" fmla="*/ 1911416 w 3143250"/>
              <a:gd name="connsiteY9" fmla="*/ 1049517 h 2994660"/>
              <a:gd name="connsiteX0" fmla="*/ 719794 w 3143250"/>
              <a:gd name="connsiteY0" fmla="*/ 2356508 h 2994660"/>
              <a:gd name="connsiteX1" fmla="*/ 1432560 w 3143250"/>
              <a:gd name="connsiteY1" fmla="*/ 2377440 h 2994660"/>
              <a:gd name="connsiteX2" fmla="*/ 1855470 w 3143250"/>
              <a:gd name="connsiteY2" fmla="*/ 2377440 h 2994660"/>
              <a:gd name="connsiteX3" fmla="*/ 2421467 w 3143250"/>
              <a:gd name="connsiteY3" fmla="*/ 2356508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904412 w 3143250"/>
              <a:gd name="connsiteY0" fmla="*/ 1049517 h 2994660"/>
              <a:gd name="connsiteX1" fmla="*/ 1068123 w 3143250"/>
              <a:gd name="connsiteY1" fmla="*/ 893545 h 2994660"/>
              <a:gd name="connsiteX2" fmla="*/ 1231834 w 3143250"/>
              <a:gd name="connsiteY2" fmla="*/ 1049517 h 2994660"/>
              <a:gd name="connsiteX3" fmla="*/ 1068123 w 3143250"/>
              <a:gd name="connsiteY3" fmla="*/ 1205489 h 2994660"/>
              <a:gd name="connsiteX4" fmla="*/ 904412 w 3143250"/>
              <a:gd name="connsiteY4" fmla="*/ 1049517 h 2994660"/>
              <a:gd name="connsiteX5" fmla="*/ 1911416 w 3143250"/>
              <a:gd name="connsiteY5" fmla="*/ 1049517 h 2994660"/>
              <a:gd name="connsiteX6" fmla="*/ 2075127 w 3143250"/>
              <a:gd name="connsiteY6" fmla="*/ 893545 h 2994660"/>
              <a:gd name="connsiteX7" fmla="*/ 2238838 w 3143250"/>
              <a:gd name="connsiteY7" fmla="*/ 1049517 h 2994660"/>
              <a:gd name="connsiteX8" fmla="*/ 2075127 w 3143250"/>
              <a:gd name="connsiteY8" fmla="*/ 1205489 h 2994660"/>
              <a:gd name="connsiteX9" fmla="*/ 1911416 w 3143250"/>
              <a:gd name="connsiteY9" fmla="*/ 1049517 h 2994660"/>
              <a:gd name="connsiteX0" fmla="*/ 719794 w 3143250"/>
              <a:gd name="connsiteY0" fmla="*/ 2356508 h 2994660"/>
              <a:gd name="connsiteX1" fmla="*/ 1432560 w 3143250"/>
              <a:gd name="connsiteY1" fmla="*/ 2377440 h 2994660"/>
              <a:gd name="connsiteX2" fmla="*/ 1855470 w 3143250"/>
              <a:gd name="connsiteY2" fmla="*/ 2377440 h 2994660"/>
              <a:gd name="connsiteX3" fmla="*/ 2421467 w 3143250"/>
              <a:gd name="connsiteY3" fmla="*/ 2356508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904412 w 3143250"/>
              <a:gd name="connsiteY0" fmla="*/ 1049517 h 2994660"/>
              <a:gd name="connsiteX1" fmla="*/ 1068123 w 3143250"/>
              <a:gd name="connsiteY1" fmla="*/ 893545 h 2994660"/>
              <a:gd name="connsiteX2" fmla="*/ 1231834 w 3143250"/>
              <a:gd name="connsiteY2" fmla="*/ 1049517 h 2994660"/>
              <a:gd name="connsiteX3" fmla="*/ 1068123 w 3143250"/>
              <a:gd name="connsiteY3" fmla="*/ 1205489 h 2994660"/>
              <a:gd name="connsiteX4" fmla="*/ 904412 w 3143250"/>
              <a:gd name="connsiteY4" fmla="*/ 1049517 h 2994660"/>
              <a:gd name="connsiteX5" fmla="*/ 1911416 w 3143250"/>
              <a:gd name="connsiteY5" fmla="*/ 1049517 h 2994660"/>
              <a:gd name="connsiteX6" fmla="*/ 2075127 w 3143250"/>
              <a:gd name="connsiteY6" fmla="*/ 893545 h 2994660"/>
              <a:gd name="connsiteX7" fmla="*/ 2238838 w 3143250"/>
              <a:gd name="connsiteY7" fmla="*/ 1049517 h 2994660"/>
              <a:gd name="connsiteX8" fmla="*/ 2075127 w 3143250"/>
              <a:gd name="connsiteY8" fmla="*/ 1205489 h 2994660"/>
              <a:gd name="connsiteX9" fmla="*/ 1911416 w 3143250"/>
              <a:gd name="connsiteY9" fmla="*/ 1049517 h 2994660"/>
              <a:gd name="connsiteX0" fmla="*/ 719794 w 3143250"/>
              <a:gd name="connsiteY0" fmla="*/ 2356508 h 2994660"/>
              <a:gd name="connsiteX1" fmla="*/ 1352550 w 3143250"/>
              <a:gd name="connsiteY1" fmla="*/ 2377440 h 2994660"/>
              <a:gd name="connsiteX2" fmla="*/ 1855470 w 3143250"/>
              <a:gd name="connsiteY2" fmla="*/ 2377440 h 2994660"/>
              <a:gd name="connsiteX3" fmla="*/ 2421467 w 3143250"/>
              <a:gd name="connsiteY3" fmla="*/ 2356508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904412 w 3143250"/>
              <a:gd name="connsiteY0" fmla="*/ 1049517 h 2994660"/>
              <a:gd name="connsiteX1" fmla="*/ 1068123 w 3143250"/>
              <a:gd name="connsiteY1" fmla="*/ 893545 h 2994660"/>
              <a:gd name="connsiteX2" fmla="*/ 1231834 w 3143250"/>
              <a:gd name="connsiteY2" fmla="*/ 1049517 h 2994660"/>
              <a:gd name="connsiteX3" fmla="*/ 1068123 w 3143250"/>
              <a:gd name="connsiteY3" fmla="*/ 1205489 h 2994660"/>
              <a:gd name="connsiteX4" fmla="*/ 904412 w 3143250"/>
              <a:gd name="connsiteY4" fmla="*/ 1049517 h 2994660"/>
              <a:gd name="connsiteX5" fmla="*/ 1911416 w 3143250"/>
              <a:gd name="connsiteY5" fmla="*/ 1049517 h 2994660"/>
              <a:gd name="connsiteX6" fmla="*/ 2075127 w 3143250"/>
              <a:gd name="connsiteY6" fmla="*/ 893545 h 2994660"/>
              <a:gd name="connsiteX7" fmla="*/ 2238838 w 3143250"/>
              <a:gd name="connsiteY7" fmla="*/ 1049517 h 2994660"/>
              <a:gd name="connsiteX8" fmla="*/ 2075127 w 3143250"/>
              <a:gd name="connsiteY8" fmla="*/ 1205489 h 2994660"/>
              <a:gd name="connsiteX9" fmla="*/ 1911416 w 3143250"/>
              <a:gd name="connsiteY9" fmla="*/ 1049517 h 2994660"/>
              <a:gd name="connsiteX0" fmla="*/ 719794 w 3143250"/>
              <a:gd name="connsiteY0" fmla="*/ 2356508 h 2994660"/>
              <a:gd name="connsiteX1" fmla="*/ 1089660 w 3143250"/>
              <a:gd name="connsiteY1" fmla="*/ 2297430 h 2994660"/>
              <a:gd name="connsiteX2" fmla="*/ 1352550 w 3143250"/>
              <a:gd name="connsiteY2" fmla="*/ 2377440 h 2994660"/>
              <a:gd name="connsiteX3" fmla="*/ 1855470 w 3143250"/>
              <a:gd name="connsiteY3" fmla="*/ 2377440 h 2994660"/>
              <a:gd name="connsiteX4" fmla="*/ 2421467 w 3143250"/>
              <a:gd name="connsiteY4" fmla="*/ 2356508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 name="connsiteX0" fmla="*/ 904412 w 3143250"/>
              <a:gd name="connsiteY0" fmla="*/ 1049517 h 2994660"/>
              <a:gd name="connsiteX1" fmla="*/ 1068123 w 3143250"/>
              <a:gd name="connsiteY1" fmla="*/ 893545 h 2994660"/>
              <a:gd name="connsiteX2" fmla="*/ 1231834 w 3143250"/>
              <a:gd name="connsiteY2" fmla="*/ 1049517 h 2994660"/>
              <a:gd name="connsiteX3" fmla="*/ 1068123 w 3143250"/>
              <a:gd name="connsiteY3" fmla="*/ 1205489 h 2994660"/>
              <a:gd name="connsiteX4" fmla="*/ 904412 w 3143250"/>
              <a:gd name="connsiteY4" fmla="*/ 1049517 h 2994660"/>
              <a:gd name="connsiteX5" fmla="*/ 1911416 w 3143250"/>
              <a:gd name="connsiteY5" fmla="*/ 1049517 h 2994660"/>
              <a:gd name="connsiteX6" fmla="*/ 2075127 w 3143250"/>
              <a:gd name="connsiteY6" fmla="*/ 893545 h 2994660"/>
              <a:gd name="connsiteX7" fmla="*/ 2238838 w 3143250"/>
              <a:gd name="connsiteY7" fmla="*/ 1049517 h 2994660"/>
              <a:gd name="connsiteX8" fmla="*/ 2075127 w 3143250"/>
              <a:gd name="connsiteY8" fmla="*/ 1205489 h 2994660"/>
              <a:gd name="connsiteX9" fmla="*/ 1911416 w 3143250"/>
              <a:gd name="connsiteY9" fmla="*/ 1049517 h 2994660"/>
              <a:gd name="connsiteX0" fmla="*/ 719794 w 3143250"/>
              <a:gd name="connsiteY0" fmla="*/ 2356508 h 2994660"/>
              <a:gd name="connsiteX1" fmla="*/ 1089660 w 3143250"/>
              <a:gd name="connsiteY1" fmla="*/ 2297430 h 2994660"/>
              <a:gd name="connsiteX2" fmla="*/ 1352550 w 3143250"/>
              <a:gd name="connsiteY2" fmla="*/ 2377440 h 2994660"/>
              <a:gd name="connsiteX3" fmla="*/ 1855470 w 3143250"/>
              <a:gd name="connsiteY3" fmla="*/ 2377440 h 2994660"/>
              <a:gd name="connsiteX4" fmla="*/ 2129790 w 3143250"/>
              <a:gd name="connsiteY4" fmla="*/ 2297430 h 2994660"/>
              <a:gd name="connsiteX5" fmla="*/ 2421467 w 3143250"/>
              <a:gd name="connsiteY5" fmla="*/ 2356508 h 2994660"/>
              <a:gd name="connsiteX0" fmla="*/ 0 w 3143250"/>
              <a:gd name="connsiteY0" fmla="*/ 1497330 h 2994660"/>
              <a:gd name="connsiteX1" fmla="*/ 1571625 w 3143250"/>
              <a:gd name="connsiteY1" fmla="*/ 0 h 2994660"/>
              <a:gd name="connsiteX2" fmla="*/ 3143250 w 3143250"/>
              <a:gd name="connsiteY2" fmla="*/ 1497330 h 2994660"/>
              <a:gd name="connsiteX3" fmla="*/ 1571625 w 3143250"/>
              <a:gd name="connsiteY3" fmla="*/ 2994660 h 2994660"/>
              <a:gd name="connsiteX4" fmla="*/ 0 w 3143250"/>
              <a:gd name="connsiteY4" fmla="*/ 1497330 h 2994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0" h="2994660" stroke="0" extrusionOk="0">
                <a:moveTo>
                  <a:pt x="0" y="1497330"/>
                </a:moveTo>
                <a:cubicBezTo>
                  <a:pt x="0" y="670377"/>
                  <a:pt x="703640" y="0"/>
                  <a:pt x="1571625" y="0"/>
                </a:cubicBezTo>
                <a:cubicBezTo>
                  <a:pt x="2439610" y="0"/>
                  <a:pt x="3143250" y="670377"/>
                  <a:pt x="3143250" y="1497330"/>
                </a:cubicBezTo>
                <a:cubicBezTo>
                  <a:pt x="3143250" y="2324283"/>
                  <a:pt x="2439610" y="2994660"/>
                  <a:pt x="1571625" y="2994660"/>
                </a:cubicBezTo>
                <a:cubicBezTo>
                  <a:pt x="703640" y="2994660"/>
                  <a:pt x="0" y="2324283"/>
                  <a:pt x="0" y="1497330"/>
                </a:cubicBezTo>
                <a:close/>
              </a:path>
              <a:path w="3143250" h="2994660" fill="darkenLess" extrusionOk="0">
                <a:moveTo>
                  <a:pt x="904412" y="1049517"/>
                </a:moveTo>
                <a:cubicBezTo>
                  <a:pt x="904412" y="963376"/>
                  <a:pt x="977708" y="893545"/>
                  <a:pt x="1068123" y="893545"/>
                </a:cubicBezTo>
                <a:cubicBezTo>
                  <a:pt x="1158538" y="893545"/>
                  <a:pt x="1231834" y="963376"/>
                  <a:pt x="1231834" y="1049517"/>
                </a:cubicBezTo>
                <a:cubicBezTo>
                  <a:pt x="1231834" y="1135658"/>
                  <a:pt x="1158538" y="1205489"/>
                  <a:pt x="1068123" y="1205489"/>
                </a:cubicBezTo>
                <a:cubicBezTo>
                  <a:pt x="977708" y="1205489"/>
                  <a:pt x="904412" y="1135658"/>
                  <a:pt x="904412" y="1049517"/>
                </a:cubicBezTo>
                <a:moveTo>
                  <a:pt x="1911416" y="1049517"/>
                </a:moveTo>
                <a:cubicBezTo>
                  <a:pt x="1911416" y="963376"/>
                  <a:pt x="1984712" y="893545"/>
                  <a:pt x="2075127" y="893545"/>
                </a:cubicBezTo>
                <a:cubicBezTo>
                  <a:pt x="2165542" y="893545"/>
                  <a:pt x="2238838" y="963376"/>
                  <a:pt x="2238838" y="1049517"/>
                </a:cubicBezTo>
                <a:cubicBezTo>
                  <a:pt x="2238838" y="1135658"/>
                  <a:pt x="2165542" y="1205489"/>
                  <a:pt x="2075127" y="1205489"/>
                </a:cubicBezTo>
                <a:cubicBezTo>
                  <a:pt x="1984712" y="1205489"/>
                  <a:pt x="1911416" y="1135658"/>
                  <a:pt x="1911416" y="1049517"/>
                </a:cubicBezTo>
              </a:path>
              <a:path w="3143250" h="2994660" fill="none" extrusionOk="0">
                <a:moveTo>
                  <a:pt x="719794" y="2356508"/>
                </a:moveTo>
                <a:cubicBezTo>
                  <a:pt x="785248" y="2361902"/>
                  <a:pt x="984201" y="2293941"/>
                  <a:pt x="1089660" y="2297430"/>
                </a:cubicBezTo>
                <a:cubicBezTo>
                  <a:pt x="1195119" y="2300919"/>
                  <a:pt x="1228725" y="2379345"/>
                  <a:pt x="1352550" y="2377440"/>
                </a:cubicBezTo>
                <a:cubicBezTo>
                  <a:pt x="1534209" y="2363784"/>
                  <a:pt x="1690652" y="2220909"/>
                  <a:pt x="1855470" y="2377440"/>
                </a:cubicBezTo>
                <a:cubicBezTo>
                  <a:pt x="1973580" y="2377440"/>
                  <a:pt x="2035457" y="2300919"/>
                  <a:pt x="2129790" y="2297430"/>
                </a:cubicBezTo>
                <a:cubicBezTo>
                  <a:pt x="2224123" y="2293941"/>
                  <a:pt x="2361424" y="2359997"/>
                  <a:pt x="2421467" y="2356508"/>
                </a:cubicBezTo>
              </a:path>
              <a:path w="3143250" h="2994660" fill="none">
                <a:moveTo>
                  <a:pt x="0" y="1497330"/>
                </a:moveTo>
                <a:cubicBezTo>
                  <a:pt x="0" y="670377"/>
                  <a:pt x="703640" y="0"/>
                  <a:pt x="1571625" y="0"/>
                </a:cubicBezTo>
                <a:cubicBezTo>
                  <a:pt x="2439610" y="0"/>
                  <a:pt x="3143250" y="670377"/>
                  <a:pt x="3143250" y="1497330"/>
                </a:cubicBezTo>
                <a:cubicBezTo>
                  <a:pt x="3143250" y="2324283"/>
                  <a:pt x="2439610" y="2994660"/>
                  <a:pt x="1571625" y="2994660"/>
                </a:cubicBezTo>
                <a:cubicBezTo>
                  <a:pt x="703640" y="2994660"/>
                  <a:pt x="0" y="2324283"/>
                  <a:pt x="0" y="149733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Callout 4"/>
          <p:cNvSpPr/>
          <p:nvPr/>
        </p:nvSpPr>
        <p:spPr>
          <a:xfrm flipH="1">
            <a:off x="4503738" y="2151063"/>
            <a:ext cx="1828800" cy="1755775"/>
          </a:xfrm>
          <a:prstGeom prst="wedgeEllipseCallout">
            <a:avLst>
              <a:gd name="adj1" fmla="val -69255"/>
              <a:gd name="adj2" fmla="val 94172"/>
            </a:avLst>
          </a:prstGeom>
          <a:solidFill>
            <a:srgbClr val="444E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extBox 5"/>
          <p:cNvSpPr txBox="1"/>
          <p:nvPr/>
        </p:nvSpPr>
        <p:spPr>
          <a:xfrm>
            <a:off x="4618038" y="2681288"/>
            <a:ext cx="1600200" cy="461962"/>
          </a:xfrm>
          <a:prstGeom prst="rect">
            <a:avLst/>
          </a:prstGeom>
          <a:noFill/>
        </p:spPr>
        <p:txBody>
          <a:bodyPr>
            <a:spAutoFit/>
          </a:bodyPr>
          <a:lstStyle/>
          <a:p>
            <a:pPr algn="ctr">
              <a:defRPr/>
            </a:pPr>
            <a:r>
              <a:rPr lang="en-US" sz="2400" b="1" dirty="0">
                <a:solidFill>
                  <a:srgbClr val="F8F6E3"/>
                </a:solidFill>
                <a:latin typeface="+mn-lt"/>
                <a:ea typeface="+mn-ea"/>
              </a:rPr>
              <a:t>? ! ? !</a:t>
            </a:r>
          </a:p>
        </p:txBody>
      </p:sp>
      <p:sp>
        <p:nvSpPr>
          <p:cNvPr id="8" name="Cloud Callout 7"/>
          <p:cNvSpPr/>
          <p:nvPr/>
        </p:nvSpPr>
        <p:spPr>
          <a:xfrm flipH="1">
            <a:off x="7116763" y="1446213"/>
            <a:ext cx="1828800" cy="990600"/>
          </a:xfrm>
          <a:prstGeom prst="cloudCallout">
            <a:avLst>
              <a:gd name="adj1" fmla="val 18183"/>
              <a:gd name="adj2" fmla="val 93124"/>
            </a:avLst>
          </a:prstGeom>
          <a:solidFill>
            <a:srgbClr val="444EA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TextBox 8"/>
          <p:cNvSpPr txBox="1"/>
          <p:nvPr/>
        </p:nvSpPr>
        <p:spPr>
          <a:xfrm>
            <a:off x="7231063" y="1631950"/>
            <a:ext cx="1600200" cy="461963"/>
          </a:xfrm>
          <a:prstGeom prst="rect">
            <a:avLst/>
          </a:prstGeom>
          <a:noFill/>
        </p:spPr>
        <p:txBody>
          <a:bodyPr>
            <a:spAutoFit/>
          </a:bodyPr>
          <a:lstStyle/>
          <a:p>
            <a:pPr algn="ctr">
              <a:defRPr/>
            </a:pPr>
            <a:r>
              <a:rPr lang="en-US" sz="2400" b="1" dirty="0">
                <a:solidFill>
                  <a:srgbClr val="F8F6E3"/>
                </a:solidFill>
                <a:latin typeface="+mn-lt"/>
                <a:ea typeface="+mn-ea"/>
              </a:rPr>
              <a:t>? ! ? !</a:t>
            </a:r>
          </a:p>
        </p:txBody>
      </p:sp>
    </p:spTree>
    <p:extLst>
      <p:ext uri="{BB962C8B-B14F-4D97-AF65-F5344CB8AC3E}">
        <p14:creationId xmlns:p14="http://schemas.microsoft.com/office/powerpoint/2010/main" val="2985779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miley Face 8"/>
          <p:cNvSpPr/>
          <p:nvPr/>
        </p:nvSpPr>
        <p:spPr>
          <a:xfrm>
            <a:off x="5802313" y="2446338"/>
            <a:ext cx="3143250" cy="2994025"/>
          </a:xfrm>
          <a:prstGeom prst="smileyFace">
            <a:avLst>
              <a:gd name="adj" fmla="val -2232"/>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Content Placeholder 2"/>
          <p:cNvSpPr>
            <a:spLocks noGrp="1"/>
          </p:cNvSpPr>
          <p:nvPr>
            <p:ph idx="1"/>
          </p:nvPr>
        </p:nvSpPr>
        <p:spPr>
          <a:xfrm>
            <a:off x="250825" y="1438275"/>
            <a:ext cx="5110163" cy="2041525"/>
          </a:xfrm>
        </p:spPr>
        <p:txBody>
          <a:bodyPr>
            <a:noAutofit/>
          </a:bodyPr>
          <a:lstStyle/>
          <a:p>
            <a:pPr>
              <a:lnSpc>
                <a:spcPts val="2400"/>
              </a:lnSpc>
              <a:buFont typeface="Wingdings" charset="0"/>
              <a:buChar char="§"/>
            </a:pPr>
            <a:r>
              <a:rPr lang="en-US" sz="2600" dirty="0">
                <a:latin typeface="Calibri" charset="0"/>
              </a:rPr>
              <a:t>People with schizophrenia often experience </a:t>
            </a:r>
            <a:r>
              <a:rPr lang="en-US" sz="2600" b="1" dirty="0">
                <a:solidFill>
                  <a:srgbClr val="444EA2"/>
                </a:solidFill>
                <a:latin typeface="Calibri" charset="0"/>
              </a:rPr>
              <a:t>hallucinations</a:t>
            </a:r>
            <a:r>
              <a:rPr lang="en-US" sz="2600" dirty="0">
                <a:latin typeface="Calibri" charset="0"/>
              </a:rPr>
              <a:t>, that is, perceptual experiences not shared by others.</a:t>
            </a:r>
          </a:p>
          <a:p>
            <a:pPr>
              <a:lnSpc>
                <a:spcPts val="2400"/>
              </a:lnSpc>
              <a:buFont typeface="Wingdings" charset="0"/>
              <a:buChar char="§"/>
            </a:pPr>
            <a:r>
              <a:rPr lang="en-US" sz="2600" dirty="0">
                <a:latin typeface="Calibri" charset="0"/>
              </a:rPr>
              <a:t>The most common form of hallucination is hearing </a:t>
            </a:r>
            <a:r>
              <a:rPr lang="en-US" sz="2600" b="1" dirty="0">
                <a:solidFill>
                  <a:srgbClr val="A0366C"/>
                </a:solidFill>
                <a:latin typeface="Calibri" charset="0"/>
              </a:rPr>
              <a:t>voices</a:t>
            </a:r>
            <a:r>
              <a:rPr lang="en-US" sz="2600" dirty="0">
                <a:latin typeface="Calibri" charset="0"/>
              </a:rPr>
              <a:t> that no one else hears, often with upsetting (e.g. shaming) content.</a:t>
            </a:r>
          </a:p>
          <a:p>
            <a:pPr>
              <a:lnSpc>
                <a:spcPts val="2400"/>
              </a:lnSpc>
              <a:buFont typeface="Wingdings" charset="0"/>
              <a:buChar char="§"/>
            </a:pPr>
            <a:r>
              <a:rPr lang="en-US" sz="2600" dirty="0">
                <a:latin typeface="Calibri" charset="0"/>
              </a:rPr>
              <a:t>Hallucinations can also be visual, olfactory/smells, tactile/touch, or gustatory/taste.</a:t>
            </a:r>
          </a:p>
          <a:p>
            <a:pPr>
              <a:lnSpc>
                <a:spcPts val="2400"/>
              </a:lnSpc>
              <a:spcBef>
                <a:spcPct val="0"/>
              </a:spcBef>
              <a:spcAft>
                <a:spcPts val="600"/>
              </a:spcAft>
              <a:buFont typeface="Wingdings" charset="0"/>
              <a:buChar char="§"/>
            </a:pPr>
            <a:endParaRPr lang="en-US" sz="2600" dirty="0">
              <a:latin typeface="Calibri" charset="0"/>
            </a:endParaRPr>
          </a:p>
        </p:txBody>
      </p:sp>
      <p:sp>
        <p:nvSpPr>
          <p:cNvPr id="7" name="Cloud Callout 6"/>
          <p:cNvSpPr/>
          <p:nvPr/>
        </p:nvSpPr>
        <p:spPr>
          <a:xfrm flipH="1">
            <a:off x="5486400" y="1028700"/>
            <a:ext cx="1828800" cy="990600"/>
          </a:xfrm>
          <a:prstGeom prst="cloudCallout">
            <a:avLst>
              <a:gd name="adj1" fmla="val -26817"/>
              <a:gd name="adj2" fmla="val 128893"/>
            </a:avLst>
          </a:prstGeom>
          <a:solidFill>
            <a:srgbClr val="444EA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Oval Callout 7"/>
          <p:cNvSpPr/>
          <p:nvPr/>
        </p:nvSpPr>
        <p:spPr>
          <a:xfrm flipH="1">
            <a:off x="7315200" y="609600"/>
            <a:ext cx="1828800" cy="1066800"/>
          </a:xfrm>
          <a:prstGeom prst="wedgeEllipseCallout">
            <a:avLst>
              <a:gd name="adj1" fmla="val -50505"/>
              <a:gd name="adj2" fmla="val -87834"/>
            </a:avLst>
          </a:prstGeom>
          <a:solidFill>
            <a:srgbClr val="A036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TextBox 9"/>
          <p:cNvSpPr txBox="1"/>
          <p:nvPr/>
        </p:nvSpPr>
        <p:spPr>
          <a:xfrm>
            <a:off x="7467600" y="914400"/>
            <a:ext cx="1676400" cy="461963"/>
          </a:xfrm>
          <a:prstGeom prst="rect">
            <a:avLst/>
          </a:prstGeom>
          <a:noFill/>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400" b="1">
                <a:solidFill>
                  <a:srgbClr val="F8F6E3"/>
                </a:solidFill>
                <a:latin typeface="Calibri" charset="0"/>
              </a:rPr>
              <a:t>You</a:t>
            </a:r>
            <a:r>
              <a:rPr lang="ja-JP" altLang="en-US" sz="2400" b="1">
                <a:solidFill>
                  <a:srgbClr val="F8F6E3"/>
                </a:solidFill>
                <a:latin typeface="Calibri" charset="0"/>
              </a:rPr>
              <a:t>’</a:t>
            </a:r>
            <a:r>
              <a:rPr lang="en-US" sz="2400" b="1">
                <a:solidFill>
                  <a:srgbClr val="F8F6E3"/>
                </a:solidFill>
                <a:latin typeface="Calibri" charset="0"/>
              </a:rPr>
              <a:t>re evil!</a:t>
            </a:r>
          </a:p>
        </p:txBody>
      </p:sp>
      <p:sp>
        <p:nvSpPr>
          <p:cNvPr id="11" name="TextBox 10"/>
          <p:cNvSpPr txBox="1"/>
          <p:nvPr/>
        </p:nvSpPr>
        <p:spPr>
          <a:xfrm>
            <a:off x="5600700" y="1214438"/>
            <a:ext cx="1600200" cy="461962"/>
          </a:xfrm>
          <a:prstGeom prst="rect">
            <a:avLst/>
          </a:prstGeom>
          <a:noFill/>
        </p:spPr>
        <p:txBody>
          <a:bodyPr>
            <a:spAutoFit/>
          </a:bodyPr>
          <a:lstStyle/>
          <a:p>
            <a:pPr algn="ctr">
              <a:defRPr/>
            </a:pPr>
            <a:r>
              <a:rPr lang="en-US" sz="2400" b="1" dirty="0">
                <a:solidFill>
                  <a:srgbClr val="F8F6E3"/>
                </a:solidFill>
                <a:latin typeface="+mn-lt"/>
                <a:ea typeface="+mn-ea"/>
              </a:rPr>
              <a:t>Am I evil?</a:t>
            </a:r>
          </a:p>
        </p:txBody>
      </p:sp>
      <p:sp>
        <p:nvSpPr>
          <p:cNvPr id="12" name="Title 1"/>
          <p:cNvSpPr>
            <a:spLocks noGrp="1"/>
          </p:cNvSpPr>
          <p:nvPr>
            <p:ph type="title"/>
          </p:nvPr>
        </p:nvSpPr>
        <p:spPr>
          <a:xfrm>
            <a:off x="217488" y="149225"/>
            <a:ext cx="8229600" cy="1143000"/>
          </a:xfrm>
        </p:spPr>
        <p:txBody>
          <a:bodyPr>
            <a:normAutofit fontScale="90000"/>
          </a:bodyPr>
          <a:lstStyle/>
          <a:p>
            <a:pPr algn="l"/>
            <a:r>
              <a:rPr lang="en-US" sz="3200" b="1" i="1">
                <a:solidFill>
                  <a:srgbClr val="A0366C"/>
                </a:solidFill>
                <a:latin typeface="Calibri" charset="0"/>
              </a:rPr>
              <a:t>Schizophrenia Symptoms:</a:t>
            </a:r>
            <a:r>
              <a:rPr lang="en-US" sz="4000" b="1">
                <a:solidFill>
                  <a:srgbClr val="A0366C"/>
                </a:solidFill>
                <a:latin typeface="Calibri" charset="0"/>
              </a:rPr>
              <a:t/>
            </a:r>
            <a:br>
              <a:rPr lang="en-US" sz="4000" b="1">
                <a:solidFill>
                  <a:srgbClr val="A0366C"/>
                </a:solidFill>
                <a:latin typeface="Calibri" charset="0"/>
              </a:rPr>
            </a:br>
            <a:r>
              <a:rPr lang="en-US" sz="4000" b="1">
                <a:solidFill>
                  <a:srgbClr val="A0366C"/>
                </a:solidFill>
                <a:latin typeface="Calibri" charset="0"/>
              </a:rPr>
              <a:t>Disturbed Perceptions</a:t>
            </a:r>
          </a:p>
        </p:txBody>
      </p:sp>
    </p:spTree>
    <p:extLst>
      <p:ext uri="{BB962C8B-B14F-4D97-AF65-F5344CB8AC3E}">
        <p14:creationId xmlns:p14="http://schemas.microsoft.com/office/powerpoint/2010/main" val="1454364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488" y="1411288"/>
            <a:ext cx="5018087" cy="4192587"/>
          </a:xfrm>
        </p:spPr>
        <p:txBody>
          <a:bodyPr/>
          <a:lstStyle/>
          <a:p>
            <a:pPr>
              <a:lnSpc>
                <a:spcPts val="2400"/>
              </a:lnSpc>
              <a:buClr>
                <a:schemeClr val="tx1"/>
              </a:buClr>
              <a:buFont typeface="Wingdings" charset="0"/>
              <a:buChar char="§"/>
            </a:pPr>
            <a:r>
              <a:rPr lang="en-US" sz="2600">
                <a:latin typeface="Calibri" charset="0"/>
              </a:rPr>
              <a:t>Odd and socially inappropriate responses such as looking bored or amused while hearing of a death</a:t>
            </a:r>
          </a:p>
          <a:p>
            <a:pPr>
              <a:lnSpc>
                <a:spcPts val="2400"/>
              </a:lnSpc>
              <a:buClr>
                <a:schemeClr val="tx1"/>
              </a:buClr>
              <a:buFont typeface="Wingdings" charset="0"/>
              <a:buChar char="§"/>
            </a:pPr>
            <a:r>
              <a:rPr lang="en-US" sz="2600" b="1">
                <a:solidFill>
                  <a:srgbClr val="444EA2"/>
                </a:solidFill>
                <a:latin typeface="Calibri" charset="0"/>
              </a:rPr>
              <a:t>Flat affect</a:t>
            </a:r>
            <a:r>
              <a:rPr lang="en-US" sz="2600">
                <a:latin typeface="Calibri" charset="0"/>
              </a:rPr>
              <a:t>: facial/body expression is </a:t>
            </a:r>
            <a:r>
              <a:rPr lang="ja-JP" altLang="en-US" sz="2600">
                <a:latin typeface="Calibri" charset="0"/>
              </a:rPr>
              <a:t>“</a:t>
            </a:r>
            <a:r>
              <a:rPr lang="en-US" sz="2600">
                <a:latin typeface="Calibri" charset="0"/>
              </a:rPr>
              <a:t>flat</a:t>
            </a:r>
            <a:r>
              <a:rPr lang="ja-JP" altLang="en-US" sz="2600">
                <a:latin typeface="Calibri" charset="0"/>
              </a:rPr>
              <a:t>”</a:t>
            </a:r>
            <a:r>
              <a:rPr lang="en-US" sz="2600">
                <a:latin typeface="Calibri" charset="0"/>
              </a:rPr>
              <a:t> with no visible emotional content</a:t>
            </a:r>
          </a:p>
          <a:p>
            <a:pPr>
              <a:lnSpc>
                <a:spcPts val="2400"/>
              </a:lnSpc>
              <a:buClr>
                <a:schemeClr val="tx1"/>
              </a:buClr>
              <a:buFont typeface="Wingdings" charset="0"/>
              <a:buChar char="§"/>
            </a:pPr>
            <a:r>
              <a:rPr lang="en-US" sz="2600">
                <a:latin typeface="Calibri" charset="0"/>
              </a:rPr>
              <a:t>Impaired </a:t>
            </a:r>
            <a:r>
              <a:rPr lang="en-US" sz="2600" u="sng">
                <a:latin typeface="Calibri" charset="0"/>
              </a:rPr>
              <a:t>perception</a:t>
            </a:r>
            <a:r>
              <a:rPr lang="en-US" sz="2600">
                <a:latin typeface="Calibri" charset="0"/>
              </a:rPr>
              <a:t> of emotions, including not </a:t>
            </a:r>
            <a:r>
              <a:rPr lang="ja-JP" altLang="en-US" sz="2600">
                <a:latin typeface="Calibri" charset="0"/>
              </a:rPr>
              <a:t>“</a:t>
            </a:r>
            <a:r>
              <a:rPr lang="en-US" sz="2600">
                <a:latin typeface="Calibri" charset="0"/>
              </a:rPr>
              <a:t>reading</a:t>
            </a:r>
            <a:r>
              <a:rPr lang="ja-JP" altLang="en-US" sz="2600">
                <a:latin typeface="Calibri" charset="0"/>
              </a:rPr>
              <a:t>”</a:t>
            </a:r>
            <a:r>
              <a:rPr lang="en-US" sz="2600">
                <a:latin typeface="Calibri" charset="0"/>
              </a:rPr>
              <a:t> others</a:t>
            </a:r>
            <a:r>
              <a:rPr lang="ja-JP" altLang="en-US" sz="2600">
                <a:latin typeface="Calibri" charset="0"/>
              </a:rPr>
              <a:t>’</a:t>
            </a:r>
            <a:r>
              <a:rPr lang="en-US" sz="2600">
                <a:latin typeface="Calibri" charset="0"/>
              </a:rPr>
              <a:t> intentions and feelings</a:t>
            </a:r>
          </a:p>
        </p:txBody>
      </p:sp>
      <p:sp>
        <p:nvSpPr>
          <p:cNvPr id="5" name="Title 1"/>
          <p:cNvSpPr txBox="1">
            <a:spLocks/>
          </p:cNvSpPr>
          <p:nvPr/>
        </p:nvSpPr>
        <p:spPr bwMode="auto">
          <a:xfrm>
            <a:off x="217488" y="149225"/>
            <a:ext cx="8229600" cy="1143000"/>
          </a:xfrm>
          <a:prstGeom prst="rect">
            <a:avLst/>
          </a:prstGeom>
          <a:noFill/>
          <a:ln>
            <a:noFill/>
          </a:ln>
          <a:extLst/>
        </p:spPr>
        <p:txBody>
          <a:bodyPr anchor="ctr">
            <a:norm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ct val="90000"/>
              </a:lnSpc>
            </a:pPr>
            <a:r>
              <a:rPr lang="en-US" sz="3200" b="1" i="1">
                <a:solidFill>
                  <a:srgbClr val="A0366C"/>
                </a:solidFill>
                <a:latin typeface="Calibri" charset="0"/>
              </a:rPr>
              <a:t>Schizophrenia Symptoms:</a:t>
            </a:r>
            <a:r>
              <a:rPr lang="en-US" sz="4000" b="1">
                <a:solidFill>
                  <a:srgbClr val="A0366C"/>
                </a:solidFill>
                <a:latin typeface="Calibri" charset="0"/>
              </a:rPr>
              <a:t/>
            </a:r>
            <a:br>
              <a:rPr lang="en-US" sz="4000" b="1">
                <a:solidFill>
                  <a:srgbClr val="A0366C"/>
                </a:solidFill>
                <a:latin typeface="Calibri" charset="0"/>
              </a:rPr>
            </a:br>
            <a:r>
              <a:rPr lang="en-US" sz="4000" b="1">
                <a:solidFill>
                  <a:srgbClr val="A0366C"/>
                </a:solidFill>
                <a:latin typeface="Calibri" charset="0"/>
              </a:rPr>
              <a:t>Inappropriate Emotions</a:t>
            </a:r>
          </a:p>
        </p:txBody>
      </p:sp>
      <p:sp>
        <p:nvSpPr>
          <p:cNvPr id="8" name="Smiley Face 7"/>
          <p:cNvSpPr/>
          <p:nvPr/>
        </p:nvSpPr>
        <p:spPr>
          <a:xfrm>
            <a:off x="5802313" y="2446338"/>
            <a:ext cx="3143250" cy="2994025"/>
          </a:xfrm>
          <a:prstGeom prst="smileyFace">
            <a:avLst>
              <a:gd name="adj" fmla="val 5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155725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735013"/>
            <a:ext cx="3913188" cy="1265237"/>
          </a:xfrm>
        </p:spPr>
        <p:txBody>
          <a:bodyPr/>
          <a:lstStyle/>
          <a:p>
            <a:pPr>
              <a:lnSpc>
                <a:spcPts val="4200"/>
              </a:lnSpc>
            </a:pPr>
            <a:r>
              <a:rPr lang="en-US" sz="4800" b="1" dirty="0">
                <a:latin typeface="Calibri" charset="0"/>
              </a:rPr>
              <a:t>The Medical Model</a:t>
            </a:r>
          </a:p>
        </p:txBody>
      </p:sp>
      <p:sp>
        <p:nvSpPr>
          <p:cNvPr id="3" name="Content Placeholder 2"/>
          <p:cNvSpPr>
            <a:spLocks noGrp="1"/>
          </p:cNvSpPr>
          <p:nvPr>
            <p:ph idx="1"/>
          </p:nvPr>
        </p:nvSpPr>
        <p:spPr>
          <a:xfrm>
            <a:off x="128588" y="2297113"/>
            <a:ext cx="4978400" cy="2346325"/>
          </a:xfrm>
        </p:spPr>
        <p:txBody>
          <a:bodyPr>
            <a:noAutofit/>
          </a:bodyPr>
          <a:lstStyle/>
          <a:p>
            <a:pPr>
              <a:lnSpc>
                <a:spcPts val="2600"/>
              </a:lnSpc>
              <a:buFont typeface="Wingdings" charset="0"/>
              <a:buChar char="§"/>
            </a:pPr>
            <a:r>
              <a:rPr lang="en-US" sz="2800" dirty="0">
                <a:latin typeface="Calibri" charset="0"/>
              </a:rPr>
              <a:t>Psychological disorders can be seen as </a:t>
            </a:r>
            <a:r>
              <a:rPr lang="en-US" sz="2800" b="1" dirty="0">
                <a:latin typeface="Calibri" charset="0"/>
              </a:rPr>
              <a:t>psychopathology</a:t>
            </a:r>
            <a:r>
              <a:rPr lang="en-US" sz="2800" dirty="0">
                <a:latin typeface="Calibri" charset="0"/>
              </a:rPr>
              <a:t>,  an </a:t>
            </a:r>
            <a:r>
              <a:rPr lang="en-US" sz="2800" b="1" i="1" dirty="0">
                <a:solidFill>
                  <a:srgbClr val="444EA2"/>
                </a:solidFill>
                <a:latin typeface="Calibri" charset="0"/>
              </a:rPr>
              <a:t>illness</a:t>
            </a:r>
            <a:r>
              <a:rPr lang="en-US" sz="2800" i="1" dirty="0">
                <a:solidFill>
                  <a:srgbClr val="444EA2"/>
                </a:solidFill>
                <a:latin typeface="Calibri" charset="0"/>
              </a:rPr>
              <a:t> </a:t>
            </a:r>
            <a:r>
              <a:rPr lang="en-US" sz="2800" i="1" dirty="0">
                <a:latin typeface="Calibri" charset="0"/>
              </a:rPr>
              <a:t>of the mind.</a:t>
            </a:r>
          </a:p>
          <a:p>
            <a:pPr>
              <a:lnSpc>
                <a:spcPts val="2600"/>
              </a:lnSpc>
              <a:buFont typeface="Wingdings" charset="0"/>
              <a:buChar char="§"/>
            </a:pPr>
            <a:r>
              <a:rPr lang="en-US" sz="2800" dirty="0">
                <a:latin typeface="Calibri" charset="0"/>
              </a:rPr>
              <a:t>Disorders can be </a:t>
            </a:r>
            <a:r>
              <a:rPr lang="en-US" sz="2800" b="1" dirty="0">
                <a:solidFill>
                  <a:srgbClr val="444EA2"/>
                </a:solidFill>
                <a:latin typeface="Calibri" charset="0"/>
              </a:rPr>
              <a:t>diagnosed</a:t>
            </a:r>
            <a:r>
              <a:rPr lang="en-US" sz="2800" dirty="0">
                <a:latin typeface="Calibri" charset="0"/>
              </a:rPr>
              <a:t>,</a:t>
            </a:r>
            <a:r>
              <a:rPr lang="en-US" sz="2800" i="1" dirty="0">
                <a:latin typeface="Calibri" charset="0"/>
              </a:rPr>
              <a:t> labeled as a collection of </a:t>
            </a:r>
            <a:r>
              <a:rPr lang="en-US" sz="2800" b="1" i="1" dirty="0">
                <a:latin typeface="Calibri" charset="0"/>
              </a:rPr>
              <a:t>symptoms</a:t>
            </a:r>
            <a:r>
              <a:rPr lang="en-US" sz="2800" i="1" dirty="0">
                <a:latin typeface="Calibri" charset="0"/>
              </a:rPr>
              <a:t> that tend to go together.</a:t>
            </a:r>
          </a:p>
          <a:p>
            <a:pPr>
              <a:lnSpc>
                <a:spcPts val="2600"/>
              </a:lnSpc>
              <a:buFont typeface="Wingdings" charset="0"/>
              <a:buChar char="§"/>
            </a:pPr>
            <a:r>
              <a:rPr lang="en-US" sz="2800" dirty="0">
                <a:latin typeface="Calibri" charset="0"/>
              </a:rPr>
              <a:t>People with disorders can be </a:t>
            </a:r>
            <a:r>
              <a:rPr lang="en-US" sz="2800" b="1" dirty="0">
                <a:solidFill>
                  <a:srgbClr val="444EA2"/>
                </a:solidFill>
                <a:latin typeface="Calibri" charset="0"/>
              </a:rPr>
              <a:t>treated</a:t>
            </a:r>
            <a:r>
              <a:rPr lang="en-US" sz="2800" dirty="0">
                <a:latin typeface="Calibri" charset="0"/>
              </a:rPr>
              <a:t>, </a:t>
            </a:r>
            <a:r>
              <a:rPr lang="en-US" sz="2800" i="1" dirty="0">
                <a:latin typeface="Calibri" charset="0"/>
              </a:rPr>
              <a:t>attended to, given </a:t>
            </a:r>
            <a:r>
              <a:rPr lang="en-US" sz="2800" b="1" i="1" dirty="0">
                <a:latin typeface="Calibri" charset="0"/>
              </a:rPr>
              <a:t>therapy</a:t>
            </a:r>
            <a:r>
              <a:rPr lang="en-US" sz="2800" i="1" dirty="0">
                <a:latin typeface="Calibri" charset="0"/>
              </a:rPr>
              <a:t>, all with a goal of restoring mental </a:t>
            </a:r>
            <a:r>
              <a:rPr lang="en-US" sz="2800" b="1" i="1" dirty="0">
                <a:latin typeface="Calibri" charset="0"/>
              </a:rPr>
              <a:t>health</a:t>
            </a:r>
            <a:r>
              <a:rPr lang="en-US" sz="2800" dirty="0">
                <a:latin typeface="Calibri" charset="0"/>
              </a:rPr>
              <a:t>.</a:t>
            </a:r>
          </a:p>
          <a:p>
            <a:pPr>
              <a:lnSpc>
                <a:spcPts val="2600"/>
              </a:lnSpc>
              <a:buFont typeface="Wingdings" charset="0"/>
              <a:buChar char="§"/>
            </a:pPr>
            <a:endParaRPr lang="en-US" sz="2800" dirty="0">
              <a:latin typeface="Calibri" charset="0"/>
            </a:endParaRPr>
          </a:p>
        </p:txBody>
      </p:sp>
      <p:pic>
        <p:nvPicPr>
          <p:cNvPr id="206850" name="Picture 2" descr="C:\Users\michael\Documents\CityStyle\Worth Publishers\Myers\Single Purchase RFs ©2002 to ©2010\AA0227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025" y="2073275"/>
            <a:ext cx="2978150" cy="4522788"/>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260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4697413" cy="1793875"/>
          </a:xfrm>
          <a:solidFill>
            <a:srgbClr val="444EA2"/>
          </a:solidFill>
        </p:spPr>
        <p:txBody>
          <a:bodyPr lIns="274320"/>
          <a:lstStyle/>
          <a:p>
            <a:pPr algn="l" eaLnBrk="1" hangingPunct="1">
              <a:lnSpc>
                <a:spcPts val="4200"/>
              </a:lnSpc>
            </a:pPr>
            <a:r>
              <a:rPr lang="en-US" b="1">
                <a:solidFill>
                  <a:srgbClr val="F8F6E3"/>
                </a:solidFill>
                <a:latin typeface="Calibri" charset="0"/>
              </a:rPr>
              <a:t>Onset and Development of Schizophrenia</a:t>
            </a:r>
            <a:endParaRPr lang="en-US" sz="3200" b="1">
              <a:solidFill>
                <a:srgbClr val="F8F6E3"/>
              </a:solidFill>
              <a:latin typeface="Calibri" charset="0"/>
            </a:endParaRPr>
          </a:p>
        </p:txBody>
      </p:sp>
      <p:sp>
        <p:nvSpPr>
          <p:cNvPr id="3" name="Content Placeholder 2"/>
          <p:cNvSpPr>
            <a:spLocks noGrp="1"/>
          </p:cNvSpPr>
          <p:nvPr>
            <p:ph idx="1"/>
          </p:nvPr>
        </p:nvSpPr>
        <p:spPr>
          <a:xfrm>
            <a:off x="95250" y="1985963"/>
            <a:ext cx="4237038" cy="1911350"/>
          </a:xfrm>
        </p:spPr>
        <p:txBody>
          <a:bodyPr>
            <a:noAutofit/>
          </a:bodyPr>
          <a:lstStyle/>
          <a:p>
            <a:pPr eaLnBrk="1" hangingPunct="1">
              <a:lnSpc>
                <a:spcPts val="2400"/>
              </a:lnSpc>
              <a:spcBef>
                <a:spcPct val="0"/>
              </a:spcBef>
              <a:spcAft>
                <a:spcPts val="600"/>
              </a:spcAft>
              <a:buFont typeface="Wingdings" charset="0"/>
              <a:buChar char="§"/>
            </a:pPr>
            <a:r>
              <a:rPr lang="en-US" sz="2600" b="1" dirty="0">
                <a:latin typeface="Calibri" charset="0"/>
              </a:rPr>
              <a:t>Onset:</a:t>
            </a:r>
            <a:r>
              <a:rPr lang="en-US" sz="2600" dirty="0">
                <a:latin typeface="Calibri" charset="0"/>
              </a:rPr>
              <a:t> Typically, schizophrenic symptoms appear at the end of adolescence and in early adulthood, later for women than for men.</a:t>
            </a:r>
          </a:p>
          <a:p>
            <a:pPr eaLnBrk="1" hangingPunct="1">
              <a:lnSpc>
                <a:spcPts val="2400"/>
              </a:lnSpc>
              <a:spcBef>
                <a:spcPct val="0"/>
              </a:spcBef>
              <a:spcAft>
                <a:spcPts val="600"/>
              </a:spcAft>
              <a:buFont typeface="Wingdings" charset="0"/>
              <a:buChar char="§"/>
            </a:pPr>
            <a:r>
              <a:rPr lang="en-US" sz="2600" b="1" dirty="0">
                <a:latin typeface="Calibri" charset="0"/>
              </a:rPr>
              <a:t>Prevalence:</a:t>
            </a:r>
            <a:r>
              <a:rPr lang="en-US" sz="2600" dirty="0">
                <a:latin typeface="Calibri" charset="0"/>
              </a:rPr>
              <a:t> Nearly 1 in 100 people develop schizophrenia, slightly more men than women. </a:t>
            </a:r>
          </a:p>
          <a:p>
            <a:pPr eaLnBrk="1" hangingPunct="1">
              <a:lnSpc>
                <a:spcPts val="2400"/>
              </a:lnSpc>
              <a:spcBef>
                <a:spcPct val="0"/>
              </a:spcBef>
              <a:spcAft>
                <a:spcPts val="600"/>
              </a:spcAft>
              <a:buFont typeface="Wingdings" charset="0"/>
              <a:buChar char="§"/>
            </a:pPr>
            <a:r>
              <a:rPr lang="en-US" sz="2600" b="1" dirty="0">
                <a:latin typeface="Calibri" charset="0"/>
              </a:rPr>
              <a:t>Development: </a:t>
            </a:r>
            <a:r>
              <a:rPr lang="en-US" sz="2600" dirty="0">
                <a:latin typeface="Calibri" charset="0"/>
              </a:rPr>
              <a:t>The course of schizophrenia can be acute/reactive or chronic.</a:t>
            </a:r>
          </a:p>
          <a:p>
            <a:pPr eaLnBrk="1" hangingPunct="1">
              <a:lnSpc>
                <a:spcPts val="2400"/>
              </a:lnSpc>
              <a:spcBef>
                <a:spcPct val="0"/>
              </a:spcBef>
              <a:spcAft>
                <a:spcPts val="600"/>
              </a:spcAft>
              <a:buFont typeface="Wingdings" charset="0"/>
              <a:buChar char="§"/>
            </a:pPr>
            <a:endParaRPr lang="en-US" sz="2600" dirty="0">
              <a:latin typeface="Calibri" charset="0"/>
            </a:endParaRPr>
          </a:p>
        </p:txBody>
      </p:sp>
      <p:sp>
        <p:nvSpPr>
          <p:cNvPr id="5" name="Content Placeholder 2"/>
          <p:cNvSpPr txBox="1">
            <a:spLocks/>
          </p:cNvSpPr>
          <p:nvPr/>
        </p:nvSpPr>
        <p:spPr bwMode="auto">
          <a:xfrm>
            <a:off x="4518025" y="0"/>
            <a:ext cx="4625975" cy="6858000"/>
          </a:xfrm>
          <a:prstGeom prst="rect">
            <a:avLst/>
          </a:prstGeom>
          <a:solidFill>
            <a:srgbClr val="3AA082"/>
          </a:solidFill>
          <a:ln>
            <a:noFill/>
          </a:ln>
          <a:extLst/>
        </p:spPr>
        <p:txBody>
          <a:bodyPr lIns="182880"/>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3400"/>
              </a:lnSpc>
              <a:spcBef>
                <a:spcPts val="0"/>
              </a:spcBef>
              <a:spcAft>
                <a:spcPts val="600"/>
              </a:spcAft>
              <a:buFont typeface="Arial" charset="0"/>
              <a:buNone/>
              <a:defRPr/>
            </a:pPr>
            <a:r>
              <a:rPr lang="en-US" sz="3600" b="1" dirty="0">
                <a:solidFill>
                  <a:srgbClr val="F8F6E3"/>
                </a:solidFill>
              </a:rPr>
              <a:t>Course of Schizophrenia</a:t>
            </a:r>
            <a:endParaRPr lang="en-US" sz="3600" b="1" dirty="0" smtClean="0">
              <a:solidFill>
                <a:srgbClr val="F8F6E3"/>
              </a:solidFill>
            </a:endParaRPr>
          </a:p>
          <a:p>
            <a:pPr marL="0" indent="0">
              <a:lnSpc>
                <a:spcPts val="2400"/>
              </a:lnSpc>
              <a:spcBef>
                <a:spcPts val="0"/>
              </a:spcBef>
              <a:spcAft>
                <a:spcPts val="600"/>
              </a:spcAft>
              <a:buFont typeface="Arial" charset="0"/>
              <a:buNone/>
              <a:defRPr/>
            </a:pPr>
            <a:r>
              <a:rPr lang="en-US" sz="2600" b="1" dirty="0" smtClean="0">
                <a:solidFill>
                  <a:schemeClr val="accent6">
                    <a:lumMod val="60000"/>
                    <a:lumOff val="40000"/>
                  </a:schemeClr>
                </a:solidFill>
              </a:rPr>
              <a:t>Acute/Reactive</a:t>
            </a:r>
            <a:r>
              <a:rPr lang="en-US" sz="2600" dirty="0" smtClean="0">
                <a:solidFill>
                  <a:srgbClr val="F8F6E3"/>
                </a:solidFill>
              </a:rPr>
              <a:t> </a:t>
            </a:r>
            <a:r>
              <a:rPr lang="en-US" sz="2600" b="1" dirty="0" smtClean="0">
                <a:solidFill>
                  <a:srgbClr val="F8F6E3"/>
                </a:solidFill>
              </a:rPr>
              <a:t>Schizophrenia</a:t>
            </a:r>
            <a:r>
              <a:rPr lang="en-US" sz="2600" dirty="0" smtClean="0">
                <a:solidFill>
                  <a:srgbClr val="F8F6E3"/>
                </a:solidFill>
              </a:rPr>
              <a:t> In reaction to stress, some people develop positive symptoms such as hallucinations. </a:t>
            </a:r>
          </a:p>
          <a:p>
            <a:pPr lvl="1">
              <a:lnSpc>
                <a:spcPts val="2400"/>
              </a:lnSpc>
              <a:spcBef>
                <a:spcPts val="0"/>
              </a:spcBef>
              <a:spcAft>
                <a:spcPts val="600"/>
              </a:spcAft>
              <a:defRPr/>
            </a:pPr>
            <a:r>
              <a:rPr lang="en-US" sz="2600" dirty="0" smtClean="0">
                <a:solidFill>
                  <a:srgbClr val="F8F6E3"/>
                </a:solidFill>
              </a:rPr>
              <a:t>Recovery is likely.</a:t>
            </a:r>
          </a:p>
          <a:p>
            <a:pPr marL="0" indent="0">
              <a:lnSpc>
                <a:spcPts val="2400"/>
              </a:lnSpc>
              <a:spcBef>
                <a:spcPts val="0"/>
              </a:spcBef>
              <a:spcAft>
                <a:spcPts val="600"/>
              </a:spcAft>
              <a:buFont typeface="Arial" charset="0"/>
              <a:buNone/>
              <a:defRPr/>
            </a:pPr>
            <a:r>
              <a:rPr lang="en-US" sz="2600" b="1" dirty="0" smtClean="0">
                <a:solidFill>
                  <a:schemeClr val="accent6">
                    <a:lumMod val="60000"/>
                    <a:lumOff val="40000"/>
                  </a:schemeClr>
                </a:solidFill>
              </a:rPr>
              <a:t>Chronic/Process</a:t>
            </a:r>
            <a:r>
              <a:rPr lang="en-US" sz="2600" b="1" dirty="0" smtClean="0">
                <a:solidFill>
                  <a:srgbClr val="F8F6E3"/>
                </a:solidFill>
              </a:rPr>
              <a:t> Schizophrenia</a:t>
            </a:r>
            <a:r>
              <a:rPr lang="en-US" sz="2600" dirty="0" smtClean="0">
                <a:solidFill>
                  <a:srgbClr val="F8F6E3"/>
                </a:solidFill>
              </a:rPr>
              <a:t> develops slowly, with more negative symptoms such as flat affect and social withdrawal.</a:t>
            </a:r>
          </a:p>
          <a:p>
            <a:pPr lvl="1">
              <a:lnSpc>
                <a:spcPts val="2400"/>
              </a:lnSpc>
              <a:spcBef>
                <a:spcPts val="0"/>
              </a:spcBef>
              <a:spcAft>
                <a:spcPts val="600"/>
              </a:spcAft>
              <a:defRPr/>
            </a:pPr>
            <a:r>
              <a:rPr lang="en-US" sz="2600" dirty="0" smtClean="0">
                <a:solidFill>
                  <a:srgbClr val="F8F6E3"/>
                </a:solidFill>
              </a:rPr>
              <a:t>With treatment and support, there may be periods of a normal life, but not a cure.</a:t>
            </a:r>
          </a:p>
          <a:p>
            <a:pPr lvl="1">
              <a:lnSpc>
                <a:spcPts val="2400"/>
              </a:lnSpc>
              <a:spcBef>
                <a:spcPts val="0"/>
              </a:spcBef>
              <a:spcAft>
                <a:spcPts val="600"/>
              </a:spcAft>
              <a:defRPr/>
            </a:pPr>
            <a:r>
              <a:rPr lang="en-US" sz="2600" dirty="0" smtClean="0">
                <a:solidFill>
                  <a:srgbClr val="F8F6E3"/>
                </a:solidFill>
              </a:rPr>
              <a:t>Without treatment, this type of schizophrenia often leads to poverty and social problems.</a:t>
            </a:r>
          </a:p>
          <a:p>
            <a:pPr>
              <a:lnSpc>
                <a:spcPts val="2400"/>
              </a:lnSpc>
              <a:spcBef>
                <a:spcPts val="0"/>
              </a:spcBef>
              <a:spcAft>
                <a:spcPts val="600"/>
              </a:spcAft>
              <a:defRPr/>
            </a:pPr>
            <a:endParaRPr lang="en-US" sz="2600" dirty="0">
              <a:solidFill>
                <a:srgbClr val="F8F6E3"/>
              </a:solidFill>
            </a:endParaRPr>
          </a:p>
        </p:txBody>
      </p:sp>
    </p:spTree>
    <p:extLst>
      <p:ext uri="{BB962C8B-B14F-4D97-AF65-F5344CB8AC3E}">
        <p14:creationId xmlns:p14="http://schemas.microsoft.com/office/powerpoint/2010/main" val="421445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0"/>
            <a:ext cx="9144000" cy="1143000"/>
          </a:xfrm>
          <a:solidFill>
            <a:srgbClr val="A0366C"/>
          </a:solidFill>
        </p:spPr>
        <p:txBody>
          <a:bodyPr lIns="274320"/>
          <a:lstStyle/>
          <a:p>
            <a:pPr algn="l" eaLnBrk="1" hangingPunct="1">
              <a:lnSpc>
                <a:spcPts val="4200"/>
              </a:lnSpc>
            </a:pPr>
            <a:r>
              <a:rPr lang="en-US" b="1">
                <a:solidFill>
                  <a:srgbClr val="F8F6E3"/>
                </a:solidFill>
                <a:latin typeface="Calibri" charset="0"/>
              </a:rPr>
              <a:t>Subtypes of Schizophrenia </a:t>
            </a:r>
          </a:p>
        </p:txBody>
      </p:sp>
      <p:graphicFrame>
        <p:nvGraphicFramePr>
          <p:cNvPr id="4" name="Content Placeholder 3"/>
          <p:cNvGraphicFramePr>
            <a:graphicFrameLocks noGrp="1"/>
          </p:cNvGraphicFramePr>
          <p:nvPr>
            <p:ph idx="1"/>
          </p:nvPr>
        </p:nvGraphicFramePr>
        <p:xfrm>
          <a:off x="334108" y="1108710"/>
          <a:ext cx="8352692" cy="5749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140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228600" y="1417638"/>
            <a:ext cx="2857500" cy="1074737"/>
          </a:xfrm>
        </p:spPr>
        <p:txBody>
          <a:bodyPr/>
          <a:lstStyle/>
          <a:p>
            <a:pPr marL="0" indent="0">
              <a:lnSpc>
                <a:spcPts val="2400"/>
              </a:lnSpc>
              <a:spcBef>
                <a:spcPct val="0"/>
              </a:spcBef>
              <a:spcAft>
                <a:spcPts val="1200"/>
              </a:spcAft>
              <a:buFont typeface="Arial" charset="0"/>
              <a:buNone/>
            </a:pPr>
            <a:r>
              <a:rPr lang="en-US" sz="2600" dirty="0">
                <a:solidFill>
                  <a:srgbClr val="3AA082"/>
                </a:solidFill>
                <a:latin typeface="Calibri" charset="0"/>
              </a:rPr>
              <a:t>What</a:t>
            </a:r>
            <a:r>
              <a:rPr lang="ja-JP" altLang="en-US" sz="2600" dirty="0">
                <a:solidFill>
                  <a:srgbClr val="3AA082"/>
                </a:solidFill>
                <a:latin typeface="Calibri" charset="0"/>
              </a:rPr>
              <a:t>’</a:t>
            </a:r>
            <a:r>
              <a:rPr lang="en-US" sz="2600" dirty="0">
                <a:solidFill>
                  <a:srgbClr val="3AA082"/>
                </a:solidFill>
                <a:latin typeface="Calibri" charset="0"/>
              </a:rPr>
              <a:t>s going on in the brain in schizophrenia?</a:t>
            </a:r>
          </a:p>
        </p:txBody>
      </p:sp>
      <p:sp>
        <p:nvSpPr>
          <p:cNvPr id="4" name="Content Placeholder 2"/>
          <p:cNvSpPr txBox="1">
            <a:spLocks/>
          </p:cNvSpPr>
          <p:nvPr/>
        </p:nvSpPr>
        <p:spPr bwMode="auto">
          <a:xfrm>
            <a:off x="3360738" y="2509838"/>
            <a:ext cx="5597525"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nSpc>
                <a:spcPts val="2400"/>
              </a:lnSpc>
              <a:spcAft>
                <a:spcPts val="600"/>
              </a:spcAft>
              <a:buFont typeface="Wingdings" charset="0"/>
              <a:buChar char="§"/>
            </a:pPr>
            <a:r>
              <a:rPr lang="en-US" sz="2600" dirty="0">
                <a:latin typeface="Calibri" charset="0"/>
              </a:rPr>
              <a:t>Too many</a:t>
            </a:r>
            <a:r>
              <a:rPr lang="en-US" sz="2600" b="1" dirty="0">
                <a:solidFill>
                  <a:srgbClr val="0000FF"/>
                </a:solidFill>
                <a:latin typeface="Calibri" charset="0"/>
              </a:rPr>
              <a:t> </a:t>
            </a:r>
            <a:r>
              <a:rPr lang="en-US" sz="2600" b="1" dirty="0">
                <a:solidFill>
                  <a:srgbClr val="444EA2"/>
                </a:solidFill>
                <a:latin typeface="Calibri" charset="0"/>
              </a:rPr>
              <a:t>dopamine/D4 receptors </a:t>
            </a:r>
            <a:r>
              <a:rPr lang="en-US" sz="2600" dirty="0" smtClean="0">
                <a:latin typeface="Calibri" charset="0"/>
              </a:rPr>
              <a:t>leads to paranoia </a:t>
            </a:r>
            <a:r>
              <a:rPr lang="en-US" sz="2600" dirty="0">
                <a:latin typeface="Calibri" charset="0"/>
              </a:rPr>
              <a:t>and hallucinations; it</a:t>
            </a:r>
            <a:r>
              <a:rPr lang="ja-JP" altLang="en-US" sz="2600" dirty="0">
                <a:latin typeface="Calibri" charset="0"/>
              </a:rPr>
              <a:t>’</a:t>
            </a:r>
            <a:r>
              <a:rPr lang="en-US" sz="2600" dirty="0">
                <a:latin typeface="Calibri" charset="0"/>
              </a:rPr>
              <a:t>s like taking amphetamine overdoses all the time.</a:t>
            </a:r>
          </a:p>
          <a:p>
            <a:pPr>
              <a:lnSpc>
                <a:spcPts val="2400"/>
              </a:lnSpc>
              <a:spcAft>
                <a:spcPts val="600"/>
              </a:spcAft>
              <a:buFont typeface="Wingdings" charset="0"/>
              <a:buChar char="§"/>
            </a:pPr>
            <a:r>
              <a:rPr lang="en-US" sz="2600" dirty="0">
                <a:latin typeface="Calibri" charset="0"/>
              </a:rPr>
              <a:t>Poor coordination of neural firing in the </a:t>
            </a:r>
            <a:r>
              <a:rPr lang="en-US" sz="2600" b="1" dirty="0">
                <a:solidFill>
                  <a:srgbClr val="444EA2"/>
                </a:solidFill>
                <a:latin typeface="Calibri" charset="0"/>
              </a:rPr>
              <a:t>frontal lobes</a:t>
            </a:r>
            <a:r>
              <a:rPr lang="en-US" sz="2600" dirty="0">
                <a:latin typeface="Calibri" charset="0"/>
              </a:rPr>
              <a:t> impairs judgment and self-control.</a:t>
            </a:r>
          </a:p>
          <a:p>
            <a:pPr>
              <a:lnSpc>
                <a:spcPts val="2400"/>
              </a:lnSpc>
              <a:spcAft>
                <a:spcPts val="600"/>
              </a:spcAft>
              <a:buFont typeface="Wingdings" charset="0"/>
              <a:buChar char="§"/>
            </a:pPr>
            <a:r>
              <a:rPr lang="en-US" sz="2600" dirty="0">
                <a:latin typeface="Calibri" charset="0"/>
              </a:rPr>
              <a:t>The </a:t>
            </a:r>
            <a:r>
              <a:rPr lang="en-US" sz="2600" b="1" dirty="0">
                <a:solidFill>
                  <a:srgbClr val="444EA2"/>
                </a:solidFill>
                <a:latin typeface="Calibri" charset="0"/>
              </a:rPr>
              <a:t>thalamus</a:t>
            </a:r>
            <a:r>
              <a:rPr lang="en-US" sz="2600" dirty="0">
                <a:latin typeface="Calibri" charset="0"/>
              </a:rPr>
              <a:t> fires during hallucinations as if real sensations were being received.</a:t>
            </a:r>
          </a:p>
          <a:p>
            <a:pPr>
              <a:lnSpc>
                <a:spcPts val="2400"/>
              </a:lnSpc>
              <a:spcAft>
                <a:spcPts val="600"/>
              </a:spcAft>
              <a:buFont typeface="Wingdings" charset="0"/>
              <a:buChar char="§"/>
            </a:pPr>
            <a:r>
              <a:rPr lang="en-US" sz="2600" dirty="0">
                <a:latin typeface="Calibri" charset="0"/>
              </a:rPr>
              <a:t>There is general </a:t>
            </a:r>
            <a:r>
              <a:rPr lang="en-US" sz="2600" b="1" dirty="0">
                <a:solidFill>
                  <a:srgbClr val="444EA2"/>
                </a:solidFill>
                <a:latin typeface="Calibri" charset="0"/>
              </a:rPr>
              <a:t>shrinking</a:t>
            </a:r>
            <a:r>
              <a:rPr lang="en-US" sz="2600" dirty="0">
                <a:latin typeface="Calibri" charset="0"/>
              </a:rPr>
              <a:t> of many </a:t>
            </a:r>
            <a:r>
              <a:rPr lang="en-US" sz="2600" b="1" dirty="0">
                <a:solidFill>
                  <a:srgbClr val="444EA2"/>
                </a:solidFill>
                <a:latin typeface="Calibri" charset="0"/>
              </a:rPr>
              <a:t>brain</a:t>
            </a:r>
            <a:r>
              <a:rPr lang="en-US" sz="2600" dirty="0">
                <a:latin typeface="Calibri" charset="0"/>
              </a:rPr>
              <a:t> areas and connections between them.</a:t>
            </a:r>
          </a:p>
        </p:txBody>
      </p:sp>
      <p:sp>
        <p:nvSpPr>
          <p:cNvPr id="6" name="Right Arrow Callout 5"/>
          <p:cNvSpPr/>
          <p:nvPr/>
        </p:nvSpPr>
        <p:spPr>
          <a:xfrm>
            <a:off x="103188" y="1235075"/>
            <a:ext cx="4411662" cy="1382713"/>
          </a:xfrm>
          <a:prstGeom prst="rightArrowCallout">
            <a:avLst/>
          </a:prstGeom>
          <a:noFill/>
          <a:ln>
            <a:solidFill>
              <a:srgbClr val="444E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a:spLocks noChangeArrowheads="1"/>
          </p:cNvSpPr>
          <p:nvPr/>
        </p:nvSpPr>
        <p:spPr bwMode="auto">
          <a:xfrm>
            <a:off x="4611688" y="1417638"/>
            <a:ext cx="35036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2400"/>
              </a:lnSpc>
              <a:spcAft>
                <a:spcPts val="600"/>
              </a:spcAft>
            </a:pPr>
            <a:r>
              <a:rPr lang="en-US" sz="2800" b="1" dirty="0">
                <a:solidFill>
                  <a:srgbClr val="3AA082"/>
                </a:solidFill>
              </a:rPr>
              <a:t>Abnormal brain structure and activity</a:t>
            </a:r>
            <a:endParaRPr lang="en-US" sz="2600" b="1" dirty="0">
              <a:solidFill>
                <a:srgbClr val="3AA082"/>
              </a:solidFill>
            </a:endParaRPr>
          </a:p>
        </p:txBody>
      </p:sp>
      <p:pic>
        <p:nvPicPr>
          <p:cNvPr id="1026" name="Picture 2" descr="E:\Healthcare, Science &amp; Discovery stockbyte\16396HS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2960688"/>
            <a:ext cx="2540000" cy="33718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itle 1"/>
          <p:cNvSpPr txBox="1">
            <a:spLocks/>
          </p:cNvSpPr>
          <p:nvPr/>
        </p:nvSpPr>
        <p:spPr bwMode="auto">
          <a:xfrm>
            <a:off x="0" y="0"/>
            <a:ext cx="9144000" cy="973138"/>
          </a:xfrm>
          <a:prstGeom prst="rect">
            <a:avLst/>
          </a:prstGeom>
          <a:solidFill>
            <a:srgbClr val="3AA08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7432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ts val="4200"/>
              </a:lnSpc>
            </a:pPr>
            <a:r>
              <a:rPr lang="en-US" sz="4400" b="1">
                <a:solidFill>
                  <a:srgbClr val="F8F6E3"/>
                </a:solidFill>
                <a:latin typeface="Calibri" charset="0"/>
              </a:rPr>
              <a:t>Understanding Schizophrenia</a:t>
            </a:r>
          </a:p>
        </p:txBody>
      </p:sp>
    </p:spTree>
    <p:extLst>
      <p:ext uri="{BB962C8B-B14F-4D97-AF65-F5344CB8AC3E}">
        <p14:creationId xmlns:p14="http://schemas.microsoft.com/office/powerpoint/2010/main" val="84461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9144000" cy="973138"/>
          </a:xfrm>
          <a:solidFill>
            <a:srgbClr val="3AA082"/>
          </a:solidFill>
        </p:spPr>
        <p:txBody>
          <a:bodyPr lIns="274320"/>
          <a:lstStyle/>
          <a:p>
            <a:pPr algn="l" eaLnBrk="1" hangingPunct="1">
              <a:lnSpc>
                <a:spcPts val="4200"/>
              </a:lnSpc>
            </a:pPr>
            <a:r>
              <a:rPr lang="en-US" b="1">
                <a:solidFill>
                  <a:srgbClr val="F8F6E3"/>
                </a:solidFill>
                <a:latin typeface="Calibri" charset="0"/>
              </a:rPr>
              <a:t>Understanding Schizophrenia</a:t>
            </a:r>
          </a:p>
        </p:txBody>
      </p:sp>
      <p:sp>
        <p:nvSpPr>
          <p:cNvPr id="15363" name="Content Placeholder 2"/>
          <p:cNvSpPr>
            <a:spLocks noGrp="1"/>
          </p:cNvSpPr>
          <p:nvPr>
            <p:ph idx="1"/>
          </p:nvPr>
        </p:nvSpPr>
        <p:spPr>
          <a:xfrm>
            <a:off x="114300" y="996950"/>
            <a:ext cx="4406900" cy="1074738"/>
          </a:xfrm>
        </p:spPr>
        <p:txBody>
          <a:bodyPr>
            <a:noAutofit/>
          </a:bodyPr>
          <a:lstStyle/>
          <a:p>
            <a:pPr marL="0" indent="0">
              <a:lnSpc>
                <a:spcPts val="2400"/>
              </a:lnSpc>
              <a:spcBef>
                <a:spcPct val="0"/>
              </a:spcBef>
              <a:spcAft>
                <a:spcPts val="1200"/>
              </a:spcAft>
              <a:buFont typeface="Arial" charset="0"/>
              <a:buNone/>
            </a:pPr>
            <a:r>
              <a:rPr lang="en-US" sz="2600" dirty="0">
                <a:solidFill>
                  <a:srgbClr val="3AA082"/>
                </a:solidFill>
                <a:latin typeface="Calibri" charset="0"/>
              </a:rPr>
              <a:t>Are there genetic risk factors? If so, we would see more similar schizophrenia risk shared between identical twins than fraternal twins (graph below). Do we?</a:t>
            </a:r>
          </a:p>
        </p:txBody>
      </p:sp>
      <p:sp>
        <p:nvSpPr>
          <p:cNvPr id="4" name="Content Placeholder 2"/>
          <p:cNvSpPr txBox="1">
            <a:spLocks/>
          </p:cNvSpPr>
          <p:nvPr/>
        </p:nvSpPr>
        <p:spPr bwMode="auto">
          <a:xfrm>
            <a:off x="5540375" y="4149725"/>
            <a:ext cx="34893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ts val="2400"/>
              </a:lnSpc>
              <a:spcAft>
                <a:spcPts val="600"/>
              </a:spcAft>
            </a:pPr>
            <a:r>
              <a:rPr lang="en-US" sz="2600" dirty="0">
                <a:solidFill>
                  <a:srgbClr val="000000"/>
                </a:solidFill>
              </a:rPr>
              <a:t>Having adoptive siblings (or parents) with schizophrenia does not increase the likelihood of developing schizophrenia.</a:t>
            </a:r>
          </a:p>
        </p:txBody>
      </p:sp>
      <p:sp>
        <p:nvSpPr>
          <p:cNvPr id="7" name="Rectangle 6"/>
          <p:cNvSpPr>
            <a:spLocks noChangeArrowheads="1"/>
          </p:cNvSpPr>
          <p:nvPr/>
        </p:nvSpPr>
        <p:spPr bwMode="auto">
          <a:xfrm>
            <a:off x="4521200" y="1520825"/>
            <a:ext cx="46228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2400"/>
              </a:lnSpc>
              <a:spcAft>
                <a:spcPts val="600"/>
              </a:spcAft>
            </a:pPr>
            <a:r>
              <a:rPr lang="en-US" sz="2800" b="1" dirty="0">
                <a:solidFill>
                  <a:srgbClr val="3AA082"/>
                </a:solidFill>
              </a:rPr>
              <a:t>Genetic Factors</a:t>
            </a:r>
            <a:endParaRPr lang="en-US" sz="2600" b="1" dirty="0">
              <a:solidFill>
                <a:srgbClr val="3AA082"/>
              </a:solidFill>
            </a:endParaRPr>
          </a:p>
        </p:txBody>
      </p:sp>
      <p:sp>
        <p:nvSpPr>
          <p:cNvPr id="8" name="Rectangle 7"/>
          <p:cNvSpPr>
            <a:spLocks noChangeArrowheads="1"/>
          </p:cNvSpPr>
          <p:nvPr/>
        </p:nvSpPr>
        <p:spPr bwMode="auto">
          <a:xfrm>
            <a:off x="5486400" y="1946275"/>
            <a:ext cx="35702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00"/>
              </a:lnSpc>
              <a:spcAft>
                <a:spcPts val="600"/>
              </a:spcAft>
            </a:pPr>
            <a:r>
              <a:rPr lang="en-US" sz="2600" dirty="0">
                <a:solidFill>
                  <a:srgbClr val="000000"/>
                </a:solidFill>
              </a:rPr>
              <a:t>If one twin has schizophrenia, the chance of the other one also having it are much greater if the twins are identical.</a:t>
            </a:r>
          </a:p>
        </p:txBody>
      </p:sp>
      <p:pic>
        <p:nvPicPr>
          <p:cNvPr id="153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8" y="3797300"/>
            <a:ext cx="4564062"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Arrow Callout 10"/>
          <p:cNvSpPr/>
          <p:nvPr/>
        </p:nvSpPr>
        <p:spPr>
          <a:xfrm>
            <a:off x="103188" y="996950"/>
            <a:ext cx="5168900" cy="1919288"/>
          </a:xfrm>
          <a:prstGeom prst="rightArrowCallout">
            <a:avLst>
              <a:gd name="adj1" fmla="val 20048"/>
              <a:gd name="adj2" fmla="val 25000"/>
              <a:gd name="adj3" fmla="val 25000"/>
              <a:gd name="adj4" fmla="val 85053"/>
            </a:avLst>
          </a:prstGeom>
          <a:noFill/>
          <a:ln>
            <a:solidFill>
              <a:srgbClr val="444E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536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663" y="2981325"/>
            <a:ext cx="18288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08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Therapy</a:t>
            </a:r>
            <a:endParaRPr lang="en-US" dirty="0"/>
          </a:p>
        </p:txBody>
      </p:sp>
      <p:sp>
        <p:nvSpPr>
          <p:cNvPr id="7" name="Subtitle 6"/>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281786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134938" y="866775"/>
            <a:ext cx="4297362" cy="3292475"/>
          </a:xfrm>
          <a:custGeom>
            <a:avLst/>
            <a:gdLst>
              <a:gd name="connsiteX0" fmla="*/ 0 w 3291839"/>
              <a:gd name="connsiteY0" fmla="*/ 1645920 h 3291839"/>
              <a:gd name="connsiteX1" fmla="*/ 1645920 w 3291839"/>
              <a:gd name="connsiteY1" fmla="*/ 0 h 3291839"/>
              <a:gd name="connsiteX2" fmla="*/ 3291840 w 3291839"/>
              <a:gd name="connsiteY2" fmla="*/ 1645920 h 3291839"/>
              <a:gd name="connsiteX3" fmla="*/ 1645920 w 3291839"/>
              <a:gd name="connsiteY3" fmla="*/ 3291840 h 3291839"/>
              <a:gd name="connsiteX4" fmla="*/ 0 w 3291839"/>
              <a:gd name="connsiteY4" fmla="*/ 1645920 h 329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839" h="3291839">
                <a:moveTo>
                  <a:pt x="0" y="1645920"/>
                </a:moveTo>
                <a:cubicBezTo>
                  <a:pt x="0" y="736903"/>
                  <a:pt x="736903" y="0"/>
                  <a:pt x="1645920" y="0"/>
                </a:cubicBezTo>
                <a:cubicBezTo>
                  <a:pt x="2554937" y="0"/>
                  <a:pt x="3291840" y="736903"/>
                  <a:pt x="3291840" y="1645920"/>
                </a:cubicBezTo>
                <a:cubicBezTo>
                  <a:pt x="3291840" y="2554937"/>
                  <a:pt x="2554937" y="3291840"/>
                  <a:pt x="1645920" y="3291840"/>
                </a:cubicBezTo>
                <a:cubicBezTo>
                  <a:pt x="736903" y="3291840"/>
                  <a:pt x="0" y="2554937"/>
                  <a:pt x="0" y="1645920"/>
                </a:cubicBezTo>
                <a:close/>
              </a:path>
            </a:pathLst>
          </a:custGeom>
          <a:solidFill>
            <a:srgbClr val="A9397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2559" tIns="512559" rIns="512559" bIns="512559" spcCol="1270" anchor="ctr"/>
          <a:lstStyle/>
          <a:p>
            <a:pPr algn="ctr" defTabSz="1066800" fontAlgn="auto">
              <a:lnSpc>
                <a:spcPts val="2400"/>
              </a:lnSpc>
              <a:spcAft>
                <a:spcPts val="0"/>
              </a:spcAft>
              <a:defRPr/>
            </a:pPr>
            <a:r>
              <a:rPr lang="en-US" sz="2600" b="1" dirty="0">
                <a:solidFill>
                  <a:schemeClr val="accent6">
                    <a:lumMod val="60000"/>
                    <a:lumOff val="40000"/>
                  </a:schemeClr>
                </a:solidFill>
              </a:rPr>
              <a:t>Psychotherapy: </a:t>
            </a:r>
          </a:p>
          <a:p>
            <a:pPr algn="ctr" defTabSz="1066800" fontAlgn="auto">
              <a:lnSpc>
                <a:spcPts val="2400"/>
              </a:lnSpc>
              <a:spcAft>
                <a:spcPts val="0"/>
              </a:spcAft>
              <a:defRPr/>
            </a:pPr>
            <a:r>
              <a:rPr lang="en-US" sz="2600" i="1" dirty="0">
                <a:solidFill>
                  <a:srgbClr val="F8F6E3"/>
                </a:solidFill>
              </a:rPr>
              <a:t>an interactive experience with a trained professional, working on understanding and changing behavior, thinking, relationships, and emotions</a:t>
            </a:r>
          </a:p>
        </p:txBody>
      </p:sp>
      <p:sp>
        <p:nvSpPr>
          <p:cNvPr id="11" name="Rectangle 10"/>
          <p:cNvSpPr/>
          <p:nvPr/>
        </p:nvSpPr>
        <p:spPr>
          <a:xfrm>
            <a:off x="0" y="47625"/>
            <a:ext cx="9144000" cy="768350"/>
          </a:xfrm>
          <a:prstGeom prst="rect">
            <a:avLst/>
          </a:prstGeom>
        </p:spPr>
        <p:txBody>
          <a:bodyPr anchor="ctr">
            <a:normAutofit/>
          </a:bodyPr>
          <a:lstStyle/>
          <a:p>
            <a:pPr algn="ctr" fontAlgn="auto">
              <a:spcAft>
                <a:spcPts val="0"/>
              </a:spcAft>
              <a:defRPr/>
            </a:pPr>
            <a:r>
              <a:rPr lang="en-US" sz="4400" b="1" dirty="0">
                <a:solidFill>
                  <a:srgbClr val="3AA082"/>
                </a:solidFill>
                <a:latin typeface="+mj-lt"/>
                <a:ea typeface="+mj-ea"/>
                <a:cs typeface="+mj-cs"/>
              </a:rPr>
              <a:t>Current Forms of Therapy</a:t>
            </a:r>
            <a:endParaRPr lang="en-US" sz="4400" b="1" baseline="30000" dirty="0">
              <a:solidFill>
                <a:srgbClr val="3AA082"/>
              </a:solidFill>
              <a:latin typeface="+mj-lt"/>
              <a:ea typeface="+mj-ea"/>
              <a:cs typeface="+mj-cs"/>
            </a:endParaRPr>
          </a:p>
        </p:txBody>
      </p:sp>
      <p:sp>
        <p:nvSpPr>
          <p:cNvPr id="8" name="Freeform 7"/>
          <p:cNvSpPr/>
          <p:nvPr/>
        </p:nvSpPr>
        <p:spPr>
          <a:xfrm>
            <a:off x="4675188" y="866775"/>
            <a:ext cx="4297362" cy="3292475"/>
          </a:xfrm>
          <a:custGeom>
            <a:avLst/>
            <a:gdLst>
              <a:gd name="connsiteX0" fmla="*/ 0 w 3291839"/>
              <a:gd name="connsiteY0" fmla="*/ 1645920 h 3291839"/>
              <a:gd name="connsiteX1" fmla="*/ 1645920 w 3291839"/>
              <a:gd name="connsiteY1" fmla="*/ 0 h 3291839"/>
              <a:gd name="connsiteX2" fmla="*/ 3291840 w 3291839"/>
              <a:gd name="connsiteY2" fmla="*/ 1645920 h 3291839"/>
              <a:gd name="connsiteX3" fmla="*/ 1645920 w 3291839"/>
              <a:gd name="connsiteY3" fmla="*/ 3291840 h 3291839"/>
              <a:gd name="connsiteX4" fmla="*/ 0 w 3291839"/>
              <a:gd name="connsiteY4" fmla="*/ 1645920 h 329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1839" h="3291839">
                <a:moveTo>
                  <a:pt x="0" y="1645920"/>
                </a:moveTo>
                <a:cubicBezTo>
                  <a:pt x="0" y="736903"/>
                  <a:pt x="736903" y="0"/>
                  <a:pt x="1645920" y="0"/>
                </a:cubicBezTo>
                <a:cubicBezTo>
                  <a:pt x="2554937" y="0"/>
                  <a:pt x="3291840" y="736903"/>
                  <a:pt x="3291840" y="1645920"/>
                </a:cubicBezTo>
                <a:cubicBezTo>
                  <a:pt x="3291840" y="2554937"/>
                  <a:pt x="2554937" y="3291840"/>
                  <a:pt x="1645920" y="3291840"/>
                </a:cubicBezTo>
                <a:cubicBezTo>
                  <a:pt x="736903" y="3291840"/>
                  <a:pt x="0" y="2554937"/>
                  <a:pt x="0" y="1645920"/>
                </a:cubicBezTo>
                <a:close/>
              </a:path>
            </a:pathLst>
          </a:custGeom>
          <a:solidFill>
            <a:srgbClr val="EAE4A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512559" tIns="512559" rIns="512559" bIns="512559" spcCol="1270" anchor="ctr"/>
          <a:lstStyle/>
          <a:p>
            <a:pPr algn="ctr" defTabSz="1066800" fontAlgn="auto">
              <a:lnSpc>
                <a:spcPts val="2400"/>
              </a:lnSpc>
              <a:spcAft>
                <a:spcPts val="0"/>
              </a:spcAft>
              <a:defRPr/>
            </a:pPr>
            <a:r>
              <a:rPr lang="en-US" sz="2600" b="1" dirty="0">
                <a:solidFill>
                  <a:srgbClr val="444EA2"/>
                </a:solidFill>
              </a:rPr>
              <a:t>Biomedical therapy:</a:t>
            </a:r>
          </a:p>
          <a:p>
            <a:pPr algn="ctr" defTabSz="1066800" fontAlgn="auto">
              <a:lnSpc>
                <a:spcPts val="2400"/>
              </a:lnSpc>
              <a:spcAft>
                <a:spcPts val="0"/>
              </a:spcAft>
              <a:defRPr/>
            </a:pPr>
            <a:r>
              <a:rPr lang="en-US" sz="2600" i="1" dirty="0">
                <a:solidFill>
                  <a:schemeClr val="tx1"/>
                </a:solidFill>
              </a:rPr>
              <a:t>the use of medications and other procedures acting directly on the body to reduce the symptoms of mental disorders</a:t>
            </a:r>
          </a:p>
        </p:txBody>
      </p:sp>
      <p:sp>
        <p:nvSpPr>
          <p:cNvPr id="2" name="Rectangle 1"/>
          <p:cNvSpPr>
            <a:spLocks noChangeArrowheads="1"/>
          </p:cNvSpPr>
          <p:nvPr/>
        </p:nvSpPr>
        <p:spPr bwMode="auto">
          <a:xfrm>
            <a:off x="0" y="45243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latin typeface="Calibri" charset="0"/>
              </a:rPr>
              <a:t>There are various forms of psychotherapy.</a:t>
            </a:r>
          </a:p>
        </p:txBody>
      </p:sp>
      <p:sp>
        <p:nvSpPr>
          <p:cNvPr id="12" name="Title 1"/>
          <p:cNvSpPr txBox="1">
            <a:spLocks/>
          </p:cNvSpPr>
          <p:nvPr/>
        </p:nvSpPr>
        <p:spPr bwMode="auto">
          <a:xfrm>
            <a:off x="0" y="390525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3200" b="1" dirty="0">
                <a:latin typeface="Calibri" charset="0"/>
              </a:rPr>
              <a:t>Combining Therapies</a:t>
            </a:r>
          </a:p>
        </p:txBody>
      </p:sp>
      <p:sp>
        <p:nvSpPr>
          <p:cNvPr id="3" name="Rectangle 2"/>
          <p:cNvSpPr>
            <a:spLocks noChangeArrowheads="1"/>
          </p:cNvSpPr>
          <p:nvPr/>
        </p:nvSpPr>
        <p:spPr bwMode="auto">
          <a:xfrm>
            <a:off x="134938" y="5081588"/>
            <a:ext cx="45720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00"/>
              </a:lnSpc>
            </a:pPr>
            <a:r>
              <a:rPr lang="en-US" sz="2600" dirty="0">
                <a:latin typeface="Calibri" charset="0"/>
              </a:rPr>
              <a:t>An </a:t>
            </a:r>
            <a:r>
              <a:rPr lang="en-US" sz="2600" b="1" dirty="0">
                <a:solidFill>
                  <a:srgbClr val="444EA2"/>
                </a:solidFill>
                <a:latin typeface="Calibri" charset="0"/>
              </a:rPr>
              <a:t>eclectic</a:t>
            </a:r>
            <a:r>
              <a:rPr lang="en-US" sz="2600" b="1" dirty="0">
                <a:solidFill>
                  <a:srgbClr val="0428DA"/>
                </a:solidFill>
                <a:latin typeface="Calibri" charset="0"/>
              </a:rPr>
              <a:t> </a:t>
            </a:r>
            <a:r>
              <a:rPr lang="en-US" sz="2600" dirty="0">
                <a:latin typeface="Calibri" charset="0"/>
              </a:rPr>
              <a:t>approach uses </a:t>
            </a:r>
            <a:r>
              <a:rPr lang="en-US" sz="2600" i="1" dirty="0">
                <a:latin typeface="Calibri" charset="0"/>
              </a:rPr>
              <a:t>techniques from various forms of therapy</a:t>
            </a:r>
            <a:r>
              <a:rPr lang="en-US" sz="2600" dirty="0">
                <a:latin typeface="Calibri" charset="0"/>
              </a:rPr>
              <a:t> to fit the client</a:t>
            </a:r>
            <a:r>
              <a:rPr lang="ja-JP" altLang="en-US" sz="2600" dirty="0">
                <a:latin typeface="Calibri" charset="0"/>
              </a:rPr>
              <a:t>’</a:t>
            </a:r>
            <a:r>
              <a:rPr lang="en-US" sz="2600" dirty="0">
                <a:latin typeface="Calibri" charset="0"/>
              </a:rPr>
              <a:t>s problems, strengths, and preferences.</a:t>
            </a:r>
          </a:p>
        </p:txBody>
      </p:sp>
      <p:sp>
        <p:nvSpPr>
          <p:cNvPr id="4" name="Rectangle 3"/>
          <p:cNvSpPr>
            <a:spLocks noChangeArrowheads="1"/>
          </p:cNvSpPr>
          <p:nvPr/>
        </p:nvSpPr>
        <p:spPr bwMode="auto">
          <a:xfrm>
            <a:off x="4432300" y="5114925"/>
            <a:ext cx="45720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00"/>
              </a:lnSpc>
            </a:pPr>
            <a:r>
              <a:rPr lang="en-US" sz="2600" i="1">
                <a:latin typeface="Calibri" charset="0"/>
              </a:rPr>
              <a:t>Medications and psychotherapy can be used together</a:t>
            </a:r>
            <a:r>
              <a:rPr lang="en-US" sz="2600">
                <a:latin typeface="Calibri" charset="0"/>
              </a:rPr>
              <a:t>, and may help the each other achieve better reduction in symptoms.</a:t>
            </a:r>
          </a:p>
        </p:txBody>
      </p:sp>
    </p:spTree>
    <p:extLst>
      <p:ext uri="{BB962C8B-B14F-4D97-AF65-F5344CB8AC3E}">
        <p14:creationId xmlns:p14="http://schemas.microsoft.com/office/powerpoint/2010/main" val="9841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 grpId="0"/>
      <p:bldP spid="12"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Psychological Treatment</a:t>
            </a:r>
            <a:endParaRPr lang="en-US" dirty="0"/>
          </a:p>
        </p:txBody>
      </p:sp>
      <p:sp>
        <p:nvSpPr>
          <p:cNvPr id="3" name="Content Placeholder 2"/>
          <p:cNvSpPr>
            <a:spLocks noGrp="1"/>
          </p:cNvSpPr>
          <p:nvPr>
            <p:ph idx="1"/>
          </p:nvPr>
        </p:nvSpPr>
        <p:spPr/>
        <p:txBody>
          <a:bodyPr/>
          <a:lstStyle/>
          <a:p>
            <a:r>
              <a:rPr lang="en-US" dirty="0" smtClean="0"/>
              <a:t>Psychotherapy</a:t>
            </a:r>
          </a:p>
          <a:p>
            <a:pPr lvl="1"/>
            <a:r>
              <a:rPr lang="en-US" dirty="0" smtClean="0"/>
              <a:t>Psychoanalytic/Psychodynamic</a:t>
            </a:r>
          </a:p>
          <a:p>
            <a:pPr lvl="1"/>
            <a:r>
              <a:rPr lang="en-US" dirty="0" smtClean="0"/>
              <a:t>Humanistic</a:t>
            </a:r>
          </a:p>
          <a:p>
            <a:pPr lvl="1"/>
            <a:r>
              <a:rPr lang="en-US" dirty="0" smtClean="0"/>
              <a:t>Cognitive </a:t>
            </a:r>
          </a:p>
          <a:p>
            <a:pPr lvl="1"/>
            <a:r>
              <a:rPr lang="en-US" dirty="0" smtClean="0"/>
              <a:t>Cognitive-behavioral</a:t>
            </a:r>
          </a:p>
          <a:p>
            <a:r>
              <a:rPr lang="en-US" dirty="0" smtClean="0"/>
              <a:t>Biomedical therapy</a:t>
            </a:r>
          </a:p>
          <a:p>
            <a:pPr lvl="1"/>
            <a:r>
              <a:rPr lang="en-US" dirty="0" smtClean="0"/>
              <a:t>Drugs</a:t>
            </a:r>
          </a:p>
          <a:p>
            <a:pPr lvl="1"/>
            <a:r>
              <a:rPr lang="en-US" dirty="0" err="1" smtClean="0"/>
              <a:t>Neurostimulation</a:t>
            </a:r>
            <a:endParaRPr lang="en-US" dirty="0" smtClean="0"/>
          </a:p>
          <a:p>
            <a:pPr lvl="1"/>
            <a:endParaRPr lang="en-US" dirty="0"/>
          </a:p>
        </p:txBody>
      </p:sp>
    </p:spTree>
    <p:extLst>
      <p:ext uri="{BB962C8B-B14F-4D97-AF65-F5344CB8AC3E}">
        <p14:creationId xmlns:p14="http://schemas.microsoft.com/office/powerpoint/2010/main" val="27866330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Psychoanalytic/Psychodynamic Therapy </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Reduce inner conflict by giving patients insight into their unconscious thoughts and feelings</a:t>
            </a:r>
          </a:p>
          <a:p>
            <a:pPr lvl="1"/>
            <a:r>
              <a:rPr lang="en-US" dirty="0" smtClean="0"/>
              <a:t>Reveal how childhood experiences have shaped the individual</a:t>
            </a:r>
          </a:p>
          <a:p>
            <a:pPr lvl="1"/>
            <a:endParaRPr lang="en-US" dirty="0"/>
          </a:p>
        </p:txBody>
      </p:sp>
    </p:spTree>
    <p:extLst>
      <p:ext uri="{BB962C8B-B14F-4D97-AF65-F5344CB8AC3E}">
        <p14:creationId xmlns:p14="http://schemas.microsoft.com/office/powerpoint/2010/main" val="41807927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Humanistic Therapy: </a:t>
            </a:r>
            <a:br>
              <a:rPr lang="en-US" dirty="0" smtClean="0"/>
            </a:br>
            <a:r>
              <a:rPr lang="en-US" dirty="0" smtClean="0"/>
              <a:t>Client-centered Therapy</a:t>
            </a:r>
            <a:endParaRPr lang="en-US" dirty="0"/>
          </a:p>
        </p:txBody>
      </p:sp>
      <p:sp>
        <p:nvSpPr>
          <p:cNvPr id="3" name="Content Placeholder 2"/>
          <p:cNvSpPr>
            <a:spLocks noGrp="1"/>
          </p:cNvSpPr>
          <p:nvPr>
            <p:ph idx="1"/>
          </p:nvPr>
        </p:nvSpPr>
        <p:spPr/>
        <p:txBody>
          <a:bodyPr/>
          <a:lstStyle/>
          <a:p>
            <a:r>
              <a:rPr lang="en-US" dirty="0" smtClean="0"/>
              <a:t>Goal: boost people’s self-fulfillment and promote self-growth</a:t>
            </a:r>
          </a:p>
          <a:p>
            <a:pPr lvl="1"/>
            <a:r>
              <a:rPr lang="en-US" dirty="0" smtClean="0"/>
              <a:t>Focuses </a:t>
            </a:r>
            <a:r>
              <a:rPr lang="en-US" dirty="0"/>
              <a:t>on the person’s conscious self-perceptions</a:t>
            </a:r>
            <a:endParaRPr lang="en-US" dirty="0" smtClean="0"/>
          </a:p>
          <a:p>
            <a:pPr lvl="1"/>
            <a:r>
              <a:rPr lang="en-US" dirty="0" smtClean="0"/>
              <a:t>Active Listening</a:t>
            </a:r>
          </a:p>
          <a:p>
            <a:pPr lvl="1"/>
            <a:r>
              <a:rPr lang="en-US" dirty="0" smtClean="0"/>
              <a:t>Unconditional positive regard </a:t>
            </a:r>
          </a:p>
          <a:p>
            <a:pPr lvl="1"/>
            <a:endParaRPr lang="en-US" dirty="0"/>
          </a:p>
        </p:txBody>
      </p:sp>
    </p:spTree>
    <p:extLst>
      <p:ext uri="{BB962C8B-B14F-4D97-AF65-F5344CB8AC3E}">
        <p14:creationId xmlns:p14="http://schemas.microsoft.com/office/powerpoint/2010/main" val="21340780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Therapies</a:t>
            </a:r>
            <a:endParaRPr lang="en-US" dirty="0"/>
          </a:p>
        </p:txBody>
      </p:sp>
      <p:sp>
        <p:nvSpPr>
          <p:cNvPr id="3" name="Content Placeholder 2"/>
          <p:cNvSpPr>
            <a:spLocks noGrp="1"/>
          </p:cNvSpPr>
          <p:nvPr>
            <p:ph idx="1"/>
          </p:nvPr>
        </p:nvSpPr>
        <p:spPr/>
        <p:txBody>
          <a:bodyPr/>
          <a:lstStyle/>
          <a:p>
            <a:r>
              <a:rPr lang="en-US" dirty="0" smtClean="0"/>
              <a:t>Goal: Replace maladaptive (learned) </a:t>
            </a:r>
            <a:r>
              <a:rPr lang="en-US" dirty="0"/>
              <a:t>symptoms—such as phobias </a:t>
            </a:r>
            <a:r>
              <a:rPr lang="en-US" dirty="0" smtClean="0"/>
              <a:t>—with new constructive </a:t>
            </a:r>
            <a:r>
              <a:rPr lang="en-US" dirty="0"/>
              <a:t>behaviors</a:t>
            </a:r>
            <a:r>
              <a:rPr lang="en-US" dirty="0" smtClean="0"/>
              <a:t>.</a:t>
            </a:r>
          </a:p>
          <a:p>
            <a:pPr marL="457200" lvl="1" indent="0">
              <a:buNone/>
            </a:pPr>
            <a:r>
              <a:rPr lang="en-US" dirty="0" smtClean="0"/>
              <a:t>Example: </a:t>
            </a:r>
          </a:p>
          <a:p>
            <a:pPr lvl="1"/>
            <a:r>
              <a:rPr lang="en-US" dirty="0" smtClean="0"/>
              <a:t>Exposure therapies</a:t>
            </a:r>
          </a:p>
          <a:p>
            <a:pPr lvl="2"/>
            <a:r>
              <a:rPr lang="en-US" dirty="0" smtClean="0"/>
              <a:t>Systematic desensitization</a:t>
            </a:r>
          </a:p>
          <a:p>
            <a:pPr lvl="2"/>
            <a:r>
              <a:rPr lang="en-US" dirty="0" smtClean="0"/>
              <a:t>Virtual reality exposure</a:t>
            </a:r>
          </a:p>
          <a:p>
            <a:pPr lvl="1"/>
            <a:r>
              <a:rPr lang="en-US" dirty="0" smtClean="0"/>
              <a:t>Aversive conditioning  </a:t>
            </a:r>
          </a:p>
          <a:p>
            <a:pPr lvl="2"/>
            <a:endParaRPr lang="en-US" dirty="0" smtClean="0"/>
          </a:p>
          <a:p>
            <a:pPr lvl="1"/>
            <a:endParaRPr lang="en-US" dirty="0"/>
          </a:p>
        </p:txBody>
      </p:sp>
    </p:spTree>
    <p:extLst>
      <p:ext uri="{BB962C8B-B14F-4D97-AF65-F5344CB8AC3E}">
        <p14:creationId xmlns:p14="http://schemas.microsoft.com/office/powerpoint/2010/main" val="161958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9144000" cy="1236663"/>
          </a:xfrm>
          <a:solidFill>
            <a:srgbClr val="444EA2"/>
          </a:solidFill>
        </p:spPr>
        <p:txBody>
          <a:bodyPr lIns="274320"/>
          <a:lstStyle/>
          <a:p>
            <a:pPr algn="l" eaLnBrk="1" hangingPunct="1">
              <a:lnSpc>
                <a:spcPts val="4200"/>
              </a:lnSpc>
            </a:pPr>
            <a:r>
              <a:rPr lang="en-US" b="1" dirty="0">
                <a:solidFill>
                  <a:srgbClr val="F8F6E3"/>
                </a:solidFill>
                <a:latin typeface="Calibri" charset="0"/>
              </a:rPr>
              <a:t>Classifying Psychological Disorders</a:t>
            </a:r>
          </a:p>
        </p:txBody>
      </p:sp>
      <p:sp>
        <p:nvSpPr>
          <p:cNvPr id="3" name="Content Placeholder 2"/>
          <p:cNvSpPr>
            <a:spLocks noGrp="1"/>
          </p:cNvSpPr>
          <p:nvPr>
            <p:ph idx="1"/>
          </p:nvPr>
        </p:nvSpPr>
        <p:spPr>
          <a:xfrm>
            <a:off x="285750" y="1438275"/>
            <a:ext cx="3794125" cy="1898650"/>
          </a:xfrm>
        </p:spPr>
        <p:txBody>
          <a:bodyPr rtlCol="0">
            <a:noAutofit/>
          </a:bodyPr>
          <a:lstStyle/>
          <a:p>
            <a:pPr marL="0" indent="0" eaLnBrk="1" fontAlgn="auto" hangingPunct="1">
              <a:lnSpc>
                <a:spcPts val="2200"/>
              </a:lnSpc>
              <a:spcAft>
                <a:spcPts val="600"/>
              </a:spcAft>
              <a:buClr>
                <a:schemeClr val="tx1"/>
              </a:buClr>
              <a:buFont typeface="Arial" pitchFamily="34" charset="0"/>
              <a:buNone/>
              <a:defRPr/>
            </a:pPr>
            <a:r>
              <a:rPr lang="en-US" sz="2600" dirty="0">
                <a:solidFill>
                  <a:srgbClr val="000000"/>
                </a:solidFill>
                <a:ea typeface="+mn-ea"/>
              </a:rPr>
              <a:t>Why create classifications of mental illness? What is the value of talking about diagnoses instead of just talking about individuals?</a:t>
            </a:r>
          </a:p>
          <a:p>
            <a:pPr marL="514350" indent="-514350" eaLnBrk="1" fontAlgn="auto" hangingPunct="1">
              <a:lnSpc>
                <a:spcPts val="2200"/>
              </a:lnSpc>
              <a:spcAft>
                <a:spcPts val="600"/>
              </a:spcAft>
              <a:buClr>
                <a:schemeClr val="tx1"/>
              </a:buClr>
              <a:buFont typeface="+mj-lt"/>
              <a:buAutoNum type="arabicPeriod"/>
              <a:defRPr/>
            </a:pPr>
            <a:r>
              <a:rPr lang="en-US" sz="2600" dirty="0">
                <a:solidFill>
                  <a:srgbClr val="000000"/>
                </a:solidFill>
                <a:ea typeface="+mn-ea"/>
              </a:rPr>
              <a:t>Diagnoses create a verbal shorthand for referring to a </a:t>
            </a:r>
            <a:r>
              <a:rPr lang="en-US" sz="2600" dirty="0" smtClean="0">
                <a:solidFill>
                  <a:srgbClr val="000000"/>
                </a:solidFill>
                <a:ea typeface="+mn-ea"/>
              </a:rPr>
              <a:t>list </a:t>
            </a:r>
            <a:r>
              <a:rPr lang="en-US" sz="2600" dirty="0">
                <a:solidFill>
                  <a:srgbClr val="000000"/>
                </a:solidFill>
                <a:ea typeface="+mn-ea"/>
              </a:rPr>
              <a:t>of associated </a:t>
            </a:r>
            <a:r>
              <a:rPr lang="en-US" sz="2600" dirty="0" smtClean="0">
                <a:solidFill>
                  <a:srgbClr val="000000"/>
                </a:solidFill>
                <a:ea typeface="+mn-ea"/>
              </a:rPr>
              <a:t>symptoms.</a:t>
            </a:r>
            <a:endParaRPr lang="en-US" sz="2600" dirty="0">
              <a:solidFill>
                <a:srgbClr val="000000"/>
              </a:solidFill>
              <a:ea typeface="+mn-ea"/>
            </a:endParaRPr>
          </a:p>
          <a:p>
            <a:pPr marL="514350" indent="-514350" eaLnBrk="1" fontAlgn="auto" hangingPunct="1">
              <a:lnSpc>
                <a:spcPts val="2200"/>
              </a:lnSpc>
              <a:spcAft>
                <a:spcPts val="600"/>
              </a:spcAft>
              <a:buClr>
                <a:schemeClr val="tx1"/>
              </a:buClr>
              <a:buFont typeface="+mj-lt"/>
              <a:buAutoNum type="arabicPeriod"/>
              <a:defRPr/>
            </a:pPr>
            <a:r>
              <a:rPr lang="en-US" sz="2600" dirty="0">
                <a:solidFill>
                  <a:srgbClr val="000000"/>
                </a:solidFill>
                <a:ea typeface="+mn-ea"/>
              </a:rPr>
              <a:t>Diagnoses allow us to statistically study many similar cases, learning to predict </a:t>
            </a:r>
            <a:r>
              <a:rPr lang="en-US" sz="2600" dirty="0" smtClean="0">
                <a:solidFill>
                  <a:srgbClr val="000000"/>
                </a:solidFill>
                <a:ea typeface="+mn-ea"/>
              </a:rPr>
              <a:t>outcomes.</a:t>
            </a:r>
            <a:endParaRPr lang="en-US" sz="2600" dirty="0">
              <a:solidFill>
                <a:srgbClr val="000000"/>
              </a:solidFill>
              <a:ea typeface="+mn-ea"/>
            </a:endParaRPr>
          </a:p>
          <a:p>
            <a:pPr marL="514350" indent="-514350" eaLnBrk="1" fontAlgn="auto" hangingPunct="1">
              <a:lnSpc>
                <a:spcPts val="2200"/>
              </a:lnSpc>
              <a:spcAft>
                <a:spcPts val="600"/>
              </a:spcAft>
              <a:buClr>
                <a:schemeClr val="tx1"/>
              </a:buClr>
              <a:buFont typeface="+mj-lt"/>
              <a:buAutoNum type="arabicPeriod"/>
              <a:defRPr/>
            </a:pPr>
            <a:r>
              <a:rPr lang="en-US" sz="2600" dirty="0">
                <a:solidFill>
                  <a:srgbClr val="000000"/>
                </a:solidFill>
                <a:ea typeface="+mn-ea"/>
              </a:rPr>
              <a:t>Diagnoses can guide treatment choices.</a:t>
            </a:r>
          </a:p>
        </p:txBody>
      </p:sp>
      <p:sp>
        <p:nvSpPr>
          <p:cNvPr id="9" name="Content Placeholder 2"/>
          <p:cNvSpPr txBox="1">
            <a:spLocks/>
          </p:cNvSpPr>
          <p:nvPr/>
        </p:nvSpPr>
        <p:spPr>
          <a:xfrm>
            <a:off x="4087813" y="1050925"/>
            <a:ext cx="3873500" cy="5567363"/>
          </a:xfrm>
          <a:prstGeom prst="roundRect">
            <a:avLst/>
          </a:prstGeom>
          <a:solidFill>
            <a:srgbClr val="3AA082"/>
          </a:solidFill>
        </p:spPr>
        <p:txBody>
          <a:bodyPr/>
          <a:lstStyle/>
          <a:p>
            <a:pPr algn="ctr">
              <a:lnSpc>
                <a:spcPts val="2200"/>
              </a:lnSpc>
              <a:spcBef>
                <a:spcPct val="20000"/>
              </a:spcBef>
              <a:spcAft>
                <a:spcPts val="600"/>
              </a:spcAft>
              <a:buFont typeface="Arial" charset="0"/>
              <a:buNone/>
            </a:pPr>
            <a:r>
              <a:rPr lang="en-US" sz="2600" b="1" dirty="0">
                <a:solidFill>
                  <a:srgbClr val="F8F6E3"/>
                </a:solidFill>
                <a:latin typeface="Calibri" charset="0"/>
              </a:rPr>
              <a:t>The Diagnostic and Statistical Manual</a:t>
            </a:r>
          </a:p>
          <a:p>
            <a:pPr>
              <a:lnSpc>
                <a:spcPts val="2200"/>
              </a:lnSpc>
              <a:spcBef>
                <a:spcPct val="20000"/>
              </a:spcBef>
              <a:spcAft>
                <a:spcPts val="600"/>
              </a:spcAft>
              <a:buFont typeface="Wingdings" charset="0"/>
              <a:buChar char="§"/>
            </a:pPr>
            <a:r>
              <a:rPr lang="en-US" sz="2600" dirty="0">
                <a:solidFill>
                  <a:srgbClr val="F8F6E3"/>
                </a:solidFill>
                <a:latin typeface="Calibri" charset="0"/>
              </a:rPr>
              <a:t>It</a:t>
            </a:r>
            <a:r>
              <a:rPr lang="ja-JP" altLang="en-US" sz="2600" dirty="0">
                <a:solidFill>
                  <a:srgbClr val="F8F6E3"/>
                </a:solidFill>
                <a:latin typeface="Calibri" charset="0"/>
              </a:rPr>
              <a:t>’</a:t>
            </a:r>
            <a:r>
              <a:rPr lang="en-US" sz="2600" dirty="0">
                <a:solidFill>
                  <a:srgbClr val="F8F6E3"/>
                </a:solidFill>
                <a:latin typeface="Calibri" charset="0"/>
              </a:rPr>
              <a:t>s easier to count cases of autism if we have a clear definition.</a:t>
            </a:r>
          </a:p>
          <a:p>
            <a:pPr>
              <a:lnSpc>
                <a:spcPts val="2200"/>
              </a:lnSpc>
              <a:spcBef>
                <a:spcPct val="20000"/>
              </a:spcBef>
              <a:spcAft>
                <a:spcPts val="600"/>
              </a:spcAft>
              <a:buFont typeface="Wingdings" charset="0"/>
              <a:buChar char="§"/>
            </a:pPr>
            <a:r>
              <a:rPr lang="en-US" sz="2600" dirty="0">
                <a:solidFill>
                  <a:srgbClr val="F8F6E3"/>
                </a:solidFill>
                <a:latin typeface="Calibri" charset="0"/>
              </a:rPr>
              <a:t>Versions: DSM</a:t>
            </a:r>
            <a:r>
              <a:rPr lang="en-US" sz="2600" dirty="0" smtClean="0">
                <a:solidFill>
                  <a:srgbClr val="F8F6E3"/>
                </a:solidFill>
                <a:latin typeface="Calibri" charset="0"/>
              </a:rPr>
              <a:t>-V (2013)</a:t>
            </a:r>
          </a:p>
          <a:p>
            <a:pPr>
              <a:lnSpc>
                <a:spcPts val="2200"/>
              </a:lnSpc>
              <a:spcBef>
                <a:spcPct val="20000"/>
              </a:spcBef>
              <a:spcAft>
                <a:spcPts val="600"/>
              </a:spcAft>
              <a:buFont typeface="Wingdings" charset="0"/>
              <a:buChar char="§"/>
            </a:pPr>
            <a:r>
              <a:rPr lang="en-US" sz="2600" dirty="0" smtClean="0">
                <a:solidFill>
                  <a:srgbClr val="F8F6E3"/>
                </a:solidFill>
                <a:latin typeface="Calibri" charset="0"/>
              </a:rPr>
              <a:t>The </a:t>
            </a:r>
            <a:r>
              <a:rPr lang="en-US" sz="2600" dirty="0">
                <a:solidFill>
                  <a:srgbClr val="F8F6E3"/>
                </a:solidFill>
                <a:latin typeface="Calibri" charset="0"/>
              </a:rPr>
              <a:t>DSM is used to justify payment for treatment.</a:t>
            </a:r>
          </a:p>
          <a:p>
            <a:pPr>
              <a:lnSpc>
                <a:spcPts val="2200"/>
              </a:lnSpc>
              <a:spcBef>
                <a:spcPct val="20000"/>
              </a:spcBef>
              <a:spcAft>
                <a:spcPts val="600"/>
              </a:spcAft>
              <a:buFont typeface="Wingdings" charset="0"/>
              <a:buChar char="§"/>
            </a:pPr>
            <a:r>
              <a:rPr lang="en-US" sz="2600" dirty="0">
                <a:solidFill>
                  <a:srgbClr val="F8F6E3"/>
                </a:solidFill>
                <a:latin typeface="Calibri" charset="0"/>
              </a:rPr>
              <a:t>It</a:t>
            </a:r>
            <a:r>
              <a:rPr lang="ja-JP" altLang="en-US" sz="2600" dirty="0">
                <a:solidFill>
                  <a:srgbClr val="F8F6E3"/>
                </a:solidFill>
                <a:latin typeface="Calibri" charset="0"/>
              </a:rPr>
              <a:t>’</a:t>
            </a:r>
            <a:r>
              <a:rPr lang="en-US" sz="2600" dirty="0">
                <a:solidFill>
                  <a:srgbClr val="F8F6E3"/>
                </a:solidFill>
                <a:latin typeface="Calibri" charset="0"/>
              </a:rPr>
              <a:t>s consistent with diagnoses used by medical doctors worldwide.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l="4694" t="2982"/>
          <a:stretch>
            <a:fillRect/>
          </a:stretch>
        </p:blipFill>
        <p:spPr bwMode="auto">
          <a:xfrm rot="1660624">
            <a:off x="7208838" y="4332288"/>
            <a:ext cx="1482725" cy="2312987"/>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21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Therapies</a:t>
            </a:r>
            <a:endParaRPr lang="en-US" dirty="0"/>
          </a:p>
        </p:txBody>
      </p:sp>
      <p:sp>
        <p:nvSpPr>
          <p:cNvPr id="3" name="Content Placeholder 2"/>
          <p:cNvSpPr>
            <a:spLocks noGrp="1"/>
          </p:cNvSpPr>
          <p:nvPr>
            <p:ph idx="1"/>
          </p:nvPr>
        </p:nvSpPr>
        <p:spPr/>
        <p:txBody>
          <a:bodyPr/>
          <a:lstStyle/>
          <a:p>
            <a:r>
              <a:rPr lang="en-US" dirty="0" smtClean="0"/>
              <a:t>Goal: Teach people new, more constructive ways of thinking and feeling</a:t>
            </a:r>
          </a:p>
          <a:p>
            <a:pPr lvl="1"/>
            <a:r>
              <a:rPr lang="en-US" dirty="0" smtClean="0"/>
              <a:t>Overcoming self-defeating thoughts</a:t>
            </a:r>
          </a:p>
          <a:p>
            <a:pPr marL="457200" lvl="1" indent="0">
              <a:buNone/>
            </a:pPr>
            <a:endParaRPr lang="en-US" dirty="0"/>
          </a:p>
        </p:txBody>
      </p:sp>
      <p:pic>
        <p:nvPicPr>
          <p:cNvPr id="4" name="Picture 3"/>
          <p:cNvPicPr>
            <a:picLocks noChangeAspect="1"/>
          </p:cNvPicPr>
          <p:nvPr/>
        </p:nvPicPr>
        <p:blipFill>
          <a:blip r:embed="rId3"/>
          <a:stretch>
            <a:fillRect/>
          </a:stretch>
        </p:blipFill>
        <p:spPr>
          <a:xfrm>
            <a:off x="289168" y="4026755"/>
            <a:ext cx="8397632" cy="2099408"/>
          </a:xfrm>
          <a:prstGeom prst="rect">
            <a:avLst/>
          </a:prstGeom>
        </p:spPr>
      </p:pic>
    </p:spTree>
    <p:extLst>
      <p:ext uri="{BB962C8B-B14F-4D97-AF65-F5344CB8AC3E}">
        <p14:creationId xmlns:p14="http://schemas.microsoft.com/office/powerpoint/2010/main" val="254793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solidFill>
                  <a:srgbClr val="F36F21"/>
                </a:solidFill>
                <a:ea typeface="+mj-ea"/>
              </a:rPr>
              <a:t>Critiques of Diagnosing with the DSM</a:t>
            </a:r>
            <a:endParaRPr lang="en-US" b="1" dirty="0">
              <a:solidFill>
                <a:srgbClr val="F36F21"/>
              </a:solidFill>
              <a:ea typeface="+mj-ea"/>
            </a:endParaRPr>
          </a:p>
        </p:txBody>
      </p:sp>
      <p:sp>
        <p:nvSpPr>
          <p:cNvPr id="3" name="Content Placeholder 2"/>
          <p:cNvSpPr>
            <a:spLocks noGrp="1"/>
          </p:cNvSpPr>
          <p:nvPr>
            <p:ph idx="1"/>
          </p:nvPr>
        </p:nvSpPr>
        <p:spPr>
          <a:xfrm>
            <a:off x="457200" y="1600200"/>
            <a:ext cx="8229600" cy="4837113"/>
          </a:xfrm>
          <a:prstGeom prst="roundRect">
            <a:avLst/>
          </a:prstGeom>
          <a:solidFill>
            <a:srgbClr val="444EA2"/>
          </a:solidFill>
        </p:spPr>
        <p:txBody>
          <a:bodyPr>
            <a:noAutofit/>
          </a:bodyPr>
          <a:lstStyle/>
          <a:p>
            <a:pPr marL="466725" indent="-466725">
              <a:lnSpc>
                <a:spcPts val="2800"/>
              </a:lnSpc>
              <a:spcBef>
                <a:spcPct val="0"/>
              </a:spcBef>
              <a:spcAft>
                <a:spcPts val="600"/>
              </a:spcAft>
              <a:buFont typeface="Arial" charset="0"/>
              <a:buNone/>
            </a:pPr>
            <a:r>
              <a:rPr lang="en-US">
                <a:solidFill>
                  <a:srgbClr val="F8F6E3"/>
                </a:solidFill>
                <a:latin typeface="Calibri" charset="0"/>
              </a:rPr>
              <a:t>1.  The DSM calls</a:t>
            </a:r>
            <a:r>
              <a:rPr lang="en-US" b="1">
                <a:solidFill>
                  <a:srgbClr val="F8F6E3"/>
                </a:solidFill>
                <a:latin typeface="Calibri" charset="0"/>
              </a:rPr>
              <a:t> too many </a:t>
            </a:r>
            <a:r>
              <a:rPr lang="en-US">
                <a:solidFill>
                  <a:srgbClr val="F8F6E3"/>
                </a:solidFill>
                <a:latin typeface="Calibri" charset="0"/>
              </a:rPr>
              <a:t>people     </a:t>
            </a:r>
            <a:r>
              <a:rPr lang="ja-JP" altLang="en-US">
                <a:solidFill>
                  <a:srgbClr val="F8F6E3"/>
                </a:solidFill>
                <a:latin typeface="Calibri" charset="0"/>
              </a:rPr>
              <a:t>“</a:t>
            </a:r>
            <a:r>
              <a:rPr lang="en-US">
                <a:solidFill>
                  <a:srgbClr val="F8F6E3"/>
                </a:solidFill>
                <a:latin typeface="Calibri" charset="0"/>
              </a:rPr>
              <a:t>disordered.</a:t>
            </a:r>
            <a:r>
              <a:rPr lang="ja-JP" altLang="en-US">
                <a:solidFill>
                  <a:srgbClr val="F8F6E3"/>
                </a:solidFill>
                <a:latin typeface="Calibri" charset="0"/>
              </a:rPr>
              <a:t>”</a:t>
            </a:r>
            <a:endParaRPr lang="en-US">
              <a:solidFill>
                <a:srgbClr val="F8F6E3"/>
              </a:solidFill>
              <a:latin typeface="Calibri" charset="0"/>
            </a:endParaRPr>
          </a:p>
          <a:p>
            <a:pPr marL="466725" indent="-466725">
              <a:lnSpc>
                <a:spcPts val="2800"/>
              </a:lnSpc>
              <a:spcBef>
                <a:spcPct val="0"/>
              </a:spcBef>
              <a:spcAft>
                <a:spcPts val="600"/>
              </a:spcAft>
              <a:buFont typeface="Arial" charset="0"/>
              <a:buAutoNum type="arabicPeriod" startAt="2"/>
            </a:pPr>
            <a:r>
              <a:rPr lang="en-US">
                <a:solidFill>
                  <a:srgbClr val="F8F6E3"/>
                </a:solidFill>
                <a:latin typeface="Calibri" charset="0"/>
              </a:rPr>
              <a:t>The border between diagnoses, or between disorder and normal, seems </a:t>
            </a:r>
            <a:r>
              <a:rPr lang="en-US" b="1">
                <a:solidFill>
                  <a:srgbClr val="F8F6E3"/>
                </a:solidFill>
                <a:latin typeface="Calibri" charset="0"/>
              </a:rPr>
              <a:t>arbitrary</a:t>
            </a:r>
            <a:r>
              <a:rPr lang="en-US">
                <a:solidFill>
                  <a:srgbClr val="F8F6E3"/>
                </a:solidFill>
                <a:latin typeface="Calibri" charset="0"/>
              </a:rPr>
              <a:t>.</a:t>
            </a:r>
          </a:p>
          <a:p>
            <a:pPr marL="466725" indent="-466725">
              <a:lnSpc>
                <a:spcPts val="2800"/>
              </a:lnSpc>
              <a:spcBef>
                <a:spcPct val="0"/>
              </a:spcBef>
              <a:spcAft>
                <a:spcPts val="600"/>
              </a:spcAft>
              <a:buFont typeface="Arial" charset="0"/>
              <a:buAutoNum type="arabicPeriod" startAt="2"/>
            </a:pPr>
            <a:r>
              <a:rPr lang="en-US">
                <a:solidFill>
                  <a:srgbClr val="F8F6E3"/>
                </a:solidFill>
                <a:latin typeface="Calibri" charset="0"/>
              </a:rPr>
              <a:t>Decisions about what is a disorder seem to include </a:t>
            </a:r>
            <a:r>
              <a:rPr lang="en-US" b="1">
                <a:solidFill>
                  <a:srgbClr val="F8F6E3"/>
                </a:solidFill>
                <a:latin typeface="Calibri" charset="0"/>
              </a:rPr>
              <a:t>value judgments; is </a:t>
            </a:r>
            <a:r>
              <a:rPr lang="en-US">
                <a:solidFill>
                  <a:srgbClr val="F8F6E3"/>
                </a:solidFill>
                <a:latin typeface="Calibri" charset="0"/>
              </a:rPr>
              <a:t>depression necessarily deviant?</a:t>
            </a:r>
          </a:p>
          <a:p>
            <a:pPr marL="466725" indent="-466725">
              <a:lnSpc>
                <a:spcPts val="2800"/>
              </a:lnSpc>
              <a:spcBef>
                <a:spcPct val="0"/>
              </a:spcBef>
              <a:spcAft>
                <a:spcPts val="600"/>
              </a:spcAft>
              <a:buFont typeface="Arial" charset="0"/>
              <a:buAutoNum type="arabicPeriod" startAt="2"/>
            </a:pPr>
            <a:r>
              <a:rPr lang="en-US">
                <a:solidFill>
                  <a:srgbClr val="F8F6E3"/>
                </a:solidFill>
                <a:latin typeface="Calibri" charset="0"/>
              </a:rPr>
              <a:t>Diagnostic labels </a:t>
            </a:r>
            <a:r>
              <a:rPr lang="en-US" b="1">
                <a:solidFill>
                  <a:srgbClr val="F8F6E3"/>
                </a:solidFill>
                <a:latin typeface="Calibri" charset="0"/>
              </a:rPr>
              <a:t>direct how we view and interpret the world</a:t>
            </a:r>
            <a:r>
              <a:rPr lang="en-US">
                <a:solidFill>
                  <a:srgbClr val="F8F6E3"/>
                </a:solidFill>
                <a:latin typeface="Calibri" charset="0"/>
              </a:rPr>
              <a:t>, telling us which behavior and mental states to see as disordered.</a:t>
            </a:r>
          </a:p>
        </p:txBody>
      </p:sp>
    </p:spTree>
    <p:extLst>
      <p:ext uri="{BB962C8B-B14F-4D97-AF65-F5344CB8AC3E}">
        <p14:creationId xmlns:p14="http://schemas.microsoft.com/office/powerpoint/2010/main" val="1201032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nSpc>
                <a:spcPts val="3600"/>
              </a:lnSpc>
            </a:pPr>
            <a:r>
              <a:rPr lang="en-US" b="1">
                <a:solidFill>
                  <a:srgbClr val="F36F21"/>
                </a:solidFill>
                <a:latin typeface="Calibri" charset="0"/>
              </a:rPr>
              <a:t>How common are psychological disorders? </a:t>
            </a:r>
          </a:p>
        </p:txBody>
      </p:sp>
      <p:sp>
        <p:nvSpPr>
          <p:cNvPr id="17411" name="Content Placeholder 2"/>
          <p:cNvSpPr>
            <a:spLocks noGrp="1"/>
          </p:cNvSpPr>
          <p:nvPr>
            <p:ph idx="1"/>
          </p:nvPr>
        </p:nvSpPr>
        <p:spPr>
          <a:xfrm>
            <a:off x="228600" y="1308100"/>
            <a:ext cx="8932863" cy="1177925"/>
          </a:xfrm>
        </p:spPr>
        <p:txBody>
          <a:bodyPr/>
          <a:lstStyle/>
          <a:p>
            <a:pPr marL="0" indent="0" eaLnBrk="1" hangingPunct="1">
              <a:lnSpc>
                <a:spcPts val="2400"/>
              </a:lnSpc>
              <a:spcBef>
                <a:spcPct val="0"/>
              </a:spcBef>
              <a:spcAft>
                <a:spcPts val="600"/>
              </a:spcAft>
              <a:buClr>
                <a:schemeClr val="tx1"/>
              </a:buClr>
              <a:buFont typeface="Arial" charset="0"/>
              <a:buNone/>
            </a:pPr>
            <a:r>
              <a:rPr lang="en-US" sz="2600">
                <a:solidFill>
                  <a:srgbClr val="000000"/>
                </a:solidFill>
                <a:latin typeface="Calibri" charset="0"/>
              </a:rPr>
              <a:t>Countries vary greatly in the percentage of people reporting mental health issues in the past year.</a:t>
            </a: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r="7373"/>
          <a:stretch>
            <a:fillRect/>
          </a:stretch>
        </p:blipFill>
        <p:spPr bwMode="auto">
          <a:xfrm>
            <a:off x="274638" y="1960563"/>
            <a:ext cx="886936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363" y="2225675"/>
            <a:ext cx="2714625" cy="735013"/>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756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Anxiety Disorders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8375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6691313" cy="1143000"/>
          </a:xfrm>
          <a:solidFill>
            <a:srgbClr val="A0366C"/>
          </a:solidFill>
        </p:spPr>
        <p:txBody>
          <a:bodyPr lIns="274320"/>
          <a:lstStyle/>
          <a:p>
            <a:pPr algn="l" eaLnBrk="1" hangingPunct="1">
              <a:lnSpc>
                <a:spcPts val="4200"/>
              </a:lnSpc>
            </a:pPr>
            <a:r>
              <a:rPr lang="en-US" b="1">
                <a:solidFill>
                  <a:srgbClr val="F8F6E3"/>
                </a:solidFill>
                <a:latin typeface="Calibri" charset="0"/>
              </a:rPr>
              <a:t>Anxiety Disorders</a:t>
            </a:r>
          </a:p>
        </p:txBody>
      </p:sp>
      <p:graphicFrame>
        <p:nvGraphicFramePr>
          <p:cNvPr id="4" name="Content Placeholder 3"/>
          <p:cNvGraphicFramePr>
            <a:graphicFrameLocks noGrp="1"/>
          </p:cNvGraphicFramePr>
          <p:nvPr>
            <p:ph idx="1"/>
          </p:nvPr>
        </p:nvGraphicFramePr>
        <p:xfrm>
          <a:off x="-1131487" y="1514105"/>
          <a:ext cx="9048997" cy="4797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descr="C:\Users\James\Desktop\Myers 10th ppts\raw materials for PPTs\Raw materials by chapter\15 psych disorders\RF Worth imgs\CRE003739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1313" y="0"/>
            <a:ext cx="2452687" cy="2446338"/>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4252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1161</TotalTime>
  <Words>5278</Words>
  <Application>Microsoft Office PowerPoint</Application>
  <PresentationFormat>On-screen Show (4:3)</PresentationFormat>
  <Paragraphs>439</Paragraphs>
  <Slides>50</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Calibri</vt:lpstr>
      <vt:lpstr>Palatino Linotype</vt:lpstr>
      <vt:lpstr>Wingdings</vt:lpstr>
      <vt:lpstr>Office Theme</vt:lpstr>
      <vt:lpstr>Introduction to Psychological Disorders </vt:lpstr>
      <vt:lpstr>Psychological disorders are: </vt:lpstr>
      <vt:lpstr>“Deviant”? </vt:lpstr>
      <vt:lpstr>The Medical Model</vt:lpstr>
      <vt:lpstr>Classifying Psychological Disorders</vt:lpstr>
      <vt:lpstr>Critiques of Diagnosing with the DSM</vt:lpstr>
      <vt:lpstr>How common are psychological disorders? </vt:lpstr>
      <vt:lpstr>Anxiety Disorders </vt:lpstr>
      <vt:lpstr>Anxiety Disorders</vt:lpstr>
      <vt:lpstr>GAD: Generalized Anxiety Disorder </vt:lpstr>
      <vt:lpstr>GAD: DSM Criteria</vt:lpstr>
      <vt:lpstr>Panic Disorder: “I’m Dying” </vt:lpstr>
      <vt:lpstr>Panic Disorder: DSM Criteria</vt:lpstr>
      <vt:lpstr>Specific Phobia</vt:lpstr>
      <vt:lpstr>Biology and Anxiety:  An Evolutionary Perspective</vt:lpstr>
      <vt:lpstr>Obsessive-Compulsive Disorder [OCD]</vt:lpstr>
      <vt:lpstr>Common OCD Behaviors</vt:lpstr>
      <vt:lpstr>PowerPoint Presentation</vt:lpstr>
      <vt:lpstr>Post-Traumatic Stress Disorder [PTSD]</vt:lpstr>
      <vt:lpstr>Mood Disorders</vt:lpstr>
      <vt:lpstr>Mood Disorders </vt:lpstr>
      <vt:lpstr>Major Depressive Episode: DSM Criteria</vt:lpstr>
      <vt:lpstr>Depression is Everywhere</vt:lpstr>
      <vt:lpstr>Seasonal Affective Disorder [SAD]</vt:lpstr>
      <vt:lpstr>Bipolar Disorder </vt:lpstr>
      <vt:lpstr>Manic Episode: DSM Criteria</vt:lpstr>
      <vt:lpstr>Understanding Mood Disorders</vt:lpstr>
      <vt:lpstr>PowerPoint Presentation</vt:lpstr>
      <vt:lpstr>Biology of Depression: Genetics</vt:lpstr>
      <vt:lpstr>Biology of Depression: The Brain</vt:lpstr>
      <vt:lpstr>Preventing or Reducing Depression:  Using Knowledge of the Biology of Depression </vt:lpstr>
      <vt:lpstr>PowerPoint Presentation</vt:lpstr>
      <vt:lpstr>Depressive Explanatory Style</vt:lpstr>
      <vt:lpstr>Schizophrenia</vt:lpstr>
      <vt:lpstr>Schizophrenia:</vt:lpstr>
      <vt:lpstr>Positive and Negative Symptoms of Schizophrenia</vt:lpstr>
      <vt:lpstr>Schizophrenia Symptoms: Problems in Thinking and Speaking</vt:lpstr>
      <vt:lpstr>Schizophrenia Symptoms: Disturbed Perceptions</vt:lpstr>
      <vt:lpstr>PowerPoint Presentation</vt:lpstr>
      <vt:lpstr>Onset and Development of Schizophrenia</vt:lpstr>
      <vt:lpstr>Subtypes of Schizophrenia </vt:lpstr>
      <vt:lpstr>PowerPoint Presentation</vt:lpstr>
      <vt:lpstr>Understanding Schizophrenia</vt:lpstr>
      <vt:lpstr>Therapy</vt:lpstr>
      <vt:lpstr>PowerPoint Presentation</vt:lpstr>
      <vt:lpstr>Psychological Treatment</vt:lpstr>
      <vt:lpstr>Psychoanalytic/Psychodynamic Therapy </vt:lpstr>
      <vt:lpstr>Humanistic Therapy:  Client-centered Therapy</vt:lpstr>
      <vt:lpstr>Behavior Therapies</vt:lpstr>
      <vt:lpstr>Cognitive Therapies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Psychology</dc:title>
  <dc:creator>Laura Johnson</dc:creator>
  <cp:lastModifiedBy>Yoshi</cp:lastModifiedBy>
  <cp:revision>74</cp:revision>
  <cp:lastPrinted>2013-09-10T16:31:18Z</cp:lastPrinted>
  <dcterms:created xsi:type="dcterms:W3CDTF">2013-09-10T15:08:33Z</dcterms:created>
  <dcterms:modified xsi:type="dcterms:W3CDTF">2016-12-10T20:02:06Z</dcterms:modified>
</cp:coreProperties>
</file>