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7EE3E0-E7D3-4092-9B92-289F100E58C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11C5BE2-FBA5-4846-876F-84EA6A4A9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761B4D1-48CF-45D9-BD79-AAE13A2A53BF}"/>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AF659923-92AD-4A7E-8934-B3ADB43F85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52110D0-234E-4B9C-AFE3-2F531CC0FDF0}"/>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24732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61399-29DB-4BED-B489-1DDC256A164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AE65E19-810B-46F5-80A6-98EB1D36DB3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FE73DEF-2CBC-494A-97CC-366CD38FD0C6}"/>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EE66E3F1-C127-45FE-BA4B-1B25265D71A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FD9BD2-86D0-497D-B841-810B2AC6FB39}"/>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246477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49F89F9-DF0A-4BE2-B28A-1F974C9BCA5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BA328D2-7A1F-49B9-8836-30AB179B1E8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D85347-979E-4F66-B287-200C2ED5EB04}"/>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1552E3A5-0639-4398-B26F-B4EF02DAEC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3294DEC-CC61-4584-BD9D-20E15B87CE2D}"/>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413392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201032-0290-4DC5-9DCE-44CF95D297F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AE6C748-77AB-4AA9-AD90-1305FC6CFFB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B9B28FB-CF38-486B-BD32-371F512ECE28}"/>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406703CC-9F90-485B-8936-8760D59284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68CF72-7FFA-4616-B1FD-C792750BFBFA}"/>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314584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53D16-900D-4606-AEEE-86079FAC196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E2B2829-E251-4311-A46C-95A7E5BB38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F9EDA5E-863A-43F0-A2E0-EE31B954B56F}"/>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38350DD0-A9A9-4226-81F4-37D51C0D5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29D7B82-974F-407B-822E-4C16C33E6517}"/>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339434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E3043-9EB4-4949-8DFC-7CE5D8FE993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B9ED6D-5BF7-4BAF-B48B-8C5130AF471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165ED38-DD85-498C-8314-F8A8AC75934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C669300-0830-4FA5-8E49-109DF768C50E}"/>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id="{F830EE65-4A3C-4CED-AA82-D01D03AC66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763621-FB92-4F74-88C7-38AD445829BA}"/>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362759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D36080-256D-4C69-B677-2A3BD8C15C6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06F000-2270-4C95-A7FE-5BE13EF49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F3CE7C0-D1F4-4873-9B04-CC7D0ACC3BC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A07A7C6-B7E0-46C7-A363-FC8AF4CC4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EAA9C44-46B3-4A58-A81D-ED01BEE7915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769CD57-A4B1-4D6E-A61A-77F06E03FD8E}"/>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8" name="頁尾版面配置區 7">
            <a:extLst>
              <a:ext uri="{FF2B5EF4-FFF2-40B4-BE49-F238E27FC236}">
                <a16:creationId xmlns:a16="http://schemas.microsoft.com/office/drawing/2014/main" id="{452E74A2-3E40-44E2-8C5D-6512B63D0FD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0DB4397-EDF1-484A-99F1-ACB80D515377}"/>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256435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203A28-9B04-4782-AFCF-120D14A4EB6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2E6F1A8-E2B6-4224-97F7-421F8606A060}"/>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4" name="頁尾版面配置區 3">
            <a:extLst>
              <a:ext uri="{FF2B5EF4-FFF2-40B4-BE49-F238E27FC236}">
                <a16:creationId xmlns:a16="http://schemas.microsoft.com/office/drawing/2014/main" id="{6C2BCE97-B391-4C5A-9B20-CE5150F487A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A5F6CB4-B4C9-419F-8788-92FC9C04F70D}"/>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96270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7BC6924-E7FB-4402-AF02-6B4F6DB072C2}"/>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3" name="頁尾版面配置區 2">
            <a:extLst>
              <a:ext uri="{FF2B5EF4-FFF2-40B4-BE49-F238E27FC236}">
                <a16:creationId xmlns:a16="http://schemas.microsoft.com/office/drawing/2014/main" id="{C1F2A733-8D60-414E-9760-8FDD1B816BE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10F684D-24F7-4DE8-A17E-25FDC38589F9}"/>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48022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42F6F-D4D2-4A89-9A9F-8B315F91949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93973B2-C017-45D5-8542-4DCAC9660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BD788FD-9276-4124-A6EF-17121CEBC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277E87E-8FB9-4327-8FAD-9E175CC43040}"/>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id="{BFE29AB1-DDAA-4536-8141-676ED8ADF4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FFEC437-C648-4F2C-B015-3992FA603D5B}"/>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356420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BA0082-619E-45B0-A65E-EBC0F2FC727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C6C6B26-655C-493E-BE2D-9CE03FCC0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C9FD433-2236-4C75-A692-993BA5B76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4F06148-C5D1-4648-BBDF-387ED943D74D}"/>
              </a:ext>
            </a:extLst>
          </p:cNvPr>
          <p:cNvSpPr>
            <a:spLocks noGrp="1"/>
          </p:cNvSpPr>
          <p:nvPr>
            <p:ph type="dt" sz="half" idx="10"/>
          </p:nvPr>
        </p:nvSpPr>
        <p:spPr/>
        <p:txBody>
          <a:bodyPr/>
          <a:lstStyle/>
          <a:p>
            <a:fld id="{D60EFE5A-93D5-4673-8131-E23A9A2FC779}" type="datetimeFigureOut">
              <a:rPr lang="zh-TW" altLang="en-US" smtClean="0"/>
              <a:t>2023/6/7</a:t>
            </a:fld>
            <a:endParaRPr lang="zh-TW" altLang="en-US"/>
          </a:p>
        </p:txBody>
      </p:sp>
      <p:sp>
        <p:nvSpPr>
          <p:cNvPr id="6" name="頁尾版面配置區 5">
            <a:extLst>
              <a:ext uri="{FF2B5EF4-FFF2-40B4-BE49-F238E27FC236}">
                <a16:creationId xmlns:a16="http://schemas.microsoft.com/office/drawing/2014/main" id="{D26565A1-6D12-452A-AFE0-E948B42C05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F6FABD4-6EB0-45BC-9FEF-BB9B8521C33B}"/>
              </a:ext>
            </a:extLst>
          </p:cNvPr>
          <p:cNvSpPr>
            <a:spLocks noGrp="1"/>
          </p:cNvSpPr>
          <p:nvPr>
            <p:ph type="sldNum" sz="quarter" idx="12"/>
          </p:nvPr>
        </p:nvSpPr>
        <p:spPr/>
        <p:txBody>
          <a:body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108148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B8D06AF-C10D-42E8-8995-259A18779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03069BF-417D-41AE-A465-D94BD5DE4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456266-B46F-4391-A0F2-C14DF6066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EFE5A-93D5-4673-8131-E23A9A2FC779}" type="datetimeFigureOut">
              <a:rPr lang="zh-TW" altLang="en-US" smtClean="0"/>
              <a:t>2023/6/7</a:t>
            </a:fld>
            <a:endParaRPr lang="zh-TW" altLang="en-US"/>
          </a:p>
        </p:txBody>
      </p:sp>
      <p:sp>
        <p:nvSpPr>
          <p:cNvPr id="5" name="頁尾版面配置區 4">
            <a:extLst>
              <a:ext uri="{FF2B5EF4-FFF2-40B4-BE49-F238E27FC236}">
                <a16:creationId xmlns:a16="http://schemas.microsoft.com/office/drawing/2014/main" id="{AB77C087-D2A3-4E0A-8779-C53E60903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7BD7974-54DA-43AC-B35B-33462317C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32995-FCA9-4E57-8276-55094DCE61A9}" type="slidenum">
              <a:rPr lang="zh-TW" altLang="en-US" smtClean="0"/>
              <a:t>‹#›</a:t>
            </a:fld>
            <a:endParaRPr lang="zh-TW" altLang="en-US"/>
          </a:p>
        </p:txBody>
      </p:sp>
    </p:spTree>
    <p:extLst>
      <p:ext uri="{BB962C8B-B14F-4D97-AF65-F5344CB8AC3E}">
        <p14:creationId xmlns:p14="http://schemas.microsoft.com/office/powerpoint/2010/main" val="203473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BE4F7-A852-4233-9BAF-CFAFE039E7FB}"/>
              </a:ext>
            </a:extLst>
          </p:cNvPr>
          <p:cNvSpPr>
            <a:spLocks noGrp="1"/>
          </p:cNvSpPr>
          <p:nvPr>
            <p:ph type="ctrTitle"/>
          </p:nvPr>
        </p:nvSpPr>
        <p:spPr/>
        <p:txBody>
          <a:bodyPr/>
          <a:lstStyle/>
          <a:p>
            <a:r>
              <a:rPr lang="en-US" altLang="zh-TW" dirty="0"/>
              <a:t>JAVA</a:t>
            </a:r>
            <a:r>
              <a:rPr lang="zh-TW" altLang="en-US" dirty="0"/>
              <a:t> 期末報告</a:t>
            </a:r>
          </a:p>
        </p:txBody>
      </p:sp>
      <p:sp>
        <p:nvSpPr>
          <p:cNvPr id="3" name="副標題 2">
            <a:extLst>
              <a:ext uri="{FF2B5EF4-FFF2-40B4-BE49-F238E27FC236}">
                <a16:creationId xmlns:a16="http://schemas.microsoft.com/office/drawing/2014/main" id="{800BFFD4-B7A6-436D-9DF4-C8FB49382FFA}"/>
              </a:ext>
            </a:extLst>
          </p:cNvPr>
          <p:cNvSpPr>
            <a:spLocks noGrp="1"/>
          </p:cNvSpPr>
          <p:nvPr>
            <p:ph type="subTitle" idx="1"/>
          </p:nvPr>
        </p:nvSpPr>
        <p:spPr/>
        <p:txBody>
          <a:bodyPr/>
          <a:lstStyle/>
          <a:p>
            <a:r>
              <a:rPr lang="en-US" altLang="zh-TW" dirty="0"/>
              <a:t>D11016150</a:t>
            </a:r>
            <a:r>
              <a:rPr lang="zh-TW" altLang="en-US" dirty="0"/>
              <a:t>  余紀煬</a:t>
            </a:r>
          </a:p>
        </p:txBody>
      </p:sp>
    </p:spTree>
    <p:extLst>
      <p:ext uri="{BB962C8B-B14F-4D97-AF65-F5344CB8AC3E}">
        <p14:creationId xmlns:p14="http://schemas.microsoft.com/office/powerpoint/2010/main" val="222684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016C0-2E51-4774-AD4E-3C228C71DF69}"/>
              </a:ext>
            </a:extLst>
          </p:cNvPr>
          <p:cNvSpPr>
            <a:spLocks noGrp="1"/>
          </p:cNvSpPr>
          <p:nvPr>
            <p:ph type="title"/>
          </p:nvPr>
        </p:nvSpPr>
        <p:spPr/>
        <p:txBody>
          <a:bodyPr/>
          <a:lstStyle/>
          <a:p>
            <a:r>
              <a:rPr lang="en-US" altLang="zh-TW" dirty="0"/>
              <a:t>4.</a:t>
            </a:r>
            <a:r>
              <a:rPr lang="zh-TW" altLang="en-US" dirty="0"/>
              <a:t>連線功能</a:t>
            </a:r>
            <a:r>
              <a:rPr lang="en-US" altLang="zh-TW" dirty="0"/>
              <a:t>-server</a:t>
            </a:r>
            <a:r>
              <a:rPr lang="zh-TW" altLang="en-US" dirty="0"/>
              <a:t>端</a:t>
            </a:r>
          </a:p>
        </p:txBody>
      </p:sp>
      <p:pic>
        <p:nvPicPr>
          <p:cNvPr id="5" name="內容版面配置區 4">
            <a:extLst>
              <a:ext uri="{FF2B5EF4-FFF2-40B4-BE49-F238E27FC236}">
                <a16:creationId xmlns:a16="http://schemas.microsoft.com/office/drawing/2014/main" id="{07E2028A-B855-4567-B01D-412B3A6BE89E}"/>
              </a:ext>
            </a:extLst>
          </p:cNvPr>
          <p:cNvPicPr>
            <a:picLocks noGrp="1" noChangeAspect="1"/>
          </p:cNvPicPr>
          <p:nvPr>
            <p:ph idx="1"/>
          </p:nvPr>
        </p:nvPicPr>
        <p:blipFill>
          <a:blip r:embed="rId2"/>
          <a:stretch>
            <a:fillRect/>
          </a:stretch>
        </p:blipFill>
        <p:spPr>
          <a:xfrm>
            <a:off x="838200" y="1613612"/>
            <a:ext cx="4754772" cy="2762908"/>
          </a:xfrm>
        </p:spPr>
      </p:pic>
      <p:pic>
        <p:nvPicPr>
          <p:cNvPr id="7" name="圖片 6">
            <a:extLst>
              <a:ext uri="{FF2B5EF4-FFF2-40B4-BE49-F238E27FC236}">
                <a16:creationId xmlns:a16="http://schemas.microsoft.com/office/drawing/2014/main" id="{7CCF95BB-952D-4A68-8556-6DCBFC215517}"/>
              </a:ext>
            </a:extLst>
          </p:cNvPr>
          <p:cNvPicPr>
            <a:picLocks noChangeAspect="1"/>
          </p:cNvPicPr>
          <p:nvPr/>
        </p:nvPicPr>
        <p:blipFill>
          <a:blip r:embed="rId3"/>
          <a:stretch>
            <a:fillRect/>
          </a:stretch>
        </p:blipFill>
        <p:spPr>
          <a:xfrm>
            <a:off x="5861383" y="365125"/>
            <a:ext cx="3468206" cy="6404994"/>
          </a:xfrm>
          <a:prstGeom prst="rect">
            <a:avLst/>
          </a:prstGeom>
        </p:spPr>
      </p:pic>
      <p:sp>
        <p:nvSpPr>
          <p:cNvPr id="4" name="文字方塊 3">
            <a:extLst>
              <a:ext uri="{FF2B5EF4-FFF2-40B4-BE49-F238E27FC236}">
                <a16:creationId xmlns:a16="http://schemas.microsoft.com/office/drawing/2014/main" id="{71190644-4C1B-58A4-95FA-A9873D6B2CFA}"/>
              </a:ext>
            </a:extLst>
          </p:cNvPr>
          <p:cNvSpPr txBox="1"/>
          <p:nvPr/>
        </p:nvSpPr>
        <p:spPr>
          <a:xfrm>
            <a:off x="9598001" y="365125"/>
            <a:ext cx="2346349" cy="2308324"/>
          </a:xfrm>
          <a:prstGeom prst="rect">
            <a:avLst/>
          </a:prstGeom>
          <a:noFill/>
        </p:spPr>
        <p:txBody>
          <a:bodyPr wrap="square" rtlCol="0">
            <a:spAutoFit/>
          </a:bodyPr>
          <a:lstStyle/>
          <a:p>
            <a:r>
              <a:rPr lang="zh-TW" altLang="en-US" dirty="0"/>
              <a:t> 先建立</a:t>
            </a:r>
            <a:r>
              <a:rPr lang="en-US" altLang="zh-TW" dirty="0" err="1"/>
              <a:t>serversocket</a:t>
            </a:r>
            <a:r>
              <a:rPr lang="zh-TW" altLang="en-US" dirty="0"/>
              <a:t>並設定埠號後，再來使用</a:t>
            </a:r>
            <a:r>
              <a:rPr lang="en-US" altLang="zh-TW" dirty="0"/>
              <a:t>accept</a:t>
            </a:r>
            <a:r>
              <a:rPr lang="zh-TW" altLang="en-US" dirty="0"/>
              <a:t>方法，可以取得</a:t>
            </a:r>
            <a:r>
              <a:rPr lang="en-US" altLang="zh-TW" dirty="0"/>
              <a:t>socket</a:t>
            </a:r>
            <a:r>
              <a:rPr lang="zh-TW" altLang="en-US" dirty="0"/>
              <a:t>物件，接著建立</a:t>
            </a:r>
            <a:r>
              <a:rPr lang="en-US" altLang="zh-TW" dirty="0"/>
              <a:t>input/outstream</a:t>
            </a:r>
            <a:r>
              <a:rPr lang="zh-TW" altLang="en-US" dirty="0"/>
              <a:t>去當作出入口的通道，好讓資料通過。</a:t>
            </a:r>
          </a:p>
        </p:txBody>
      </p:sp>
    </p:spTree>
    <p:extLst>
      <p:ext uri="{BB962C8B-B14F-4D97-AF65-F5344CB8AC3E}">
        <p14:creationId xmlns:p14="http://schemas.microsoft.com/office/powerpoint/2010/main" val="101602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35E46-5830-4396-8901-A9A01FBB5049}"/>
              </a:ext>
            </a:extLst>
          </p:cNvPr>
          <p:cNvSpPr>
            <a:spLocks noGrp="1"/>
          </p:cNvSpPr>
          <p:nvPr>
            <p:ph type="title"/>
          </p:nvPr>
        </p:nvSpPr>
        <p:spPr/>
        <p:txBody>
          <a:bodyPr/>
          <a:lstStyle/>
          <a:p>
            <a:r>
              <a:rPr lang="en-US" altLang="zh-TW" dirty="0"/>
              <a:t>4.</a:t>
            </a:r>
            <a:r>
              <a:rPr lang="zh-TW" altLang="en-US" dirty="0"/>
              <a:t>連線功能</a:t>
            </a:r>
            <a:r>
              <a:rPr lang="en-US" altLang="zh-TW" dirty="0"/>
              <a:t>-client</a:t>
            </a:r>
            <a:r>
              <a:rPr lang="zh-TW" altLang="en-US" dirty="0"/>
              <a:t>端</a:t>
            </a:r>
          </a:p>
        </p:txBody>
      </p:sp>
      <p:pic>
        <p:nvPicPr>
          <p:cNvPr id="5" name="內容版面配置區 4">
            <a:extLst>
              <a:ext uri="{FF2B5EF4-FFF2-40B4-BE49-F238E27FC236}">
                <a16:creationId xmlns:a16="http://schemas.microsoft.com/office/drawing/2014/main" id="{BF32479F-7D62-40B5-96E8-2BA71AA17935}"/>
              </a:ext>
            </a:extLst>
          </p:cNvPr>
          <p:cNvPicPr>
            <a:picLocks noGrp="1" noChangeAspect="1"/>
          </p:cNvPicPr>
          <p:nvPr>
            <p:ph idx="1"/>
          </p:nvPr>
        </p:nvPicPr>
        <p:blipFill>
          <a:blip r:embed="rId2"/>
          <a:stretch>
            <a:fillRect/>
          </a:stretch>
        </p:blipFill>
        <p:spPr>
          <a:xfrm>
            <a:off x="6619875" y="365125"/>
            <a:ext cx="4648393" cy="6260959"/>
          </a:xfrm>
        </p:spPr>
      </p:pic>
      <p:sp>
        <p:nvSpPr>
          <p:cNvPr id="3" name="文字方塊 2">
            <a:extLst>
              <a:ext uri="{FF2B5EF4-FFF2-40B4-BE49-F238E27FC236}">
                <a16:creationId xmlns:a16="http://schemas.microsoft.com/office/drawing/2014/main" id="{3FB6BB6E-64A7-6EA9-61EF-318332CBC68A}"/>
              </a:ext>
            </a:extLst>
          </p:cNvPr>
          <p:cNvSpPr txBox="1"/>
          <p:nvPr/>
        </p:nvSpPr>
        <p:spPr>
          <a:xfrm>
            <a:off x="381000" y="1809750"/>
            <a:ext cx="5505450" cy="923330"/>
          </a:xfrm>
          <a:prstGeom prst="rect">
            <a:avLst/>
          </a:prstGeom>
          <a:noFill/>
        </p:spPr>
        <p:txBody>
          <a:bodyPr wrap="square" rtlCol="0">
            <a:spAutoFit/>
          </a:bodyPr>
          <a:lstStyle/>
          <a:p>
            <a:r>
              <a:rPr lang="zh-TW" altLang="en-US" dirty="0"/>
              <a:t>基本思路是</a:t>
            </a:r>
            <a:r>
              <a:rPr lang="en-US" altLang="zh-TW" dirty="0"/>
              <a:t>client</a:t>
            </a:r>
            <a:r>
              <a:rPr lang="zh-TW" altLang="en-US" dirty="0"/>
              <a:t>端丟資料給</a:t>
            </a:r>
            <a:r>
              <a:rPr lang="en-US" altLang="zh-TW" dirty="0"/>
              <a:t>server</a:t>
            </a:r>
            <a:r>
              <a:rPr lang="zh-TW" altLang="en-US" dirty="0"/>
              <a:t>端，讓</a:t>
            </a:r>
            <a:r>
              <a:rPr lang="en-US" altLang="zh-TW" dirty="0"/>
              <a:t>server</a:t>
            </a:r>
            <a:r>
              <a:rPr lang="zh-TW" altLang="en-US" dirty="0"/>
              <a:t>端處理資料後，把結果再丟回來，直到其中一方回答</a:t>
            </a:r>
            <a:r>
              <a:rPr lang="en-US" altLang="zh-TW" dirty="0"/>
              <a:t>4A</a:t>
            </a:r>
            <a:r>
              <a:rPr lang="zh-TW" altLang="en-US" dirty="0"/>
              <a:t>為止，所以並不用在</a:t>
            </a:r>
            <a:r>
              <a:rPr lang="en-US" altLang="zh-TW" dirty="0"/>
              <a:t>client</a:t>
            </a:r>
            <a:r>
              <a:rPr lang="zh-TW" altLang="en-US" dirty="0"/>
              <a:t>端寫入</a:t>
            </a:r>
            <a:r>
              <a:rPr lang="en-US" altLang="zh-TW" dirty="0"/>
              <a:t>1A2B</a:t>
            </a:r>
            <a:r>
              <a:rPr lang="zh-TW" altLang="en-US" dirty="0"/>
              <a:t>的程式。</a:t>
            </a:r>
          </a:p>
        </p:txBody>
      </p:sp>
    </p:spTree>
    <p:extLst>
      <p:ext uri="{BB962C8B-B14F-4D97-AF65-F5344CB8AC3E}">
        <p14:creationId xmlns:p14="http://schemas.microsoft.com/office/powerpoint/2010/main" val="47709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8864AA-C722-DB54-FA50-4AEEB08FD550}"/>
              </a:ext>
            </a:extLst>
          </p:cNvPr>
          <p:cNvSpPr>
            <a:spLocks noGrp="1"/>
          </p:cNvSpPr>
          <p:nvPr>
            <p:ph type="title"/>
          </p:nvPr>
        </p:nvSpPr>
        <p:spPr/>
        <p:txBody>
          <a:bodyPr/>
          <a:lstStyle/>
          <a:p>
            <a:r>
              <a:rPr lang="zh-TW" altLang="en-US" dirty="0"/>
              <a:t>心得感想</a:t>
            </a:r>
          </a:p>
        </p:txBody>
      </p:sp>
      <p:sp>
        <p:nvSpPr>
          <p:cNvPr id="3" name="內容版面配置區 2">
            <a:extLst>
              <a:ext uri="{FF2B5EF4-FFF2-40B4-BE49-F238E27FC236}">
                <a16:creationId xmlns:a16="http://schemas.microsoft.com/office/drawing/2014/main" id="{1277079D-F1D7-1D06-9FCD-C2E7E5064C14}"/>
              </a:ext>
            </a:extLst>
          </p:cNvPr>
          <p:cNvSpPr>
            <a:spLocks noGrp="1"/>
          </p:cNvSpPr>
          <p:nvPr>
            <p:ph idx="1"/>
          </p:nvPr>
        </p:nvSpPr>
        <p:spPr/>
        <p:txBody>
          <a:bodyPr>
            <a:normAutofit/>
          </a:bodyPr>
          <a:lstStyle/>
          <a:p>
            <a:pPr marL="0" indent="0">
              <a:buNone/>
            </a:pPr>
            <a:r>
              <a:rPr lang="zh-TW" altLang="en-US" sz="1800" dirty="0">
                <a:highlight>
                  <a:srgbClr val="FFFF00"/>
                </a:highlight>
              </a:rPr>
              <a:t>這次學習到了</a:t>
            </a:r>
            <a:r>
              <a:rPr lang="en-US" altLang="zh-TW" sz="1800" dirty="0">
                <a:highlight>
                  <a:srgbClr val="FFFF00"/>
                </a:highlight>
              </a:rPr>
              <a:t>1A2B</a:t>
            </a:r>
            <a:r>
              <a:rPr lang="zh-TW" altLang="en-US" sz="1800" dirty="0">
                <a:highlight>
                  <a:srgbClr val="FFFF00"/>
                </a:highlight>
              </a:rPr>
              <a:t>的開發原理、</a:t>
            </a:r>
            <a:r>
              <a:rPr lang="en-US" altLang="zh-TW" sz="1800" dirty="0">
                <a:highlight>
                  <a:srgbClr val="FFFF00"/>
                </a:highlight>
              </a:rPr>
              <a:t>socket</a:t>
            </a:r>
            <a:r>
              <a:rPr lang="zh-TW" altLang="en-US" sz="1800" dirty="0">
                <a:highlight>
                  <a:srgbClr val="FFFF00"/>
                </a:highlight>
              </a:rPr>
              <a:t>運用、以及如何在現有的資源下，把東西做到好。遇到的困難，就是在打程式學習中要如何去找到問題並且把功能做出來後學習到知識</a:t>
            </a:r>
            <a:r>
              <a:rPr lang="zh-TW" altLang="en-US" sz="1800" dirty="0"/>
              <a:t>，卡關最久的部分，是在處理連線功能怎麼把它做到能夠互相傳送，因為我們有把</a:t>
            </a:r>
            <a:r>
              <a:rPr lang="en-US" altLang="zh-TW" sz="1800" dirty="0"/>
              <a:t>1A2B</a:t>
            </a:r>
            <a:r>
              <a:rPr lang="zh-TW" altLang="en-US" sz="1800" dirty="0"/>
              <a:t>寫入</a:t>
            </a:r>
            <a:r>
              <a:rPr lang="en-US" altLang="zh-TW" sz="1800" dirty="0"/>
              <a:t>client</a:t>
            </a:r>
            <a:r>
              <a:rPr lang="zh-TW" altLang="en-US" sz="1800" dirty="0"/>
              <a:t>端，所以我在</a:t>
            </a:r>
            <a:r>
              <a:rPr lang="en-US" altLang="zh-TW" sz="1800" dirty="0"/>
              <a:t>server</a:t>
            </a:r>
            <a:r>
              <a:rPr lang="zh-TW" altLang="en-US" sz="1800" dirty="0"/>
              <a:t>端接收資料和</a:t>
            </a:r>
            <a:r>
              <a:rPr lang="en-US" altLang="zh-TW" sz="1800" dirty="0"/>
              <a:t>client</a:t>
            </a:r>
            <a:r>
              <a:rPr lang="zh-TW" altLang="en-US" sz="1800" dirty="0"/>
              <a:t>端接收資料，出現很大的問題，最一開始是</a:t>
            </a:r>
            <a:r>
              <a:rPr lang="en-US" altLang="zh-TW" sz="1800" dirty="0"/>
              <a:t>client</a:t>
            </a:r>
            <a:r>
              <a:rPr lang="zh-TW" altLang="en-US" sz="1800" dirty="0"/>
              <a:t>端要輸入兩次，才能輪到</a:t>
            </a:r>
            <a:r>
              <a:rPr lang="en-US" altLang="zh-TW" sz="1800" dirty="0"/>
              <a:t>server</a:t>
            </a:r>
            <a:r>
              <a:rPr lang="zh-TW" altLang="en-US" sz="1800" dirty="0"/>
              <a:t>端的玩家輸入，後來用</a:t>
            </a:r>
            <a:r>
              <a:rPr lang="en-US" altLang="zh-TW" sz="1800" dirty="0"/>
              <a:t>run and debug</a:t>
            </a:r>
            <a:r>
              <a:rPr lang="zh-TW" altLang="en-US" sz="1800" dirty="0"/>
              <a:t>發現他會因為我們在</a:t>
            </a:r>
            <a:r>
              <a:rPr lang="en-US" altLang="zh-TW" sz="1800" dirty="0"/>
              <a:t>client</a:t>
            </a:r>
            <a:r>
              <a:rPr lang="zh-TW" altLang="en-US" sz="1800" dirty="0"/>
              <a:t>端輸入後，</a:t>
            </a:r>
            <a:r>
              <a:rPr lang="en-US" altLang="zh-TW" sz="1800" dirty="0"/>
              <a:t>server</a:t>
            </a:r>
            <a:r>
              <a:rPr lang="zh-TW" altLang="en-US" sz="1800" dirty="0"/>
              <a:t>端會回傳結果給</a:t>
            </a:r>
            <a:r>
              <a:rPr lang="en-US" altLang="zh-TW" sz="1800" dirty="0"/>
              <a:t>client</a:t>
            </a:r>
            <a:r>
              <a:rPr lang="zh-TW" altLang="en-US" sz="1800" dirty="0"/>
              <a:t>端，他設定這樣算是一回合，直接判定</a:t>
            </a:r>
            <a:r>
              <a:rPr lang="en-US" altLang="zh-TW" sz="1800" dirty="0"/>
              <a:t>server</a:t>
            </a:r>
            <a:r>
              <a:rPr lang="zh-TW" altLang="en-US" sz="1800" dirty="0"/>
              <a:t>端已經輸入過了，所以直接跳給</a:t>
            </a:r>
            <a:r>
              <a:rPr lang="en-US" altLang="zh-TW" sz="1800" dirty="0"/>
              <a:t>client</a:t>
            </a:r>
            <a:r>
              <a:rPr lang="zh-TW" altLang="en-US" sz="1800" dirty="0"/>
              <a:t>端，而不讓</a:t>
            </a:r>
            <a:r>
              <a:rPr lang="en-US" altLang="zh-TW" sz="1800" dirty="0"/>
              <a:t>server</a:t>
            </a:r>
            <a:r>
              <a:rPr lang="zh-TW" altLang="en-US" sz="1800" dirty="0"/>
              <a:t>端輸入，這樣想很簡單就直接做一個判斷你這個回合是</a:t>
            </a:r>
            <a:r>
              <a:rPr lang="en-US" altLang="zh-TW" sz="1800" dirty="0"/>
              <a:t>server</a:t>
            </a:r>
            <a:r>
              <a:rPr lang="zh-TW" altLang="en-US" sz="1800" dirty="0"/>
              <a:t>端還是</a:t>
            </a:r>
            <a:r>
              <a:rPr lang="en-US" altLang="zh-TW" sz="1800" dirty="0"/>
              <a:t>client</a:t>
            </a:r>
            <a:r>
              <a:rPr lang="zh-TW" altLang="en-US" sz="1800" dirty="0"/>
              <a:t>端的變數後，並在</a:t>
            </a:r>
            <a:r>
              <a:rPr lang="en-US" altLang="zh-TW" sz="1800" dirty="0"/>
              <a:t>server</a:t>
            </a:r>
            <a:r>
              <a:rPr lang="zh-TW" altLang="en-US" sz="1800" dirty="0"/>
              <a:t>端回合時不用接收資料，這樣就不會跳過去，結果判斷變數寫好後也設定好說資料不會接收後，直接陷入死循環，可以順利跳過來但跳不回去的死循環，後來想了很久才發現，原本的只有想一半，我在原先的基礎上多幫</a:t>
            </a:r>
            <a:r>
              <a:rPr lang="en-US" altLang="zh-TW" sz="1800" dirty="0"/>
              <a:t>server</a:t>
            </a:r>
            <a:r>
              <a:rPr lang="zh-TW" altLang="en-US" sz="1800" dirty="0"/>
              <a:t>端加了一回合的時間，所以導致我</a:t>
            </a:r>
            <a:r>
              <a:rPr lang="en-US" altLang="zh-TW" sz="1800" dirty="0"/>
              <a:t>client</a:t>
            </a:r>
            <a:r>
              <a:rPr lang="zh-TW" altLang="en-US" sz="1800" dirty="0"/>
              <a:t>端無法接收兩回合的資料，我要在</a:t>
            </a:r>
            <a:r>
              <a:rPr lang="en-US" altLang="zh-TW" sz="1800" dirty="0"/>
              <a:t>client</a:t>
            </a:r>
            <a:r>
              <a:rPr lang="zh-TW" altLang="en-US" sz="1800" dirty="0"/>
              <a:t>也設定一個判斷變數，並且接收</a:t>
            </a:r>
            <a:r>
              <a:rPr lang="en-US" altLang="zh-TW" sz="1800" dirty="0"/>
              <a:t>server</a:t>
            </a:r>
            <a:r>
              <a:rPr lang="zh-TW" altLang="en-US" sz="1800" dirty="0"/>
              <a:t>端傳過來的值才能順利運作，</a:t>
            </a:r>
            <a:r>
              <a:rPr lang="zh-TW" altLang="en-US" sz="1800" dirty="0">
                <a:highlight>
                  <a:srgbClr val="FFFF00"/>
                </a:highlight>
              </a:rPr>
              <a:t>上了快一年的</a:t>
            </a:r>
            <a:r>
              <a:rPr lang="en-US" altLang="zh-TW" sz="1800" dirty="0">
                <a:highlight>
                  <a:srgbClr val="FFFF00"/>
                </a:highlight>
              </a:rPr>
              <a:t>java</a:t>
            </a:r>
            <a:r>
              <a:rPr lang="zh-TW" altLang="en-US" sz="1800" dirty="0">
                <a:highlight>
                  <a:srgbClr val="FFFF00"/>
                </a:highlight>
              </a:rPr>
              <a:t>到了這次才真正明白說，為什麼程式是用磨得出來，真的不可能一次就寫好，都是慢慢的一步一步的磨練出來的。</a:t>
            </a:r>
            <a:endParaRPr lang="en-US" altLang="zh-TW" sz="1800" dirty="0">
              <a:highlight>
                <a:srgbClr val="FFFF00"/>
              </a:highlight>
            </a:endParaRPr>
          </a:p>
        </p:txBody>
      </p:sp>
    </p:spTree>
    <p:extLst>
      <p:ext uri="{BB962C8B-B14F-4D97-AF65-F5344CB8AC3E}">
        <p14:creationId xmlns:p14="http://schemas.microsoft.com/office/powerpoint/2010/main" val="295630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450F51-05D3-4F13-BCD0-4C6CB451CA51}"/>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915D65BB-D62E-4E99-ACF2-D6C81ACF1DFC}"/>
              </a:ext>
            </a:extLst>
          </p:cNvPr>
          <p:cNvSpPr>
            <a:spLocks noGrp="1"/>
          </p:cNvSpPr>
          <p:nvPr>
            <p:ph idx="1"/>
          </p:nvPr>
        </p:nvSpPr>
        <p:spPr>
          <a:xfrm>
            <a:off x="3886200" y="1027906"/>
            <a:ext cx="10515600" cy="4351338"/>
          </a:xfrm>
        </p:spPr>
        <p:txBody>
          <a:bodyPr>
            <a:normAutofit/>
          </a:bodyPr>
          <a:lstStyle/>
          <a:p>
            <a:r>
              <a:rPr lang="zh-TW" altLang="en-US" sz="2400" dirty="0"/>
              <a:t>人猜電腦</a:t>
            </a:r>
            <a:endParaRPr lang="en-US" altLang="zh-TW" sz="2400" dirty="0"/>
          </a:p>
          <a:p>
            <a:pPr marL="0" indent="0">
              <a:buNone/>
            </a:pPr>
            <a:r>
              <a:rPr lang="zh-TW" altLang="en-US" sz="2400" dirty="0"/>
              <a:t>  </a:t>
            </a:r>
            <a:r>
              <a:rPr lang="en-US" altLang="zh-TW" sz="2400" dirty="0"/>
              <a:t>1.</a:t>
            </a:r>
            <a:r>
              <a:rPr lang="zh-TW" altLang="en-US" sz="2400" dirty="0"/>
              <a:t>基本架構</a:t>
            </a:r>
            <a:endParaRPr lang="en-US" altLang="zh-TW" sz="2400" dirty="0"/>
          </a:p>
          <a:p>
            <a:pPr marL="0" indent="0">
              <a:buNone/>
            </a:pPr>
            <a:r>
              <a:rPr lang="zh-TW" altLang="en-US" sz="2400" dirty="0"/>
              <a:t>  </a:t>
            </a:r>
            <a:r>
              <a:rPr lang="en-US" altLang="zh-TW" sz="2400" dirty="0"/>
              <a:t>2.</a:t>
            </a:r>
            <a:r>
              <a:rPr lang="zh-TW" altLang="en-US" sz="2400" dirty="0"/>
              <a:t>遊戲時間</a:t>
            </a:r>
            <a:endParaRPr lang="en-US" altLang="zh-TW" sz="2400" dirty="0"/>
          </a:p>
          <a:p>
            <a:pPr marL="0" indent="0">
              <a:buNone/>
            </a:pPr>
            <a:r>
              <a:rPr lang="zh-TW" altLang="en-US" sz="2400" dirty="0"/>
              <a:t>  </a:t>
            </a:r>
            <a:r>
              <a:rPr lang="en-US" altLang="zh-TW" sz="2400" dirty="0"/>
              <a:t>3.</a:t>
            </a:r>
            <a:r>
              <a:rPr lang="zh-TW" altLang="en-US" sz="2400" dirty="0"/>
              <a:t>排行榜</a:t>
            </a:r>
            <a:endParaRPr lang="en-US" altLang="zh-TW" sz="2400" dirty="0"/>
          </a:p>
          <a:p>
            <a:pPr marL="0" indent="0">
              <a:buNone/>
            </a:pPr>
            <a:r>
              <a:rPr lang="zh-TW" altLang="en-US" sz="2400" dirty="0"/>
              <a:t>  </a:t>
            </a:r>
            <a:r>
              <a:rPr lang="en-US" altLang="zh-TW" sz="2400" dirty="0"/>
              <a:t>3.</a:t>
            </a:r>
            <a:r>
              <a:rPr lang="zh-TW" altLang="en-US" sz="2400" dirty="0"/>
              <a:t>存檔</a:t>
            </a:r>
            <a:r>
              <a:rPr lang="en-US" altLang="zh-TW" sz="2400" dirty="0"/>
              <a:t>/</a:t>
            </a:r>
            <a:r>
              <a:rPr lang="zh-TW" altLang="en-US" sz="2400" dirty="0"/>
              <a:t>讀檔</a:t>
            </a:r>
            <a:endParaRPr lang="en-US" altLang="zh-TW" sz="2400" dirty="0"/>
          </a:p>
          <a:p>
            <a:pPr marL="0" indent="0">
              <a:buNone/>
            </a:pPr>
            <a:r>
              <a:rPr lang="zh-TW" altLang="en-US" sz="2400" dirty="0"/>
              <a:t>  </a:t>
            </a:r>
            <a:r>
              <a:rPr lang="en-US" altLang="zh-TW" sz="2400" dirty="0"/>
              <a:t>4.</a:t>
            </a:r>
            <a:r>
              <a:rPr lang="zh-TW" altLang="en-US" sz="2400" dirty="0"/>
              <a:t>加解密</a:t>
            </a:r>
            <a:endParaRPr lang="en-US" altLang="zh-TW" sz="2400" dirty="0"/>
          </a:p>
          <a:p>
            <a:r>
              <a:rPr lang="zh-TW" altLang="en-US" sz="2400" dirty="0"/>
              <a:t>電腦猜人</a:t>
            </a:r>
            <a:endParaRPr lang="en-US" altLang="zh-TW" sz="2400" dirty="0"/>
          </a:p>
          <a:p>
            <a:r>
              <a:rPr lang="zh-TW" altLang="en-US" sz="2400" dirty="0"/>
              <a:t>多</a:t>
            </a:r>
            <a:r>
              <a:rPr lang="en-US" altLang="zh-TW" sz="2400" dirty="0"/>
              <a:t>A</a:t>
            </a:r>
            <a:r>
              <a:rPr lang="zh-TW" altLang="en-US" sz="2400" dirty="0"/>
              <a:t>多</a:t>
            </a:r>
            <a:r>
              <a:rPr lang="en-US" altLang="zh-TW" sz="2400" dirty="0"/>
              <a:t>B</a:t>
            </a:r>
          </a:p>
          <a:p>
            <a:r>
              <a:rPr lang="zh-TW" altLang="en-US" sz="2400" dirty="0"/>
              <a:t>連線功能</a:t>
            </a:r>
          </a:p>
        </p:txBody>
      </p:sp>
    </p:spTree>
    <p:extLst>
      <p:ext uri="{BB962C8B-B14F-4D97-AF65-F5344CB8AC3E}">
        <p14:creationId xmlns:p14="http://schemas.microsoft.com/office/powerpoint/2010/main" val="280379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C722E4-AAEC-4CD4-9DD2-81BCD578DBD3}"/>
              </a:ext>
            </a:extLst>
          </p:cNvPr>
          <p:cNvSpPr>
            <a:spLocks noGrp="1"/>
          </p:cNvSpPr>
          <p:nvPr>
            <p:ph type="title"/>
          </p:nvPr>
        </p:nvSpPr>
        <p:spPr/>
        <p:txBody>
          <a:bodyPr/>
          <a:lstStyle/>
          <a:p>
            <a:r>
              <a:rPr lang="en-US" altLang="zh-TW" dirty="0"/>
              <a:t>1.</a:t>
            </a:r>
            <a:r>
              <a:rPr lang="zh-TW" altLang="en-US" dirty="0"/>
              <a:t>人猜電腦</a:t>
            </a:r>
          </a:p>
        </p:txBody>
      </p:sp>
      <p:sp>
        <p:nvSpPr>
          <p:cNvPr id="7" name="文字方塊 6">
            <a:extLst>
              <a:ext uri="{FF2B5EF4-FFF2-40B4-BE49-F238E27FC236}">
                <a16:creationId xmlns:a16="http://schemas.microsoft.com/office/drawing/2014/main" id="{2B57F09F-E5B3-40B3-BEC2-F9B9AC9D7DC1}"/>
              </a:ext>
            </a:extLst>
          </p:cNvPr>
          <p:cNvSpPr txBox="1"/>
          <p:nvPr/>
        </p:nvSpPr>
        <p:spPr>
          <a:xfrm>
            <a:off x="4815281" y="1778466"/>
            <a:ext cx="6669247" cy="1754326"/>
          </a:xfrm>
          <a:prstGeom prst="rect">
            <a:avLst/>
          </a:prstGeom>
          <a:noFill/>
        </p:spPr>
        <p:txBody>
          <a:bodyPr wrap="square" rtlCol="0">
            <a:spAutoFit/>
          </a:bodyPr>
          <a:lstStyle/>
          <a:p>
            <a:r>
              <a:rPr lang="zh-TW" altLang="en-US" dirty="0"/>
              <a:t>先用一個陣列匡列出範圍，再取亂數進行</a:t>
            </a:r>
            <a:r>
              <a:rPr lang="en-US" altLang="zh-TW" dirty="0"/>
              <a:t>30</a:t>
            </a:r>
            <a:r>
              <a:rPr lang="zh-TW" altLang="en-US" dirty="0"/>
              <a:t>次交換，製作出答案，接下來用</a:t>
            </a:r>
            <a:r>
              <a:rPr lang="en-US" altLang="zh-TW" dirty="0"/>
              <a:t>while</a:t>
            </a:r>
            <a:r>
              <a:rPr lang="zh-TW" altLang="en-US" dirty="0"/>
              <a:t>迴圈，去指定他結束迴圈的條件，當玩家猜</a:t>
            </a:r>
            <a:r>
              <a:rPr lang="en-US" altLang="zh-TW" dirty="0"/>
              <a:t>A=4</a:t>
            </a:r>
            <a:r>
              <a:rPr lang="zh-TW" altLang="en-US" dirty="0"/>
              <a:t>的時候結束；迴圈裡面做的事情，</a:t>
            </a:r>
            <a:r>
              <a:rPr lang="en-US" altLang="zh-TW" dirty="0"/>
              <a:t>guess</a:t>
            </a:r>
            <a:r>
              <a:rPr lang="zh-TW" altLang="en-US" dirty="0"/>
              <a:t>的數字轉為字元陣列後，跟答案一個一個數字去做比較，當位置一樣且數字一樣的時候會再</a:t>
            </a:r>
            <a:r>
              <a:rPr lang="en-US" altLang="zh-TW" dirty="0"/>
              <a:t>A</a:t>
            </a:r>
            <a:r>
              <a:rPr lang="zh-TW" altLang="en-US" dirty="0"/>
              <a:t>加一，當數字一樣時但位置不一時，則</a:t>
            </a:r>
            <a:r>
              <a:rPr lang="en-US" altLang="zh-TW" dirty="0"/>
              <a:t>B</a:t>
            </a:r>
            <a:r>
              <a:rPr lang="zh-TW" altLang="en-US" dirty="0"/>
              <a:t>會加一後印出這回合的玩家答對幾</a:t>
            </a:r>
            <a:r>
              <a:rPr lang="en-US" altLang="zh-TW" dirty="0"/>
              <a:t>A</a:t>
            </a:r>
            <a:r>
              <a:rPr lang="zh-TW" altLang="en-US" dirty="0"/>
              <a:t>幾</a:t>
            </a:r>
            <a:r>
              <a:rPr lang="en-US" altLang="zh-TW" dirty="0"/>
              <a:t>B</a:t>
            </a:r>
            <a:r>
              <a:rPr lang="zh-TW" altLang="en-US" dirty="0"/>
              <a:t>。</a:t>
            </a:r>
          </a:p>
        </p:txBody>
      </p:sp>
      <p:pic>
        <p:nvPicPr>
          <p:cNvPr id="11" name="內容版面配置區 10">
            <a:extLst>
              <a:ext uri="{FF2B5EF4-FFF2-40B4-BE49-F238E27FC236}">
                <a16:creationId xmlns:a16="http://schemas.microsoft.com/office/drawing/2014/main" id="{6CE5EC6B-65DB-4348-96F1-51998C201E68}"/>
              </a:ext>
            </a:extLst>
          </p:cNvPr>
          <p:cNvPicPr>
            <a:picLocks noGrp="1" noChangeAspect="1"/>
          </p:cNvPicPr>
          <p:nvPr>
            <p:ph idx="1"/>
          </p:nvPr>
        </p:nvPicPr>
        <p:blipFill>
          <a:blip r:embed="rId2"/>
          <a:stretch>
            <a:fillRect/>
          </a:stretch>
        </p:blipFill>
        <p:spPr>
          <a:xfrm>
            <a:off x="422568" y="1825625"/>
            <a:ext cx="4392713" cy="4351338"/>
          </a:xfrm>
        </p:spPr>
      </p:pic>
      <p:pic>
        <p:nvPicPr>
          <p:cNvPr id="13" name="圖片 12">
            <a:extLst>
              <a:ext uri="{FF2B5EF4-FFF2-40B4-BE49-F238E27FC236}">
                <a16:creationId xmlns:a16="http://schemas.microsoft.com/office/drawing/2014/main" id="{45FF6B51-29B0-4249-85F3-D9AEB4DE1923}"/>
              </a:ext>
            </a:extLst>
          </p:cNvPr>
          <p:cNvPicPr>
            <a:picLocks noChangeAspect="1"/>
          </p:cNvPicPr>
          <p:nvPr/>
        </p:nvPicPr>
        <p:blipFill>
          <a:blip r:embed="rId3"/>
          <a:stretch>
            <a:fillRect/>
          </a:stretch>
        </p:blipFill>
        <p:spPr>
          <a:xfrm>
            <a:off x="8081498" y="3429000"/>
            <a:ext cx="1485946" cy="853042"/>
          </a:xfrm>
          <a:prstGeom prst="rect">
            <a:avLst/>
          </a:prstGeom>
        </p:spPr>
      </p:pic>
    </p:spTree>
    <p:extLst>
      <p:ext uri="{BB962C8B-B14F-4D97-AF65-F5344CB8AC3E}">
        <p14:creationId xmlns:p14="http://schemas.microsoft.com/office/powerpoint/2010/main" val="421324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265D15-CF0A-4764-82C4-9B5D8B08EB0A}"/>
              </a:ext>
            </a:extLst>
          </p:cNvPr>
          <p:cNvSpPr>
            <a:spLocks noGrp="1"/>
          </p:cNvSpPr>
          <p:nvPr>
            <p:ph type="title"/>
          </p:nvPr>
        </p:nvSpPr>
        <p:spPr/>
        <p:txBody>
          <a:bodyPr/>
          <a:lstStyle/>
          <a:p>
            <a:r>
              <a:rPr lang="en-US" altLang="zh-TW" dirty="0"/>
              <a:t>1.</a:t>
            </a:r>
            <a:r>
              <a:rPr lang="zh-TW" altLang="en-US" dirty="0"/>
              <a:t>人猜電腦</a:t>
            </a:r>
            <a:r>
              <a:rPr lang="en-US" altLang="zh-TW" dirty="0"/>
              <a:t>-</a:t>
            </a:r>
            <a:r>
              <a:rPr lang="zh-TW" altLang="en-US" dirty="0"/>
              <a:t>計算遊戲時間</a:t>
            </a:r>
          </a:p>
        </p:txBody>
      </p:sp>
      <p:pic>
        <p:nvPicPr>
          <p:cNvPr id="5" name="內容版面配置區 4">
            <a:extLst>
              <a:ext uri="{FF2B5EF4-FFF2-40B4-BE49-F238E27FC236}">
                <a16:creationId xmlns:a16="http://schemas.microsoft.com/office/drawing/2014/main" id="{5395F0A1-9099-4AE7-B288-DBB68D9A93AB}"/>
              </a:ext>
            </a:extLst>
          </p:cNvPr>
          <p:cNvPicPr>
            <a:picLocks noGrp="1" noChangeAspect="1"/>
          </p:cNvPicPr>
          <p:nvPr>
            <p:ph idx="1"/>
          </p:nvPr>
        </p:nvPicPr>
        <p:blipFill>
          <a:blip r:embed="rId2"/>
          <a:stretch>
            <a:fillRect/>
          </a:stretch>
        </p:blipFill>
        <p:spPr>
          <a:xfrm>
            <a:off x="444500" y="1697133"/>
            <a:ext cx="3322157" cy="184564"/>
          </a:xfrm>
        </p:spPr>
      </p:pic>
      <p:pic>
        <p:nvPicPr>
          <p:cNvPr id="7" name="圖片 6">
            <a:extLst>
              <a:ext uri="{FF2B5EF4-FFF2-40B4-BE49-F238E27FC236}">
                <a16:creationId xmlns:a16="http://schemas.microsoft.com/office/drawing/2014/main" id="{B6473B66-B67B-4115-9DA8-01A9F504F8A6}"/>
              </a:ext>
            </a:extLst>
          </p:cNvPr>
          <p:cNvPicPr>
            <a:picLocks noChangeAspect="1"/>
          </p:cNvPicPr>
          <p:nvPr/>
        </p:nvPicPr>
        <p:blipFill>
          <a:blip r:embed="rId3"/>
          <a:stretch>
            <a:fillRect/>
          </a:stretch>
        </p:blipFill>
        <p:spPr>
          <a:xfrm>
            <a:off x="444500" y="1881697"/>
            <a:ext cx="5100623" cy="1604378"/>
          </a:xfrm>
          <a:prstGeom prst="rect">
            <a:avLst/>
          </a:prstGeom>
        </p:spPr>
      </p:pic>
      <p:sp>
        <p:nvSpPr>
          <p:cNvPr id="9" name="文字方塊 8">
            <a:extLst>
              <a:ext uri="{FF2B5EF4-FFF2-40B4-BE49-F238E27FC236}">
                <a16:creationId xmlns:a16="http://schemas.microsoft.com/office/drawing/2014/main" id="{5681B429-0896-4694-8208-BF3FF032C120}"/>
              </a:ext>
            </a:extLst>
          </p:cNvPr>
          <p:cNvSpPr txBox="1"/>
          <p:nvPr/>
        </p:nvSpPr>
        <p:spPr>
          <a:xfrm>
            <a:off x="5847127" y="1786855"/>
            <a:ext cx="4664279" cy="1477328"/>
          </a:xfrm>
          <a:prstGeom prst="rect">
            <a:avLst/>
          </a:prstGeom>
          <a:noFill/>
        </p:spPr>
        <p:txBody>
          <a:bodyPr wrap="square" rtlCol="0">
            <a:spAutoFit/>
          </a:bodyPr>
          <a:lstStyle/>
          <a:p>
            <a:r>
              <a:rPr lang="zh-TW" altLang="en-US" dirty="0"/>
              <a:t>先調用</a:t>
            </a:r>
            <a:r>
              <a:rPr lang="en-US" altLang="zh-TW" dirty="0" err="1"/>
              <a:t>currentTimeMillis</a:t>
            </a:r>
            <a:r>
              <a:rPr lang="zh-TW" altLang="en-US" dirty="0"/>
              <a:t>的方法，這個方法是返回當下時間</a:t>
            </a:r>
            <a:r>
              <a:rPr lang="en-US" altLang="zh-TW" dirty="0"/>
              <a:t>(</a:t>
            </a:r>
            <a:r>
              <a:rPr lang="zh-TW" altLang="en-US" dirty="0"/>
              <a:t>毫秒</a:t>
            </a:r>
            <a:r>
              <a:rPr lang="en-US" altLang="zh-TW" dirty="0"/>
              <a:t>)</a:t>
            </a:r>
            <a:r>
              <a:rPr lang="zh-TW" altLang="en-US" dirty="0"/>
              <a:t>，只要在程式的頭尾各放上一個，在減掉頭尾差就可以得知並計算遊戲時間，因為是毫秒不是我想要的，所以再調用</a:t>
            </a:r>
            <a:r>
              <a:rPr lang="en-US" altLang="zh-TW" dirty="0" err="1"/>
              <a:t>toMinutes</a:t>
            </a:r>
            <a:r>
              <a:rPr lang="zh-TW" altLang="en-US" dirty="0"/>
              <a:t>、</a:t>
            </a:r>
            <a:r>
              <a:rPr lang="en-US" altLang="zh-TW" dirty="0" err="1"/>
              <a:t>toSeconds</a:t>
            </a:r>
            <a:r>
              <a:rPr lang="zh-TW" altLang="en-US" dirty="0"/>
              <a:t>轉換成分秒。</a:t>
            </a:r>
          </a:p>
        </p:txBody>
      </p:sp>
      <p:pic>
        <p:nvPicPr>
          <p:cNvPr id="11" name="圖片 10">
            <a:extLst>
              <a:ext uri="{FF2B5EF4-FFF2-40B4-BE49-F238E27FC236}">
                <a16:creationId xmlns:a16="http://schemas.microsoft.com/office/drawing/2014/main" id="{AF7C735B-3F1A-448F-AECD-A99401E6358A}"/>
              </a:ext>
            </a:extLst>
          </p:cNvPr>
          <p:cNvPicPr>
            <a:picLocks noChangeAspect="1"/>
          </p:cNvPicPr>
          <p:nvPr/>
        </p:nvPicPr>
        <p:blipFill>
          <a:blip r:embed="rId4"/>
          <a:stretch>
            <a:fillRect/>
          </a:stretch>
        </p:blipFill>
        <p:spPr>
          <a:xfrm>
            <a:off x="3829134" y="3556323"/>
            <a:ext cx="1295581" cy="228632"/>
          </a:xfrm>
          <a:prstGeom prst="rect">
            <a:avLst/>
          </a:prstGeom>
        </p:spPr>
      </p:pic>
    </p:spTree>
    <p:extLst>
      <p:ext uri="{BB962C8B-B14F-4D97-AF65-F5344CB8AC3E}">
        <p14:creationId xmlns:p14="http://schemas.microsoft.com/office/powerpoint/2010/main" val="403332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B1FBF7-B99D-4E5D-8AFA-4B1B0F8D29BF}"/>
              </a:ext>
            </a:extLst>
          </p:cNvPr>
          <p:cNvSpPr>
            <a:spLocks noGrp="1"/>
          </p:cNvSpPr>
          <p:nvPr>
            <p:ph type="title"/>
          </p:nvPr>
        </p:nvSpPr>
        <p:spPr/>
        <p:txBody>
          <a:bodyPr/>
          <a:lstStyle/>
          <a:p>
            <a:r>
              <a:rPr lang="en-US" altLang="zh-TW" dirty="0"/>
              <a:t>1.</a:t>
            </a:r>
            <a:r>
              <a:rPr lang="zh-TW" altLang="en-US" dirty="0"/>
              <a:t>人猜電腦</a:t>
            </a:r>
            <a:r>
              <a:rPr lang="en-US" altLang="zh-TW" dirty="0"/>
              <a:t>-</a:t>
            </a:r>
            <a:r>
              <a:rPr lang="zh-TW" altLang="en-US" dirty="0"/>
              <a:t>排行榜</a:t>
            </a:r>
          </a:p>
        </p:txBody>
      </p:sp>
      <p:pic>
        <p:nvPicPr>
          <p:cNvPr id="5" name="內容版面配置區 4">
            <a:extLst>
              <a:ext uri="{FF2B5EF4-FFF2-40B4-BE49-F238E27FC236}">
                <a16:creationId xmlns:a16="http://schemas.microsoft.com/office/drawing/2014/main" id="{0C86C9AF-6246-4195-8A06-77DE0A3E822D}"/>
              </a:ext>
            </a:extLst>
          </p:cNvPr>
          <p:cNvPicPr>
            <a:picLocks noGrp="1" noChangeAspect="1"/>
          </p:cNvPicPr>
          <p:nvPr>
            <p:ph idx="1"/>
          </p:nvPr>
        </p:nvPicPr>
        <p:blipFill>
          <a:blip r:embed="rId2"/>
          <a:stretch>
            <a:fillRect/>
          </a:stretch>
        </p:blipFill>
        <p:spPr>
          <a:xfrm>
            <a:off x="670296" y="1456510"/>
            <a:ext cx="4563395" cy="4977642"/>
          </a:xfrm>
        </p:spPr>
      </p:pic>
      <p:sp>
        <p:nvSpPr>
          <p:cNvPr id="7" name="文字方塊 6">
            <a:extLst>
              <a:ext uri="{FF2B5EF4-FFF2-40B4-BE49-F238E27FC236}">
                <a16:creationId xmlns:a16="http://schemas.microsoft.com/office/drawing/2014/main" id="{270AA331-0AF9-4E12-AEEB-FBAEA00E0BCD}"/>
              </a:ext>
            </a:extLst>
          </p:cNvPr>
          <p:cNvSpPr txBox="1"/>
          <p:nvPr/>
        </p:nvSpPr>
        <p:spPr>
          <a:xfrm>
            <a:off x="5637577" y="1540166"/>
            <a:ext cx="5612234" cy="3139321"/>
          </a:xfrm>
          <a:prstGeom prst="rect">
            <a:avLst/>
          </a:prstGeom>
          <a:noFill/>
        </p:spPr>
        <p:txBody>
          <a:bodyPr wrap="square" rtlCol="0">
            <a:spAutoFit/>
          </a:bodyPr>
          <a:lstStyle/>
          <a:p>
            <a:r>
              <a:rPr lang="zh-TW" altLang="en-US" dirty="0"/>
              <a:t>排行榜分為三個部分，首先是先讀排行榜，第二則是更新排行榜，最後是寫入排行榜。</a:t>
            </a:r>
            <a:endParaRPr lang="en-US" altLang="zh-TW" dirty="0"/>
          </a:p>
          <a:p>
            <a:r>
              <a:rPr lang="en-US" altLang="zh-TW" dirty="0"/>
              <a:t>1.</a:t>
            </a:r>
            <a:r>
              <a:rPr lang="zh-TW" altLang="en-US" dirty="0"/>
              <a:t>用</a:t>
            </a:r>
            <a:r>
              <a:rPr lang="en-US" altLang="zh-TW" dirty="0" err="1"/>
              <a:t>BufferedReader</a:t>
            </a:r>
            <a:r>
              <a:rPr lang="zh-TW" altLang="en-US" dirty="0"/>
              <a:t>讀取排行榜，因為排行榜的格式是</a:t>
            </a:r>
            <a:br>
              <a:rPr lang="en-US" altLang="zh-TW" dirty="0"/>
            </a:br>
            <a:r>
              <a:rPr lang="en-US" altLang="zh-TW" dirty="0"/>
              <a:t>1</a:t>
            </a:r>
            <a:r>
              <a:rPr lang="zh-TW" altLang="en-US" dirty="0"/>
              <a:t> </a:t>
            </a:r>
            <a:r>
              <a:rPr lang="en-US" altLang="zh-TW" dirty="0"/>
              <a:t>sys 99</a:t>
            </a:r>
            <a:r>
              <a:rPr lang="zh-TW" altLang="en-US" dirty="0"/>
              <a:t>，用空格來表示下一個數值的存放空間，所以要用</a:t>
            </a:r>
            <a:r>
              <a:rPr lang="en-US" altLang="zh-TW" dirty="0"/>
              <a:t>split</a:t>
            </a:r>
            <a:r>
              <a:rPr lang="zh-TW" altLang="en-US" dirty="0"/>
              <a:t>把它讀進去。</a:t>
            </a:r>
            <a:endParaRPr lang="en-US" altLang="zh-TW" dirty="0"/>
          </a:p>
          <a:p>
            <a:r>
              <a:rPr lang="en-US" altLang="zh-TW" dirty="0"/>
              <a:t>2.</a:t>
            </a:r>
            <a:r>
              <a:rPr lang="zh-TW" altLang="en-US" dirty="0"/>
              <a:t>接下來可以給使用者輸入名字，因為最多只需要比五次，所以用</a:t>
            </a:r>
            <a:r>
              <a:rPr lang="en-US" altLang="zh-TW" dirty="0"/>
              <a:t>for</a:t>
            </a:r>
            <a:r>
              <a:rPr lang="zh-TW" altLang="en-US" dirty="0"/>
              <a:t>迴圈先跟最下面的數值去比對</a:t>
            </a:r>
            <a:r>
              <a:rPr lang="en-US" altLang="zh-TW" dirty="0"/>
              <a:t>(</a:t>
            </a:r>
            <a:r>
              <a:rPr lang="zh-TW" altLang="en-US" dirty="0"/>
              <a:t>排行榜成績越差的會排在越下面</a:t>
            </a:r>
            <a:r>
              <a:rPr lang="en-US" altLang="zh-TW" dirty="0"/>
              <a:t>)</a:t>
            </a:r>
            <a:r>
              <a:rPr lang="zh-TW" altLang="en-US" dirty="0"/>
              <a:t>，然後用</a:t>
            </a:r>
            <a:r>
              <a:rPr lang="en-US" altLang="zh-TW" dirty="0"/>
              <a:t>bubble sort</a:t>
            </a:r>
            <a:r>
              <a:rPr lang="zh-TW" altLang="en-US" dirty="0"/>
              <a:t>去比較是否有沒有小於前一個排行榜的回合數，有小於就繼續比較，直到登頂或是沒有小於為止。</a:t>
            </a:r>
            <a:endParaRPr lang="en-US" altLang="zh-TW" dirty="0"/>
          </a:p>
          <a:p>
            <a:r>
              <a:rPr lang="en-US" altLang="zh-TW" dirty="0"/>
              <a:t>3.</a:t>
            </a:r>
            <a:r>
              <a:rPr lang="zh-TW" altLang="en-US" dirty="0"/>
              <a:t>最後用</a:t>
            </a:r>
            <a:r>
              <a:rPr lang="en-US" altLang="zh-TW" dirty="0" err="1"/>
              <a:t>BufferedWirter</a:t>
            </a:r>
            <a:r>
              <a:rPr lang="zh-TW" altLang="en-US" dirty="0"/>
              <a:t>去寫入排行榜。</a:t>
            </a:r>
            <a:endParaRPr lang="en-US" altLang="zh-TW" dirty="0"/>
          </a:p>
        </p:txBody>
      </p:sp>
      <p:pic>
        <p:nvPicPr>
          <p:cNvPr id="9" name="圖片 8">
            <a:extLst>
              <a:ext uri="{FF2B5EF4-FFF2-40B4-BE49-F238E27FC236}">
                <a16:creationId xmlns:a16="http://schemas.microsoft.com/office/drawing/2014/main" id="{E1D1807D-1EE6-458B-9978-EBFA4DCF6FA1}"/>
              </a:ext>
            </a:extLst>
          </p:cNvPr>
          <p:cNvPicPr>
            <a:picLocks noChangeAspect="1"/>
          </p:cNvPicPr>
          <p:nvPr/>
        </p:nvPicPr>
        <p:blipFill>
          <a:blip r:embed="rId3"/>
          <a:stretch>
            <a:fillRect/>
          </a:stretch>
        </p:blipFill>
        <p:spPr>
          <a:xfrm>
            <a:off x="9730754" y="4370355"/>
            <a:ext cx="1790950" cy="1305107"/>
          </a:xfrm>
          <a:prstGeom prst="rect">
            <a:avLst/>
          </a:prstGeom>
        </p:spPr>
      </p:pic>
    </p:spTree>
    <p:extLst>
      <p:ext uri="{BB962C8B-B14F-4D97-AF65-F5344CB8AC3E}">
        <p14:creationId xmlns:p14="http://schemas.microsoft.com/office/powerpoint/2010/main" val="229660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7AA34-AD84-4FF0-AEAE-0B5078CD7B42}"/>
              </a:ext>
            </a:extLst>
          </p:cNvPr>
          <p:cNvSpPr>
            <a:spLocks noGrp="1"/>
          </p:cNvSpPr>
          <p:nvPr>
            <p:ph type="title"/>
          </p:nvPr>
        </p:nvSpPr>
        <p:spPr/>
        <p:txBody>
          <a:bodyPr/>
          <a:lstStyle/>
          <a:p>
            <a:r>
              <a:rPr lang="en-US" altLang="zh-TW" dirty="0"/>
              <a:t>1.</a:t>
            </a:r>
            <a:r>
              <a:rPr lang="zh-TW" altLang="en-US" dirty="0"/>
              <a:t>人猜電腦</a:t>
            </a:r>
            <a:r>
              <a:rPr lang="en-US" altLang="zh-TW" dirty="0"/>
              <a:t>-</a:t>
            </a:r>
            <a:r>
              <a:rPr lang="zh-TW" altLang="en-US" dirty="0"/>
              <a:t>讀檔</a:t>
            </a:r>
            <a:r>
              <a:rPr lang="en-US" altLang="zh-TW" dirty="0"/>
              <a:t>/</a:t>
            </a:r>
            <a:r>
              <a:rPr lang="zh-TW" altLang="en-US" dirty="0"/>
              <a:t>存檔</a:t>
            </a:r>
          </a:p>
        </p:txBody>
      </p:sp>
      <p:sp>
        <p:nvSpPr>
          <p:cNvPr id="6" name="文字方塊 5">
            <a:extLst>
              <a:ext uri="{FF2B5EF4-FFF2-40B4-BE49-F238E27FC236}">
                <a16:creationId xmlns:a16="http://schemas.microsoft.com/office/drawing/2014/main" id="{67CC0DDA-028E-4F5C-8FED-3BACE4885754}"/>
              </a:ext>
            </a:extLst>
          </p:cNvPr>
          <p:cNvSpPr txBox="1"/>
          <p:nvPr/>
        </p:nvSpPr>
        <p:spPr>
          <a:xfrm>
            <a:off x="6686026" y="1475889"/>
            <a:ext cx="4667774" cy="923330"/>
          </a:xfrm>
          <a:prstGeom prst="rect">
            <a:avLst/>
          </a:prstGeom>
          <a:noFill/>
        </p:spPr>
        <p:txBody>
          <a:bodyPr wrap="square" rtlCol="0">
            <a:spAutoFit/>
          </a:bodyPr>
          <a:lstStyle/>
          <a:p>
            <a:r>
              <a:rPr lang="zh-TW" altLang="en-US" dirty="0"/>
              <a:t>當玩家在遊戲的途中想要存檔下次再玩，可以直接在輸入區輸入</a:t>
            </a:r>
            <a:r>
              <a:rPr lang="en-US" altLang="zh-TW" dirty="0"/>
              <a:t>save</a:t>
            </a:r>
            <a:r>
              <a:rPr lang="zh-TW" altLang="en-US" dirty="0"/>
              <a:t>就可以直接存檔。</a:t>
            </a:r>
            <a:endParaRPr lang="en-US" altLang="zh-TW" dirty="0"/>
          </a:p>
          <a:p>
            <a:endParaRPr lang="zh-TW" altLang="en-US" dirty="0"/>
          </a:p>
        </p:txBody>
      </p:sp>
      <p:pic>
        <p:nvPicPr>
          <p:cNvPr id="10" name="內容版面配置區 9">
            <a:extLst>
              <a:ext uri="{FF2B5EF4-FFF2-40B4-BE49-F238E27FC236}">
                <a16:creationId xmlns:a16="http://schemas.microsoft.com/office/drawing/2014/main" id="{DCBF4F83-0D38-471E-85CB-97A839B6B515}"/>
              </a:ext>
            </a:extLst>
          </p:cNvPr>
          <p:cNvPicPr>
            <a:picLocks noGrp="1" noChangeAspect="1"/>
          </p:cNvPicPr>
          <p:nvPr>
            <p:ph idx="1"/>
          </p:nvPr>
        </p:nvPicPr>
        <p:blipFill>
          <a:blip r:embed="rId2"/>
          <a:stretch>
            <a:fillRect/>
          </a:stretch>
        </p:blipFill>
        <p:spPr>
          <a:xfrm>
            <a:off x="553398" y="1525152"/>
            <a:ext cx="5790289" cy="824804"/>
          </a:xfrm>
        </p:spPr>
      </p:pic>
      <p:pic>
        <p:nvPicPr>
          <p:cNvPr id="12" name="圖片 11">
            <a:extLst>
              <a:ext uri="{FF2B5EF4-FFF2-40B4-BE49-F238E27FC236}">
                <a16:creationId xmlns:a16="http://schemas.microsoft.com/office/drawing/2014/main" id="{EF2E2AB7-6779-495B-8235-6E3A4BDDD23C}"/>
              </a:ext>
            </a:extLst>
          </p:cNvPr>
          <p:cNvPicPr>
            <a:picLocks noChangeAspect="1"/>
          </p:cNvPicPr>
          <p:nvPr/>
        </p:nvPicPr>
        <p:blipFill>
          <a:blip r:embed="rId3"/>
          <a:stretch>
            <a:fillRect/>
          </a:stretch>
        </p:blipFill>
        <p:spPr>
          <a:xfrm>
            <a:off x="553398" y="3429000"/>
            <a:ext cx="6441357" cy="608884"/>
          </a:xfrm>
          <a:prstGeom prst="rect">
            <a:avLst/>
          </a:prstGeom>
        </p:spPr>
      </p:pic>
      <p:sp>
        <p:nvSpPr>
          <p:cNvPr id="13" name="文字方塊 12">
            <a:extLst>
              <a:ext uri="{FF2B5EF4-FFF2-40B4-BE49-F238E27FC236}">
                <a16:creationId xmlns:a16="http://schemas.microsoft.com/office/drawing/2014/main" id="{58FE1B6A-15F1-47D1-84B4-5881F5576DFA}"/>
              </a:ext>
            </a:extLst>
          </p:cNvPr>
          <p:cNvSpPr txBox="1"/>
          <p:nvPr/>
        </p:nvSpPr>
        <p:spPr>
          <a:xfrm>
            <a:off x="7482980" y="3429000"/>
            <a:ext cx="3800213" cy="646331"/>
          </a:xfrm>
          <a:prstGeom prst="rect">
            <a:avLst/>
          </a:prstGeom>
          <a:noFill/>
        </p:spPr>
        <p:txBody>
          <a:bodyPr wrap="square" rtlCol="0">
            <a:spAutoFit/>
          </a:bodyPr>
          <a:lstStyle/>
          <a:p>
            <a:r>
              <a:rPr lang="zh-TW" altLang="en-US" dirty="0"/>
              <a:t>一開始就可以輸入</a:t>
            </a:r>
            <a:r>
              <a:rPr lang="en-US" altLang="zh-TW" dirty="0"/>
              <a:t>load</a:t>
            </a:r>
            <a:r>
              <a:rPr lang="zh-TW" altLang="en-US" dirty="0"/>
              <a:t>來讀取上次回合的數字。</a:t>
            </a:r>
          </a:p>
        </p:txBody>
      </p:sp>
    </p:spTree>
    <p:extLst>
      <p:ext uri="{BB962C8B-B14F-4D97-AF65-F5344CB8AC3E}">
        <p14:creationId xmlns:p14="http://schemas.microsoft.com/office/powerpoint/2010/main" val="301125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F75AAA-8508-4B0C-8A43-1A99702C1801}"/>
              </a:ext>
            </a:extLst>
          </p:cNvPr>
          <p:cNvSpPr>
            <a:spLocks noGrp="1"/>
          </p:cNvSpPr>
          <p:nvPr>
            <p:ph type="title"/>
          </p:nvPr>
        </p:nvSpPr>
        <p:spPr/>
        <p:txBody>
          <a:bodyPr/>
          <a:lstStyle/>
          <a:p>
            <a:r>
              <a:rPr lang="en-US" altLang="zh-TW" dirty="0"/>
              <a:t>1.</a:t>
            </a:r>
            <a:r>
              <a:rPr lang="zh-TW" altLang="en-US" dirty="0"/>
              <a:t>人猜電腦</a:t>
            </a:r>
            <a:r>
              <a:rPr lang="en-US" altLang="zh-TW" dirty="0"/>
              <a:t>-</a:t>
            </a:r>
            <a:r>
              <a:rPr lang="zh-TW" altLang="en-US" dirty="0"/>
              <a:t>加解密</a:t>
            </a:r>
          </a:p>
        </p:txBody>
      </p:sp>
      <p:pic>
        <p:nvPicPr>
          <p:cNvPr id="5" name="內容版面配置區 4">
            <a:extLst>
              <a:ext uri="{FF2B5EF4-FFF2-40B4-BE49-F238E27FC236}">
                <a16:creationId xmlns:a16="http://schemas.microsoft.com/office/drawing/2014/main" id="{093FE3FF-F6B3-4A31-AC89-68447E7020F3}"/>
              </a:ext>
            </a:extLst>
          </p:cNvPr>
          <p:cNvPicPr>
            <a:picLocks noGrp="1" noChangeAspect="1"/>
          </p:cNvPicPr>
          <p:nvPr>
            <p:ph idx="1"/>
          </p:nvPr>
        </p:nvPicPr>
        <p:blipFill>
          <a:blip r:embed="rId2"/>
          <a:stretch>
            <a:fillRect/>
          </a:stretch>
        </p:blipFill>
        <p:spPr>
          <a:xfrm>
            <a:off x="261621" y="1381008"/>
            <a:ext cx="6277633" cy="4516452"/>
          </a:xfrm>
        </p:spPr>
      </p:pic>
      <p:pic>
        <p:nvPicPr>
          <p:cNvPr id="7" name="圖片 6">
            <a:extLst>
              <a:ext uri="{FF2B5EF4-FFF2-40B4-BE49-F238E27FC236}">
                <a16:creationId xmlns:a16="http://schemas.microsoft.com/office/drawing/2014/main" id="{BB442CCB-DE6B-41DE-86C9-DCC1D4249E21}"/>
              </a:ext>
            </a:extLst>
          </p:cNvPr>
          <p:cNvPicPr>
            <a:picLocks noChangeAspect="1"/>
          </p:cNvPicPr>
          <p:nvPr/>
        </p:nvPicPr>
        <p:blipFill>
          <a:blip r:embed="rId3"/>
          <a:stretch>
            <a:fillRect/>
          </a:stretch>
        </p:blipFill>
        <p:spPr>
          <a:xfrm>
            <a:off x="6801864" y="466608"/>
            <a:ext cx="5390136" cy="1325564"/>
          </a:xfrm>
          <a:prstGeom prst="rect">
            <a:avLst/>
          </a:prstGeom>
        </p:spPr>
      </p:pic>
      <p:pic>
        <p:nvPicPr>
          <p:cNvPr id="11" name="圖片 10">
            <a:extLst>
              <a:ext uri="{FF2B5EF4-FFF2-40B4-BE49-F238E27FC236}">
                <a16:creationId xmlns:a16="http://schemas.microsoft.com/office/drawing/2014/main" id="{B8F8A29A-FD1A-4D68-B99E-73FAD615D789}"/>
              </a:ext>
            </a:extLst>
          </p:cNvPr>
          <p:cNvPicPr>
            <a:picLocks noChangeAspect="1"/>
          </p:cNvPicPr>
          <p:nvPr/>
        </p:nvPicPr>
        <p:blipFill>
          <a:blip r:embed="rId4"/>
          <a:stretch>
            <a:fillRect/>
          </a:stretch>
        </p:blipFill>
        <p:spPr>
          <a:xfrm>
            <a:off x="261621" y="6010855"/>
            <a:ext cx="3686689" cy="743054"/>
          </a:xfrm>
          <a:prstGeom prst="rect">
            <a:avLst/>
          </a:prstGeom>
        </p:spPr>
      </p:pic>
      <p:sp>
        <p:nvSpPr>
          <p:cNvPr id="3" name="文字方塊 2">
            <a:extLst>
              <a:ext uri="{FF2B5EF4-FFF2-40B4-BE49-F238E27FC236}">
                <a16:creationId xmlns:a16="http://schemas.microsoft.com/office/drawing/2014/main" id="{3D57A77A-61A0-C066-920E-D8EEAF49AC30}"/>
              </a:ext>
            </a:extLst>
          </p:cNvPr>
          <p:cNvSpPr txBox="1"/>
          <p:nvPr/>
        </p:nvSpPr>
        <p:spPr>
          <a:xfrm>
            <a:off x="6801864" y="2009775"/>
            <a:ext cx="5128515" cy="2585323"/>
          </a:xfrm>
          <a:prstGeom prst="rect">
            <a:avLst/>
          </a:prstGeom>
          <a:noFill/>
        </p:spPr>
        <p:txBody>
          <a:bodyPr wrap="square" rtlCol="0">
            <a:spAutoFit/>
          </a:bodyPr>
          <a:lstStyle/>
          <a:p>
            <a:r>
              <a:rPr lang="zh-TW" altLang="en-US" dirty="0"/>
              <a:t>加密，調用</a:t>
            </a:r>
            <a:r>
              <a:rPr lang="en-US" altLang="zh-TW" dirty="0" err="1"/>
              <a:t>secretkeyspec</a:t>
            </a:r>
            <a:r>
              <a:rPr lang="zh-TW" altLang="en-US" dirty="0"/>
              <a:t>來製作把鑰匙，並把要用甚麼方法和鑰匙的長度寫入，接下來把</a:t>
            </a:r>
            <a:r>
              <a:rPr lang="en-US" altLang="zh-TW" dirty="0"/>
              <a:t>cipher</a:t>
            </a:r>
            <a:r>
              <a:rPr lang="zh-TW" altLang="en-US" dirty="0"/>
              <a:t>初始化告訴它要用甚麼加密方法後，告訴程式這段是要加密還是解密進行轉換，然後用</a:t>
            </a:r>
            <a:r>
              <a:rPr lang="en-US" altLang="zh-TW" dirty="0" err="1"/>
              <a:t>dofinal</a:t>
            </a:r>
            <a:r>
              <a:rPr lang="zh-TW" altLang="en-US" dirty="0"/>
              <a:t>加密數值，最後經由轉換成</a:t>
            </a:r>
            <a:r>
              <a:rPr lang="en-US" altLang="zh-TW" dirty="0"/>
              <a:t>Base64</a:t>
            </a:r>
            <a:r>
              <a:rPr lang="zh-TW" altLang="en-US" dirty="0"/>
              <a:t>的格式儲存，以方便傳輸。</a:t>
            </a:r>
            <a:endParaRPr lang="en-US" altLang="zh-TW" dirty="0"/>
          </a:p>
          <a:p>
            <a:r>
              <a:rPr lang="zh-TW" altLang="en-US" dirty="0"/>
              <a:t>解密，也是一樣先做一把解密的鑰匙，然後初始化，接下來跟程式說要解密，用哪一把鑰匙解密，最後再把</a:t>
            </a:r>
            <a:r>
              <a:rPr lang="en-US" altLang="zh-TW" dirty="0"/>
              <a:t>Base64</a:t>
            </a:r>
            <a:r>
              <a:rPr lang="zh-TW" altLang="en-US" dirty="0"/>
              <a:t>的格式轉為位元組。</a:t>
            </a:r>
          </a:p>
        </p:txBody>
      </p:sp>
    </p:spTree>
    <p:extLst>
      <p:ext uri="{BB962C8B-B14F-4D97-AF65-F5344CB8AC3E}">
        <p14:creationId xmlns:p14="http://schemas.microsoft.com/office/powerpoint/2010/main" val="28553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0E426-2564-411C-8EC2-9B7756E917E5}"/>
              </a:ext>
            </a:extLst>
          </p:cNvPr>
          <p:cNvSpPr>
            <a:spLocks noGrp="1"/>
          </p:cNvSpPr>
          <p:nvPr>
            <p:ph type="title"/>
          </p:nvPr>
        </p:nvSpPr>
        <p:spPr/>
        <p:txBody>
          <a:bodyPr/>
          <a:lstStyle/>
          <a:p>
            <a:r>
              <a:rPr lang="en-US" altLang="zh-TW" dirty="0"/>
              <a:t>2.</a:t>
            </a:r>
            <a:r>
              <a:rPr lang="zh-TW" altLang="en-US" dirty="0"/>
              <a:t>電腦猜人</a:t>
            </a:r>
          </a:p>
        </p:txBody>
      </p:sp>
      <p:pic>
        <p:nvPicPr>
          <p:cNvPr id="5" name="內容版面配置區 4">
            <a:extLst>
              <a:ext uri="{FF2B5EF4-FFF2-40B4-BE49-F238E27FC236}">
                <a16:creationId xmlns:a16="http://schemas.microsoft.com/office/drawing/2014/main" id="{C6DE7C39-CE23-4969-BB50-4ECD630CF895}"/>
              </a:ext>
            </a:extLst>
          </p:cNvPr>
          <p:cNvPicPr>
            <a:picLocks noGrp="1" noChangeAspect="1"/>
          </p:cNvPicPr>
          <p:nvPr>
            <p:ph idx="1"/>
          </p:nvPr>
        </p:nvPicPr>
        <p:blipFill>
          <a:blip r:embed="rId2"/>
          <a:stretch>
            <a:fillRect/>
          </a:stretch>
        </p:blipFill>
        <p:spPr>
          <a:xfrm>
            <a:off x="532597" y="1365250"/>
            <a:ext cx="5420090" cy="2407157"/>
          </a:xfrm>
        </p:spPr>
      </p:pic>
      <p:pic>
        <p:nvPicPr>
          <p:cNvPr id="7" name="圖片 6">
            <a:extLst>
              <a:ext uri="{FF2B5EF4-FFF2-40B4-BE49-F238E27FC236}">
                <a16:creationId xmlns:a16="http://schemas.microsoft.com/office/drawing/2014/main" id="{6C39BE54-1D63-4CF5-9308-0C3F5D6B853A}"/>
              </a:ext>
            </a:extLst>
          </p:cNvPr>
          <p:cNvPicPr>
            <a:picLocks noChangeAspect="1"/>
          </p:cNvPicPr>
          <p:nvPr/>
        </p:nvPicPr>
        <p:blipFill>
          <a:blip r:embed="rId3"/>
          <a:stretch>
            <a:fillRect/>
          </a:stretch>
        </p:blipFill>
        <p:spPr>
          <a:xfrm>
            <a:off x="6239314" y="479425"/>
            <a:ext cx="5605942" cy="6228826"/>
          </a:xfrm>
          <a:prstGeom prst="rect">
            <a:avLst/>
          </a:prstGeom>
        </p:spPr>
      </p:pic>
      <p:sp>
        <p:nvSpPr>
          <p:cNvPr id="6" name="文字方塊 5">
            <a:extLst>
              <a:ext uri="{FF2B5EF4-FFF2-40B4-BE49-F238E27FC236}">
                <a16:creationId xmlns:a16="http://schemas.microsoft.com/office/drawing/2014/main" id="{136F2C0A-1837-0A51-3BE7-F9509585C2AD}"/>
              </a:ext>
            </a:extLst>
          </p:cNvPr>
          <p:cNvSpPr txBox="1"/>
          <p:nvPr/>
        </p:nvSpPr>
        <p:spPr>
          <a:xfrm>
            <a:off x="657225" y="3933825"/>
            <a:ext cx="5038725" cy="1200329"/>
          </a:xfrm>
          <a:prstGeom prst="rect">
            <a:avLst/>
          </a:prstGeom>
          <a:noFill/>
        </p:spPr>
        <p:txBody>
          <a:bodyPr wrap="square" rtlCol="0">
            <a:spAutoFit/>
          </a:bodyPr>
          <a:lstStyle/>
          <a:p>
            <a:r>
              <a:rPr lang="zh-TW" altLang="en-US" dirty="0"/>
              <a:t>先把重複的值先用布林值的</a:t>
            </a:r>
            <a:r>
              <a:rPr lang="en-US" altLang="zh-TW" dirty="0"/>
              <a:t>true</a:t>
            </a:r>
            <a:r>
              <a:rPr lang="zh-TW" altLang="en-US" dirty="0"/>
              <a:t>標記，如</a:t>
            </a:r>
            <a:r>
              <a:rPr lang="en-US" altLang="zh-TW" dirty="0"/>
              <a:t>0131</a:t>
            </a:r>
            <a:r>
              <a:rPr lang="zh-TW" altLang="en-US" dirty="0"/>
              <a:t>，</a:t>
            </a:r>
            <a:endParaRPr lang="en-US" altLang="zh-TW" dirty="0"/>
          </a:p>
          <a:p>
            <a:r>
              <a:rPr lang="zh-TW" altLang="en-US" dirty="0"/>
              <a:t>把標記為</a:t>
            </a:r>
            <a:r>
              <a:rPr lang="en-US" altLang="zh-TW" dirty="0"/>
              <a:t>true</a:t>
            </a:r>
            <a:r>
              <a:rPr lang="zh-TW" altLang="en-US" dirty="0"/>
              <a:t>的就排外不做處理，如果是</a:t>
            </a:r>
            <a:r>
              <a:rPr lang="en-US" altLang="zh-TW" dirty="0"/>
              <a:t>false</a:t>
            </a:r>
            <a:r>
              <a:rPr lang="zh-TW" altLang="en-US" dirty="0"/>
              <a:t>就進行比對，當玩家不是輸入</a:t>
            </a:r>
            <a:r>
              <a:rPr lang="en-US" altLang="zh-TW" dirty="0"/>
              <a:t>4a</a:t>
            </a:r>
            <a:r>
              <a:rPr lang="zh-TW" altLang="en-US" dirty="0"/>
              <a:t>前，就每個數字去比對然後標記為</a:t>
            </a:r>
            <a:r>
              <a:rPr lang="en-US" altLang="zh-TW" dirty="0"/>
              <a:t>true</a:t>
            </a:r>
            <a:r>
              <a:rPr lang="zh-TW" altLang="en-US" dirty="0"/>
              <a:t>，直到</a:t>
            </a:r>
            <a:r>
              <a:rPr lang="en-US" altLang="zh-TW" dirty="0"/>
              <a:t>4A</a:t>
            </a:r>
            <a:r>
              <a:rPr lang="zh-TW" altLang="en-US" dirty="0"/>
              <a:t>為止。</a:t>
            </a:r>
          </a:p>
        </p:txBody>
      </p:sp>
    </p:spTree>
    <p:extLst>
      <p:ext uri="{BB962C8B-B14F-4D97-AF65-F5344CB8AC3E}">
        <p14:creationId xmlns:p14="http://schemas.microsoft.com/office/powerpoint/2010/main" val="403655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3FC0CB-ACA7-4EDB-999D-87B4BB1D33E6}"/>
              </a:ext>
            </a:extLst>
          </p:cNvPr>
          <p:cNvSpPr>
            <a:spLocks noGrp="1"/>
          </p:cNvSpPr>
          <p:nvPr>
            <p:ph type="title"/>
          </p:nvPr>
        </p:nvSpPr>
        <p:spPr/>
        <p:txBody>
          <a:bodyPr/>
          <a:lstStyle/>
          <a:p>
            <a:r>
              <a:rPr lang="en-US" altLang="zh-TW" dirty="0"/>
              <a:t>3.</a:t>
            </a:r>
            <a:r>
              <a:rPr lang="zh-TW" altLang="en-US" dirty="0"/>
              <a:t>多</a:t>
            </a:r>
            <a:r>
              <a:rPr lang="en-US" altLang="zh-TW" dirty="0"/>
              <a:t>A</a:t>
            </a:r>
            <a:r>
              <a:rPr lang="zh-TW" altLang="en-US" dirty="0"/>
              <a:t>多</a:t>
            </a:r>
            <a:r>
              <a:rPr lang="en-US" altLang="zh-TW" dirty="0"/>
              <a:t>B</a:t>
            </a:r>
            <a:endParaRPr lang="zh-TW" altLang="en-US" dirty="0"/>
          </a:p>
        </p:txBody>
      </p:sp>
      <p:pic>
        <p:nvPicPr>
          <p:cNvPr id="5" name="內容版面配置區 4">
            <a:extLst>
              <a:ext uri="{FF2B5EF4-FFF2-40B4-BE49-F238E27FC236}">
                <a16:creationId xmlns:a16="http://schemas.microsoft.com/office/drawing/2014/main" id="{D44548CB-36A4-462E-8794-B6C50AA741D9}"/>
              </a:ext>
            </a:extLst>
          </p:cNvPr>
          <p:cNvPicPr>
            <a:picLocks noGrp="1" noChangeAspect="1"/>
          </p:cNvPicPr>
          <p:nvPr>
            <p:ph idx="1"/>
          </p:nvPr>
        </p:nvPicPr>
        <p:blipFill>
          <a:blip r:embed="rId2"/>
          <a:stretch>
            <a:fillRect/>
          </a:stretch>
        </p:blipFill>
        <p:spPr>
          <a:xfrm>
            <a:off x="3800649" y="755519"/>
            <a:ext cx="3903889" cy="5346962"/>
          </a:xfrm>
        </p:spPr>
      </p:pic>
      <p:sp>
        <p:nvSpPr>
          <p:cNvPr id="3" name="文字方塊 2">
            <a:extLst>
              <a:ext uri="{FF2B5EF4-FFF2-40B4-BE49-F238E27FC236}">
                <a16:creationId xmlns:a16="http://schemas.microsoft.com/office/drawing/2014/main" id="{CE9DBA11-EBB9-BA53-D977-537A45C53BEB}"/>
              </a:ext>
            </a:extLst>
          </p:cNvPr>
          <p:cNvSpPr txBox="1"/>
          <p:nvPr/>
        </p:nvSpPr>
        <p:spPr>
          <a:xfrm>
            <a:off x="8315325" y="666750"/>
            <a:ext cx="3362325" cy="1200329"/>
          </a:xfrm>
          <a:prstGeom prst="rect">
            <a:avLst/>
          </a:prstGeom>
          <a:noFill/>
        </p:spPr>
        <p:txBody>
          <a:bodyPr wrap="square" rtlCol="0">
            <a:spAutoFit/>
          </a:bodyPr>
          <a:lstStyle/>
          <a:p>
            <a:r>
              <a:rPr lang="zh-TW" altLang="en-US" dirty="0"/>
              <a:t>功能跟原本的人猜電腦一樣，只是把</a:t>
            </a:r>
            <a:r>
              <a:rPr lang="en-US" altLang="zh-TW" dirty="0"/>
              <a:t>for</a:t>
            </a:r>
            <a:r>
              <a:rPr lang="zh-TW" altLang="en-US" dirty="0"/>
              <a:t>迴圈的值，改為玩家輸入，這樣就可以決定要輸入的大小了。</a:t>
            </a:r>
          </a:p>
        </p:txBody>
      </p:sp>
    </p:spTree>
    <p:extLst>
      <p:ext uri="{BB962C8B-B14F-4D97-AF65-F5344CB8AC3E}">
        <p14:creationId xmlns:p14="http://schemas.microsoft.com/office/powerpoint/2010/main" val="23255537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寬螢幕</PresentationFormat>
  <Paragraphs>38</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Arial</vt:lpstr>
      <vt:lpstr>Calibri</vt:lpstr>
      <vt:lpstr>Calibri Light</vt:lpstr>
      <vt:lpstr>Office 佈景主題</vt:lpstr>
      <vt:lpstr>JAVA 期末報告</vt:lpstr>
      <vt:lpstr>目錄</vt:lpstr>
      <vt:lpstr>1.人猜電腦</vt:lpstr>
      <vt:lpstr>1.人猜電腦-計算遊戲時間</vt:lpstr>
      <vt:lpstr>1.人猜電腦-排行榜</vt:lpstr>
      <vt:lpstr>1.人猜電腦-讀檔/存檔</vt:lpstr>
      <vt:lpstr>1.人猜電腦-加解密</vt:lpstr>
      <vt:lpstr>2.電腦猜人</vt:lpstr>
      <vt:lpstr>3.多A多B</vt:lpstr>
      <vt:lpstr>4.連線功能-server端</vt:lpstr>
      <vt:lpstr>4.連線功能-client端</vt:lpstr>
      <vt:lpstr>心得感想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期末報告</dc:title>
  <dc:creator>Administrator</dc:creator>
  <cp:lastModifiedBy>余紀煬</cp:lastModifiedBy>
  <cp:revision>15</cp:revision>
  <dcterms:created xsi:type="dcterms:W3CDTF">2023-06-01T01:26:46Z</dcterms:created>
  <dcterms:modified xsi:type="dcterms:W3CDTF">2023-06-07T11:30:09Z</dcterms:modified>
</cp:coreProperties>
</file>